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7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4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8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00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1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01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14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66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49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37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6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32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9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8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3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58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6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7DCB50-2F94-4EB2-9570-009C46328C7A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EC6F-F9E4-4A2A-959B-47003F7F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791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12" y="1447800"/>
            <a:ext cx="6039974" cy="470624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it-IT" sz="2400" b="1" dirty="0">
                <a:latin typeface="+mn-lt"/>
              </a:rPr>
              <a:t>IBM CAPSTONE PROJECT </a:t>
            </a:r>
            <a:br>
              <a:rPr lang="it-IT" sz="2400" b="1" dirty="0">
                <a:latin typeface="+mn-lt"/>
              </a:rPr>
            </a:br>
            <a:br>
              <a:rPr lang="it-IT" sz="2400" b="1" dirty="0">
                <a:latin typeface="+mn-lt"/>
              </a:rPr>
            </a:br>
            <a:r>
              <a:rPr lang="it-IT" sz="2400" b="1" dirty="0">
                <a:latin typeface="+mn-lt"/>
              </a:rPr>
              <a:t>ANALYSIS OF PROPERTY</a:t>
            </a:r>
            <a:br>
              <a:rPr lang="it-IT" sz="2400" b="1" dirty="0">
                <a:latin typeface="+mn-lt"/>
              </a:rPr>
            </a:br>
            <a:r>
              <a:rPr lang="en-US" altLang="en-US" sz="2400" b="1" dirty="0"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INVESTMENT IN LONDON AREA BASED ON VARIOUS AMENITIES AND PRICE FACTORS </a:t>
            </a:r>
            <a:br>
              <a:rPr lang="it-IT" altLang="en-US" sz="2400" b="1" dirty="0"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it-IT" altLang="en-US" sz="2400" b="1" dirty="0"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it-IT" altLang="en-US" sz="2400" b="1" dirty="0"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By Hemendrakumar Jasani</a:t>
            </a:r>
            <a:endParaRPr lang="it-IT" sz="2400" b="1" dirty="0"/>
          </a:p>
        </p:txBody>
      </p:sp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7B99300C-418C-4ABF-94BA-7AE9052C3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</a:rPr>
              <a:t>Results and Conclusion: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54" y="2452350"/>
            <a:ext cx="11655846" cy="39529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sz="2200" dirty="0"/>
              <a:t>Examination of real estates according to neighborhoods/London areas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sz="2200" dirty="0"/>
              <a:t>West London (Notting Hill, Kensington, Chelsea, Marylebone) and North-West London (Hampsted) might be considered highly profitable venues to purchase a real estate;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sz="2200" dirty="0"/>
              <a:t>South-West London (Wandsworth, Balham) and North-West London (Isliington) are arising as next future elite venues with a wide range of amenities and facilities. 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sz="2200" dirty="0"/>
              <a:t>Examination of real estates  by clusters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sz="2200" dirty="0"/>
              <a:t>Clusters 0, 2 and 4 may target home buyers prone to live in 'green' areas with parks, waterfronts;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sz="2200" dirty="0"/>
              <a:t>Clusters 1 and 3 may target individuals who love pubs, theatres and soccer.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it-IT" b="1">
                <a:solidFill>
                  <a:srgbClr val="FFFFFF"/>
                </a:solidFill>
              </a:rPr>
              <a:t>Research Question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59" y="2390660"/>
            <a:ext cx="11358389" cy="4014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London Housing Market is in a rut:</a:t>
            </a:r>
          </a:p>
          <a:p>
            <a:pPr lvl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Brexit </a:t>
            </a:r>
          </a:p>
          <a:p>
            <a:pPr lvl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Hidden price falls </a:t>
            </a:r>
          </a:p>
          <a:p>
            <a:pPr lvl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Record-low sales </a:t>
            </a:r>
          </a:p>
          <a:p>
            <a:pPr lvl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Homebuilder exodus </a:t>
            </a:r>
          </a:p>
          <a:p>
            <a:pPr lvl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Tax hikes addressing overseas buyers of homes in England and Wales.</a:t>
            </a:r>
          </a:p>
          <a:p>
            <a:pPr lvl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COVID-19 P</a:t>
            </a:r>
            <a:r>
              <a:rPr lang="en-GB" dirty="0"/>
              <a:t>pandemic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How could we provide support to homebuyers clientele in to purchase a suitable real estate in London in this uncertain economic and financial scenario?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Solution: Clustering London neighborhoods in order to recommend venues and the current average price of real estate where homebuyers can make a real estate investment. </a:t>
            </a:r>
            <a:endParaRPr lang="it-IT" dirty="0"/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rgbClr val="EBEBEB"/>
                </a:solidFill>
              </a:rPr>
              <a:t>Data and methodology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867108" cy="3658689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FourSquare API interface.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Me</a:t>
            </a:r>
            <a:r>
              <a:rPr lang="en-GB" dirty="0"/>
              <a:t>t</a:t>
            </a:r>
            <a:r>
              <a:rPr lang="en" dirty="0"/>
              <a:t>hodology: </a:t>
            </a:r>
          </a:p>
          <a:p>
            <a:pPr lvl="1" algn="just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Collect Inspection Data;</a:t>
            </a:r>
          </a:p>
          <a:p>
            <a:pPr lvl="1" algn="just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Explore and Understand Data;</a:t>
            </a:r>
          </a:p>
          <a:p>
            <a:pPr lvl="1" algn="just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Data preparation and preprocessing;</a:t>
            </a:r>
          </a:p>
          <a:p>
            <a:pPr lvl="1" algn="just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" dirty="0"/>
              <a:t>Modeling</a:t>
            </a:r>
            <a:endParaRPr lang="it-IT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41942D8E-C6ED-40F9-BA8C-56AACC97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6710" y="2592052"/>
            <a:ext cx="366201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970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11" y="272231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  <a:endParaRPr lang="en-US" sz="37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0E6990-35A7-43ED-AC67-E3C9A3A51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078" y="1200839"/>
            <a:ext cx="11505919" cy="5384930"/>
          </a:xfrm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E1A2-4D01-4DEF-BACE-A769055F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239"/>
          </a:xfrm>
        </p:spPr>
        <p:txBody>
          <a:bodyPr/>
          <a:lstStyle/>
          <a:p>
            <a:r>
              <a:rPr lang="en-IN" dirty="0"/>
              <a:t>Cluster 0</a:t>
            </a:r>
            <a:endParaRPr lang="en-GB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C6F9E2A-E1DB-469D-BBFE-EDB2987DA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40" y="1432192"/>
            <a:ext cx="11219426" cy="4973089"/>
          </a:xfrm>
        </p:spPr>
      </p:pic>
    </p:spTree>
    <p:extLst>
      <p:ext uri="{BB962C8B-B14F-4D97-AF65-F5344CB8AC3E}">
        <p14:creationId xmlns:p14="http://schemas.microsoft.com/office/powerpoint/2010/main" val="162277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E1A2-4D01-4DEF-BACE-A769055F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239"/>
          </a:xfrm>
        </p:spPr>
        <p:txBody>
          <a:bodyPr/>
          <a:lstStyle/>
          <a:p>
            <a:r>
              <a:rPr lang="en-IN" dirty="0"/>
              <a:t>Cluster 1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F9E2A-E1DB-469D-BBFE-EDB2987DA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740" y="1277956"/>
            <a:ext cx="11219426" cy="5127325"/>
          </a:xfrm>
        </p:spPr>
      </p:pic>
    </p:spTree>
    <p:extLst>
      <p:ext uri="{BB962C8B-B14F-4D97-AF65-F5344CB8AC3E}">
        <p14:creationId xmlns:p14="http://schemas.microsoft.com/office/powerpoint/2010/main" val="312657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E1A2-4D01-4DEF-BACE-A769055F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239"/>
          </a:xfrm>
        </p:spPr>
        <p:txBody>
          <a:bodyPr/>
          <a:lstStyle/>
          <a:p>
            <a:r>
              <a:rPr lang="en-IN" dirty="0"/>
              <a:t>Cluster 2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F9E2A-E1DB-469D-BBFE-EDB2987DA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740" y="1277957"/>
            <a:ext cx="11219426" cy="5244029"/>
          </a:xfrm>
        </p:spPr>
      </p:pic>
    </p:spTree>
    <p:extLst>
      <p:ext uri="{BB962C8B-B14F-4D97-AF65-F5344CB8AC3E}">
        <p14:creationId xmlns:p14="http://schemas.microsoft.com/office/powerpoint/2010/main" val="114985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E1A2-4D01-4DEF-BACE-A769055F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239"/>
          </a:xfrm>
        </p:spPr>
        <p:txBody>
          <a:bodyPr/>
          <a:lstStyle/>
          <a:p>
            <a:r>
              <a:rPr lang="en-IN" dirty="0"/>
              <a:t>Cluster 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F9E2A-E1DB-469D-BBFE-EDB2987DA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740" y="1388126"/>
            <a:ext cx="11219426" cy="5017156"/>
          </a:xfrm>
        </p:spPr>
      </p:pic>
    </p:spTree>
    <p:extLst>
      <p:ext uri="{BB962C8B-B14F-4D97-AF65-F5344CB8AC3E}">
        <p14:creationId xmlns:p14="http://schemas.microsoft.com/office/powerpoint/2010/main" val="10713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E1A2-4D01-4DEF-BACE-A769055F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239"/>
          </a:xfrm>
        </p:spPr>
        <p:txBody>
          <a:bodyPr/>
          <a:lstStyle/>
          <a:p>
            <a:r>
              <a:rPr lang="en-IN" dirty="0"/>
              <a:t>Cluster 4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F9E2A-E1DB-469D-BBFE-EDB2987DA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740" y="1277957"/>
            <a:ext cx="11219426" cy="5127325"/>
          </a:xfrm>
        </p:spPr>
      </p:pic>
    </p:spTree>
    <p:extLst>
      <p:ext uri="{BB962C8B-B14F-4D97-AF65-F5344CB8AC3E}">
        <p14:creationId xmlns:p14="http://schemas.microsoft.com/office/powerpoint/2010/main" val="3817513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IBM CAPSTONE PROJECT   ANALYSIS OF PROPERTY INVESTMENT IN LONDON AREA BASED ON VARIOUS AMENITIES AND PRICE FACTORS   By Hemendrakumar Jasani</vt:lpstr>
      <vt:lpstr>Research Question</vt:lpstr>
      <vt:lpstr>Data and methodology</vt:lpstr>
      <vt:lpstr>K-Means clustering</vt:lpstr>
      <vt:lpstr>Cluster 0</vt:lpstr>
      <vt:lpstr>Cluster 1</vt:lpstr>
      <vt:lpstr>Cluster 2</vt:lpstr>
      <vt:lpstr>Cluster 3</vt:lpstr>
      <vt:lpstr>Cluster 4</vt:lpstr>
      <vt:lpstr>Results and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  ANALYSIS OF PROPERTY INVESTMENT IN LONDON AREA BASED ON VARIOUS AMENITIES AND PRICE FACTORS  By Hemendrakumar Jasani</dc:title>
  <dc:creator>hemendra jasani</dc:creator>
  <cp:lastModifiedBy>hemendra jasani</cp:lastModifiedBy>
  <cp:revision>2</cp:revision>
  <dcterms:created xsi:type="dcterms:W3CDTF">2020-10-29T11:15:02Z</dcterms:created>
  <dcterms:modified xsi:type="dcterms:W3CDTF">2020-10-29T11:20:46Z</dcterms:modified>
</cp:coreProperties>
</file>