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64" r:id="rId2"/>
    <p:sldId id="316" r:id="rId3"/>
    <p:sldId id="350" r:id="rId4"/>
    <p:sldId id="317" r:id="rId5"/>
    <p:sldId id="336" r:id="rId6"/>
    <p:sldId id="346" r:id="rId7"/>
    <p:sldId id="347" r:id="rId8"/>
    <p:sldId id="348" r:id="rId9"/>
    <p:sldId id="328" r:id="rId10"/>
    <p:sldId id="324" r:id="rId11"/>
    <p:sldId id="345" r:id="rId12"/>
    <p:sldId id="351" r:id="rId13"/>
    <p:sldId id="319" r:id="rId14"/>
    <p:sldId id="337" r:id="rId15"/>
    <p:sldId id="338" r:id="rId16"/>
    <p:sldId id="339" r:id="rId17"/>
    <p:sldId id="341" r:id="rId18"/>
    <p:sldId id="323" r:id="rId19"/>
    <p:sldId id="322" r:id="rId20"/>
    <p:sldId id="314" r:id="rId21"/>
    <p:sldId id="335" r:id="rId22"/>
  </p:sldIdLst>
  <p:sldSz cx="12192000" cy="6858000"/>
  <p:notesSz cx="6954838"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9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7ECF4"/>
    <a:srgbClr val="CCD7E9"/>
    <a:srgbClr val="000000"/>
    <a:srgbClr val="005A9E"/>
    <a:srgbClr val="2785B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9281" autoAdjust="0"/>
  </p:normalViewPr>
  <p:slideViewPr>
    <p:cSldViewPr snapToGrid="0" snapToObjects="1">
      <p:cViewPr varScale="1">
        <p:scale>
          <a:sx n="114" d="100"/>
          <a:sy n="114" d="100"/>
        </p:scale>
        <p:origin x="408" y="10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3" d="100"/>
          <a:sy n="83" d="100"/>
        </p:scale>
        <p:origin x="-1992" y="-72"/>
      </p:cViewPr>
      <p:guideLst>
        <p:guide orient="horz" pos="2909"/>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13763" cy="461804"/>
          </a:xfrm>
          <a:prstGeom prst="rect">
            <a:avLst/>
          </a:prstGeom>
        </p:spPr>
        <p:txBody>
          <a:bodyPr vert="horz" lIns="92509" tIns="46254" rIns="92509" bIns="46254" rtlCol="0"/>
          <a:lstStyle>
            <a:lvl1pPr algn="l">
              <a:defRPr sz="1200"/>
            </a:lvl1pPr>
          </a:lstStyle>
          <a:p>
            <a:endParaRPr lang="en-US" dirty="0"/>
          </a:p>
        </p:txBody>
      </p:sp>
      <p:sp>
        <p:nvSpPr>
          <p:cNvPr id="3" name="Date Placeholder 2"/>
          <p:cNvSpPr>
            <a:spLocks noGrp="1"/>
          </p:cNvSpPr>
          <p:nvPr>
            <p:ph type="dt" sz="quarter" idx="1"/>
          </p:nvPr>
        </p:nvSpPr>
        <p:spPr>
          <a:xfrm>
            <a:off x="3939469" y="0"/>
            <a:ext cx="3013763" cy="461804"/>
          </a:xfrm>
          <a:prstGeom prst="rect">
            <a:avLst/>
          </a:prstGeom>
        </p:spPr>
        <p:txBody>
          <a:bodyPr vert="horz" lIns="92509" tIns="46254" rIns="92509" bIns="46254" rtlCol="0"/>
          <a:lstStyle>
            <a:lvl1pPr algn="r">
              <a:defRPr sz="1200"/>
            </a:lvl1pPr>
          </a:lstStyle>
          <a:p>
            <a:fld id="{A6205FBC-44A3-3D49-BC95-DE28B8828604}" type="datetimeFigureOut">
              <a:rPr lang="en-US" smtClean="0"/>
              <a:t>12/29/2020</a:t>
            </a:fld>
            <a:endParaRPr lang="en-US" dirty="0"/>
          </a:p>
        </p:txBody>
      </p:sp>
      <p:sp>
        <p:nvSpPr>
          <p:cNvPr id="4" name="Footer Placeholder 3"/>
          <p:cNvSpPr>
            <a:spLocks noGrp="1"/>
          </p:cNvSpPr>
          <p:nvPr>
            <p:ph type="ftr" sz="quarter" idx="2"/>
          </p:nvPr>
        </p:nvSpPr>
        <p:spPr>
          <a:xfrm>
            <a:off x="3" y="8772668"/>
            <a:ext cx="3013763" cy="461804"/>
          </a:xfrm>
          <a:prstGeom prst="rect">
            <a:avLst/>
          </a:prstGeom>
        </p:spPr>
        <p:txBody>
          <a:bodyPr vert="horz" lIns="92509" tIns="46254" rIns="92509" bIns="4625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9469" y="8772668"/>
            <a:ext cx="3013763" cy="461804"/>
          </a:xfrm>
          <a:prstGeom prst="rect">
            <a:avLst/>
          </a:prstGeom>
        </p:spPr>
        <p:txBody>
          <a:bodyPr vert="horz" lIns="92509" tIns="46254" rIns="92509" bIns="46254" rtlCol="0" anchor="b"/>
          <a:lstStyle>
            <a:lvl1pPr algn="r">
              <a:defRPr sz="1200"/>
            </a:lvl1pPr>
          </a:lstStyle>
          <a:p>
            <a:fld id="{CD88C6C5-026B-AC4D-9504-5F1332781F63}" type="slidenum">
              <a:rPr lang="en-US" smtClean="0"/>
              <a:t>‹#›</a:t>
            </a:fld>
            <a:endParaRPr lang="en-US" dirty="0"/>
          </a:p>
        </p:txBody>
      </p:sp>
    </p:spTree>
    <p:extLst>
      <p:ext uri="{BB962C8B-B14F-4D97-AF65-F5344CB8AC3E}">
        <p14:creationId xmlns:p14="http://schemas.microsoft.com/office/powerpoint/2010/main" val="1428671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13763" cy="461804"/>
          </a:xfrm>
          <a:prstGeom prst="rect">
            <a:avLst/>
          </a:prstGeom>
        </p:spPr>
        <p:txBody>
          <a:bodyPr vert="horz" lIns="92509" tIns="46254" rIns="92509" bIns="46254" rtlCol="0"/>
          <a:lstStyle>
            <a:lvl1pPr algn="l">
              <a:defRPr sz="1200"/>
            </a:lvl1pPr>
          </a:lstStyle>
          <a:p>
            <a:endParaRPr lang="en-US" dirty="0"/>
          </a:p>
        </p:txBody>
      </p:sp>
      <p:sp>
        <p:nvSpPr>
          <p:cNvPr id="3" name="Date Placeholder 2"/>
          <p:cNvSpPr>
            <a:spLocks noGrp="1"/>
          </p:cNvSpPr>
          <p:nvPr>
            <p:ph type="dt" idx="1"/>
          </p:nvPr>
        </p:nvSpPr>
        <p:spPr>
          <a:xfrm>
            <a:off x="3939469" y="0"/>
            <a:ext cx="3013763" cy="461804"/>
          </a:xfrm>
          <a:prstGeom prst="rect">
            <a:avLst/>
          </a:prstGeom>
        </p:spPr>
        <p:txBody>
          <a:bodyPr vert="horz" lIns="92509" tIns="46254" rIns="92509" bIns="46254" rtlCol="0"/>
          <a:lstStyle>
            <a:lvl1pPr algn="r">
              <a:defRPr sz="1200"/>
            </a:lvl1pPr>
          </a:lstStyle>
          <a:p>
            <a:fld id="{C45126FA-0A97-44EC-9FA1-243A9102D50A}" type="datetimeFigureOut">
              <a:rPr lang="en-US" smtClean="0"/>
              <a:t>12/29/2020</a:t>
            </a:fld>
            <a:endParaRPr lang="en-US" dirty="0"/>
          </a:p>
        </p:txBody>
      </p:sp>
      <p:sp>
        <p:nvSpPr>
          <p:cNvPr id="4" name="Slide Image Placeholder 3"/>
          <p:cNvSpPr>
            <a:spLocks noGrp="1" noRot="1" noChangeAspect="1"/>
          </p:cNvSpPr>
          <p:nvPr>
            <p:ph type="sldImg" idx="2"/>
          </p:nvPr>
        </p:nvSpPr>
        <p:spPr>
          <a:xfrm>
            <a:off x="398463" y="692150"/>
            <a:ext cx="6157912" cy="3463925"/>
          </a:xfrm>
          <a:prstGeom prst="rect">
            <a:avLst/>
          </a:prstGeom>
          <a:noFill/>
          <a:ln w="12700">
            <a:solidFill>
              <a:prstClr val="black"/>
            </a:solidFill>
          </a:ln>
        </p:spPr>
        <p:txBody>
          <a:bodyPr vert="horz" lIns="92509" tIns="46254" rIns="92509" bIns="46254" rtlCol="0" anchor="ctr"/>
          <a:lstStyle/>
          <a:p>
            <a:endParaRPr lang="en-US" dirty="0"/>
          </a:p>
        </p:txBody>
      </p:sp>
      <p:sp>
        <p:nvSpPr>
          <p:cNvPr id="5" name="Notes Placeholder 4"/>
          <p:cNvSpPr>
            <a:spLocks noGrp="1"/>
          </p:cNvSpPr>
          <p:nvPr>
            <p:ph type="body" sz="quarter" idx="3"/>
          </p:nvPr>
        </p:nvSpPr>
        <p:spPr>
          <a:xfrm>
            <a:off x="695484" y="4387136"/>
            <a:ext cx="5563870" cy="4156234"/>
          </a:xfrm>
          <a:prstGeom prst="rect">
            <a:avLst/>
          </a:prstGeom>
        </p:spPr>
        <p:txBody>
          <a:bodyPr vert="horz" lIns="92509" tIns="46254" rIns="92509" bIns="462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8772668"/>
            <a:ext cx="3013763" cy="461804"/>
          </a:xfrm>
          <a:prstGeom prst="rect">
            <a:avLst/>
          </a:prstGeom>
        </p:spPr>
        <p:txBody>
          <a:bodyPr vert="horz" lIns="92509" tIns="46254" rIns="92509" bIns="4625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9" y="8772668"/>
            <a:ext cx="3013763" cy="461804"/>
          </a:xfrm>
          <a:prstGeom prst="rect">
            <a:avLst/>
          </a:prstGeom>
        </p:spPr>
        <p:txBody>
          <a:bodyPr vert="horz" lIns="92509" tIns="46254" rIns="92509" bIns="46254" rtlCol="0" anchor="b"/>
          <a:lstStyle>
            <a:lvl1pPr algn="r">
              <a:defRPr sz="1200"/>
            </a:lvl1pPr>
          </a:lstStyle>
          <a:p>
            <a:fld id="{62623B75-CA4C-4FF9-918D-3AEAD9B9CFE2}" type="slidenum">
              <a:rPr lang="en-US" smtClean="0"/>
              <a:t>‹#›</a:t>
            </a:fld>
            <a:endParaRPr lang="en-US" dirty="0"/>
          </a:p>
        </p:txBody>
      </p:sp>
    </p:spTree>
    <p:extLst>
      <p:ext uri="{BB962C8B-B14F-4D97-AF65-F5344CB8AC3E}">
        <p14:creationId xmlns:p14="http://schemas.microsoft.com/office/powerpoint/2010/main" val="2535115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2150"/>
            <a:ext cx="6157912"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533553-8329-4094-93A8-36936EFE0D37}" type="slidenum">
              <a:rPr lang="en-US" smtClean="0"/>
              <a:pPr/>
              <a:t>1</a:t>
            </a:fld>
            <a:endParaRPr lang="en-US" dirty="0"/>
          </a:p>
        </p:txBody>
      </p:sp>
    </p:spTree>
    <p:extLst>
      <p:ext uri="{BB962C8B-B14F-4D97-AF65-F5344CB8AC3E}">
        <p14:creationId xmlns:p14="http://schemas.microsoft.com/office/powerpoint/2010/main" val="3554195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7" name="Rectangle 6"/>
          <p:cNvSpPr/>
          <p:nvPr userDrawn="1"/>
        </p:nvSpPr>
        <p:spPr>
          <a:xfrm>
            <a:off x="1" y="1"/>
            <a:ext cx="12202263" cy="10544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59467" y="5020"/>
            <a:ext cx="10542798" cy="6865680"/>
          </a:xfrm>
          <a:prstGeom prst="rect">
            <a:avLst/>
          </a:prstGeom>
        </p:spPr>
      </p:pic>
      <p:sp>
        <p:nvSpPr>
          <p:cNvPr id="9" name="Text Placeholder 2"/>
          <p:cNvSpPr>
            <a:spLocks noGrp="1"/>
          </p:cNvSpPr>
          <p:nvPr>
            <p:ph type="body" idx="1" hasCustomPrompt="1"/>
          </p:nvPr>
        </p:nvSpPr>
        <p:spPr>
          <a:xfrm>
            <a:off x="695187" y="920898"/>
            <a:ext cx="10363200" cy="672378"/>
          </a:xfrm>
        </p:spPr>
        <p:txBody>
          <a:bodyPr anchor="t" anchorCtr="0">
            <a:normAutofit/>
          </a:bodyPr>
          <a:lstStyle>
            <a:lvl1pPr marL="0" indent="0">
              <a:spcBef>
                <a:spcPts val="0"/>
              </a:spcBef>
              <a:buNone/>
              <a:defRPr sz="3600" b="1" baseline="0">
                <a:solidFill>
                  <a:schemeClr val="bg2">
                    <a:lumMod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Add Your Presentation Title Here</a:t>
            </a:r>
          </a:p>
        </p:txBody>
      </p:sp>
      <p:sp>
        <p:nvSpPr>
          <p:cNvPr id="13" name="Rectangle 12"/>
          <p:cNvSpPr/>
          <p:nvPr userDrawn="1"/>
        </p:nvSpPr>
        <p:spPr>
          <a:xfrm>
            <a:off x="474901" y="6232276"/>
            <a:ext cx="8001179" cy="353943"/>
          </a:xfrm>
          <a:prstGeom prst="rect">
            <a:avLst/>
          </a:prstGeom>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a:t>The contents of this presentation are confidential and proprietary to MedImpact Healthcare Systems, Inc. and may contain material MedImpact considers </a:t>
            </a:r>
            <a:br>
              <a:rPr lang="en-US" sz="700" dirty="0"/>
            </a:br>
            <a:r>
              <a:rPr lang="en-US" sz="700" dirty="0"/>
              <a:t>Trade Secrets. This presentation may not be reproduced, transmitted, published or disclosed to others without MedImpact’s prior written authorization.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300" dirty="0"/>
          </a:p>
        </p:txBody>
      </p:sp>
      <p:sp>
        <p:nvSpPr>
          <p:cNvPr id="11" name="Text Placeholder 2"/>
          <p:cNvSpPr>
            <a:spLocks noGrp="1"/>
          </p:cNvSpPr>
          <p:nvPr>
            <p:ph type="body" idx="11" hasCustomPrompt="1"/>
          </p:nvPr>
        </p:nvSpPr>
        <p:spPr>
          <a:xfrm>
            <a:off x="695187" y="1609452"/>
            <a:ext cx="10363200" cy="410695"/>
          </a:xfrm>
        </p:spPr>
        <p:txBody>
          <a:bodyPr anchor="t" anchorCtr="0">
            <a:normAutofit/>
          </a:bodyPr>
          <a:lstStyle>
            <a:lvl1pPr marL="0" indent="0">
              <a:spcBef>
                <a:spcPts val="0"/>
              </a:spcBef>
              <a:buNone/>
              <a:defRPr sz="1600" b="0" baseline="0">
                <a:solidFill>
                  <a:schemeClr val="bg2">
                    <a:lumMod val="10000"/>
                  </a:schemeClr>
                </a:solidFill>
                <a:latin typeface="Rockwell"/>
                <a:cs typeface="Rockwe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Month XX, Year</a:t>
            </a:r>
          </a:p>
        </p:txBody>
      </p:sp>
    </p:spTree>
    <p:extLst>
      <p:ext uri="{BB962C8B-B14F-4D97-AF65-F5344CB8AC3E}">
        <p14:creationId xmlns:p14="http://schemas.microsoft.com/office/powerpoint/2010/main" val="382692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MedImpact Cover Page">
    <p:spTree>
      <p:nvGrpSpPr>
        <p:cNvPr id="1" name=""/>
        <p:cNvGrpSpPr/>
        <p:nvPr/>
      </p:nvGrpSpPr>
      <p:grpSpPr>
        <a:xfrm>
          <a:off x="0" y="0"/>
          <a:ext cx="0" cy="0"/>
          <a:chOff x="0" y="0"/>
          <a:chExt cx="0" cy="0"/>
        </a:xfrm>
      </p:grpSpPr>
      <p:sp>
        <p:nvSpPr>
          <p:cNvPr id="23" name="Rectangle 22"/>
          <p:cNvSpPr/>
          <p:nvPr userDrawn="1"/>
        </p:nvSpPr>
        <p:spPr>
          <a:xfrm rot="10800000">
            <a:off x="0" y="0"/>
            <a:ext cx="12192000" cy="6858000"/>
          </a:xfrm>
          <a:prstGeom prst="rect">
            <a:avLst/>
          </a:prstGeom>
          <a:gradFill flip="none" rotWithShape="1">
            <a:gsLst>
              <a:gs pos="100000">
                <a:srgbClr val="005387"/>
              </a:gs>
              <a:gs pos="0">
                <a:srgbClr val="005387">
                  <a:lumMod val="75000"/>
                </a:srgbClr>
              </a:gs>
            </a:gsLst>
            <a:lin ang="0" scaled="1"/>
            <a:tileRect/>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164" y="-12699"/>
            <a:ext cx="2687837" cy="6870699"/>
          </a:xfrm>
          <a:prstGeom prst="rect">
            <a:avLst/>
          </a:prstGeom>
        </p:spPr>
      </p:pic>
      <p:sp>
        <p:nvSpPr>
          <p:cNvPr id="17" name="Rectangle 16"/>
          <p:cNvSpPr/>
          <p:nvPr userDrawn="1"/>
        </p:nvSpPr>
        <p:spPr>
          <a:xfrm>
            <a:off x="709666" y="6157228"/>
            <a:ext cx="6000884" cy="360355"/>
          </a:xfrm>
          <a:prstGeom prst="rect">
            <a:avLst/>
          </a:prstGeom>
        </p:spPr>
        <p:txBody>
          <a:bodyPr wrap="square" lIns="0">
            <a:spAutoFit/>
          </a:bodyPr>
          <a:lstStyle/>
          <a:p>
            <a:pPr algn="l">
              <a:spcAft>
                <a:spcPts val="150"/>
              </a:spcAft>
              <a:defRPr/>
            </a:pPr>
            <a:r>
              <a:rPr lang="en-US" sz="525" dirty="0">
                <a:solidFill>
                  <a:srgbClr val="FFFFFF"/>
                </a:solidFill>
                <a:latin typeface="+mn-lt"/>
              </a:rPr>
              <a:t>Copyright © 2018 MedImpact Healthcare Systems, Inc. All rights reserved.</a:t>
            </a:r>
          </a:p>
          <a:p>
            <a:pPr algn="l">
              <a:spcAft>
                <a:spcPts val="150"/>
              </a:spcAft>
              <a:defRPr/>
            </a:pPr>
            <a:r>
              <a:rPr lang="en-US" sz="525" dirty="0">
                <a:solidFill>
                  <a:srgbClr val="FFFFFF"/>
                </a:solidFill>
                <a:latin typeface="+mn-lt"/>
              </a:rPr>
              <a:t>The contents of this presentation are confidential and proprietary to MedImpact Healthcare Systems, Inc. and may contain material MedImpact considers Trade Secrets. This presentation may not be reproduced, transmitted, published, or disclosed to others without </a:t>
            </a:r>
            <a:r>
              <a:rPr lang="en-US" sz="525" dirty="0" err="1">
                <a:solidFill>
                  <a:srgbClr val="FFFFFF"/>
                </a:solidFill>
                <a:latin typeface="+mn-lt"/>
              </a:rPr>
              <a:t>MedImpact's</a:t>
            </a:r>
            <a:r>
              <a:rPr lang="en-US" sz="525" dirty="0">
                <a:solidFill>
                  <a:srgbClr val="FFFFFF"/>
                </a:solidFill>
                <a:latin typeface="+mn-lt"/>
              </a:rPr>
              <a:t> prior written authorization.</a:t>
            </a:r>
            <a:endParaRPr lang="en-US" sz="525" dirty="0">
              <a:solidFill>
                <a:srgbClr val="FFFFFF"/>
              </a:solidFill>
              <a:latin typeface="Calibri"/>
            </a:endParaRPr>
          </a:p>
        </p:txBody>
      </p:sp>
      <p:pic>
        <p:nvPicPr>
          <p:cNvPr id="18" name="Picture 17" descr="tagline_OneLowerBett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15284" y="3944167"/>
            <a:ext cx="1921539" cy="1180117"/>
          </a:xfrm>
          <a:prstGeom prst="rect">
            <a:avLst/>
          </a:prstGeom>
        </p:spPr>
      </p:pic>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8869" y="5201654"/>
            <a:ext cx="1761827" cy="836621"/>
          </a:xfrm>
          <a:prstGeom prst="rect">
            <a:avLst/>
          </a:prstGeom>
        </p:spPr>
      </p:pic>
      <p:sp>
        <p:nvSpPr>
          <p:cNvPr id="21" name="Text Placeholder 2"/>
          <p:cNvSpPr>
            <a:spLocks noGrp="1"/>
          </p:cNvSpPr>
          <p:nvPr>
            <p:ph type="body" idx="10" hasCustomPrompt="1"/>
          </p:nvPr>
        </p:nvSpPr>
        <p:spPr>
          <a:xfrm>
            <a:off x="626096" y="1242669"/>
            <a:ext cx="7772400" cy="508135"/>
          </a:xfrm>
        </p:spPr>
        <p:txBody>
          <a:bodyPr anchor="t" anchorCtr="0">
            <a:normAutofit/>
          </a:bodyPr>
          <a:lstStyle>
            <a:lvl1pPr marL="0" indent="0">
              <a:spcBef>
                <a:spcPts val="0"/>
              </a:spcBef>
              <a:buNone/>
              <a:defRPr sz="1800" b="0" baseline="0">
                <a:solidFill>
                  <a:srgbClr val="FFFFFF"/>
                </a:solidFill>
                <a:latin typeface="Calibri"/>
                <a:cs typeface="Calibri"/>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r>
              <a:rPr lang="en-US" dirty="0"/>
              <a:t>Client Name</a:t>
            </a:r>
          </a:p>
        </p:txBody>
      </p:sp>
      <p:sp>
        <p:nvSpPr>
          <p:cNvPr id="22" name="Text Placeholder 2"/>
          <p:cNvSpPr>
            <a:spLocks noGrp="1"/>
          </p:cNvSpPr>
          <p:nvPr>
            <p:ph type="body" idx="11" hasCustomPrompt="1"/>
          </p:nvPr>
        </p:nvSpPr>
        <p:spPr>
          <a:xfrm>
            <a:off x="626096" y="2059044"/>
            <a:ext cx="7772400" cy="381119"/>
          </a:xfrm>
        </p:spPr>
        <p:txBody>
          <a:bodyPr anchor="t" anchorCtr="0">
            <a:normAutofit/>
          </a:bodyPr>
          <a:lstStyle>
            <a:lvl1pPr marL="0" indent="0">
              <a:spcBef>
                <a:spcPts val="0"/>
              </a:spcBef>
              <a:buNone/>
              <a:defRPr sz="1200" b="0" baseline="0">
                <a:solidFill>
                  <a:srgbClr val="FFFFFF"/>
                </a:solidFill>
                <a:latin typeface="Calibri"/>
                <a:cs typeface="Calibri"/>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r>
              <a:rPr lang="en-US" dirty="0"/>
              <a:t>Month Day, Year</a:t>
            </a:r>
          </a:p>
        </p:txBody>
      </p:sp>
    </p:spTree>
    <p:extLst>
      <p:ext uri="{BB962C8B-B14F-4D97-AF65-F5344CB8AC3E}">
        <p14:creationId xmlns:p14="http://schemas.microsoft.com/office/powerpoint/2010/main" val="14254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a:lvl1pPr>
          </a:lstStyle>
          <a:p>
            <a:r>
              <a:rPr lang="en-US" dirty="0"/>
              <a:t>Capitalize Slide Title, Keep to One Line</a:t>
            </a:r>
          </a:p>
        </p:txBody>
      </p:sp>
      <p:sp>
        <p:nvSpPr>
          <p:cNvPr id="3" name="Content Placeholder 2"/>
          <p:cNvSpPr>
            <a:spLocks noGrp="1"/>
          </p:cNvSpPr>
          <p:nvPr>
            <p:ph idx="1" hasCustomPrompt="1"/>
          </p:nvPr>
        </p:nvSpPr>
        <p:spPr>
          <a:xfrm>
            <a:off x="609600" y="1423940"/>
            <a:ext cx="10972800" cy="4956849"/>
          </a:xfrm>
        </p:spPr>
        <p:txBody>
          <a:bodyPr/>
          <a:lstStyle>
            <a:lvl1pPr>
              <a:defRPr sz="2800" baseline="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marL="2057400" indent="-228600">
              <a:buFont typeface="Arial"/>
              <a:buChar char="•"/>
              <a:defRPr>
                <a:solidFill>
                  <a:schemeClr val="bg2">
                    <a:lumMod val="10000"/>
                  </a:schemeClr>
                </a:solidFill>
              </a:defRPr>
            </a:lvl5pPr>
          </a:lstStyle>
          <a:p>
            <a:pPr lvl="0"/>
            <a:r>
              <a:rPr lang="en-US" dirty="0"/>
              <a:t>Capitalize bullets like a sentence: only the first word and proper nouns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0508929" y="6489701"/>
            <a:ext cx="1073471" cy="365125"/>
          </a:xfrm>
          <a:prstGeom prst="rect">
            <a:avLst/>
          </a:prstGeom>
        </p:spPr>
        <p:txBody>
          <a:bodyPr vert="horz" lIns="91440" tIns="45720" rIns="91440" bIns="45720" rtlCol="0" anchor="ctr"/>
          <a:lstStyle>
            <a:lvl1pPr algn="r">
              <a:defRPr sz="1100" b="1">
                <a:solidFill>
                  <a:schemeClr val="tx1">
                    <a:tint val="75000"/>
                  </a:schemeClr>
                </a:solidFill>
                <a:latin typeface="Rockwell"/>
                <a:cs typeface="Rockwell"/>
              </a:defRPr>
            </a:lvl1pPr>
          </a:lstStyle>
          <a:p>
            <a:fld id="{934E1B72-31BC-724E-BB9E-75E6DC31D508}" type="slidenum">
              <a:rPr lang="en-US" smtClean="0"/>
              <a:pPr/>
              <a:t>‹#›</a:t>
            </a:fld>
            <a:endParaRPr lang="en-US" dirty="0"/>
          </a:p>
        </p:txBody>
      </p:sp>
    </p:spTree>
    <p:extLst>
      <p:ext uri="{BB962C8B-B14F-4D97-AF65-F5344CB8AC3E}">
        <p14:creationId xmlns:p14="http://schemas.microsoft.com/office/powerpoint/2010/main" val="34608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a:lvl1pPr>
          </a:lstStyle>
          <a:p>
            <a:r>
              <a:rPr lang="en-US" dirty="0"/>
              <a:t>Capitalize Slide Title, Keep to One Line</a:t>
            </a:r>
          </a:p>
        </p:txBody>
      </p:sp>
      <p:sp>
        <p:nvSpPr>
          <p:cNvPr id="5" name="Slide Number Placeholder 5"/>
          <p:cNvSpPr>
            <a:spLocks noGrp="1"/>
          </p:cNvSpPr>
          <p:nvPr>
            <p:ph type="sldNum" sz="quarter" idx="4"/>
          </p:nvPr>
        </p:nvSpPr>
        <p:spPr>
          <a:xfrm>
            <a:off x="10508929" y="6489701"/>
            <a:ext cx="1073471" cy="365125"/>
          </a:xfrm>
          <a:prstGeom prst="rect">
            <a:avLst/>
          </a:prstGeom>
        </p:spPr>
        <p:txBody>
          <a:bodyPr vert="horz" lIns="91440" tIns="45720" rIns="91440" bIns="45720" rtlCol="0" anchor="ctr"/>
          <a:lstStyle>
            <a:lvl1pPr algn="r">
              <a:defRPr sz="1100" b="1">
                <a:solidFill>
                  <a:schemeClr val="tx1">
                    <a:tint val="75000"/>
                  </a:schemeClr>
                </a:solidFill>
                <a:latin typeface="Rockwell"/>
                <a:cs typeface="Rockwell"/>
              </a:defRPr>
            </a:lvl1pPr>
          </a:lstStyle>
          <a:p>
            <a:fld id="{934E1B72-31BC-724E-BB9E-75E6DC31D508}" type="slidenum">
              <a:rPr lang="en-US" smtClean="0"/>
              <a:pPr/>
              <a:t>‹#›</a:t>
            </a:fld>
            <a:endParaRPr lang="en-US" dirty="0"/>
          </a:p>
        </p:txBody>
      </p:sp>
    </p:spTree>
    <p:extLst>
      <p:ext uri="{BB962C8B-B14F-4D97-AF65-F5344CB8AC3E}">
        <p14:creationId xmlns:p14="http://schemas.microsoft.com/office/powerpoint/2010/main" val="863851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lide Divid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20552"/>
            <a:ext cx="12219196" cy="3557453"/>
          </a:xfrm>
          <a:prstGeom prst="rect">
            <a:avLst/>
          </a:prstGeom>
        </p:spPr>
      </p:pic>
      <p:sp>
        <p:nvSpPr>
          <p:cNvPr id="8" name="Rectangle 7"/>
          <p:cNvSpPr/>
          <p:nvPr userDrawn="1"/>
        </p:nvSpPr>
        <p:spPr>
          <a:xfrm>
            <a:off x="1" y="1"/>
            <a:ext cx="12202263" cy="10544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Text Placeholder 2"/>
          <p:cNvSpPr>
            <a:spLocks noGrp="1"/>
          </p:cNvSpPr>
          <p:nvPr>
            <p:ph type="body" idx="1" hasCustomPrompt="1"/>
          </p:nvPr>
        </p:nvSpPr>
        <p:spPr>
          <a:xfrm>
            <a:off x="1004135" y="920898"/>
            <a:ext cx="10363200" cy="672378"/>
          </a:xfrm>
        </p:spPr>
        <p:txBody>
          <a:bodyPr anchor="t" anchorCtr="0">
            <a:normAutofit/>
          </a:bodyPr>
          <a:lstStyle>
            <a:lvl1pPr marL="0" indent="0">
              <a:spcBef>
                <a:spcPts val="0"/>
              </a:spcBef>
              <a:buNone/>
              <a:defRPr sz="3600" b="1" baseline="0">
                <a:solidFill>
                  <a:schemeClr val="bg2">
                    <a:lumMod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Capitalize Section Title</a:t>
            </a:r>
          </a:p>
        </p:txBody>
      </p:sp>
      <p:sp>
        <p:nvSpPr>
          <p:cNvPr id="11" name="Rectangle 10"/>
          <p:cNvSpPr/>
          <p:nvPr userDrawn="1"/>
        </p:nvSpPr>
        <p:spPr>
          <a:xfrm>
            <a:off x="5591337" y="6532539"/>
            <a:ext cx="6096000" cy="200055"/>
          </a:xfrm>
          <a:prstGeom prst="rect">
            <a:avLst/>
          </a:prstGeom>
        </p:spPr>
        <p:txBody>
          <a:bodyPr>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Copyright © 2018 MedImpact Healthcare Systems, Inc. All rights reserved.</a:t>
            </a:r>
          </a:p>
        </p:txBody>
      </p:sp>
      <p:sp>
        <p:nvSpPr>
          <p:cNvPr id="12" name="Text Placeholder 2"/>
          <p:cNvSpPr>
            <a:spLocks noGrp="1"/>
          </p:cNvSpPr>
          <p:nvPr>
            <p:ph type="body" idx="10" hasCustomPrompt="1"/>
          </p:nvPr>
        </p:nvSpPr>
        <p:spPr>
          <a:xfrm>
            <a:off x="1004135" y="1596436"/>
            <a:ext cx="10363200" cy="1730964"/>
          </a:xfrm>
        </p:spPr>
        <p:txBody>
          <a:bodyPr anchor="t" anchorCtr="0">
            <a:normAutofit/>
          </a:bodyPr>
          <a:lstStyle>
            <a:lvl1pPr marL="0" indent="0">
              <a:spcBef>
                <a:spcPts val="0"/>
              </a:spcBef>
              <a:buNone/>
              <a:defRPr sz="1600" b="0" baseline="0">
                <a:solidFill>
                  <a:schemeClr val="bg2">
                    <a:lumMod val="10000"/>
                  </a:schemeClr>
                </a:solidFill>
                <a:latin typeface="Rockwell"/>
                <a:cs typeface="Rockwe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Jane Doe, PharmD, Vice President, Department Name</a:t>
            </a:r>
          </a:p>
        </p:txBody>
      </p:sp>
      <p:sp>
        <p:nvSpPr>
          <p:cNvPr id="7" name="Slide Number Placeholder 5"/>
          <p:cNvSpPr>
            <a:spLocks noGrp="1"/>
          </p:cNvSpPr>
          <p:nvPr>
            <p:ph type="sldNum" sz="quarter" idx="4"/>
          </p:nvPr>
        </p:nvSpPr>
        <p:spPr>
          <a:xfrm>
            <a:off x="10508929" y="6245823"/>
            <a:ext cx="1073471" cy="365125"/>
          </a:xfrm>
          <a:prstGeom prst="rect">
            <a:avLst/>
          </a:prstGeom>
        </p:spPr>
        <p:txBody>
          <a:bodyPr vert="horz" lIns="91440" tIns="45720" rIns="91440" bIns="45720" rtlCol="0" anchor="ctr"/>
          <a:lstStyle>
            <a:lvl1pPr algn="r">
              <a:defRPr sz="1100" b="1">
                <a:solidFill>
                  <a:schemeClr val="bg1"/>
                </a:solidFill>
                <a:latin typeface="Rockwell"/>
                <a:cs typeface="Rockwell"/>
              </a:defRPr>
            </a:lvl1pPr>
          </a:lstStyle>
          <a:p>
            <a:fld id="{934E1B72-31BC-724E-BB9E-75E6DC31D508}" type="slidenum">
              <a:rPr lang="en-US" smtClean="0"/>
              <a:pPr/>
              <a:t>‹#›</a:t>
            </a:fld>
            <a:endParaRPr lang="en-US" dirty="0"/>
          </a:p>
        </p:txBody>
      </p:sp>
    </p:spTree>
    <p:extLst>
      <p:ext uri="{BB962C8B-B14F-4D97-AF65-F5344CB8AC3E}">
        <p14:creationId xmlns:p14="http://schemas.microsoft.com/office/powerpoint/2010/main" val="100616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8" y="2514174"/>
            <a:ext cx="12219381" cy="4371940"/>
          </a:xfrm>
          <a:prstGeom prst="rect">
            <a:avLst/>
          </a:prstGeom>
        </p:spPr>
      </p:pic>
      <p:sp>
        <p:nvSpPr>
          <p:cNvPr id="8" name="Rectangle 7"/>
          <p:cNvSpPr/>
          <p:nvPr userDrawn="1"/>
        </p:nvSpPr>
        <p:spPr>
          <a:xfrm>
            <a:off x="1" y="1"/>
            <a:ext cx="12202263" cy="10544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Text Placeholder 2"/>
          <p:cNvSpPr>
            <a:spLocks noGrp="1"/>
          </p:cNvSpPr>
          <p:nvPr>
            <p:ph type="body" idx="1" hasCustomPrompt="1"/>
          </p:nvPr>
        </p:nvSpPr>
        <p:spPr>
          <a:xfrm>
            <a:off x="1004135" y="920898"/>
            <a:ext cx="10363200" cy="672378"/>
          </a:xfrm>
        </p:spPr>
        <p:txBody>
          <a:bodyPr anchor="t" anchorCtr="0">
            <a:normAutofit/>
          </a:bodyPr>
          <a:lstStyle>
            <a:lvl1pPr marL="0" indent="0">
              <a:spcBef>
                <a:spcPts val="0"/>
              </a:spcBef>
              <a:buNone/>
              <a:defRPr sz="3600" b="1" baseline="0">
                <a:solidFill>
                  <a:schemeClr val="bg2">
                    <a:lumMod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Thank You or Ask for Questions</a:t>
            </a:r>
          </a:p>
        </p:txBody>
      </p:sp>
      <p:sp>
        <p:nvSpPr>
          <p:cNvPr id="11" name="Rectangle 10"/>
          <p:cNvSpPr/>
          <p:nvPr userDrawn="1"/>
        </p:nvSpPr>
        <p:spPr>
          <a:xfrm>
            <a:off x="5591337" y="6532539"/>
            <a:ext cx="6096000" cy="200055"/>
          </a:xfrm>
          <a:prstGeom prst="rect">
            <a:avLst/>
          </a:prstGeom>
        </p:spPr>
        <p:txBody>
          <a:bodyPr>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700" b="1" dirty="0">
                <a:solidFill>
                  <a:schemeClr val="bg1"/>
                </a:solidFill>
              </a:rPr>
              <a:t>Copyright © 2018 MedImpact Healthcare Systems, Inc. All rights reserved.</a:t>
            </a:r>
          </a:p>
        </p:txBody>
      </p:sp>
      <p:sp>
        <p:nvSpPr>
          <p:cNvPr id="12" name="Text Placeholder 2"/>
          <p:cNvSpPr>
            <a:spLocks noGrp="1"/>
          </p:cNvSpPr>
          <p:nvPr>
            <p:ph type="body" idx="10" hasCustomPrompt="1"/>
          </p:nvPr>
        </p:nvSpPr>
        <p:spPr>
          <a:xfrm>
            <a:off x="1004135" y="1596436"/>
            <a:ext cx="10363200" cy="1743664"/>
          </a:xfrm>
        </p:spPr>
        <p:txBody>
          <a:bodyPr anchor="t" anchorCtr="0">
            <a:normAutofit/>
          </a:bodyPr>
          <a:lstStyle>
            <a:lvl1pPr marL="0" indent="0">
              <a:spcBef>
                <a:spcPts val="0"/>
              </a:spcBef>
              <a:buNone/>
              <a:defRPr sz="1600" b="0" baseline="0">
                <a:solidFill>
                  <a:schemeClr val="bg2">
                    <a:lumMod val="10000"/>
                  </a:schemeClr>
                </a:solidFill>
                <a:latin typeface="Rockwell"/>
                <a:cs typeface="Rockwe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You can add a closing message or restate the contact information of the primary contact.</a:t>
            </a:r>
          </a:p>
        </p:txBody>
      </p:sp>
      <p:sp>
        <p:nvSpPr>
          <p:cNvPr id="9" name="Slide Number Placeholder 5"/>
          <p:cNvSpPr>
            <a:spLocks noGrp="1"/>
          </p:cNvSpPr>
          <p:nvPr>
            <p:ph type="sldNum" sz="quarter" idx="4"/>
          </p:nvPr>
        </p:nvSpPr>
        <p:spPr>
          <a:xfrm>
            <a:off x="10508929" y="6245823"/>
            <a:ext cx="1073471" cy="365125"/>
          </a:xfrm>
          <a:prstGeom prst="rect">
            <a:avLst/>
          </a:prstGeom>
        </p:spPr>
        <p:txBody>
          <a:bodyPr vert="horz" lIns="91440" tIns="45720" rIns="91440" bIns="45720" rtlCol="0" anchor="ctr"/>
          <a:lstStyle>
            <a:lvl1pPr algn="r">
              <a:defRPr sz="1100" b="1">
                <a:solidFill>
                  <a:schemeClr val="bg1"/>
                </a:solidFill>
                <a:latin typeface="Rockwell"/>
                <a:cs typeface="Rockwell"/>
              </a:defRPr>
            </a:lvl1pPr>
          </a:lstStyle>
          <a:p>
            <a:fld id="{934E1B72-31BC-724E-BB9E-75E6DC31D508}" type="slidenum">
              <a:rPr lang="en-US" smtClean="0"/>
              <a:pPr/>
              <a:t>‹#›</a:t>
            </a:fld>
            <a:endParaRPr lang="en-US" dirty="0"/>
          </a:p>
        </p:txBody>
      </p:sp>
    </p:spTree>
    <p:extLst>
      <p:ext uri="{BB962C8B-B14F-4D97-AF65-F5344CB8AC3E}">
        <p14:creationId xmlns:p14="http://schemas.microsoft.com/office/powerpoint/2010/main" val="310295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solidFill>
                  <a:schemeClr val="bg2">
                    <a:lumMod val="10000"/>
                  </a:schemeClr>
                </a:solidFill>
              </a:defRPr>
            </a:lvl1pPr>
            <a:lvl2pPr>
              <a:defRPr sz="2400">
                <a:solidFill>
                  <a:schemeClr val="bg2">
                    <a:lumMod val="10000"/>
                  </a:schemeClr>
                </a:solidFill>
              </a:defRPr>
            </a:lvl2pPr>
            <a:lvl3pPr>
              <a:defRPr sz="2000">
                <a:solidFill>
                  <a:schemeClr val="bg2">
                    <a:lumMod val="10000"/>
                  </a:schemeClr>
                </a:solidFill>
              </a:defRPr>
            </a:lvl3pPr>
            <a:lvl4pPr>
              <a:defRPr sz="1800">
                <a:solidFill>
                  <a:schemeClr val="bg2">
                    <a:lumMod val="10000"/>
                  </a:schemeClr>
                </a:solidFill>
              </a:defRPr>
            </a:lvl4pPr>
            <a:lvl5pPr>
              <a:defRPr sz="1800">
                <a:solidFill>
                  <a:schemeClr val="bg2">
                    <a:lumMod val="10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chemeClr val="bg2">
                    <a:lumMod val="10000"/>
                  </a:schemeClr>
                </a:solidFill>
              </a:defRPr>
            </a:lvl1pPr>
            <a:lvl2pPr>
              <a:defRPr sz="2400">
                <a:solidFill>
                  <a:schemeClr val="bg2">
                    <a:lumMod val="10000"/>
                  </a:schemeClr>
                </a:solidFill>
              </a:defRPr>
            </a:lvl2pPr>
            <a:lvl3pPr>
              <a:defRPr sz="2000">
                <a:solidFill>
                  <a:schemeClr val="bg2">
                    <a:lumMod val="10000"/>
                  </a:schemeClr>
                </a:solidFill>
              </a:defRPr>
            </a:lvl3pPr>
            <a:lvl4pPr>
              <a:defRPr sz="1800">
                <a:solidFill>
                  <a:schemeClr val="bg2">
                    <a:lumMod val="10000"/>
                  </a:schemeClr>
                </a:solidFill>
              </a:defRPr>
            </a:lvl4pPr>
            <a:lvl5pPr>
              <a:defRPr sz="1800">
                <a:solidFill>
                  <a:schemeClr val="bg2">
                    <a:lumMod val="10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10508929" y="6489701"/>
            <a:ext cx="1073471" cy="365125"/>
          </a:xfrm>
        </p:spPr>
        <p:txBody>
          <a:bodyPr/>
          <a:lstStyle/>
          <a:p>
            <a:fld id="{934E1B72-31BC-724E-BB9E-75E6DC31D508}" type="slidenum">
              <a:rPr lang="en-US" smtClean="0"/>
              <a:t>‹#›</a:t>
            </a:fld>
            <a:endParaRPr lang="en-US" dirty="0"/>
          </a:p>
        </p:txBody>
      </p:sp>
    </p:spTree>
    <p:extLst>
      <p:ext uri="{BB962C8B-B14F-4D97-AF65-F5344CB8AC3E}">
        <p14:creationId xmlns:p14="http://schemas.microsoft.com/office/powerpoint/2010/main" val="163008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chemeClr val="bg2">
                    <a:lumMod val="10000"/>
                  </a:schemeClr>
                </a:solidFill>
              </a:defRPr>
            </a:lvl1pPr>
            <a:lvl2pPr>
              <a:defRPr sz="2000">
                <a:solidFill>
                  <a:schemeClr val="bg2">
                    <a:lumMod val="10000"/>
                  </a:schemeClr>
                </a:solidFill>
              </a:defRPr>
            </a:lvl2pPr>
            <a:lvl3pPr>
              <a:defRPr sz="1800">
                <a:solidFill>
                  <a:schemeClr val="bg2">
                    <a:lumMod val="10000"/>
                  </a:schemeClr>
                </a:solidFill>
              </a:defRPr>
            </a:lvl3pPr>
            <a:lvl4pPr>
              <a:defRPr sz="1600">
                <a:solidFill>
                  <a:schemeClr val="bg2">
                    <a:lumMod val="10000"/>
                  </a:schemeClr>
                </a:solidFill>
              </a:defRPr>
            </a:lvl4pPr>
            <a:lvl5pP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0508929" y="6489701"/>
            <a:ext cx="1073471" cy="365125"/>
          </a:xfrm>
        </p:spPr>
        <p:txBody>
          <a:bodyPr/>
          <a:lstStyle/>
          <a:p>
            <a:fld id="{934E1B72-31BC-724E-BB9E-75E6DC31D508}" type="slidenum">
              <a:rPr lang="en-US" smtClean="0"/>
              <a:t>‹#›</a:t>
            </a:fld>
            <a:endParaRPr lang="en-US" dirty="0"/>
          </a:p>
        </p:txBody>
      </p:sp>
    </p:spTree>
    <p:extLst>
      <p:ext uri="{BB962C8B-B14F-4D97-AF65-F5344CB8AC3E}">
        <p14:creationId xmlns:p14="http://schemas.microsoft.com/office/powerpoint/2010/main" val="1991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370061"/>
            <a:ext cx="7315200" cy="33575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10508929" y="6489701"/>
            <a:ext cx="1073471" cy="365125"/>
          </a:xfrm>
        </p:spPr>
        <p:txBody>
          <a:bodyPr/>
          <a:lstStyle/>
          <a:p>
            <a:fld id="{934E1B72-31BC-724E-BB9E-75E6DC31D508}" type="slidenum">
              <a:rPr lang="en-US" smtClean="0"/>
              <a:t>‹#›</a:t>
            </a:fld>
            <a:endParaRPr lang="en-US" dirty="0"/>
          </a:p>
        </p:txBody>
      </p:sp>
    </p:spTree>
    <p:extLst>
      <p:ext uri="{BB962C8B-B14F-4D97-AF65-F5344CB8AC3E}">
        <p14:creationId xmlns:p14="http://schemas.microsoft.com/office/powerpoint/2010/main" val="78112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Horizontal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rot="5400000">
            <a:off x="-154595" y="5749368"/>
            <a:ext cx="805103" cy="486833"/>
          </a:xfrm>
        </p:spPr>
        <p:txBody>
          <a:bodyPr/>
          <a:lstStyle/>
          <a:p>
            <a:fld id="{934E1B72-31BC-724E-BB9E-75E6DC31D508}" type="slidenum">
              <a:rPr lang="en-US" smtClean="0"/>
              <a:t>‹#›</a:t>
            </a:fld>
            <a:endParaRPr lang="en-US" dirty="0"/>
          </a:p>
        </p:txBody>
      </p:sp>
      <p:sp>
        <p:nvSpPr>
          <p:cNvPr id="7" name="Rectangle 6"/>
          <p:cNvSpPr/>
          <p:nvPr userDrawn="1"/>
        </p:nvSpPr>
        <p:spPr>
          <a:xfrm>
            <a:off x="0" y="1"/>
            <a:ext cx="12205333" cy="10500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Vertical Text Placeholder 2"/>
          <p:cNvSpPr>
            <a:spLocks noGrp="1"/>
          </p:cNvSpPr>
          <p:nvPr>
            <p:ph type="body" orient="vert" idx="1"/>
          </p:nvPr>
        </p:nvSpPr>
        <p:spPr>
          <a:xfrm>
            <a:off x="813356" y="470034"/>
            <a:ext cx="8480233" cy="59157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Head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8099357" y="2752027"/>
            <a:ext cx="6860158" cy="1351793"/>
          </a:xfrm>
          <a:prstGeom prst="rect">
            <a:avLst/>
          </a:prstGeom>
        </p:spPr>
      </p:pic>
      <p:sp>
        <p:nvSpPr>
          <p:cNvPr id="2" name="Title 1"/>
          <p:cNvSpPr>
            <a:spLocks noGrp="1"/>
          </p:cNvSpPr>
          <p:nvPr>
            <p:ph type="title"/>
          </p:nvPr>
        </p:nvSpPr>
        <p:spPr>
          <a:xfrm rot="5400000">
            <a:off x="8450605" y="2872971"/>
            <a:ext cx="5915774" cy="1109905"/>
          </a:xfrm>
        </p:spPr>
        <p:txBody>
          <a:bodyPr>
            <a:normAutofit/>
          </a:bodyPr>
          <a:lstStyle>
            <a:lvl1pPr>
              <a:defRPr sz="3200"/>
            </a:lvl1pPr>
          </a:lstStyle>
          <a:p>
            <a:r>
              <a:rPr lang="en-US" dirty="0"/>
              <a:t>Click to edit Master title style</a:t>
            </a:r>
          </a:p>
        </p:txBody>
      </p:sp>
      <p:sp>
        <p:nvSpPr>
          <p:cNvPr id="9" name="Rectangle 8"/>
          <p:cNvSpPr/>
          <p:nvPr userDrawn="1"/>
        </p:nvSpPr>
        <p:spPr>
          <a:xfrm>
            <a:off x="203201" y="6485467"/>
            <a:ext cx="4154311" cy="27961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96358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2699" y="118539"/>
            <a:ext cx="12208933" cy="920708"/>
          </a:xfrm>
          <a:prstGeom prst="rect">
            <a:avLst/>
          </a:prstGeom>
        </p:spPr>
      </p:pic>
      <p:sp>
        <p:nvSpPr>
          <p:cNvPr id="2" name="Title Placeholder 1"/>
          <p:cNvSpPr>
            <a:spLocks noGrp="1"/>
          </p:cNvSpPr>
          <p:nvPr>
            <p:ph type="title"/>
          </p:nvPr>
        </p:nvSpPr>
        <p:spPr>
          <a:xfrm>
            <a:off x="609600" y="206818"/>
            <a:ext cx="10972800" cy="832429"/>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609600" y="1270000"/>
            <a:ext cx="10972800" cy="49149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508929" y="6356351"/>
            <a:ext cx="1073471" cy="365125"/>
          </a:xfrm>
          <a:prstGeom prst="rect">
            <a:avLst/>
          </a:prstGeom>
        </p:spPr>
        <p:txBody>
          <a:bodyPr vert="horz" lIns="91440" tIns="45720" rIns="91440" bIns="45720" rtlCol="0" anchor="ctr"/>
          <a:lstStyle>
            <a:lvl1pPr algn="r">
              <a:defRPr sz="1100" b="1">
                <a:solidFill>
                  <a:schemeClr val="tx1">
                    <a:tint val="75000"/>
                  </a:schemeClr>
                </a:solidFill>
                <a:latin typeface="Rockwell"/>
                <a:cs typeface="Rockwell"/>
              </a:defRPr>
            </a:lvl1pPr>
          </a:lstStyle>
          <a:p>
            <a:fld id="{934E1B72-31BC-724E-BB9E-75E6DC31D508}" type="slidenum">
              <a:rPr lang="en-US" smtClean="0"/>
              <a:pPr/>
              <a:t>‹#›</a:t>
            </a:fld>
            <a:endParaRPr lang="en-US" dirty="0"/>
          </a:p>
        </p:txBody>
      </p:sp>
      <p:sp>
        <p:nvSpPr>
          <p:cNvPr id="9" name="Rectangle 8"/>
          <p:cNvSpPr/>
          <p:nvPr userDrawn="1"/>
        </p:nvSpPr>
        <p:spPr>
          <a:xfrm>
            <a:off x="474133" y="6502712"/>
            <a:ext cx="8001179" cy="200055"/>
          </a:xfrm>
          <a:prstGeom prst="rect">
            <a:avLst/>
          </a:prstGeom>
        </p:spPr>
        <p:txBody>
          <a:bodyPr wrap="square">
            <a:spAutoFit/>
          </a:bodyPr>
          <a:lstStyle/>
          <a:p>
            <a:r>
              <a:rPr lang="en-US" sz="700" b="1" dirty="0"/>
              <a:t>Copyright © 2018 MedImpact Healthcare Systems, Inc. All rights reserved.</a:t>
            </a:r>
          </a:p>
        </p:txBody>
      </p:sp>
    </p:spTree>
    <p:extLst>
      <p:ext uri="{BB962C8B-B14F-4D97-AF65-F5344CB8AC3E}">
        <p14:creationId xmlns:p14="http://schemas.microsoft.com/office/powerpoint/2010/main" val="3525751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7" r:id="rId8"/>
    <p:sldLayoutId id="2147483658" r:id="rId9"/>
    <p:sldLayoutId id="2147483663" r:id="rId10"/>
  </p:sldLayoutIdLst>
  <p:hf sldNum="0" hdr="0" ftr="0" dt="0"/>
  <p:txStyles>
    <p:titleStyle>
      <a:lvl1pPr algn="l" defTabSz="457200" rtl="0" eaLnBrk="1" latinLnBrk="0" hangingPunct="1">
        <a:spcBef>
          <a:spcPct val="0"/>
        </a:spcBef>
        <a:buNone/>
        <a:defRPr sz="3400" kern="1200" baseline="0">
          <a:solidFill>
            <a:schemeClr val="bg1"/>
          </a:solidFill>
          <a:latin typeface="+mj-lt"/>
          <a:ea typeface="+mj-ea"/>
          <a:cs typeface="+mj-cs"/>
        </a:defRPr>
      </a:lvl1pPr>
    </p:titleStyle>
    <p:bodyStyle>
      <a:lvl1pPr marL="256032" indent="-201168" algn="l" defTabSz="457200" rtl="0" eaLnBrk="1" latinLnBrk="0" hangingPunct="1">
        <a:spcBef>
          <a:spcPts val="1200"/>
        </a:spcBef>
        <a:buFont typeface="Arial"/>
        <a:buChar char="•"/>
        <a:defRPr sz="2800" kern="1200">
          <a:solidFill>
            <a:schemeClr val="bg2">
              <a:lumMod val="10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2">
              <a:lumMod val="10000"/>
            </a:schemeClr>
          </a:solidFill>
          <a:latin typeface="+mn-lt"/>
          <a:ea typeface="+mn-ea"/>
          <a:cs typeface="+mn-cs"/>
        </a:defRPr>
      </a:lvl2pPr>
      <a:lvl3pPr marL="1143000" indent="-182880" algn="l" defTabSz="457200" rtl="0" eaLnBrk="1" latinLnBrk="0" hangingPunct="1">
        <a:spcBef>
          <a:spcPct val="20000"/>
        </a:spcBef>
        <a:buFont typeface="Arial"/>
        <a:buChar char="•"/>
        <a:defRPr sz="2000" kern="1200">
          <a:solidFill>
            <a:schemeClr val="bg2">
              <a:lumMod val="10000"/>
            </a:schemeClr>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bg2">
              <a:lumMod val="10000"/>
            </a:schemeClr>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bg2">
              <a:lumMod val="1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0"/>
          </p:nvPr>
        </p:nvSpPr>
        <p:spPr>
          <a:xfrm>
            <a:off x="626096" y="1242669"/>
            <a:ext cx="7772400" cy="730510"/>
          </a:xfrm>
        </p:spPr>
        <p:txBody>
          <a:bodyPr>
            <a:normAutofit/>
          </a:bodyPr>
          <a:lstStyle/>
          <a:p>
            <a:r>
              <a:rPr lang="en-US" dirty="0"/>
              <a:t>Appointment Of Representative GER Solution Architecture</a:t>
            </a:r>
          </a:p>
        </p:txBody>
      </p:sp>
      <p:sp>
        <p:nvSpPr>
          <p:cNvPr id="5" name="Text Placeholder 4"/>
          <p:cNvSpPr>
            <a:spLocks noGrp="1"/>
          </p:cNvSpPr>
          <p:nvPr>
            <p:ph type="body" idx="11"/>
          </p:nvPr>
        </p:nvSpPr>
        <p:spPr>
          <a:xfrm>
            <a:off x="626096" y="1592179"/>
            <a:ext cx="7772400" cy="779545"/>
          </a:xfrm>
        </p:spPr>
        <p:txBody>
          <a:bodyPr>
            <a:normAutofit lnSpcReduction="10000"/>
          </a:bodyPr>
          <a:lstStyle/>
          <a:p>
            <a:r>
              <a:rPr lang="en-US" dirty="0"/>
              <a:t>Version 1.1</a:t>
            </a:r>
          </a:p>
          <a:p>
            <a:r>
              <a:rPr lang="en-US" dirty="0"/>
              <a:t>December 29, 2020</a:t>
            </a:r>
          </a:p>
          <a:p>
            <a:endParaRPr lang="en-US" dirty="0"/>
          </a:p>
          <a:p>
            <a:r>
              <a:rPr lang="en-US" dirty="0"/>
              <a:t>Kirk Rozelle, Principal Architect</a:t>
            </a:r>
          </a:p>
        </p:txBody>
      </p:sp>
    </p:spTree>
    <p:extLst>
      <p:ext uri="{BB962C8B-B14F-4D97-AF65-F5344CB8AC3E}">
        <p14:creationId xmlns:p14="http://schemas.microsoft.com/office/powerpoint/2010/main" val="718477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Architecture – Data Landscape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937" y="1121152"/>
            <a:ext cx="8220386" cy="565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101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AOR Authorization Rights</a:t>
            </a:r>
          </a:p>
        </p:txBody>
      </p:sp>
      <p:sp>
        <p:nvSpPr>
          <p:cNvPr id="3" name="Content Placeholder 2"/>
          <p:cNvSpPr>
            <a:spLocks noGrp="1"/>
          </p:cNvSpPr>
          <p:nvPr>
            <p:ph idx="1"/>
          </p:nvPr>
        </p:nvSpPr>
        <p:spPr>
          <a:xfrm>
            <a:off x="609600" y="1188196"/>
            <a:ext cx="10972800" cy="5462986"/>
          </a:xfrm>
        </p:spPr>
        <p:txBody>
          <a:bodyPr>
            <a:normAutofit lnSpcReduction="10000"/>
          </a:bodyPr>
          <a:lstStyle/>
          <a:p>
            <a:pPr lvl="0"/>
            <a:r>
              <a:rPr lang="en-US" sz="2000" b="1" dirty="0"/>
              <a:t>Authorization Rights Types</a:t>
            </a:r>
          </a:p>
          <a:p>
            <a:pPr lvl="1"/>
            <a:r>
              <a:rPr lang="en-US" sz="1600" b="1" dirty="0"/>
              <a:t>PERSONAL_REPRESENTATIVE</a:t>
            </a:r>
            <a:r>
              <a:rPr lang="en-US" sz="1600" dirty="0"/>
              <a:t> = Appointed Representative is able to participate in PBM operations on behalf of the member.</a:t>
            </a:r>
          </a:p>
          <a:p>
            <a:pPr lvl="2"/>
            <a:r>
              <a:rPr lang="en-US" sz="1400" u="sng" dirty="0"/>
              <a:t>Includes</a:t>
            </a:r>
            <a:r>
              <a:rPr lang="en-US" sz="1400" dirty="0"/>
              <a:t>:  Contact Center conversations and submitting DMR, PA, and Appeal requests on behalf of the member.  </a:t>
            </a:r>
          </a:p>
          <a:p>
            <a:pPr lvl="2"/>
            <a:r>
              <a:rPr lang="en-US" sz="1400" u="sng" dirty="0"/>
              <a:t>Excludes</a:t>
            </a:r>
            <a:r>
              <a:rPr lang="en-US" sz="1400" dirty="0"/>
              <a:t>:  Rights that are only granted via the CONSUMER_PORTAL_ACESS authorization rights.</a:t>
            </a:r>
          </a:p>
          <a:p>
            <a:pPr lvl="1"/>
            <a:r>
              <a:rPr lang="en-US" sz="1600" b="1" dirty="0"/>
              <a:t>CONSUMER_PORTAL_ACCESS </a:t>
            </a:r>
            <a:r>
              <a:rPr lang="en-US" sz="1600" dirty="0"/>
              <a:t>= Appointed Representative is able to access the Consumer Portal to view and perform actions on behalf of the member (viewing benefits and claims, placing Mail Orders, etc.)</a:t>
            </a:r>
          </a:p>
          <a:p>
            <a:r>
              <a:rPr lang="en-US" sz="2000" b="1" dirty="0"/>
              <a:t>Number of AOR Authorized Representatives per Member</a:t>
            </a:r>
          </a:p>
          <a:p>
            <a:pPr lvl="1"/>
            <a:r>
              <a:rPr lang="en-US" sz="1600" b="1" dirty="0"/>
              <a:t>Part D:  </a:t>
            </a:r>
            <a:r>
              <a:rPr lang="en-US" sz="1600" dirty="0"/>
              <a:t>The guidance from CMS states that when an enrollee has more than one appointed representative on file, the plan should honor the most recently submitted Appointment of Representative Form or equivalent written notice when deciding which person to treat as the enrollee’s appointed representative. </a:t>
            </a:r>
          </a:p>
          <a:p>
            <a:pPr lvl="2"/>
            <a:r>
              <a:rPr lang="en-US" sz="1200" dirty="0">
                <a:solidFill>
                  <a:srgbClr val="0000FF"/>
                </a:solidFill>
              </a:rPr>
              <a:t>At present, there are no plans for </a:t>
            </a:r>
            <a:r>
              <a:rPr lang="en-US" sz="1200" dirty="0" err="1">
                <a:solidFill>
                  <a:srgbClr val="0000FF"/>
                </a:solidFill>
              </a:rPr>
              <a:t>MedAccess</a:t>
            </a:r>
            <a:r>
              <a:rPr lang="en-US" sz="1200" dirty="0">
                <a:solidFill>
                  <a:srgbClr val="0000FF"/>
                </a:solidFill>
              </a:rPr>
              <a:t> to restrict users from viewing all active AORs for a member.  Thus, Contact Center training will be needed to enforce this restriction (or changes will be needed to </a:t>
            </a:r>
            <a:r>
              <a:rPr lang="en-US" sz="1200" dirty="0" err="1">
                <a:solidFill>
                  <a:srgbClr val="0000FF"/>
                </a:solidFill>
              </a:rPr>
              <a:t>MedAccess</a:t>
            </a:r>
            <a:r>
              <a:rPr lang="en-US" sz="1200" dirty="0">
                <a:solidFill>
                  <a:srgbClr val="0000FF"/>
                </a:solidFill>
              </a:rPr>
              <a:t>).</a:t>
            </a:r>
          </a:p>
          <a:p>
            <a:pPr lvl="1"/>
            <a:r>
              <a:rPr lang="en-US" sz="1600" b="1" dirty="0"/>
              <a:t>PA and Appeals “Member Letters”:  </a:t>
            </a:r>
            <a:r>
              <a:rPr lang="en-US" sz="1600" dirty="0"/>
              <a:t>MedResponse and Appeals applications currently only support sending a </a:t>
            </a:r>
            <a:r>
              <a:rPr lang="en-US" sz="1600" u="sng" dirty="0"/>
              <a:t>single</a:t>
            </a:r>
            <a:r>
              <a:rPr lang="en-US" sz="1600" dirty="0"/>
              <a:t> PA/Appeal “Member Letter”.  Thus, if an active AOR exists for a member with authorization right = “PERSONAL_REPRESENTATIVE”, the PA/Appeal “Member Letter” will be sent to the most-recently submitted AOR (if any).</a:t>
            </a:r>
          </a:p>
          <a:p>
            <a:pPr lvl="1"/>
            <a:r>
              <a:rPr lang="en-US" sz="1600" b="1" dirty="0"/>
              <a:t>Member ID Cards:  </a:t>
            </a:r>
            <a:r>
              <a:rPr lang="en-US" sz="1600" dirty="0"/>
              <a:t>The Member ID Card Generation application (</a:t>
            </a:r>
            <a:r>
              <a:rPr lang="en-US" sz="1600" dirty="0" err="1"/>
              <a:t>cards.sqr</a:t>
            </a:r>
            <a:r>
              <a:rPr lang="en-US" sz="1600" dirty="0"/>
              <a:t>) currently only supports sending a </a:t>
            </a:r>
            <a:r>
              <a:rPr lang="en-US" sz="1600" u="sng" dirty="0"/>
              <a:t>single</a:t>
            </a:r>
            <a:r>
              <a:rPr lang="en-US" sz="1600" dirty="0"/>
              <a:t> Member ID Card.  Thus, if an active AOR exists for a member, the Member ID Card will be sent to the most-recently submitted AOR with authorization right = “PERSONAL_REPRESENTATIVE” (if any).</a:t>
            </a:r>
          </a:p>
          <a:p>
            <a:pPr lvl="1"/>
            <a:r>
              <a:rPr lang="en-US" sz="1600" b="1" dirty="0"/>
              <a:t>Consumer Portal Access:  </a:t>
            </a:r>
            <a:r>
              <a:rPr lang="en-US" sz="1600" dirty="0"/>
              <a:t>The Consumer Portal supports a member to have </a:t>
            </a:r>
            <a:r>
              <a:rPr lang="en-US" sz="1600" u="sng" dirty="0"/>
              <a:t>multiple</a:t>
            </a:r>
            <a:r>
              <a:rPr lang="en-US" sz="1600" dirty="0"/>
              <a:t> active users with the “CONSUMER_PORTAL_ACCESS” authorization right to view/perform Consumer Portal actions on behalf of a member.</a:t>
            </a:r>
          </a:p>
        </p:txBody>
      </p:sp>
    </p:spTree>
    <p:extLst>
      <p:ext uri="{BB962C8B-B14F-4D97-AF65-F5344CB8AC3E}">
        <p14:creationId xmlns:p14="http://schemas.microsoft.com/office/powerpoint/2010/main" val="2307852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Application Landscape Overview</a:t>
            </a:r>
          </a:p>
        </p:txBody>
      </p:sp>
      <p:sp>
        <p:nvSpPr>
          <p:cNvPr id="3" name="Content Placeholder 2"/>
          <p:cNvSpPr>
            <a:spLocks noGrp="1"/>
          </p:cNvSpPr>
          <p:nvPr>
            <p:ph idx="1"/>
          </p:nvPr>
        </p:nvSpPr>
        <p:spPr>
          <a:xfrm>
            <a:off x="609600" y="1188196"/>
            <a:ext cx="10972800" cy="5255467"/>
          </a:xfrm>
        </p:spPr>
        <p:txBody>
          <a:bodyPr>
            <a:normAutofit/>
          </a:bodyPr>
          <a:lstStyle/>
          <a:p>
            <a:r>
              <a:rPr lang="en-US" dirty="0"/>
              <a:t>Target Application Landscape is depicted in 4 diagrams</a:t>
            </a:r>
          </a:p>
          <a:p>
            <a:pPr lvl="1"/>
            <a:r>
              <a:rPr lang="en-US" dirty="0"/>
              <a:t>AOR Management</a:t>
            </a:r>
          </a:p>
          <a:p>
            <a:pPr lvl="1"/>
            <a:r>
              <a:rPr lang="en-US" dirty="0"/>
              <a:t>AOR Assistance (UIs for AOR Management)</a:t>
            </a:r>
          </a:p>
          <a:p>
            <a:pPr lvl="1"/>
            <a:r>
              <a:rPr lang="en-US" dirty="0"/>
              <a:t>AOR Consumers</a:t>
            </a:r>
          </a:p>
          <a:p>
            <a:pPr lvl="1"/>
            <a:r>
              <a:rPr lang="en-US" dirty="0"/>
              <a:t>AOR Reporting</a:t>
            </a:r>
          </a:p>
          <a:p>
            <a:r>
              <a:rPr lang="en-US" dirty="0"/>
              <a:t>Service-level Application Impacts</a:t>
            </a:r>
          </a:p>
          <a:p>
            <a:pPr lvl="1"/>
            <a:r>
              <a:rPr lang="en-US" dirty="0"/>
              <a:t>Application Interface Service Specification</a:t>
            </a:r>
          </a:p>
          <a:p>
            <a:pPr lvl="1"/>
            <a:r>
              <a:rPr lang="en-US" dirty="0"/>
              <a:t>Batch Service Specification</a:t>
            </a:r>
          </a:p>
          <a:p>
            <a:pPr lvl="1"/>
            <a:r>
              <a:rPr lang="en-US" dirty="0"/>
              <a:t>User Interface Service Specification</a:t>
            </a:r>
          </a:p>
        </p:txBody>
      </p:sp>
    </p:spTree>
    <p:extLst>
      <p:ext uri="{BB962C8B-B14F-4D97-AF65-F5344CB8AC3E}">
        <p14:creationId xmlns:p14="http://schemas.microsoft.com/office/powerpoint/2010/main" val="231382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Architecture Landscape – AOR Management</a:t>
            </a:r>
          </a:p>
        </p:txBody>
      </p:sp>
      <p:pic>
        <p:nvPicPr>
          <p:cNvPr id="3" name="Picture 2">
            <a:extLst>
              <a:ext uri="{FF2B5EF4-FFF2-40B4-BE49-F238E27FC236}">
                <a16:creationId xmlns:a16="http://schemas.microsoft.com/office/drawing/2014/main" id="{1E4ABF2D-C88B-4843-B1DD-DA6D51EE73EE}"/>
              </a:ext>
            </a:extLst>
          </p:cNvPr>
          <p:cNvPicPr>
            <a:picLocks noChangeAspect="1"/>
          </p:cNvPicPr>
          <p:nvPr/>
        </p:nvPicPr>
        <p:blipFill>
          <a:blip r:embed="rId2"/>
          <a:stretch>
            <a:fillRect/>
          </a:stretch>
        </p:blipFill>
        <p:spPr>
          <a:xfrm>
            <a:off x="2042444" y="1103939"/>
            <a:ext cx="6981915" cy="5421252"/>
          </a:xfrm>
          <a:prstGeom prst="rect">
            <a:avLst/>
          </a:prstGeom>
        </p:spPr>
      </p:pic>
    </p:spTree>
    <p:extLst>
      <p:ext uri="{BB962C8B-B14F-4D97-AF65-F5344CB8AC3E}">
        <p14:creationId xmlns:p14="http://schemas.microsoft.com/office/powerpoint/2010/main" val="1979260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Target Architecture Landscape – AOR Assistance</a:t>
            </a:r>
            <a:br>
              <a:rPr lang="en-US" dirty="0"/>
            </a:br>
            <a:r>
              <a:rPr lang="en-US" dirty="0"/>
              <a:t>(i.e., UIs to manage AOR as part of other processes)</a:t>
            </a:r>
          </a:p>
        </p:txBody>
      </p:sp>
      <p:pic>
        <p:nvPicPr>
          <p:cNvPr id="4" name="Picture 3">
            <a:extLst>
              <a:ext uri="{FF2B5EF4-FFF2-40B4-BE49-F238E27FC236}">
                <a16:creationId xmlns:a16="http://schemas.microsoft.com/office/drawing/2014/main" id="{1F584002-8ADF-485D-A9C7-13D4CCEB3675}"/>
              </a:ext>
            </a:extLst>
          </p:cNvPr>
          <p:cNvPicPr>
            <a:picLocks noChangeAspect="1"/>
          </p:cNvPicPr>
          <p:nvPr/>
        </p:nvPicPr>
        <p:blipFill>
          <a:blip r:embed="rId2"/>
          <a:stretch>
            <a:fillRect/>
          </a:stretch>
        </p:blipFill>
        <p:spPr>
          <a:xfrm>
            <a:off x="1806011" y="1504109"/>
            <a:ext cx="8579978" cy="4096940"/>
          </a:xfrm>
          <a:prstGeom prst="rect">
            <a:avLst/>
          </a:prstGeom>
        </p:spPr>
      </p:pic>
    </p:spTree>
    <p:extLst>
      <p:ext uri="{BB962C8B-B14F-4D97-AF65-F5344CB8AC3E}">
        <p14:creationId xmlns:p14="http://schemas.microsoft.com/office/powerpoint/2010/main" val="356514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Architecture Landscape – AOR Consumers</a:t>
            </a:r>
          </a:p>
        </p:txBody>
      </p:sp>
      <p:pic>
        <p:nvPicPr>
          <p:cNvPr id="3" name="Picture 2">
            <a:extLst>
              <a:ext uri="{FF2B5EF4-FFF2-40B4-BE49-F238E27FC236}">
                <a16:creationId xmlns:a16="http://schemas.microsoft.com/office/drawing/2014/main" id="{C31B4F30-650E-4F2A-97C1-B2DA88BAC07F}"/>
              </a:ext>
            </a:extLst>
          </p:cNvPr>
          <p:cNvPicPr>
            <a:picLocks noChangeAspect="1"/>
          </p:cNvPicPr>
          <p:nvPr/>
        </p:nvPicPr>
        <p:blipFill>
          <a:blip r:embed="rId2"/>
          <a:stretch>
            <a:fillRect/>
          </a:stretch>
        </p:blipFill>
        <p:spPr>
          <a:xfrm>
            <a:off x="2920482" y="1159769"/>
            <a:ext cx="6647654" cy="5399651"/>
          </a:xfrm>
          <a:prstGeom prst="rect">
            <a:avLst/>
          </a:prstGeom>
        </p:spPr>
      </p:pic>
    </p:spTree>
    <p:extLst>
      <p:ext uri="{BB962C8B-B14F-4D97-AF65-F5344CB8AC3E}">
        <p14:creationId xmlns:p14="http://schemas.microsoft.com/office/powerpoint/2010/main" val="52560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Architecture Landscape – AOR Reporting</a:t>
            </a:r>
          </a:p>
        </p:txBody>
      </p:sp>
      <p:pic>
        <p:nvPicPr>
          <p:cNvPr id="3" name="Picture 2">
            <a:extLst>
              <a:ext uri="{FF2B5EF4-FFF2-40B4-BE49-F238E27FC236}">
                <a16:creationId xmlns:a16="http://schemas.microsoft.com/office/drawing/2014/main" id="{E38D19C0-A4BC-447A-A14B-0383B4630ED3}"/>
              </a:ext>
            </a:extLst>
          </p:cNvPr>
          <p:cNvPicPr>
            <a:picLocks noChangeAspect="1"/>
          </p:cNvPicPr>
          <p:nvPr/>
        </p:nvPicPr>
        <p:blipFill>
          <a:blip r:embed="rId2"/>
          <a:stretch>
            <a:fillRect/>
          </a:stretch>
        </p:blipFill>
        <p:spPr>
          <a:xfrm>
            <a:off x="2546647" y="1090235"/>
            <a:ext cx="7234413" cy="5404570"/>
          </a:xfrm>
          <a:prstGeom prst="rect">
            <a:avLst/>
          </a:prstGeom>
        </p:spPr>
      </p:pic>
    </p:spTree>
    <p:extLst>
      <p:ext uri="{BB962C8B-B14F-4D97-AF65-F5344CB8AC3E}">
        <p14:creationId xmlns:p14="http://schemas.microsoft.com/office/powerpoint/2010/main" val="265377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Application Impacts (1 of 3)</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269493361"/>
              </p:ext>
            </p:extLst>
          </p:nvPr>
        </p:nvGraphicFramePr>
        <p:xfrm>
          <a:off x="264319" y="1164432"/>
          <a:ext cx="11354433" cy="4185920"/>
        </p:xfrm>
        <a:graphic>
          <a:graphicData uri="http://schemas.openxmlformats.org/drawingml/2006/table">
            <a:tbl>
              <a:tblPr firstRow="1" bandRow="1">
                <a:tableStyleId>{5C22544A-7EE6-4342-B048-85BDC9FD1C3A}</a:tableStyleId>
              </a:tblPr>
              <a:tblGrid>
                <a:gridCol w="1726305">
                  <a:extLst>
                    <a:ext uri="{9D8B030D-6E8A-4147-A177-3AD203B41FA5}">
                      <a16:colId xmlns:a16="http://schemas.microsoft.com/office/drawing/2014/main" val="20011"/>
                    </a:ext>
                  </a:extLst>
                </a:gridCol>
                <a:gridCol w="1073725">
                  <a:extLst>
                    <a:ext uri="{9D8B030D-6E8A-4147-A177-3AD203B41FA5}">
                      <a16:colId xmlns:a16="http://schemas.microsoft.com/office/drawing/2014/main" val="20000"/>
                    </a:ext>
                  </a:extLst>
                </a:gridCol>
                <a:gridCol w="7824561">
                  <a:extLst>
                    <a:ext uri="{9D8B030D-6E8A-4147-A177-3AD203B41FA5}">
                      <a16:colId xmlns:a16="http://schemas.microsoft.com/office/drawing/2014/main" val="20002"/>
                    </a:ext>
                  </a:extLst>
                </a:gridCol>
                <a:gridCol w="729842">
                  <a:extLst>
                    <a:ext uri="{9D8B030D-6E8A-4147-A177-3AD203B41FA5}">
                      <a16:colId xmlns:a16="http://schemas.microsoft.com/office/drawing/2014/main" val="20013"/>
                    </a:ext>
                  </a:extLst>
                </a:gridCol>
              </a:tblGrid>
              <a:tr h="3769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a:latin typeface="Microsoft Sans Serif" panose="020B0604020202020204" pitchFamily="34" charset="0"/>
                          <a:ea typeface="Microsoft Sans Serif" panose="020B0604020202020204" pitchFamily="34" charset="0"/>
                          <a:cs typeface="Microsoft Sans Serif" panose="020B0604020202020204" pitchFamily="34" charset="0"/>
                        </a:rPr>
                        <a:t>Application Name</a:t>
                      </a:r>
                    </a:p>
                  </a:txBody>
                  <a:tcPr/>
                </a:tc>
                <a:tc>
                  <a:txBody>
                    <a:bodyPr/>
                    <a:lstStyle/>
                    <a:p>
                      <a:r>
                        <a:rPr lang="en-US" sz="1000" b="1" dirty="0"/>
                        <a:t>Service</a:t>
                      </a:r>
                      <a:r>
                        <a:rPr lang="en-US" sz="1000" b="1" baseline="0" dirty="0"/>
                        <a:t> </a:t>
                      </a:r>
                      <a:r>
                        <a:rPr lang="en-US" sz="1000" b="1" dirty="0"/>
                        <a:t>Name</a:t>
                      </a:r>
                    </a:p>
                  </a:txBody>
                  <a:tcPr/>
                </a:tc>
                <a:tc>
                  <a:txBody>
                    <a:bodyPr/>
                    <a:lstStyle/>
                    <a:p>
                      <a:r>
                        <a:rPr lang="en-US" sz="1000" b="1" dirty="0"/>
                        <a:t>Impact Description</a:t>
                      </a:r>
                    </a:p>
                  </a:txBody>
                  <a:tcPr/>
                </a:tc>
                <a:tc>
                  <a:txBody>
                    <a:bodyPr/>
                    <a:lstStyle/>
                    <a:p>
                      <a:pPr algn="ctr"/>
                      <a:r>
                        <a:rPr lang="en-US" sz="1000" b="1" dirty="0"/>
                        <a:t>Change</a:t>
                      </a:r>
                      <a:r>
                        <a:rPr lang="en-US" sz="1000" b="1" baseline="0" dirty="0"/>
                        <a:t> Effort</a:t>
                      </a:r>
                      <a:endParaRPr lang="en-US" sz="1000" b="1" dirty="0"/>
                    </a:p>
                  </a:txBody>
                  <a:tcPr/>
                </a:tc>
                <a:extLst>
                  <a:ext uri="{0D108BD9-81ED-4DB2-BD59-A6C34878D82A}">
                    <a16:rowId xmlns:a16="http://schemas.microsoft.com/office/drawing/2014/main" val="10000"/>
                  </a:ext>
                </a:extLst>
              </a:tr>
              <a:tr h="370840">
                <a:tc>
                  <a:txBody>
                    <a:bodyPr/>
                    <a:lstStyle/>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Employee Portal</a:t>
                      </a:r>
                    </a:p>
                  </a:txBody>
                  <a:tcPr marL="0" marR="0" marT="0" marB="0" anchor="ctr">
                    <a:solidFill>
                      <a:srgbClr val="E7ECF4"/>
                    </a:solidFill>
                  </a:tcPr>
                </a:tc>
                <a:tc>
                  <a:txBody>
                    <a:bodyPr/>
                    <a:lstStyle/>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AOR Management UI (Employee</a:t>
                      </a:r>
                      <a:r>
                        <a:rPr lang="en-US" sz="1000" b="0" i="0" u="none" strike="noStrike" baseline="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Portal</a:t>
                      </a:r>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t>
                      </a:r>
                    </a:p>
                  </a:txBody>
                  <a:tcPr marL="0" marR="0" marT="0" marB="0" anchor="ctr">
                    <a:solidFill>
                      <a:srgbClr val="E7ECF4"/>
                    </a:solidFill>
                  </a:tcPr>
                </a:tc>
                <a:tc>
                  <a:txBody>
                    <a:bodyPr/>
                    <a:lstStyle/>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[1a] Create a new</a:t>
                      </a:r>
                      <a:r>
                        <a:rPr lang="en-US" sz="1000" b="0" i="0" u="none" strike="noStrike" baseline="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Manage AOR </a:t>
                      </a:r>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UI application</a:t>
                      </a:r>
                      <a:r>
                        <a:rPr lang="en-US" sz="1000" b="0" i="0" u="none" strike="noStrike" baseline="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available via the Employee Portal </a:t>
                      </a:r>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that supports the creation and update of AOR record(s) for a member.  This new UI will need to use the Consumer Info Manager web service to create and view the AOR data.</a:t>
                      </a:r>
                      <a:endParaRPr lang="en-US" sz="1000" b="0" i="1" u="none" strike="noStrike" dirty="0">
                        <a:solidFill>
                          <a:srgbClr val="FF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[1b] This new UI will also need to allow the user to upload an AOR Document from a file server and call the FileNet Document Management web service to store it in FileNet (as well as retrieve it).</a:t>
                      </a:r>
                    </a:p>
                    <a:p>
                      <a:pPr algn="l" fontAlgn="t"/>
                      <a:r>
                        <a:rPr lang="en-US" sz="1000" b="0" i="1" u="none" strike="noStrike" dirty="0">
                          <a:solidFill>
                            <a:srgbClr val="FF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[Question:  Should this UI support or not allow users to create/modify AOR records associated with authorization right = “CONSUMER_PORTAL_ACCESS”?]</a:t>
                      </a:r>
                      <a:endPar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0" marR="0" marT="0" marB="0" anchor="ctr">
                    <a:solidFill>
                      <a:srgbClr val="E7ECF4"/>
                    </a:solidFill>
                  </a:tcPr>
                </a:tc>
                <a:tc>
                  <a:txBody>
                    <a:bodyPr/>
                    <a:lstStyle/>
                    <a:p>
                      <a:pPr algn="ctr"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Medium</a:t>
                      </a:r>
                    </a:p>
                  </a:txBody>
                  <a:tcPr marL="0" marR="0" marT="0" marB="0" anchor="ctr">
                    <a:solidFill>
                      <a:srgbClr val="E7ECF4"/>
                    </a:solidFill>
                  </a:tcPr>
                </a:tc>
                <a:extLst>
                  <a:ext uri="{0D108BD9-81ED-4DB2-BD59-A6C34878D82A}">
                    <a16:rowId xmlns:a16="http://schemas.microsoft.com/office/drawing/2014/main" val="3025013146"/>
                  </a:ext>
                </a:extLst>
              </a:tr>
              <a:tr h="370840">
                <a:tc rowSpan="2">
                  <a:txBody>
                    <a:bodyPr/>
                    <a:lstStyle/>
                    <a:p>
                      <a:pPr algn="l" fontAlgn="t"/>
                      <a:r>
                        <a:rPr lang="en-US" sz="1000" b="0" i="0" u="none" strike="noStrike" dirty="0">
                          <a:effectLst/>
                          <a:latin typeface="Microsoft Sans Serif"/>
                        </a:rPr>
                        <a:t>Consumer Info </a:t>
                      </a:r>
                      <a:r>
                        <a:rPr lang="en-US" sz="1000" b="0" i="0" u="none" strike="noStrike" dirty="0" err="1">
                          <a:effectLst/>
                          <a:latin typeface="Microsoft Sans Serif"/>
                        </a:rPr>
                        <a:t>Mgr</a:t>
                      </a:r>
                      <a:r>
                        <a:rPr lang="en-US" sz="1000" b="0" i="0" u="none" strike="noStrike" dirty="0">
                          <a:effectLst/>
                          <a:latin typeface="Microsoft Sans Serif"/>
                        </a:rPr>
                        <a:t> WS</a:t>
                      </a:r>
                    </a:p>
                  </a:txBody>
                  <a:tcPr marL="0" marR="0" marT="0" marB="0" anchor="ctr">
                    <a:solidFill>
                      <a:srgbClr val="CCD7E9"/>
                    </a:solidFill>
                  </a:tcPr>
                </a:tc>
                <a:tc>
                  <a:txBody>
                    <a:bodyPr/>
                    <a:lstStyle/>
                    <a:p>
                      <a:pPr algn="l" fontAlgn="t"/>
                      <a:r>
                        <a:rPr lang="en-US" sz="1000" b="0" i="0" u="none" strike="noStrike" dirty="0">
                          <a:effectLst/>
                          <a:latin typeface="Microsoft Sans Serif"/>
                        </a:rPr>
                        <a:t>Establish AOR</a:t>
                      </a:r>
                    </a:p>
                  </a:txBody>
                  <a:tcPr marL="0" marR="0" marT="0" marB="0" anchor="ctr">
                    <a:solidFill>
                      <a:srgbClr val="CCD7E9"/>
                    </a:solidFill>
                  </a:tcPr>
                </a:tc>
                <a:tc>
                  <a:txBody>
                    <a:bodyPr/>
                    <a:lstStyle/>
                    <a:p>
                      <a:pPr algn="l" fontAlgn="t"/>
                      <a:r>
                        <a:rPr lang="en-US" sz="1000" b="0" i="0" u="none" strike="noStrike" dirty="0">
                          <a:effectLst/>
                          <a:latin typeface="Microsoft Sans Serif"/>
                        </a:rPr>
                        <a:t>Add operations to the Consumer Info Manager web service to create and manage AOR Info for a consumer.  This will be used to manage the source-of-truth for the AOR Info which is stored in the Consumer Info repository.  Operations will be needed to:</a:t>
                      </a:r>
                    </a:p>
                    <a:p>
                      <a:pPr algn="l" fontAlgn="t"/>
                      <a:r>
                        <a:rPr lang="en-US" sz="1000" b="0" i="0" u="none" strike="noStrike" dirty="0">
                          <a:effectLst/>
                          <a:latin typeface="Microsoft Sans Serif"/>
                        </a:rPr>
                        <a:t>[2a] support the AOR Management UI in the Employee Portal, and</a:t>
                      </a:r>
                    </a:p>
                    <a:p>
                      <a:pPr algn="l" fontAlgn="t"/>
                      <a:r>
                        <a:rPr lang="en-US" sz="1000" b="0" i="0" u="none" strike="noStrike" dirty="0">
                          <a:effectLst/>
                          <a:latin typeface="Microsoft Sans Serif"/>
                        </a:rPr>
                        <a:t>[2b] support loading an AOR Type 88 record into the database.</a:t>
                      </a:r>
                    </a:p>
                  </a:txBody>
                  <a:tcPr marL="0" marR="0" marT="0" marB="0" anchor="ctr">
                    <a:solidFill>
                      <a:srgbClr val="CCD7E9"/>
                    </a:solidFill>
                  </a:tcPr>
                </a:tc>
                <a:tc>
                  <a:txBody>
                    <a:bodyPr/>
                    <a:lstStyle/>
                    <a:p>
                      <a:pPr algn="ctr" fontAlgn="t"/>
                      <a:r>
                        <a:rPr lang="en-US" sz="1000" b="0" i="0" u="none" strike="noStrike" dirty="0">
                          <a:solidFill>
                            <a:srgbClr val="000000"/>
                          </a:solidFill>
                          <a:effectLst/>
                          <a:latin typeface="Microsoft Sans Serif"/>
                        </a:rPr>
                        <a:t>Large</a:t>
                      </a:r>
                    </a:p>
                  </a:txBody>
                  <a:tcPr marL="0" marR="0" marT="0" marB="0" anchor="ctr">
                    <a:solidFill>
                      <a:srgbClr val="CCD7E9"/>
                    </a:solidFill>
                  </a:tcPr>
                </a:tc>
                <a:extLst>
                  <a:ext uri="{0D108BD9-81ED-4DB2-BD59-A6C34878D82A}">
                    <a16:rowId xmlns:a16="http://schemas.microsoft.com/office/drawing/2014/main" val="10003"/>
                  </a:ext>
                </a:extLst>
              </a:tr>
              <a:tr h="370840">
                <a:tc vMerge="1">
                  <a:txBody>
                    <a:bodyPr/>
                    <a:lstStyle/>
                    <a:p>
                      <a:pPr algn="l" fontAlgn="t"/>
                      <a:endParaRPr lang="en-US" sz="900" b="0" i="0" u="none" strike="noStrike" dirty="0">
                        <a:effectLst/>
                        <a:latin typeface="Microsoft Sans Serif"/>
                      </a:endParaRPr>
                    </a:p>
                  </a:txBody>
                  <a:tcPr marL="0" marR="0" marT="0" marB="0"/>
                </a:tc>
                <a:tc>
                  <a:txBody>
                    <a:bodyPr/>
                    <a:lstStyle/>
                    <a:p>
                      <a:pPr algn="l" fontAlgn="t"/>
                      <a:r>
                        <a:rPr lang="en-US" sz="1000" b="0" i="0" u="none" strike="noStrike" dirty="0">
                          <a:effectLst/>
                          <a:latin typeface="Microsoft Sans Serif"/>
                        </a:rPr>
                        <a:t>View AOR</a:t>
                      </a:r>
                    </a:p>
                  </a:txBody>
                  <a:tcPr marL="0" marR="0" marT="0" marB="0" anchor="ctr">
                    <a:solidFill>
                      <a:srgbClr val="CCD7E9"/>
                    </a:solidFill>
                  </a:tcPr>
                </a:tc>
                <a:tc>
                  <a:txBody>
                    <a:bodyPr/>
                    <a:lstStyle/>
                    <a:p>
                      <a:pPr algn="l" fontAlgn="t"/>
                      <a:r>
                        <a:rPr lang="en-US" sz="1000" b="0" i="0" u="none" strike="noStrike" dirty="0">
                          <a:effectLst/>
                          <a:latin typeface="Microsoft Sans Serif"/>
                        </a:rPr>
                        <a:t>[3] Add capabilities to the Consumer Info Manager web service to view AOR Info and retrieve the associated AOR documents for a member.  This will be used by consumers of AOR Info for purposes such as UI display, letter generation, etc.</a:t>
                      </a:r>
                    </a:p>
                  </a:txBody>
                  <a:tcPr marL="0" marR="0" marT="0" marB="0" anchor="ctr">
                    <a:solidFill>
                      <a:srgbClr val="CCD7E9"/>
                    </a:solidFill>
                  </a:tcPr>
                </a:tc>
                <a:tc>
                  <a:txBody>
                    <a:bodyPr/>
                    <a:lstStyle/>
                    <a:p>
                      <a:pPr algn="ctr" fontAlgn="t"/>
                      <a:r>
                        <a:rPr lang="en-US" sz="1000" b="0" i="0" u="none" strike="noStrike" dirty="0">
                          <a:solidFill>
                            <a:srgbClr val="000000"/>
                          </a:solidFill>
                          <a:effectLst/>
                          <a:latin typeface="Microsoft Sans Serif"/>
                        </a:rPr>
                        <a:t>Small</a:t>
                      </a:r>
                    </a:p>
                  </a:txBody>
                  <a:tcPr marL="0" marR="0" marT="0" marB="0" anchor="ctr">
                    <a:solidFill>
                      <a:srgbClr val="CCD7E9"/>
                    </a:solidFill>
                  </a:tcPr>
                </a:tc>
                <a:extLst>
                  <a:ext uri="{0D108BD9-81ED-4DB2-BD59-A6C34878D82A}">
                    <a16:rowId xmlns:a16="http://schemas.microsoft.com/office/drawing/2014/main" val="10004"/>
                  </a:ext>
                </a:extLst>
              </a:tr>
              <a:tr h="370840">
                <a:tc>
                  <a:txBody>
                    <a:bodyPr/>
                    <a:lstStyle/>
                    <a:p>
                      <a:pPr algn="l" fontAlgn="t"/>
                      <a:r>
                        <a:rPr lang="fr-FR" sz="1000" b="0" i="0" u="none" strike="noStrike" dirty="0">
                          <a:effectLst/>
                          <a:latin typeface="Microsoft Sans Serif"/>
                        </a:rPr>
                        <a:t>Document Mgmt (</a:t>
                      </a:r>
                      <a:r>
                        <a:rPr lang="fr-FR" sz="1000" b="0" i="0" u="none" strike="noStrike" dirty="0" err="1">
                          <a:effectLst/>
                          <a:latin typeface="Microsoft Sans Serif"/>
                        </a:rPr>
                        <a:t>FileNet</a:t>
                      </a:r>
                      <a:r>
                        <a:rPr lang="fr-FR" sz="1000" b="0" i="0" u="none" strike="noStrike" dirty="0">
                          <a:effectLst/>
                          <a:latin typeface="Microsoft Sans Serif"/>
                        </a:rPr>
                        <a:t>) Web Service</a:t>
                      </a:r>
                      <a:endParaRPr lang="en-US" sz="1000" b="0" i="0" u="none" strike="noStrike" dirty="0">
                        <a:effectLst/>
                        <a:latin typeface="Microsoft Sans Serif"/>
                      </a:endParaRPr>
                    </a:p>
                  </a:txBody>
                  <a:tcPr marL="0" marR="0" marT="0" marB="0" anchor="ctr">
                    <a:solidFill>
                      <a:srgbClr val="E7ECF4"/>
                    </a:solidFill>
                  </a:tcPr>
                </a:tc>
                <a:tc>
                  <a:txBody>
                    <a:bodyPr/>
                    <a:lstStyle/>
                    <a:p>
                      <a:pPr algn="l" fontAlgn="t"/>
                      <a:r>
                        <a:rPr lang="en-US" sz="1000" b="0" i="0" u="none" strike="noStrike" dirty="0">
                          <a:effectLst/>
                          <a:latin typeface="Microsoft Sans Serif"/>
                        </a:rPr>
                        <a:t>Document </a:t>
                      </a:r>
                      <a:r>
                        <a:rPr lang="en-US" sz="1000" b="0" i="0" u="none" strike="noStrike" dirty="0" err="1">
                          <a:effectLst/>
                          <a:latin typeface="Microsoft Sans Serif"/>
                        </a:rPr>
                        <a:t>Mgmt</a:t>
                      </a:r>
                      <a:r>
                        <a:rPr lang="en-US" sz="1000" b="0" i="0" u="none" strike="noStrike" dirty="0">
                          <a:effectLst/>
                          <a:latin typeface="Microsoft Sans Serif"/>
                        </a:rPr>
                        <a:t> WS</a:t>
                      </a:r>
                    </a:p>
                  </a:txBody>
                  <a:tcPr marL="0" marR="0" marT="0" marB="0" anchor="ctr">
                    <a:solidFill>
                      <a:srgbClr val="E7ECF4"/>
                    </a:solidFill>
                  </a:tcPr>
                </a:tc>
                <a:tc>
                  <a:txBody>
                    <a:bodyPr/>
                    <a:lstStyle/>
                    <a:p>
                      <a:pPr algn="l" fontAlgn="t"/>
                      <a:r>
                        <a:rPr lang="en-US" sz="1000" b="0" i="0" u="none" strike="noStrike" dirty="0">
                          <a:effectLst/>
                          <a:latin typeface="Microsoft Sans Serif"/>
                        </a:rPr>
                        <a:t>[4a] Configure FileNet to support a new document type for storage of AOR Documents.  </a:t>
                      </a:r>
                    </a:p>
                    <a:p>
                      <a:pPr algn="l" fontAlgn="t"/>
                      <a:r>
                        <a:rPr lang="en-US" sz="1000" b="0" i="0" u="none" strike="noStrike" dirty="0">
                          <a:effectLst/>
                          <a:latin typeface="Microsoft Sans Serif"/>
                        </a:rPr>
                        <a:t>[4b] Create a new version of the FileNet Document web service to support the storage and retrieval of AOR Documents.</a:t>
                      </a:r>
                    </a:p>
                  </a:txBody>
                  <a:tcPr marL="0" marR="0" marT="0" marB="0" anchor="ctr">
                    <a:solidFill>
                      <a:srgbClr val="E7ECF4"/>
                    </a:solidFill>
                  </a:tcPr>
                </a:tc>
                <a:tc>
                  <a:txBody>
                    <a:bodyPr/>
                    <a:lstStyle/>
                    <a:p>
                      <a:pPr algn="ctr" fontAlgn="t"/>
                      <a:r>
                        <a:rPr lang="en-US" sz="1000" b="0" i="0" u="none" strike="noStrike" dirty="0">
                          <a:solidFill>
                            <a:srgbClr val="000000"/>
                          </a:solidFill>
                          <a:effectLst/>
                          <a:latin typeface="Microsoft Sans Serif"/>
                        </a:rPr>
                        <a:t>Small</a:t>
                      </a:r>
                    </a:p>
                  </a:txBody>
                  <a:tcPr marL="0" marR="0" marT="0" marB="0" anchor="ctr">
                    <a:solidFill>
                      <a:srgbClr val="E7ECF4"/>
                    </a:solidFill>
                  </a:tcPr>
                </a:tc>
                <a:extLst>
                  <a:ext uri="{0D108BD9-81ED-4DB2-BD59-A6C34878D82A}">
                    <a16:rowId xmlns:a16="http://schemas.microsoft.com/office/drawing/2014/main" val="10005"/>
                  </a:ext>
                </a:extLst>
              </a:tr>
              <a:tr h="370840">
                <a:tc rowSpan="2">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MedAccess Web</a:t>
                      </a:r>
                    </a:p>
                  </a:txBody>
                  <a:tcPr marL="0" marR="0" marT="0" marB="0" anchor="ctr">
                    <a:solidFill>
                      <a:srgbClr val="CCD7E9"/>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Member Details UI</a:t>
                      </a:r>
                    </a:p>
                  </a:txBody>
                  <a:tcPr marL="0" marR="0" marT="0" marB="0" anchor="ctr">
                    <a:solidFill>
                      <a:srgbClr val="CCD7E9"/>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[5] Modify the existing main Member screen in MedAccess (web) to ensure that it continues to properly indicate when an active AOR exists for the member.  This needs to use the Consumer Info Manager web service to access the AOR data in the Consumer Info repository.  </a:t>
                      </a:r>
                      <a:r>
                        <a:rPr lang="en-US" sz="1000" b="0" i="1"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(Note:  The existing screens directly access AOR data from the old data structures in the MEDM MEDATA repository.)</a:t>
                      </a:r>
                    </a:p>
                  </a:txBody>
                  <a:tcPr marL="0" marR="0" marT="0" marB="0" anchor="ctr">
                    <a:solidFill>
                      <a:srgbClr val="CCD7E9"/>
                    </a:solidFill>
                  </a:tcPr>
                </a:tc>
                <a:tc>
                  <a:txBody>
                    <a:bodyPr/>
                    <a:lstStyle/>
                    <a:p>
                      <a:pPr algn="ctr" fontAlgn="t"/>
                      <a:r>
                        <a:rPr lang="en-US" sz="10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Small</a:t>
                      </a:r>
                    </a:p>
                  </a:txBody>
                  <a:tcPr marL="0" marR="0" marT="0" marB="0" anchor="ctr">
                    <a:solidFill>
                      <a:srgbClr val="CCD7E9"/>
                    </a:solidFill>
                  </a:tcPr>
                </a:tc>
                <a:extLst>
                  <a:ext uri="{0D108BD9-81ED-4DB2-BD59-A6C34878D82A}">
                    <a16:rowId xmlns:a16="http://schemas.microsoft.com/office/drawing/2014/main" val="2086041051"/>
                  </a:ext>
                </a:extLst>
              </a:tr>
              <a:tr h="370840">
                <a:tc vMerge="1">
                  <a:txBody>
                    <a:bodyPr/>
                    <a:lstStyle/>
                    <a:p>
                      <a:pPr algn="l" fontAlgn="t"/>
                      <a:endPar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0" marR="0" marT="0" marB="0"/>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View AOR Info UI</a:t>
                      </a:r>
                    </a:p>
                  </a:txBody>
                  <a:tcPr marL="0" marR="0" marT="0" marB="0" anchor="ctr">
                    <a:solidFill>
                      <a:srgbClr val="CCD7E9"/>
                    </a:solidFill>
                  </a:tcPr>
                </a:tc>
                <a:tc>
                  <a:txBody>
                    <a:bodyPr/>
                    <a:lstStyle/>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[6a] Modify the existing MedAccess (web) UI screens that support viewing AOR info for a member.  </a:t>
                      </a:r>
                      <a:r>
                        <a:rPr lang="en-US" sz="1000" b="0" i="0" u="none" strike="noStrike" dirty="0" err="1">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MedAccess</a:t>
                      </a:r>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will need to use the Consumer Info Manager web service to access the AOR data.</a:t>
                      </a:r>
                    </a:p>
                    <a:p>
                      <a:pPr algn="l" fontAlgn="t"/>
                      <a:r>
                        <a:rPr lang="en-US" sz="1000" b="0" i="1"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(Note:  The existing screens directly access AOR data from the old data structures in the MEDM MEDATA repository.)</a:t>
                      </a:r>
                      <a:endPar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[6b] In addition, MedAccess will need to support the retrieval</a:t>
                      </a:r>
                      <a:r>
                        <a:rPr lang="en-US" sz="1000" b="0" i="0" u="none" strike="noStrike" baseline="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of</a:t>
                      </a:r>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AOR Documents from FileNet</a:t>
                      </a:r>
                      <a:r>
                        <a:rPr lang="en-US" sz="1000" b="0" i="0" u="none" strike="noStrike" baseline="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via the Consumer Info Manager web service.</a:t>
                      </a:r>
                      <a:endPar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0" marR="0" marT="0" marB="0" anchor="ctr">
                    <a:solidFill>
                      <a:srgbClr val="CCD7E9"/>
                    </a:solidFill>
                  </a:tcPr>
                </a:tc>
                <a:tc>
                  <a:txBody>
                    <a:bodyPr/>
                    <a:lstStyle/>
                    <a:p>
                      <a:pPr algn="ctr"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Medium</a:t>
                      </a:r>
                    </a:p>
                  </a:txBody>
                  <a:tcPr marL="0" marR="0" marT="0" marB="0" anchor="ctr">
                    <a:solidFill>
                      <a:srgbClr val="CCD7E9"/>
                    </a:solidFill>
                  </a:tcPr>
                </a:tc>
                <a:extLst>
                  <a:ext uri="{0D108BD9-81ED-4DB2-BD59-A6C34878D82A}">
                    <a16:rowId xmlns:a16="http://schemas.microsoft.com/office/drawing/2014/main" val="3697040729"/>
                  </a:ext>
                </a:extLst>
              </a:tr>
              <a:tr h="370840">
                <a:tc>
                  <a:txBody>
                    <a:bodyPr/>
                    <a:lstStyle/>
                    <a:p>
                      <a:pPr algn="l" fontAlgn="t"/>
                      <a:r>
                        <a:rPr lang="en-US" sz="1000" b="0" i="0" u="none" strike="noStrike" dirty="0" err="1">
                          <a:effectLst/>
                          <a:latin typeface="Microsoft Sans Serif" panose="020B0604020202020204" pitchFamily="34" charset="0"/>
                          <a:ea typeface="Microsoft Sans Serif" panose="020B0604020202020204" pitchFamily="34" charset="0"/>
                          <a:cs typeface="Microsoft Sans Serif" panose="020B0604020202020204" pitchFamily="34" charset="0"/>
                        </a:rPr>
                        <a:t>MedAccess</a:t>
                      </a:r>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 Classic</a:t>
                      </a:r>
                    </a:p>
                  </a:txBody>
                  <a:tcPr marL="0" marR="0" marT="0" marB="0" anchor="ctr">
                    <a:solidFill>
                      <a:srgbClr val="E7ECF4"/>
                    </a:solidFill>
                  </a:tcPr>
                </a:tc>
                <a:tc>
                  <a:txBody>
                    <a:bodyPr/>
                    <a:lstStyle/>
                    <a:p>
                      <a:pPr algn="l" fontAlgn="t"/>
                      <a:endPar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0" marR="0" marT="0" marB="0" anchor="ctr">
                    <a:solidFill>
                      <a:srgbClr val="E7ECF4"/>
                    </a:solidFill>
                  </a:tcPr>
                </a:tc>
                <a:tc>
                  <a:txBody>
                    <a:bodyPr/>
                    <a:lstStyle/>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[17] Remove access for most users to the old AOR screens for creating new AOR records.  Note that the DMR team will continue to need to be able to create AOR records in the old AOR tables until the new Manual Claims Management application has been deployed which will utilize a new data repository to store the name and address of a third-party person to have the DMR check sent to.</a:t>
                      </a:r>
                    </a:p>
                  </a:txBody>
                  <a:tcPr marL="0" marR="0" marT="0" marB="0" anchor="ctr">
                    <a:solidFill>
                      <a:srgbClr val="E7ECF4"/>
                    </a:solidFill>
                  </a:tcPr>
                </a:tc>
                <a:tc>
                  <a:txBody>
                    <a:bodyPr/>
                    <a:lstStyle/>
                    <a:p>
                      <a:pPr algn="ctr"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X Small</a:t>
                      </a:r>
                    </a:p>
                  </a:txBody>
                  <a:tcPr marL="0" marR="0" marT="0" marB="0" anchor="ctr">
                    <a:solidFill>
                      <a:srgbClr val="E7ECF4"/>
                    </a:solidFill>
                  </a:tcPr>
                </a:tc>
                <a:extLst>
                  <a:ext uri="{0D108BD9-81ED-4DB2-BD59-A6C34878D82A}">
                    <a16:rowId xmlns:a16="http://schemas.microsoft.com/office/drawing/2014/main" val="1768530369"/>
                  </a:ext>
                </a:extLst>
              </a:tr>
            </a:tbl>
          </a:graphicData>
        </a:graphic>
      </p:graphicFrame>
    </p:spTree>
    <p:extLst>
      <p:ext uri="{BB962C8B-B14F-4D97-AF65-F5344CB8AC3E}">
        <p14:creationId xmlns:p14="http://schemas.microsoft.com/office/powerpoint/2010/main" val="2091071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Application Impacts (2 of 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6138700"/>
              </p:ext>
            </p:extLst>
          </p:nvPr>
        </p:nvGraphicFramePr>
        <p:xfrm>
          <a:off x="316704" y="1176775"/>
          <a:ext cx="11268492" cy="5491480"/>
        </p:xfrm>
        <a:graphic>
          <a:graphicData uri="http://schemas.openxmlformats.org/drawingml/2006/table">
            <a:tbl>
              <a:tblPr firstRow="1" bandRow="1">
                <a:tableStyleId>{5C22544A-7EE6-4342-B048-85BDC9FD1C3A}</a:tableStyleId>
              </a:tblPr>
              <a:tblGrid>
                <a:gridCol w="1529650">
                  <a:extLst>
                    <a:ext uri="{9D8B030D-6E8A-4147-A177-3AD203B41FA5}">
                      <a16:colId xmlns:a16="http://schemas.microsoft.com/office/drawing/2014/main" val="20010"/>
                    </a:ext>
                  </a:extLst>
                </a:gridCol>
                <a:gridCol w="2123891">
                  <a:extLst>
                    <a:ext uri="{9D8B030D-6E8A-4147-A177-3AD203B41FA5}">
                      <a16:colId xmlns:a16="http://schemas.microsoft.com/office/drawing/2014/main" val="20000"/>
                    </a:ext>
                  </a:extLst>
                </a:gridCol>
                <a:gridCol w="6843164">
                  <a:extLst>
                    <a:ext uri="{9D8B030D-6E8A-4147-A177-3AD203B41FA5}">
                      <a16:colId xmlns:a16="http://schemas.microsoft.com/office/drawing/2014/main" val="20002"/>
                    </a:ext>
                  </a:extLst>
                </a:gridCol>
                <a:gridCol w="771787">
                  <a:extLst>
                    <a:ext uri="{9D8B030D-6E8A-4147-A177-3AD203B41FA5}">
                      <a16:colId xmlns:a16="http://schemas.microsoft.com/office/drawing/2014/main" val="20012"/>
                    </a:ext>
                  </a:extLst>
                </a:gridCol>
              </a:tblGrid>
              <a:tr h="37458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a:latin typeface="Microsoft Sans Serif" panose="020B0604020202020204" pitchFamily="34" charset="0"/>
                          <a:ea typeface="Microsoft Sans Serif" panose="020B0604020202020204" pitchFamily="34" charset="0"/>
                          <a:cs typeface="Microsoft Sans Serif" panose="020B0604020202020204" pitchFamily="34" charset="0"/>
                        </a:rPr>
                        <a:t>Application Name</a:t>
                      </a:r>
                    </a:p>
                  </a:txBody>
                  <a:tcPr/>
                </a:tc>
                <a:tc>
                  <a:txBody>
                    <a:bodyPr/>
                    <a:lstStyle/>
                    <a:p>
                      <a:r>
                        <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rPr>
                        <a:t>Service Name</a:t>
                      </a:r>
                    </a:p>
                  </a:txBody>
                  <a:tcPr/>
                </a:tc>
                <a:tc>
                  <a:txBody>
                    <a:bodyPr/>
                    <a:lstStyle/>
                    <a:p>
                      <a:r>
                        <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rPr>
                        <a:t>Impact Description</a:t>
                      </a:r>
                    </a:p>
                  </a:txBody>
                  <a:tcPr/>
                </a:tc>
                <a:tc>
                  <a:txBody>
                    <a:bodyPr/>
                    <a:lstStyle/>
                    <a:p>
                      <a:pPr algn="ctr"/>
                      <a:r>
                        <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rPr>
                        <a:t>Change Effort</a:t>
                      </a:r>
                    </a:p>
                  </a:txBody>
                  <a:tcPr/>
                </a:tc>
                <a:extLst>
                  <a:ext uri="{0D108BD9-81ED-4DB2-BD59-A6C34878D82A}">
                    <a16:rowId xmlns:a16="http://schemas.microsoft.com/office/drawing/2014/main" val="10000"/>
                  </a:ext>
                </a:extLst>
              </a:tr>
              <a:tr h="368089">
                <a:tc rowSpan="3">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MedResponse</a:t>
                      </a:r>
                    </a:p>
                  </a:txBody>
                  <a:tcPr marL="0" marR="0" marT="0" marB="0" anchor="ctr">
                    <a:solidFill>
                      <a:srgbClr val="CCD7E9"/>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AOR Management UI (MedResponse)</a:t>
                      </a:r>
                    </a:p>
                  </a:txBody>
                  <a:tcPr marL="0" marR="0" marT="0" marB="0" anchor="ctr">
                    <a:solidFill>
                      <a:srgbClr val="CCD7E9"/>
                    </a:solidFill>
                  </a:tcPr>
                </a:tc>
                <a:tc>
                  <a:txBody>
                    <a:bodyPr/>
                    <a:lstStyle/>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[7] Create new MedResponse UI screens to support creation and update of an AOR record(s) with authorization right = “PERSONAL_REPRESENTATIVE” for the member associated with the PA.</a:t>
                      </a:r>
                    </a:p>
                    <a:p>
                      <a:pPr algn="l" fontAlgn="t"/>
                      <a:r>
                        <a:rPr lang="en-US" sz="1000" b="0" i="1"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[Note:  The AOR Management UI for MedResponse will need to allow the user to upload an AOR Document from their desktop machine and call the CDA Communication web service to store it in </a:t>
                      </a:r>
                      <a:r>
                        <a:rPr lang="en-US" sz="1000" b="0" i="1" u="none" strike="noStrike" dirty="0" err="1">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FiIeNet</a:t>
                      </a:r>
                      <a:r>
                        <a:rPr lang="en-US" sz="1000" b="0" i="1"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(as well as retrieve it).  Also, it will use the Consumer Info Manager web service to access the AOR data.]</a:t>
                      </a:r>
                    </a:p>
                  </a:txBody>
                  <a:tcPr marL="0" marR="0" marT="0" marB="0" anchor="ctr">
                    <a:solidFill>
                      <a:srgbClr val="CCD7E9"/>
                    </a:solidFill>
                  </a:tcPr>
                </a:tc>
                <a:tc>
                  <a:txBody>
                    <a:bodyPr/>
                    <a:lstStyle/>
                    <a:p>
                      <a:pPr algn="ctr" fontAlgn="t"/>
                      <a:r>
                        <a:rPr lang="en-US" sz="10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Medium</a:t>
                      </a:r>
                    </a:p>
                  </a:txBody>
                  <a:tcPr marL="0" marR="0" marT="0" marB="0" anchor="ctr">
                    <a:solidFill>
                      <a:srgbClr val="CCD7E9"/>
                    </a:solidFill>
                  </a:tcPr>
                </a:tc>
                <a:extLst>
                  <a:ext uri="{0D108BD9-81ED-4DB2-BD59-A6C34878D82A}">
                    <a16:rowId xmlns:a16="http://schemas.microsoft.com/office/drawing/2014/main" val="903990980"/>
                  </a:ext>
                </a:extLst>
              </a:tr>
              <a:tr h="368089">
                <a:tc vMerge="1">
                  <a:txBody>
                    <a:bodyPr/>
                    <a:lstStyle/>
                    <a:p>
                      <a:pPr algn="l" fontAlgn="t"/>
                      <a:endPar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0" marR="0" marT="0" marB="0"/>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MedResponse BPM UI</a:t>
                      </a:r>
                    </a:p>
                  </a:txBody>
                  <a:tcPr marL="0" marR="0" marT="0" marB="0" anchor="ctr">
                    <a:solidFill>
                      <a:srgbClr val="CCD7E9"/>
                    </a:solidFill>
                  </a:tcPr>
                </a:tc>
                <a:tc>
                  <a:txBody>
                    <a:bodyPr/>
                    <a:lstStyle/>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[8a] Modify the MedResponse screens to display info for any active AOR record for the member with authorization right = “PERSONAL_REPRESENTATIVE”.</a:t>
                      </a:r>
                    </a:p>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[8b] Create a new UI screen in MedResponse that enables the user to associate an AOR with the PA.  </a:t>
                      </a:r>
                    </a:p>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[8c] Add the ability to "pend" the PA request while waiting for member to return a valid AOR Form and ensure the timer is reset once the AOR Form is returned.  </a:t>
                      </a:r>
                    </a:p>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[8d] Modify the Letter Generation UI to ensure that the letter is sent to the Appointed Representative if the Member associated with the PA has an active AOR with authorization right = “PERSONAL_REPRESENTATIVE”. The “Member Letter” will be sent to the most-recently submitted AOR (if any).</a:t>
                      </a:r>
                      <a:endParaRPr lang="en-US" sz="1000" b="0" i="1"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0" marR="0" marT="0" marB="0" anchor="ctr">
                    <a:solidFill>
                      <a:srgbClr val="CCD7E9"/>
                    </a:solidFill>
                  </a:tcPr>
                </a:tc>
                <a:tc>
                  <a:txBody>
                    <a:bodyPr/>
                    <a:lstStyle/>
                    <a:p>
                      <a:pPr algn="ctr" fontAlgn="t"/>
                      <a:r>
                        <a:rPr lang="en-US" sz="10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Large</a:t>
                      </a:r>
                    </a:p>
                  </a:txBody>
                  <a:tcPr marL="0" marR="0" marT="0" marB="0" anchor="ctr">
                    <a:solidFill>
                      <a:srgbClr val="CCD7E9"/>
                    </a:solidFill>
                  </a:tcPr>
                </a:tc>
                <a:extLst>
                  <a:ext uri="{0D108BD9-81ED-4DB2-BD59-A6C34878D82A}">
                    <a16:rowId xmlns:a16="http://schemas.microsoft.com/office/drawing/2014/main" val="4099129596"/>
                  </a:ext>
                </a:extLst>
              </a:tr>
              <a:tr h="368089">
                <a:tc vMerge="1">
                  <a:txBody>
                    <a:bodyPr/>
                    <a:lstStyle/>
                    <a:p>
                      <a:pPr algn="l" fontAlgn="t"/>
                      <a:endPar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0" marR="0" marT="0" marB="0" anchor="ctr"/>
                </a:tc>
                <a:tc>
                  <a:txBody>
                    <a:bodyPr/>
                    <a:lstStyle/>
                    <a:p>
                      <a:pPr algn="l" fontAlgn="t"/>
                      <a:r>
                        <a:rPr lang="en-US" sz="1000" b="0" i="0" u="none" strike="noStrike" dirty="0">
                          <a:effectLst/>
                          <a:latin typeface="Microsoft Sans Serif"/>
                        </a:rPr>
                        <a:t>MedResponse IVR Extract</a:t>
                      </a:r>
                    </a:p>
                  </a:txBody>
                  <a:tcPr marL="0" marR="0" marT="0" marB="0">
                    <a:solidFill>
                      <a:srgbClr val="CCD7E9"/>
                    </a:solidFill>
                  </a:tcPr>
                </a:tc>
                <a:tc>
                  <a:txBody>
                    <a:bodyPr/>
                    <a:lstStyle/>
                    <a:p>
                      <a:pPr algn="l" fontAlgn="t"/>
                      <a:r>
                        <a:rPr lang="en-US" sz="1000" b="0" i="0" u="none" strike="noStrike" dirty="0">
                          <a:effectLst/>
                          <a:latin typeface="Microsoft Sans Serif"/>
                        </a:rPr>
                        <a:t>[9] Create a MedResponse IVR Call File to be sent to the IVR vendor for outgoing IVR calls regarding the status PA requests.  If there are more than one active AOR/Appointed Representative record </a:t>
                      </a:r>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with authorization right = “PERSONAL_REPRESENTATIVE”</a:t>
                      </a:r>
                      <a:r>
                        <a:rPr lang="en-US" sz="1000" b="0" i="0" u="none" strike="noStrike" dirty="0">
                          <a:effectLst/>
                          <a:latin typeface="Microsoft Sans Serif"/>
                        </a:rPr>
                        <a:t>, use the one that was created most recently.</a:t>
                      </a:r>
                    </a:p>
                  </a:txBody>
                  <a:tcPr marL="0" marR="0" marT="0" marB="0">
                    <a:solidFill>
                      <a:srgbClr val="CCD7E9"/>
                    </a:solidFill>
                  </a:tcPr>
                </a:tc>
                <a:tc>
                  <a:txBody>
                    <a:bodyPr/>
                    <a:lstStyle/>
                    <a:p>
                      <a:pPr algn="ctr" fontAlgn="t"/>
                      <a:r>
                        <a:rPr lang="en-US" sz="1000" b="0" i="0" u="none" strike="noStrike" dirty="0">
                          <a:solidFill>
                            <a:srgbClr val="000000"/>
                          </a:solidFill>
                          <a:effectLst/>
                          <a:latin typeface="Microsoft Sans Serif"/>
                        </a:rPr>
                        <a:t>X Small</a:t>
                      </a:r>
                    </a:p>
                  </a:txBody>
                  <a:tcPr marL="0" marR="0" marT="0" marB="0">
                    <a:solidFill>
                      <a:srgbClr val="CCD7E9"/>
                    </a:solidFill>
                  </a:tcPr>
                </a:tc>
                <a:extLst>
                  <a:ext uri="{0D108BD9-81ED-4DB2-BD59-A6C34878D82A}">
                    <a16:rowId xmlns:a16="http://schemas.microsoft.com/office/drawing/2014/main" val="72127707"/>
                  </a:ext>
                </a:extLst>
              </a:tr>
              <a:tr h="368089">
                <a:tc>
                  <a:txBody>
                    <a:bodyPr/>
                    <a:lstStyle/>
                    <a:p>
                      <a:pPr algn="l" fontAlgn="t"/>
                      <a:r>
                        <a:rPr lang="en-US" sz="1000" b="0" i="0" u="none" strike="noStrike" dirty="0">
                          <a:effectLst/>
                          <a:latin typeface="Microsoft Sans Serif"/>
                        </a:rPr>
                        <a:t>CDA/MRSP/Utility Web Services and Sub-Components</a:t>
                      </a:r>
                    </a:p>
                  </a:txBody>
                  <a:tcPr marL="0" marR="0" marT="0" marB="0"/>
                </a:tc>
                <a:tc>
                  <a:txBody>
                    <a:bodyPr/>
                    <a:lstStyle/>
                    <a:p>
                      <a:pPr algn="l" fontAlgn="t"/>
                      <a:r>
                        <a:rPr lang="en-US" sz="1000" b="0" i="0" u="none" strike="noStrike" dirty="0">
                          <a:effectLst/>
                          <a:latin typeface="Microsoft Sans Serif"/>
                        </a:rPr>
                        <a:t>CDA Communication WS</a:t>
                      </a:r>
                    </a:p>
                  </a:txBody>
                  <a:tcPr marL="0" marR="0" marT="0" marB="0"/>
                </a:tc>
                <a:tc>
                  <a:txBody>
                    <a:bodyPr/>
                    <a:lstStyle/>
                    <a:p>
                      <a:pPr algn="l" fontAlgn="t"/>
                      <a:r>
                        <a:rPr lang="en-US" sz="1000" b="0" i="0" u="none" strike="noStrike" dirty="0">
                          <a:solidFill>
                            <a:schemeClr val="tx1"/>
                          </a:solidFill>
                          <a:effectLst/>
                          <a:latin typeface="Microsoft Sans Serif"/>
                        </a:rPr>
                        <a:t>[10] Modify the CDA</a:t>
                      </a:r>
                      <a:r>
                        <a:rPr lang="en-US" sz="1000" b="0" i="0" u="none" strike="noStrike" baseline="0" dirty="0">
                          <a:solidFill>
                            <a:schemeClr val="tx1"/>
                          </a:solidFill>
                          <a:effectLst/>
                          <a:latin typeface="Microsoft Sans Serif"/>
                        </a:rPr>
                        <a:t> Communication WS to a</a:t>
                      </a:r>
                      <a:r>
                        <a:rPr lang="en-US" sz="1000" b="0" i="0" u="none" strike="noStrike" dirty="0">
                          <a:solidFill>
                            <a:schemeClr val="tx1"/>
                          </a:solidFill>
                          <a:effectLst/>
                          <a:latin typeface="Microsoft Sans Serif"/>
                        </a:rPr>
                        <a:t>dd the ability to store/retrieve AOR Documents in FileNet</a:t>
                      </a:r>
                    </a:p>
                  </a:txBody>
                  <a:tcPr marL="0" marR="0" marT="0" marB="0"/>
                </a:tc>
                <a:tc>
                  <a:txBody>
                    <a:bodyPr/>
                    <a:lstStyle/>
                    <a:p>
                      <a:pPr algn="ctr" fontAlgn="t"/>
                      <a:r>
                        <a:rPr lang="en-US" sz="1000" b="0" i="0" u="none" strike="noStrike" dirty="0">
                          <a:solidFill>
                            <a:srgbClr val="000000"/>
                          </a:solidFill>
                          <a:effectLst/>
                          <a:latin typeface="Microsoft Sans Serif"/>
                        </a:rPr>
                        <a:t>X Small</a:t>
                      </a:r>
                    </a:p>
                  </a:txBody>
                  <a:tcPr marL="0" marR="0" marT="0" marB="0"/>
                </a:tc>
                <a:extLst>
                  <a:ext uri="{0D108BD9-81ED-4DB2-BD59-A6C34878D82A}">
                    <a16:rowId xmlns:a16="http://schemas.microsoft.com/office/drawing/2014/main" val="1661635736"/>
                  </a:ext>
                </a:extLst>
              </a:tr>
              <a:tr h="368089">
                <a:tc rowSpan="3">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Appeals</a:t>
                      </a:r>
                    </a:p>
                  </a:txBody>
                  <a:tcPr marL="0" marR="0" marT="0" marB="0" anchor="ctr">
                    <a:solidFill>
                      <a:srgbClr val="CCD7E9"/>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AOR Management UI (Appeals)</a:t>
                      </a:r>
                    </a:p>
                  </a:txBody>
                  <a:tcPr marL="0" marR="0" marT="0" marB="0" anchor="ctr">
                    <a:solidFill>
                      <a:srgbClr val="CCD7E9"/>
                    </a:solidFill>
                  </a:tcPr>
                </a:tc>
                <a:tc>
                  <a:txBody>
                    <a:bodyPr/>
                    <a:lstStyle/>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[11] Create new Appeals UI screens to support creation and update of an AOR record(s) with authorization right = “PERSONAL_REPRESENTATIVE” for the member associated with the Appeal. </a:t>
                      </a:r>
                    </a:p>
                    <a:p>
                      <a:pPr algn="l" fontAlgn="t"/>
                      <a:r>
                        <a:rPr lang="en-US" sz="1000" b="0" i="1"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[Note:  The AOR Management UI for Appeals will need to allow the user to upload an AOR Document from their desktop disk and call the Appeals web service (which will call the CDA Communication web service) to store the AOR Document in </a:t>
                      </a:r>
                      <a:r>
                        <a:rPr lang="en-US" sz="1000" b="0" i="1" u="none" strike="noStrike" dirty="0" err="1">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FIleNet</a:t>
                      </a:r>
                      <a:r>
                        <a:rPr lang="en-US" sz="1000" b="0" i="1"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(as well as retrieve it).]</a:t>
                      </a:r>
                    </a:p>
                  </a:txBody>
                  <a:tcPr marL="0" marR="0" marT="0" marB="0" anchor="ctr">
                    <a:solidFill>
                      <a:srgbClr val="CCD7E9"/>
                    </a:solidFill>
                  </a:tcPr>
                </a:tc>
                <a:tc>
                  <a:txBody>
                    <a:bodyPr/>
                    <a:lstStyle/>
                    <a:p>
                      <a:pPr algn="ctr" fontAlgn="t"/>
                      <a:r>
                        <a:rPr lang="en-US" sz="10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Medium</a:t>
                      </a:r>
                    </a:p>
                  </a:txBody>
                  <a:tcPr marL="0" marR="0" marT="0" marB="0" anchor="ctr">
                    <a:solidFill>
                      <a:srgbClr val="CCD7E9"/>
                    </a:solidFill>
                  </a:tcPr>
                </a:tc>
                <a:extLst>
                  <a:ext uri="{0D108BD9-81ED-4DB2-BD59-A6C34878D82A}">
                    <a16:rowId xmlns:a16="http://schemas.microsoft.com/office/drawing/2014/main" val="10002"/>
                  </a:ext>
                </a:extLst>
              </a:tr>
              <a:tr h="370840">
                <a:tc vMerge="1">
                  <a:txBody>
                    <a:bodyPr/>
                    <a:lstStyle/>
                    <a:p>
                      <a:pPr algn="l" fontAlgn="t"/>
                      <a:endPar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0" marR="0" marT="0" marB="0"/>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Process Appeal Angular UI</a:t>
                      </a:r>
                    </a:p>
                  </a:txBody>
                  <a:tcPr marL="0" marR="0" marT="0" marB="0" anchor="ctr">
                    <a:solidFill>
                      <a:srgbClr val="CCD7E9"/>
                    </a:solidFill>
                  </a:tcPr>
                </a:tc>
                <a:tc>
                  <a:txBody>
                    <a:bodyPr/>
                    <a:lstStyle/>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[12a] Modify the Appeals screens to display info for any active AOR record for the member with authorization right = “PERSONAL_REPRESENTATIVE”.  </a:t>
                      </a:r>
                    </a:p>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[12b] Create a new UI screen in the Appeals app that enables the user to associate an AOR with the Appeal. </a:t>
                      </a:r>
                    </a:p>
                    <a:p>
                      <a:pPr marL="0" marR="0" lvl="0" indent="0" algn="l" defTabSz="457200" rtl="0" eaLnBrk="1" fontAlgn="t"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icrosoft Sans Serif"/>
                        </a:rPr>
                        <a:t>[12c] Enable the user to create/edit AOR info and retrieve/store AOR Document(s) for a member.</a:t>
                      </a:r>
                    </a:p>
                    <a:p>
                      <a:pPr algn="l" fontAlgn="t"/>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[12d] Modify the Letter Generation UI to ensure that the letter is sent to the Appointed Representative if the Member associated with the Appeal has an active AOR with authorization right = “PERSONAL_REPRESENTATIVE”.  The “Member Letter” will be sent to the most-recently submitted AOR (if any).</a:t>
                      </a:r>
                    </a:p>
                  </a:txBody>
                  <a:tcPr marL="0" marR="0" marT="0" marB="0" anchor="ctr">
                    <a:solidFill>
                      <a:srgbClr val="CCD7E9"/>
                    </a:solidFill>
                  </a:tcPr>
                </a:tc>
                <a:tc>
                  <a:txBody>
                    <a:bodyPr/>
                    <a:lstStyle/>
                    <a:p>
                      <a:pPr algn="ctr" fontAlgn="t"/>
                      <a:r>
                        <a:rPr lang="en-US" sz="10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Medium</a:t>
                      </a:r>
                    </a:p>
                  </a:txBody>
                  <a:tcPr marL="0" marR="0" marT="0" marB="0" anchor="ctr">
                    <a:solidFill>
                      <a:srgbClr val="CCD7E9"/>
                    </a:solidFill>
                  </a:tcPr>
                </a:tc>
                <a:extLst>
                  <a:ext uri="{0D108BD9-81ED-4DB2-BD59-A6C34878D82A}">
                    <a16:rowId xmlns:a16="http://schemas.microsoft.com/office/drawing/2014/main" val="10005"/>
                  </a:ext>
                </a:extLst>
              </a:tr>
              <a:tr h="370840">
                <a:tc vMerge="1">
                  <a:txBody>
                    <a:bodyPr/>
                    <a:lstStyle/>
                    <a:p>
                      <a:pPr algn="l" fontAlgn="t"/>
                      <a:endParaRPr lang="en-US" sz="900" b="0" i="0" u="none" strike="noStrike" dirty="0">
                        <a:effectLst/>
                        <a:latin typeface="Microsoft Sans Serif"/>
                      </a:endParaRPr>
                    </a:p>
                  </a:txBody>
                  <a:tcPr marL="0" marR="0" marT="0" marB="0"/>
                </a:tc>
                <a:tc>
                  <a:txBody>
                    <a:bodyPr/>
                    <a:lstStyle/>
                    <a:p>
                      <a:pPr algn="l" fontAlgn="t"/>
                      <a:r>
                        <a:rPr lang="en-US" sz="1000" b="0" i="0" u="none" strike="noStrike" dirty="0">
                          <a:effectLst/>
                          <a:latin typeface="Microsoft Sans Serif"/>
                        </a:rPr>
                        <a:t>Appeals WS</a:t>
                      </a:r>
                    </a:p>
                  </a:txBody>
                  <a:tcPr marL="0" marR="0" marT="0" marB="0" anchor="ctr">
                    <a:solidFill>
                      <a:srgbClr val="CCD7E9"/>
                    </a:solidFill>
                  </a:tcPr>
                </a:tc>
                <a:tc>
                  <a:txBody>
                    <a:bodyPr/>
                    <a:lstStyle/>
                    <a:p>
                      <a:pPr algn="l" fontAlgn="t"/>
                      <a:r>
                        <a:rPr lang="en-US" sz="1000" b="0" i="0" u="none" strike="noStrike" dirty="0">
                          <a:solidFill>
                            <a:schemeClr val="tx1"/>
                          </a:solidFill>
                          <a:effectLst/>
                          <a:latin typeface="Microsoft Sans Serif"/>
                        </a:rPr>
                        <a:t>Modify the Appeals WS to call the AOR Info Management "operation(s)" of the Consumer Info Manager WS.  This connectivity will be needed to support the various AOR-related Appeals functions.</a:t>
                      </a:r>
                    </a:p>
                  </a:txBody>
                  <a:tcPr marL="0" marR="0" marT="0" marB="0" anchor="ctr">
                    <a:solidFill>
                      <a:srgbClr val="CCD7E9"/>
                    </a:solidFill>
                  </a:tcPr>
                </a:tc>
                <a:tc>
                  <a:txBody>
                    <a:bodyPr/>
                    <a:lstStyle/>
                    <a:p>
                      <a:pPr algn="ctr" fontAlgn="t"/>
                      <a:r>
                        <a:rPr lang="en-US" sz="1000" b="0" i="0" u="none" strike="noStrike" dirty="0">
                          <a:solidFill>
                            <a:srgbClr val="000000"/>
                          </a:solidFill>
                          <a:effectLst/>
                          <a:latin typeface="Microsoft Sans Serif"/>
                        </a:rPr>
                        <a:t>Small</a:t>
                      </a:r>
                    </a:p>
                  </a:txBody>
                  <a:tcPr marL="0" marR="0" marT="0" marB="0" anchor="ctr">
                    <a:solidFill>
                      <a:srgbClr val="CCD7E9"/>
                    </a:solidFill>
                  </a:tcPr>
                </a:tc>
                <a:extLst>
                  <a:ext uri="{0D108BD9-81ED-4DB2-BD59-A6C34878D82A}">
                    <a16:rowId xmlns:a16="http://schemas.microsoft.com/office/drawing/2014/main" val="1592049472"/>
                  </a:ext>
                </a:extLst>
              </a:tr>
            </a:tbl>
          </a:graphicData>
        </a:graphic>
      </p:graphicFrame>
    </p:spTree>
    <p:extLst>
      <p:ext uri="{BB962C8B-B14F-4D97-AF65-F5344CB8AC3E}">
        <p14:creationId xmlns:p14="http://schemas.microsoft.com/office/powerpoint/2010/main" val="3430686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Application Impacts (3 of 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3638796"/>
              </p:ext>
            </p:extLst>
          </p:nvPr>
        </p:nvGraphicFramePr>
        <p:xfrm>
          <a:off x="609600" y="1195388"/>
          <a:ext cx="10916873" cy="3947160"/>
        </p:xfrm>
        <a:graphic>
          <a:graphicData uri="http://schemas.openxmlformats.org/drawingml/2006/table">
            <a:tbl>
              <a:tblPr firstRow="1" bandRow="1">
                <a:tableStyleId>{5C22544A-7EE6-4342-B048-85BDC9FD1C3A}</a:tableStyleId>
              </a:tblPr>
              <a:tblGrid>
                <a:gridCol w="1630261">
                  <a:extLst>
                    <a:ext uri="{9D8B030D-6E8A-4147-A177-3AD203B41FA5}">
                      <a16:colId xmlns:a16="http://schemas.microsoft.com/office/drawing/2014/main" val="20009"/>
                    </a:ext>
                  </a:extLst>
                </a:gridCol>
                <a:gridCol w="1644581">
                  <a:extLst>
                    <a:ext uri="{9D8B030D-6E8A-4147-A177-3AD203B41FA5}">
                      <a16:colId xmlns:a16="http://schemas.microsoft.com/office/drawing/2014/main" val="20000"/>
                    </a:ext>
                  </a:extLst>
                </a:gridCol>
                <a:gridCol w="6870244">
                  <a:extLst>
                    <a:ext uri="{9D8B030D-6E8A-4147-A177-3AD203B41FA5}">
                      <a16:colId xmlns:a16="http://schemas.microsoft.com/office/drawing/2014/main" val="20002"/>
                    </a:ext>
                  </a:extLst>
                </a:gridCol>
                <a:gridCol w="771787">
                  <a:extLst>
                    <a:ext uri="{9D8B030D-6E8A-4147-A177-3AD203B41FA5}">
                      <a16:colId xmlns:a16="http://schemas.microsoft.com/office/drawing/2014/main" val="20011"/>
                    </a:ext>
                  </a:extLst>
                </a:gridCol>
              </a:tblGrid>
              <a:tr h="37458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a:latin typeface="Microsoft Sans Serif" panose="020B0604020202020204" pitchFamily="34" charset="0"/>
                          <a:ea typeface="Microsoft Sans Serif" panose="020B0604020202020204" pitchFamily="34" charset="0"/>
                          <a:cs typeface="Microsoft Sans Serif" panose="020B0604020202020204" pitchFamily="34" charset="0"/>
                        </a:rPr>
                        <a:t>Application Name</a:t>
                      </a:r>
                    </a:p>
                  </a:txBody>
                  <a:tcPr/>
                </a:tc>
                <a:tc>
                  <a:txBody>
                    <a:bodyPr/>
                    <a:lstStyle/>
                    <a:p>
                      <a:r>
                        <a:rPr lang="en-US" sz="1000" b="1" dirty="0">
                          <a:latin typeface="Microsoft Sans Serif" panose="020B0604020202020204" pitchFamily="34" charset="0"/>
                          <a:ea typeface="Microsoft Sans Serif" panose="020B0604020202020204" pitchFamily="34" charset="0"/>
                          <a:cs typeface="Microsoft Sans Serif" panose="020B0604020202020204" pitchFamily="34" charset="0"/>
                        </a:rPr>
                        <a:t>Service</a:t>
                      </a:r>
                      <a:r>
                        <a:rPr lang="en-US" sz="1000" b="1" baseline="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b="1" dirty="0">
                          <a:latin typeface="Microsoft Sans Serif" panose="020B0604020202020204" pitchFamily="34" charset="0"/>
                          <a:ea typeface="Microsoft Sans Serif" panose="020B0604020202020204" pitchFamily="34" charset="0"/>
                          <a:cs typeface="Microsoft Sans Serif" panose="020B0604020202020204" pitchFamily="34" charset="0"/>
                        </a:rPr>
                        <a:t>Name</a:t>
                      </a:r>
                    </a:p>
                  </a:txBody>
                  <a:tcPr/>
                </a:tc>
                <a:tc>
                  <a:txBody>
                    <a:bodyPr/>
                    <a:lstStyle/>
                    <a:p>
                      <a:r>
                        <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rPr>
                        <a:t>Impact Description</a:t>
                      </a:r>
                    </a:p>
                  </a:txBody>
                  <a:tcPr/>
                </a:tc>
                <a:tc>
                  <a:txBody>
                    <a:bodyPr/>
                    <a:lstStyle/>
                    <a:p>
                      <a:pPr algn="ctr"/>
                      <a:r>
                        <a:rPr lang="en-US" sz="1000" dirty="0"/>
                        <a:t>Change Effort</a:t>
                      </a:r>
                    </a:p>
                  </a:txBody>
                  <a:tcPr/>
                </a:tc>
                <a:extLst>
                  <a:ext uri="{0D108BD9-81ED-4DB2-BD59-A6C34878D82A}">
                    <a16:rowId xmlns:a16="http://schemas.microsoft.com/office/drawing/2014/main" val="10000"/>
                  </a:ext>
                </a:extLst>
              </a:tr>
              <a:tr h="370840">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Type 88 AOR File Load</a:t>
                      </a:r>
                    </a:p>
                  </a:txBody>
                  <a:tcPr marL="0" marR="0" marT="0" marB="0">
                    <a:solidFill>
                      <a:srgbClr val="E7ECF4"/>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AOR Data Load</a:t>
                      </a:r>
                    </a:p>
                  </a:txBody>
                  <a:tcPr marL="0" marR="0" marT="0" marB="0">
                    <a:solidFill>
                      <a:srgbClr val="E7ECF4"/>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[18] Create new Type 88 AOR File Load program hosted in Informatica.  This program will perform all of the standard file handling activities, read each record of the type 88 file, call a new Type 88 operation of the CIM web service to load each record into the database, and write the status for each record to the log/error files.</a:t>
                      </a:r>
                    </a:p>
                  </a:txBody>
                  <a:tcPr marL="0" marR="0" marT="0" marB="0">
                    <a:solidFill>
                      <a:srgbClr val="E7ECF4"/>
                    </a:solidFill>
                  </a:tcPr>
                </a:tc>
                <a:tc>
                  <a:txBody>
                    <a:bodyPr/>
                    <a:lstStyle/>
                    <a:p>
                      <a:pPr algn="ctr" fontAlgn="t"/>
                      <a:r>
                        <a:rPr lang="en-US" sz="1000" b="0" i="0" u="none" strike="noStrike" dirty="0">
                          <a:solidFill>
                            <a:srgbClr val="000000"/>
                          </a:solidFill>
                          <a:effectLst/>
                          <a:latin typeface="Microsoft Sans Serif"/>
                        </a:rPr>
                        <a:t>Medium</a:t>
                      </a:r>
                    </a:p>
                  </a:txBody>
                  <a:tcPr marL="0" marR="0" marT="0" marB="0">
                    <a:solidFill>
                      <a:srgbClr val="E7ECF4"/>
                    </a:solidFill>
                  </a:tcPr>
                </a:tc>
                <a:extLst>
                  <a:ext uri="{0D108BD9-81ED-4DB2-BD59-A6C34878D82A}">
                    <a16:rowId xmlns:a16="http://schemas.microsoft.com/office/drawing/2014/main" val="3299999775"/>
                  </a:ext>
                </a:extLst>
              </a:tr>
              <a:tr h="370840">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ID Card Generation Interface</a:t>
                      </a:r>
                    </a:p>
                  </a:txBody>
                  <a:tcPr marL="0" marR="0" marT="0" marB="0">
                    <a:solidFill>
                      <a:srgbClr val="CCD7E9"/>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ID Card Generation</a:t>
                      </a:r>
                    </a:p>
                  </a:txBody>
                  <a:tcPr marL="0" marR="0" marT="0" marB="0">
                    <a:solidFill>
                      <a:srgbClr val="CCD7E9"/>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Modify the Member ID Card Generation application (</a:t>
                      </a:r>
                      <a:r>
                        <a:rPr lang="en-US" sz="1000" b="0" i="0" u="none" strike="noStrike" dirty="0" err="1">
                          <a:effectLst/>
                          <a:latin typeface="Microsoft Sans Serif" panose="020B0604020202020204" pitchFamily="34" charset="0"/>
                          <a:ea typeface="Microsoft Sans Serif" panose="020B0604020202020204" pitchFamily="34" charset="0"/>
                          <a:cs typeface="Microsoft Sans Serif" panose="020B0604020202020204" pitchFamily="34" charset="0"/>
                        </a:rPr>
                        <a:t>cards.sqr</a:t>
                      </a:r>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 to use a new source of AOR data.</a:t>
                      </a:r>
                    </a:p>
                    <a:p>
                      <a:pPr marL="171450" indent="-171450" algn="l" fontAlgn="t">
                        <a:buFont typeface="Arial" panose="020B0604020202020204" pitchFamily="34" charset="0"/>
                        <a:buChar char="•"/>
                      </a:pPr>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[19a] Create a new materialized view in MEDM MEDATA for key AOR-related tables that will allow the application to join to all active AOR/Appointed Representatives for a member </a:t>
                      </a:r>
                      <a:r>
                        <a:rPr lang="en-US" sz="10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with authorization right = “PERSONAL_REPRESENTATIVE”. </a:t>
                      </a:r>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171450" indent="-171450" algn="l" fontAlgn="t">
                        <a:buFont typeface="Arial" panose="020B0604020202020204" pitchFamily="34" charset="0"/>
                        <a:buChar char="•"/>
                      </a:pPr>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[19b] Create a DB function that the </a:t>
                      </a:r>
                      <a:r>
                        <a:rPr lang="en-US" sz="1000" b="0" i="0" u="none" strike="noStrike" dirty="0" err="1">
                          <a:effectLst/>
                          <a:latin typeface="Microsoft Sans Serif" panose="020B0604020202020204" pitchFamily="34" charset="0"/>
                          <a:ea typeface="Microsoft Sans Serif" panose="020B0604020202020204" pitchFamily="34" charset="0"/>
                          <a:cs typeface="Microsoft Sans Serif" panose="020B0604020202020204" pitchFamily="34" charset="0"/>
                        </a:rPr>
                        <a:t>cards.sqr</a:t>
                      </a:r>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 script will call at the start of the script to trigger a refresh of the materialized view.</a:t>
                      </a:r>
                    </a:p>
                    <a:p>
                      <a:pPr marL="171450" indent="-171450" algn="l" fontAlgn="t">
                        <a:buFont typeface="Arial" panose="020B0604020202020204" pitchFamily="34" charset="0"/>
                        <a:buChar char="•"/>
                      </a:pPr>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[19c] Change the </a:t>
                      </a:r>
                      <a:r>
                        <a:rPr lang="en-US" sz="1000" b="0" i="0" u="none" strike="noStrike" dirty="0" err="1">
                          <a:effectLst/>
                          <a:latin typeface="Microsoft Sans Serif" panose="020B0604020202020204" pitchFamily="34" charset="0"/>
                          <a:ea typeface="Microsoft Sans Serif" panose="020B0604020202020204" pitchFamily="34" charset="0"/>
                          <a:cs typeface="Microsoft Sans Serif" panose="020B0604020202020204" pitchFamily="34" charset="0"/>
                        </a:rPr>
                        <a:t>cards.sqr</a:t>
                      </a:r>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 query to link to the new materialized AOR-related tables to get the AOR/Appointed Representative’s name and address to send the card to.  If there are more than one active AOR/Appointed Representative records, use the one that was created most recently.</a:t>
                      </a:r>
                    </a:p>
                  </a:txBody>
                  <a:tcPr marL="0" marR="0" marT="0" marB="0">
                    <a:solidFill>
                      <a:srgbClr val="CCD7E9"/>
                    </a:solidFill>
                  </a:tcPr>
                </a:tc>
                <a:tc>
                  <a:txBody>
                    <a:bodyPr/>
                    <a:lstStyle/>
                    <a:p>
                      <a:pPr algn="ctr" fontAlgn="t"/>
                      <a:r>
                        <a:rPr lang="en-US" sz="1000" b="0" i="0" u="none" strike="noStrike" dirty="0">
                          <a:solidFill>
                            <a:srgbClr val="000000"/>
                          </a:solidFill>
                          <a:effectLst/>
                          <a:latin typeface="Microsoft Sans Serif"/>
                        </a:rPr>
                        <a:t>Medium</a:t>
                      </a:r>
                    </a:p>
                  </a:txBody>
                  <a:tcPr marL="0" marR="0" marT="0" marB="0">
                    <a:solidFill>
                      <a:srgbClr val="CCD7E9"/>
                    </a:solidFill>
                  </a:tcPr>
                </a:tc>
                <a:extLst>
                  <a:ext uri="{0D108BD9-81ED-4DB2-BD59-A6C34878D82A}">
                    <a16:rowId xmlns:a16="http://schemas.microsoft.com/office/drawing/2014/main" val="263427044"/>
                  </a:ext>
                </a:extLst>
              </a:tr>
              <a:tr h="370840">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MedOptimize</a:t>
                      </a:r>
                    </a:p>
                  </a:txBody>
                  <a:tcPr marL="0" marR="0" marT="0" marB="0">
                    <a:solidFill>
                      <a:srgbClr val="E7ECF4"/>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Part D CDAG Reports</a:t>
                      </a:r>
                    </a:p>
                  </a:txBody>
                  <a:tcPr marL="0" marR="0" marT="0" marB="0">
                    <a:solidFill>
                      <a:srgbClr val="E7ECF4"/>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[6] Configure Cognos to make the new AOR-related data items available for selection in ad hoc MedOptimize reports.  Ensure existing MedOptimize reports are not broken (or modify those reports).  </a:t>
                      </a:r>
                    </a:p>
                    <a:p>
                      <a:pPr algn="l" fontAlgn="t"/>
                      <a:r>
                        <a:rPr lang="en-US" sz="1000" b="0" i="1"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[Note:  There are a number of PA and Appeals Reports that may depend on the date/time the member letter is sent out.  Ensure these reports still work for cases where the member letter is sent to the Appointed Representative.]</a:t>
                      </a:r>
                    </a:p>
                  </a:txBody>
                  <a:tcPr marL="0" marR="0" marT="0" marB="0">
                    <a:solidFill>
                      <a:srgbClr val="E7ECF4"/>
                    </a:solidFill>
                  </a:tcPr>
                </a:tc>
                <a:tc>
                  <a:txBody>
                    <a:bodyPr/>
                    <a:lstStyle/>
                    <a:p>
                      <a:pPr algn="ctr" fontAlgn="t"/>
                      <a:r>
                        <a:rPr lang="en-US" sz="10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X Small</a:t>
                      </a:r>
                    </a:p>
                  </a:txBody>
                  <a:tcPr marL="0" marR="0" marT="0" marB="0">
                    <a:solidFill>
                      <a:srgbClr val="E7ECF4"/>
                    </a:solidFill>
                  </a:tcPr>
                </a:tc>
                <a:extLst>
                  <a:ext uri="{0D108BD9-81ED-4DB2-BD59-A6C34878D82A}">
                    <a16:rowId xmlns:a16="http://schemas.microsoft.com/office/drawing/2014/main" val="470100793"/>
                  </a:ext>
                </a:extLst>
              </a:tr>
              <a:tr h="370840">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Data Lake ETL</a:t>
                      </a:r>
                    </a:p>
                  </a:txBody>
                  <a:tcPr marL="0" marR="0" marT="0" marB="0">
                    <a:solidFill>
                      <a:srgbClr val="CCD7E9"/>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Appointed Representative ETL</a:t>
                      </a:r>
                    </a:p>
                  </a:txBody>
                  <a:tcPr marL="0" marR="0" marT="0" marB="0">
                    <a:solidFill>
                      <a:srgbClr val="CCD7E9"/>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[14] Create new AOR-related data structures in the Data Lake repository.  Create ETL to populate AOR-related data structures in Data Lake from data in the Consumer Info repository.</a:t>
                      </a:r>
                    </a:p>
                  </a:txBody>
                  <a:tcPr marL="0" marR="0" marT="0" marB="0">
                    <a:solidFill>
                      <a:srgbClr val="CCD7E9"/>
                    </a:solidFill>
                  </a:tcPr>
                </a:tc>
                <a:tc>
                  <a:txBody>
                    <a:bodyPr/>
                    <a:lstStyle/>
                    <a:p>
                      <a:pPr algn="ctr" fontAlgn="t"/>
                      <a:r>
                        <a:rPr lang="en-US" sz="1000" b="0" i="0" u="none" strike="noStrike" dirty="0">
                          <a:solidFill>
                            <a:srgbClr val="000000"/>
                          </a:solidFill>
                          <a:effectLst/>
                          <a:latin typeface="Microsoft Sans Serif"/>
                        </a:rPr>
                        <a:t>Small</a:t>
                      </a:r>
                    </a:p>
                  </a:txBody>
                  <a:tcPr marL="0" marR="0" marT="0" marB="0">
                    <a:solidFill>
                      <a:srgbClr val="CCD7E9"/>
                    </a:solidFill>
                  </a:tcPr>
                </a:tc>
                <a:extLst>
                  <a:ext uri="{0D108BD9-81ED-4DB2-BD59-A6C34878D82A}">
                    <a16:rowId xmlns:a16="http://schemas.microsoft.com/office/drawing/2014/main" val="10002"/>
                  </a:ext>
                </a:extLst>
              </a:tr>
              <a:tr h="370840">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EDW ETL</a:t>
                      </a:r>
                    </a:p>
                  </a:txBody>
                  <a:tcPr marL="0" marR="0" marT="0" marB="0">
                    <a:solidFill>
                      <a:srgbClr val="E7ECF4"/>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Appointed Representative ETL</a:t>
                      </a:r>
                    </a:p>
                  </a:txBody>
                  <a:tcPr marL="0" marR="0" marT="0" marB="0">
                    <a:solidFill>
                      <a:srgbClr val="E7ECF4"/>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[15] Create new AOR-related data structures in the Data Warehouse (EDW) repository.  Create ETL to populate AOR-related data structures in EDW from data in the Data Lake repository.</a:t>
                      </a:r>
                    </a:p>
                  </a:txBody>
                  <a:tcPr marL="0" marR="0" marT="0" marB="0">
                    <a:solidFill>
                      <a:srgbClr val="E7ECF4"/>
                    </a:solidFill>
                  </a:tcPr>
                </a:tc>
                <a:tc>
                  <a:txBody>
                    <a:bodyPr/>
                    <a:lstStyle/>
                    <a:p>
                      <a:pPr algn="ctr" fontAlgn="t"/>
                      <a:r>
                        <a:rPr lang="en-US" sz="1000" b="0" i="0" u="none" strike="noStrike" dirty="0">
                          <a:solidFill>
                            <a:srgbClr val="000000"/>
                          </a:solidFill>
                          <a:effectLst/>
                          <a:latin typeface="Microsoft Sans Serif"/>
                        </a:rPr>
                        <a:t>Small</a:t>
                      </a:r>
                    </a:p>
                  </a:txBody>
                  <a:tcPr marL="0" marR="0" marT="0" marB="0">
                    <a:solidFill>
                      <a:srgbClr val="E7ECF4"/>
                    </a:solidFill>
                  </a:tcPr>
                </a:tc>
                <a:extLst>
                  <a:ext uri="{0D108BD9-81ED-4DB2-BD59-A6C34878D82A}">
                    <a16:rowId xmlns:a16="http://schemas.microsoft.com/office/drawing/2014/main" val="10003"/>
                  </a:ext>
                </a:extLst>
              </a:tr>
              <a:tr h="370840">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MEDDM ETL</a:t>
                      </a:r>
                    </a:p>
                  </a:txBody>
                  <a:tcPr marL="0" marR="0" marT="0" marB="0">
                    <a:solidFill>
                      <a:srgbClr val="CCD7E9"/>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Appointed Representative ETL</a:t>
                      </a:r>
                    </a:p>
                  </a:txBody>
                  <a:tcPr marL="0" marR="0" marT="0" marB="0">
                    <a:solidFill>
                      <a:srgbClr val="CCD7E9"/>
                    </a:solidFill>
                  </a:tcPr>
                </a:tc>
                <a:tc>
                  <a:txBody>
                    <a:bodyPr/>
                    <a:lstStyle/>
                    <a:p>
                      <a:pPr algn="l" fontAlgn="t"/>
                      <a:r>
                        <a:rPr lang="en-US" sz="10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[16] Create new AOR-related data structures in the MedOptimize data repository (MEDDM).  Create ETL to populate AOR-related data structures in MEDDM from data in EDW.</a:t>
                      </a:r>
                    </a:p>
                  </a:txBody>
                  <a:tcPr marL="0" marR="0" marT="0" marB="0">
                    <a:solidFill>
                      <a:srgbClr val="CCD7E9"/>
                    </a:solidFill>
                  </a:tcPr>
                </a:tc>
                <a:tc>
                  <a:txBody>
                    <a:bodyPr/>
                    <a:lstStyle/>
                    <a:p>
                      <a:pPr algn="ctr" fontAlgn="t"/>
                      <a:r>
                        <a:rPr lang="en-US" sz="1000" b="0" i="0" u="none" strike="noStrike" dirty="0">
                          <a:solidFill>
                            <a:srgbClr val="000000"/>
                          </a:solidFill>
                          <a:effectLst/>
                          <a:latin typeface="Microsoft Sans Serif"/>
                        </a:rPr>
                        <a:t>Small</a:t>
                      </a:r>
                    </a:p>
                  </a:txBody>
                  <a:tcPr marL="0" marR="0" marT="0" marB="0">
                    <a:solidFill>
                      <a:srgbClr val="CCD7E9"/>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38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Recent Updates to this Document</a:t>
            </a:r>
          </a:p>
        </p:txBody>
      </p:sp>
      <p:graphicFrame>
        <p:nvGraphicFramePr>
          <p:cNvPr id="6" name="Table 9">
            <a:extLst>
              <a:ext uri="{FF2B5EF4-FFF2-40B4-BE49-F238E27FC236}">
                <a16:creationId xmlns:a16="http://schemas.microsoft.com/office/drawing/2014/main" id="{84932A96-8191-4F71-B8A3-240CBCD637AC}"/>
              </a:ext>
            </a:extLst>
          </p:cNvPr>
          <p:cNvGraphicFramePr>
            <a:graphicFrameLocks noGrp="1"/>
          </p:cNvGraphicFramePr>
          <p:nvPr>
            <p:extLst>
              <p:ext uri="{D42A27DB-BD31-4B8C-83A1-F6EECF244321}">
                <p14:modId xmlns:p14="http://schemas.microsoft.com/office/powerpoint/2010/main" val="2906594483"/>
              </p:ext>
            </p:extLst>
          </p:nvPr>
        </p:nvGraphicFramePr>
        <p:xfrm>
          <a:off x="520443" y="1396855"/>
          <a:ext cx="11173810" cy="701040"/>
        </p:xfrm>
        <a:graphic>
          <a:graphicData uri="http://schemas.openxmlformats.org/drawingml/2006/table">
            <a:tbl>
              <a:tblPr firstRow="1" bandRow="1">
                <a:tableStyleId>{5C22544A-7EE6-4342-B048-85BDC9FD1C3A}</a:tableStyleId>
              </a:tblPr>
              <a:tblGrid>
                <a:gridCol w="1043153">
                  <a:extLst>
                    <a:ext uri="{9D8B030D-6E8A-4147-A177-3AD203B41FA5}">
                      <a16:colId xmlns:a16="http://schemas.microsoft.com/office/drawing/2014/main" val="2339531907"/>
                    </a:ext>
                  </a:extLst>
                </a:gridCol>
                <a:gridCol w="935506">
                  <a:extLst>
                    <a:ext uri="{9D8B030D-6E8A-4147-A177-3AD203B41FA5}">
                      <a16:colId xmlns:a16="http://schemas.microsoft.com/office/drawing/2014/main" val="3950734710"/>
                    </a:ext>
                  </a:extLst>
                </a:gridCol>
                <a:gridCol w="9195151">
                  <a:extLst>
                    <a:ext uri="{9D8B030D-6E8A-4147-A177-3AD203B41FA5}">
                      <a16:colId xmlns:a16="http://schemas.microsoft.com/office/drawing/2014/main" val="1555170308"/>
                    </a:ext>
                  </a:extLst>
                </a:gridCol>
              </a:tblGrid>
              <a:tr h="217533">
                <a:tc>
                  <a:txBody>
                    <a:bodyPr/>
                    <a:lstStyle/>
                    <a:p>
                      <a:pPr algn="ctr"/>
                      <a:r>
                        <a:rPr lang="en-US" sz="1000" dirty="0"/>
                        <a:t>Date</a:t>
                      </a:r>
                    </a:p>
                  </a:txBody>
                  <a:tcPr/>
                </a:tc>
                <a:tc>
                  <a:txBody>
                    <a:bodyPr/>
                    <a:lstStyle/>
                    <a:p>
                      <a:pPr algn="ctr"/>
                      <a:r>
                        <a:rPr lang="en-US" sz="1000" dirty="0"/>
                        <a:t>Doc Version</a:t>
                      </a:r>
                    </a:p>
                  </a:txBody>
                  <a:tcPr/>
                </a:tc>
                <a:tc>
                  <a:txBody>
                    <a:bodyPr/>
                    <a:lstStyle/>
                    <a:p>
                      <a:r>
                        <a:rPr lang="en-US" sz="1000" dirty="0"/>
                        <a:t>Description of Changes</a:t>
                      </a:r>
                    </a:p>
                  </a:txBody>
                  <a:tcPr/>
                </a:tc>
                <a:extLst>
                  <a:ext uri="{0D108BD9-81ED-4DB2-BD59-A6C34878D82A}">
                    <a16:rowId xmlns:a16="http://schemas.microsoft.com/office/drawing/2014/main" val="515662640"/>
                  </a:ext>
                </a:extLst>
              </a:tr>
              <a:tr h="203031">
                <a:tc>
                  <a:txBody>
                    <a:bodyPr/>
                    <a:lstStyle/>
                    <a:p>
                      <a:pPr marL="0" indent="0" algn="ctr" defTabSz="914400" rtl="0" eaLnBrk="1" latinLnBrk="0" hangingPunct="1">
                        <a:buFont typeface="Arial" panose="020B0604020202020204" pitchFamily="34" charset="0"/>
                        <a:buNone/>
                      </a:pPr>
                      <a:r>
                        <a:rPr lang="en-US" sz="900" i="0" kern="1200" dirty="0">
                          <a:solidFill>
                            <a:schemeClr val="dk1"/>
                          </a:solidFill>
                          <a:latin typeface="+mn-lt"/>
                          <a:ea typeface="+mn-ea"/>
                          <a:cs typeface="+mn-cs"/>
                        </a:rPr>
                        <a:t>12/29/2020</a:t>
                      </a:r>
                    </a:p>
                  </a:txBody>
                  <a:tcPr anchor="ctr">
                    <a:solidFill>
                      <a:schemeClr val="accent1">
                        <a:lumMod val="20000"/>
                        <a:lumOff val="80000"/>
                      </a:schemeClr>
                    </a:solidFill>
                  </a:tcPr>
                </a:tc>
                <a:tc>
                  <a:txBody>
                    <a:bodyPr/>
                    <a:lstStyle/>
                    <a:p>
                      <a:pPr marL="0" indent="0" algn="ctr" defTabSz="914400" rtl="0" eaLnBrk="1" latinLnBrk="0" hangingPunct="1">
                        <a:buFont typeface="Arial" panose="020B0604020202020204" pitchFamily="34" charset="0"/>
                        <a:buNone/>
                      </a:pPr>
                      <a:r>
                        <a:rPr lang="en-US" sz="900" i="0" kern="1200" dirty="0">
                          <a:solidFill>
                            <a:schemeClr val="dk1"/>
                          </a:solidFill>
                          <a:latin typeface="+mn-lt"/>
                          <a:ea typeface="+mn-ea"/>
                          <a:cs typeface="+mn-cs"/>
                        </a:rPr>
                        <a:t>1.1</a:t>
                      </a: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t>Re-baseline with recent changes.</a:t>
                      </a:r>
                    </a:p>
                  </a:txBody>
                  <a:tcPr anchor="ctr">
                    <a:solidFill>
                      <a:schemeClr val="bg1">
                        <a:lumMod val="95000"/>
                      </a:schemeClr>
                    </a:solidFill>
                  </a:tcPr>
                </a:tc>
                <a:extLst>
                  <a:ext uri="{0D108BD9-81ED-4DB2-BD59-A6C34878D82A}">
                    <a16:rowId xmlns:a16="http://schemas.microsoft.com/office/drawing/2014/main" val="2043175695"/>
                  </a:ext>
                </a:extLst>
              </a:tr>
              <a:tr h="203031">
                <a:tc>
                  <a:txBody>
                    <a:bodyPr/>
                    <a:lstStyle/>
                    <a:p>
                      <a:pPr marL="0" indent="0" algn="ctr" defTabSz="914400" rtl="0" eaLnBrk="1" latinLnBrk="0" hangingPunct="1">
                        <a:buFont typeface="Arial" panose="020B0604020202020204" pitchFamily="34" charset="0"/>
                        <a:buNone/>
                      </a:pPr>
                      <a:r>
                        <a:rPr lang="en-US" sz="900" i="0" kern="1200" dirty="0">
                          <a:solidFill>
                            <a:schemeClr val="dk1"/>
                          </a:solidFill>
                          <a:latin typeface="+mn-lt"/>
                          <a:ea typeface="+mn-ea"/>
                          <a:cs typeface="+mn-cs"/>
                        </a:rPr>
                        <a:t>8/28/2020</a:t>
                      </a:r>
                    </a:p>
                  </a:txBody>
                  <a:tcPr anchor="ctr">
                    <a:solidFill>
                      <a:schemeClr val="accent1">
                        <a:lumMod val="20000"/>
                        <a:lumOff val="80000"/>
                      </a:schemeClr>
                    </a:solidFill>
                  </a:tcPr>
                </a:tc>
                <a:tc>
                  <a:txBody>
                    <a:bodyPr/>
                    <a:lstStyle/>
                    <a:p>
                      <a:pPr marL="0" indent="0" algn="ctr" defTabSz="914400" rtl="0" eaLnBrk="1" latinLnBrk="0" hangingPunct="1">
                        <a:buFont typeface="Arial" panose="020B0604020202020204" pitchFamily="34" charset="0"/>
                        <a:buNone/>
                      </a:pPr>
                      <a:r>
                        <a:rPr lang="en-US" sz="900" i="0" kern="1200" dirty="0">
                          <a:solidFill>
                            <a:schemeClr val="dk1"/>
                          </a:solidFill>
                          <a:latin typeface="+mn-lt"/>
                          <a:ea typeface="+mn-ea"/>
                          <a:cs typeface="+mn-cs"/>
                        </a:rPr>
                        <a:t>1.0</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t>Baseline version</a:t>
                      </a:r>
                    </a:p>
                  </a:txBody>
                  <a:tcPr anchor="ctr">
                    <a:solidFill>
                      <a:schemeClr val="bg1">
                        <a:lumMod val="85000"/>
                      </a:schemeClr>
                    </a:solidFill>
                  </a:tcPr>
                </a:tc>
                <a:extLst>
                  <a:ext uri="{0D108BD9-81ED-4DB2-BD59-A6C34878D82A}">
                    <a16:rowId xmlns:a16="http://schemas.microsoft.com/office/drawing/2014/main" val="3974341874"/>
                  </a:ext>
                </a:extLst>
              </a:tr>
            </a:tbl>
          </a:graphicData>
        </a:graphic>
      </p:graphicFrame>
    </p:spTree>
    <p:extLst>
      <p:ext uri="{BB962C8B-B14F-4D97-AF65-F5344CB8AC3E}">
        <p14:creationId xmlns:p14="http://schemas.microsoft.com/office/powerpoint/2010/main" val="231599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a:t>Appendix</a:t>
            </a:r>
          </a:p>
        </p:txBody>
      </p:sp>
      <p:sp>
        <p:nvSpPr>
          <p:cNvPr id="5" name="Text Placeholder 4"/>
          <p:cNvSpPr>
            <a:spLocks noGrp="1"/>
          </p:cNvSpPr>
          <p:nvPr>
            <p:ph type="body" idx="10"/>
          </p:nvPr>
        </p:nvSpPr>
        <p:spPr/>
        <p:txBody>
          <a:bodyPr/>
          <a:lstStyle/>
          <a:p>
            <a:r>
              <a:rPr lang="en-US" dirty="0"/>
              <a:t>Supporting material</a:t>
            </a:r>
          </a:p>
        </p:txBody>
      </p:sp>
    </p:spTree>
    <p:extLst>
      <p:ext uri="{BB962C8B-B14F-4D97-AF65-F5344CB8AC3E}">
        <p14:creationId xmlns:p14="http://schemas.microsoft.com/office/powerpoint/2010/main" val="1555029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Stakeholders</a:t>
            </a:r>
          </a:p>
        </p:txBody>
      </p:sp>
      <p:graphicFrame>
        <p:nvGraphicFramePr>
          <p:cNvPr id="4" name="Table 3"/>
          <p:cNvGraphicFramePr>
            <a:graphicFrameLocks noGrp="1"/>
          </p:cNvGraphicFramePr>
          <p:nvPr>
            <p:extLst>
              <p:ext uri="{D42A27DB-BD31-4B8C-83A1-F6EECF244321}">
                <p14:modId xmlns:p14="http://schemas.microsoft.com/office/powerpoint/2010/main" val="2761491156"/>
              </p:ext>
            </p:extLst>
          </p:nvPr>
        </p:nvGraphicFramePr>
        <p:xfrm>
          <a:off x="520700" y="1131570"/>
          <a:ext cx="10972800" cy="3813810"/>
        </p:xfrm>
        <a:graphic>
          <a:graphicData uri="http://schemas.openxmlformats.org/drawingml/2006/table">
            <a:tbl>
              <a:tblPr firstRow="1" bandRow="1">
                <a:tableStyleId>{5C22544A-7EE6-4342-B048-85BDC9FD1C3A}</a:tableStyleId>
              </a:tblPr>
              <a:tblGrid>
                <a:gridCol w="1889760">
                  <a:extLst>
                    <a:ext uri="{9D8B030D-6E8A-4147-A177-3AD203B41FA5}">
                      <a16:colId xmlns:a16="http://schemas.microsoft.com/office/drawing/2014/main" val="20000"/>
                    </a:ext>
                  </a:extLst>
                </a:gridCol>
                <a:gridCol w="2682240">
                  <a:extLst>
                    <a:ext uri="{9D8B030D-6E8A-4147-A177-3AD203B41FA5}">
                      <a16:colId xmlns:a16="http://schemas.microsoft.com/office/drawing/2014/main" val="20001"/>
                    </a:ext>
                  </a:extLst>
                </a:gridCol>
                <a:gridCol w="6400800">
                  <a:extLst>
                    <a:ext uri="{9D8B030D-6E8A-4147-A177-3AD203B41FA5}">
                      <a16:colId xmlns:a16="http://schemas.microsoft.com/office/drawing/2014/main" val="20002"/>
                    </a:ext>
                  </a:extLst>
                </a:gridCol>
              </a:tblGrid>
              <a:tr h="238125">
                <a:tc>
                  <a:txBody>
                    <a:bodyPr/>
                    <a:lstStyle/>
                    <a:p>
                      <a:r>
                        <a:rPr lang="en-US" sz="1000" dirty="0"/>
                        <a:t>Name</a:t>
                      </a:r>
                    </a:p>
                  </a:txBody>
                  <a:tcPr/>
                </a:tc>
                <a:tc>
                  <a:txBody>
                    <a:bodyPr/>
                    <a:lstStyle/>
                    <a:p>
                      <a:r>
                        <a:rPr lang="en-US" sz="1000" dirty="0"/>
                        <a:t>Title</a:t>
                      </a:r>
                    </a:p>
                  </a:txBody>
                  <a:tcPr/>
                </a:tc>
                <a:tc>
                  <a:txBody>
                    <a:bodyPr/>
                    <a:lstStyle/>
                    <a:p>
                      <a:r>
                        <a:rPr lang="en-US" sz="1000" dirty="0"/>
                        <a:t>Concern</a:t>
                      </a:r>
                    </a:p>
                  </a:txBody>
                  <a:tcPr/>
                </a:tc>
                <a:extLst>
                  <a:ext uri="{0D108BD9-81ED-4DB2-BD59-A6C34878D82A}">
                    <a16:rowId xmlns:a16="http://schemas.microsoft.com/office/drawing/2014/main" val="10000"/>
                  </a:ext>
                </a:extLst>
              </a:tr>
              <a:tr h="251921">
                <a:tc>
                  <a:txBody>
                    <a:bodyPr/>
                    <a:lstStyle/>
                    <a:p>
                      <a:r>
                        <a:rPr lang="en-US" sz="1000" dirty="0"/>
                        <a:t>Andrea</a:t>
                      </a:r>
                      <a:r>
                        <a:rPr lang="en-US" sz="1000" baseline="0" dirty="0"/>
                        <a:t> Allmon</a:t>
                      </a:r>
                      <a:endParaRPr lang="en-US" sz="1000" dirty="0"/>
                    </a:p>
                  </a:txBody>
                  <a:tcPr/>
                </a:tc>
                <a:tc>
                  <a:txBody>
                    <a:bodyPr/>
                    <a:lstStyle/>
                    <a:p>
                      <a:r>
                        <a:rPr lang="en-US" sz="1000" dirty="0"/>
                        <a:t>VP, Enterprise Analytics</a:t>
                      </a:r>
                    </a:p>
                  </a:txBody>
                  <a:tcPr/>
                </a:tc>
                <a:tc>
                  <a:txBody>
                    <a:bodyPr/>
                    <a:lstStyle/>
                    <a:p>
                      <a:r>
                        <a:rPr lang="en-US" sz="1000" dirty="0"/>
                        <a:t>GER</a:t>
                      </a:r>
                      <a:r>
                        <a:rPr lang="en-US" sz="1000" baseline="0" dirty="0"/>
                        <a:t> Sponsor</a:t>
                      </a:r>
                      <a:endParaRPr lang="en-US" sz="1000" dirty="0"/>
                    </a:p>
                  </a:txBody>
                  <a:tcPr/>
                </a:tc>
                <a:extLst>
                  <a:ext uri="{0D108BD9-81ED-4DB2-BD59-A6C34878D82A}">
                    <a16:rowId xmlns:a16="http://schemas.microsoft.com/office/drawing/2014/main" val="10001"/>
                  </a:ext>
                </a:extLst>
              </a:tr>
              <a:tr h="251460">
                <a:tc>
                  <a:txBody>
                    <a:bodyPr/>
                    <a:lstStyle/>
                    <a:p>
                      <a:r>
                        <a:rPr lang="en-US" sz="1000" dirty="0"/>
                        <a:t>Nicole Anderson</a:t>
                      </a:r>
                    </a:p>
                  </a:txBody>
                  <a:tcPr/>
                </a:tc>
                <a:tc>
                  <a:txBody>
                    <a:bodyPr/>
                    <a:lstStyle/>
                    <a:p>
                      <a:r>
                        <a:rPr lang="en-US" sz="1000" dirty="0"/>
                        <a:t>BSA, Formulary Services</a:t>
                      </a:r>
                    </a:p>
                  </a:txBody>
                  <a:tcPr/>
                </a:tc>
                <a:tc>
                  <a:txBody>
                    <a:bodyPr/>
                    <a:lstStyle/>
                    <a:p>
                      <a:r>
                        <a:rPr lang="en-US" sz="1000" dirty="0"/>
                        <a:t>BRD Author</a:t>
                      </a:r>
                    </a:p>
                  </a:txBody>
                  <a:tcPr/>
                </a:tc>
                <a:extLst>
                  <a:ext uri="{0D108BD9-81ED-4DB2-BD59-A6C34878D82A}">
                    <a16:rowId xmlns:a16="http://schemas.microsoft.com/office/drawing/2014/main" val="10002"/>
                  </a:ext>
                </a:extLst>
              </a:tr>
              <a:tr h="243840">
                <a:tc>
                  <a:txBody>
                    <a:bodyPr/>
                    <a:lstStyle/>
                    <a:p>
                      <a:r>
                        <a:rPr lang="en-US" sz="1000" dirty="0"/>
                        <a:t>John Lopez</a:t>
                      </a:r>
                    </a:p>
                  </a:txBody>
                  <a:tcPr/>
                </a:tc>
                <a:tc>
                  <a:txBody>
                    <a:bodyPr/>
                    <a:lstStyle/>
                    <a:p>
                      <a:r>
                        <a:rPr lang="en-US" sz="1000" dirty="0"/>
                        <a:t>Manager, BI</a:t>
                      </a:r>
                      <a:r>
                        <a:rPr lang="en-US" sz="1000" baseline="0" dirty="0"/>
                        <a:t> Reporting</a:t>
                      </a:r>
                      <a:endParaRPr lang="en-US" sz="1000" dirty="0"/>
                    </a:p>
                  </a:txBody>
                  <a:tcPr/>
                </a:tc>
                <a:tc>
                  <a:txBody>
                    <a:bodyPr/>
                    <a:lstStyle/>
                    <a:p>
                      <a:r>
                        <a:rPr lang="en-US" sz="1000" dirty="0"/>
                        <a:t>Part D CDAG Reporting Universe</a:t>
                      </a:r>
                    </a:p>
                  </a:txBody>
                  <a:tcPr/>
                </a:tc>
                <a:extLst>
                  <a:ext uri="{0D108BD9-81ED-4DB2-BD59-A6C34878D82A}">
                    <a16:rowId xmlns:a16="http://schemas.microsoft.com/office/drawing/2014/main" val="10003"/>
                  </a:ext>
                </a:extLst>
              </a:tr>
              <a:tr h="228600">
                <a:tc>
                  <a:txBody>
                    <a:bodyPr/>
                    <a:lstStyle/>
                    <a:p>
                      <a:r>
                        <a:rPr lang="en-US" sz="1000" dirty="0"/>
                        <a:t>Tom Watson</a:t>
                      </a:r>
                    </a:p>
                  </a:txBody>
                  <a:tcPr/>
                </a:tc>
                <a:tc>
                  <a:txBody>
                    <a:bodyPr/>
                    <a:lstStyle/>
                    <a:p>
                      <a:r>
                        <a:rPr lang="en-US" sz="1000" dirty="0"/>
                        <a:t>Project Manager, Medicare</a:t>
                      </a:r>
                    </a:p>
                  </a:txBody>
                  <a:tcPr/>
                </a:tc>
                <a:tc>
                  <a:txBody>
                    <a:bodyPr/>
                    <a:lstStyle/>
                    <a:p>
                      <a:r>
                        <a:rPr lang="en-US" sz="1000" dirty="0"/>
                        <a:t>CMS Required Reporting</a:t>
                      </a:r>
                    </a:p>
                  </a:txBody>
                  <a:tcPr/>
                </a:tc>
                <a:extLst>
                  <a:ext uri="{0D108BD9-81ED-4DB2-BD59-A6C34878D82A}">
                    <a16:rowId xmlns:a16="http://schemas.microsoft.com/office/drawing/2014/main" val="10004"/>
                  </a:ext>
                </a:extLst>
              </a:tr>
              <a:tr h="370840">
                <a:tc>
                  <a:txBody>
                    <a:bodyPr/>
                    <a:lstStyle/>
                    <a:p>
                      <a:r>
                        <a:rPr lang="en-US" sz="1000" dirty="0"/>
                        <a:t>Pamela Montanile</a:t>
                      </a:r>
                    </a:p>
                    <a:p>
                      <a:r>
                        <a:rPr lang="en-US" sz="1000" dirty="0"/>
                        <a:t>(</a:t>
                      </a:r>
                      <a:r>
                        <a:rPr lang="en-US" sz="1000" dirty="0" err="1"/>
                        <a:t>Jandi</a:t>
                      </a:r>
                      <a:r>
                        <a:rPr lang="en-US" sz="1000" dirty="0"/>
                        <a:t> </a:t>
                      </a:r>
                      <a:r>
                        <a:rPr lang="en-US" sz="1000" dirty="0" err="1"/>
                        <a:t>Superales</a:t>
                      </a:r>
                      <a:r>
                        <a:rPr lang="en-US" sz="1000" dirty="0"/>
                        <a:t> backup)</a:t>
                      </a:r>
                    </a:p>
                  </a:txBody>
                  <a:tcPr/>
                </a:tc>
                <a:tc>
                  <a:txBody>
                    <a:bodyPr/>
                    <a:lstStyle/>
                    <a:p>
                      <a:r>
                        <a:rPr lang="en-US" sz="1000" dirty="0"/>
                        <a:t>Program Manager, Medicaid</a:t>
                      </a:r>
                      <a:r>
                        <a:rPr lang="en-US" sz="1000" baseline="0" dirty="0"/>
                        <a:t> Programs</a:t>
                      </a:r>
                      <a:endParaRPr lang="en-US" sz="1000" dirty="0"/>
                    </a:p>
                  </a:txBody>
                  <a:tcPr/>
                </a:tc>
                <a:tc>
                  <a:txBody>
                    <a:bodyPr/>
                    <a:lstStyle/>
                    <a:p>
                      <a:r>
                        <a:rPr lang="en-US" sz="1000" dirty="0"/>
                        <a:t>Medicaid</a:t>
                      </a:r>
                      <a:r>
                        <a:rPr lang="en-US" sz="1000" baseline="0" dirty="0"/>
                        <a:t> and Marketplace</a:t>
                      </a:r>
                      <a:endParaRPr lang="en-US" sz="1000" dirty="0"/>
                    </a:p>
                  </a:txBody>
                  <a:tcPr/>
                </a:tc>
                <a:extLst>
                  <a:ext uri="{0D108BD9-81ED-4DB2-BD59-A6C34878D82A}">
                    <a16:rowId xmlns:a16="http://schemas.microsoft.com/office/drawing/2014/main" val="10005"/>
                  </a:ext>
                </a:extLst>
              </a:tr>
              <a:tr h="251460">
                <a:tc>
                  <a:txBody>
                    <a:bodyPr/>
                    <a:lstStyle/>
                    <a:p>
                      <a:r>
                        <a:rPr lang="en-US" sz="1000" dirty="0"/>
                        <a:t>Richard Arguelles</a:t>
                      </a:r>
                    </a:p>
                  </a:txBody>
                  <a:tcPr/>
                </a:tc>
                <a:tc>
                  <a:txBody>
                    <a:bodyPr/>
                    <a:lstStyle/>
                    <a:p>
                      <a:r>
                        <a:rPr lang="en-US" sz="1000" dirty="0"/>
                        <a:t>Principle,</a:t>
                      </a:r>
                      <a:r>
                        <a:rPr lang="en-US" sz="1000" baseline="0" dirty="0"/>
                        <a:t> PA Administration</a:t>
                      </a:r>
                      <a:endParaRPr lang="en-US" sz="1000" dirty="0"/>
                    </a:p>
                  </a:txBody>
                  <a:tcPr/>
                </a:tc>
                <a:tc>
                  <a:txBody>
                    <a:bodyPr/>
                    <a:lstStyle/>
                    <a:p>
                      <a:r>
                        <a:rPr lang="en-US" sz="1000" dirty="0"/>
                        <a:t>Prior Authorization</a:t>
                      </a:r>
                    </a:p>
                  </a:txBody>
                  <a:tcPr/>
                </a:tc>
                <a:extLst>
                  <a:ext uri="{0D108BD9-81ED-4DB2-BD59-A6C34878D82A}">
                    <a16:rowId xmlns:a16="http://schemas.microsoft.com/office/drawing/2014/main" val="10006"/>
                  </a:ext>
                </a:extLst>
              </a:tr>
              <a:tr h="370840">
                <a:tc>
                  <a:txBody>
                    <a:bodyPr/>
                    <a:lstStyle/>
                    <a:p>
                      <a:r>
                        <a:rPr lang="en-US" sz="1000" dirty="0"/>
                        <a:t>Dawn Martin /</a:t>
                      </a:r>
                    </a:p>
                    <a:p>
                      <a:r>
                        <a:rPr lang="en-US" sz="1000" dirty="0"/>
                        <a:t>Karen</a:t>
                      </a:r>
                      <a:r>
                        <a:rPr lang="en-US" sz="1000" baseline="0" dirty="0"/>
                        <a:t> Redd Guinto</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Manager</a:t>
                      </a:r>
                      <a:r>
                        <a:rPr lang="en-US" sz="1000" baseline="0" dirty="0"/>
                        <a:t>, Appeals and Grievances</a:t>
                      </a:r>
                      <a:r>
                        <a:rPr lang="en-US" sz="1000" dirty="0"/>
                        <a:t> /</a:t>
                      </a:r>
                    </a:p>
                    <a:p>
                      <a:r>
                        <a:rPr lang="en-US" sz="1000" dirty="0"/>
                        <a:t>Supervisor</a:t>
                      </a:r>
                      <a:r>
                        <a:rPr lang="en-US" sz="1000" baseline="0" dirty="0"/>
                        <a:t>, Appeals and Grievances</a:t>
                      </a:r>
                      <a:endParaRPr lang="en-US" sz="1000" dirty="0"/>
                    </a:p>
                  </a:txBody>
                  <a:tcPr/>
                </a:tc>
                <a:tc>
                  <a:txBody>
                    <a:bodyPr/>
                    <a:lstStyle/>
                    <a:p>
                      <a:r>
                        <a:rPr lang="en-US" sz="1000" dirty="0"/>
                        <a:t>Appeals and Grievances,</a:t>
                      </a:r>
                    </a:p>
                    <a:p>
                      <a:r>
                        <a:rPr lang="en-US" sz="1000" dirty="0"/>
                        <a:t>Legacy</a:t>
                      </a:r>
                      <a:r>
                        <a:rPr lang="en-US" sz="1000" baseline="0" dirty="0"/>
                        <a:t> intake of AOR requests and entry in MedAccess</a:t>
                      </a:r>
                      <a:endParaRPr lang="en-US" sz="1000" dirty="0"/>
                    </a:p>
                  </a:txBody>
                  <a:tcPr/>
                </a:tc>
                <a:extLst>
                  <a:ext uri="{0D108BD9-81ED-4DB2-BD59-A6C34878D82A}">
                    <a16:rowId xmlns:a16="http://schemas.microsoft.com/office/drawing/2014/main" val="10007"/>
                  </a:ext>
                </a:extLst>
              </a:tr>
              <a:tr h="239569">
                <a:tc>
                  <a:txBody>
                    <a:bodyPr/>
                    <a:lstStyle/>
                    <a:p>
                      <a:r>
                        <a:rPr lang="en-US" sz="1000" dirty="0"/>
                        <a:t>Quan Nguyen</a:t>
                      </a:r>
                    </a:p>
                  </a:txBody>
                  <a:tcPr/>
                </a:tc>
                <a:tc>
                  <a:txBody>
                    <a:bodyPr/>
                    <a:lstStyle/>
                    <a:p>
                      <a:r>
                        <a:rPr lang="en-US" sz="1000" dirty="0"/>
                        <a:t>Manager, QA and Client Services</a:t>
                      </a:r>
                    </a:p>
                  </a:txBody>
                  <a:tcPr/>
                </a:tc>
                <a:tc>
                  <a:txBody>
                    <a:bodyPr/>
                    <a:lstStyle/>
                    <a:p>
                      <a:r>
                        <a:rPr lang="en-US" sz="1000" dirty="0">
                          <a:solidFill>
                            <a:schemeClr val="tx1"/>
                          </a:solidFill>
                        </a:rPr>
                        <a:t>PA Audit – Medicare Part D</a:t>
                      </a:r>
                    </a:p>
                  </a:txBody>
                  <a:tcPr/>
                </a:tc>
                <a:extLst>
                  <a:ext uri="{0D108BD9-81ED-4DB2-BD59-A6C34878D82A}">
                    <a16:rowId xmlns:a16="http://schemas.microsoft.com/office/drawing/2014/main" val="10008"/>
                  </a:ext>
                </a:extLst>
              </a:tr>
              <a:tr h="277669">
                <a:tc>
                  <a:txBody>
                    <a:bodyPr/>
                    <a:lstStyle/>
                    <a:p>
                      <a:r>
                        <a:rPr lang="en-US" sz="1000" dirty="0"/>
                        <a:t>Jason Elias</a:t>
                      </a:r>
                    </a:p>
                  </a:txBody>
                  <a:tcPr/>
                </a:tc>
                <a:tc>
                  <a:txBody>
                    <a:bodyPr/>
                    <a:lstStyle/>
                    <a:p>
                      <a:r>
                        <a:rPr lang="en-US" sz="1000" dirty="0"/>
                        <a:t>Supervisor Prior Authorization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PA Operations</a:t>
                      </a:r>
                      <a:r>
                        <a:rPr lang="en-US" sz="1000" baseline="0" dirty="0"/>
                        <a:t>– Medicare Part D</a:t>
                      </a:r>
                    </a:p>
                  </a:txBody>
                  <a:tcPr/>
                </a:tc>
                <a:extLst>
                  <a:ext uri="{0D108BD9-81ED-4DB2-BD59-A6C34878D82A}">
                    <a16:rowId xmlns:a16="http://schemas.microsoft.com/office/drawing/2014/main" val="10009"/>
                  </a:ext>
                </a:extLst>
              </a:tr>
              <a:tr h="243840">
                <a:tc>
                  <a:txBody>
                    <a:bodyPr/>
                    <a:lstStyle/>
                    <a:p>
                      <a:r>
                        <a:rPr lang="en-US" sz="1000" dirty="0"/>
                        <a:t>Kathy</a:t>
                      </a:r>
                      <a:r>
                        <a:rPr lang="en-US" sz="1000" baseline="0" dirty="0"/>
                        <a:t> Brewer</a:t>
                      </a:r>
                      <a:endParaRPr lang="en-US" sz="1000" dirty="0"/>
                    </a:p>
                  </a:txBody>
                  <a:tcPr/>
                </a:tc>
                <a:tc>
                  <a:txBody>
                    <a:bodyPr/>
                    <a:lstStyle/>
                    <a:p>
                      <a:r>
                        <a:rPr lang="en-US" sz="1000" dirty="0"/>
                        <a:t>Director, Customer Contact Services</a:t>
                      </a:r>
                    </a:p>
                  </a:txBody>
                  <a:tcPr/>
                </a:tc>
                <a:tc>
                  <a:txBody>
                    <a:bodyPr/>
                    <a:lstStyle/>
                    <a:p>
                      <a:r>
                        <a:rPr lang="en-US" sz="1000" dirty="0"/>
                        <a:t>Contact</a:t>
                      </a:r>
                      <a:r>
                        <a:rPr lang="en-US" sz="1000" baseline="0" dirty="0"/>
                        <a:t> Center, Direct Member Reimbursement</a:t>
                      </a:r>
                      <a:endParaRPr lang="en-US" sz="1000" dirty="0"/>
                    </a:p>
                  </a:txBody>
                  <a:tcPr/>
                </a:tc>
                <a:extLst>
                  <a:ext uri="{0D108BD9-81ED-4DB2-BD59-A6C34878D82A}">
                    <a16:rowId xmlns:a16="http://schemas.microsoft.com/office/drawing/2014/main" val="10010"/>
                  </a:ext>
                </a:extLst>
              </a:tr>
              <a:tr h="259080">
                <a:tc>
                  <a:txBody>
                    <a:bodyPr/>
                    <a:lstStyle/>
                    <a:p>
                      <a:r>
                        <a:rPr lang="en-US" sz="1000" dirty="0"/>
                        <a:t>Cate</a:t>
                      </a:r>
                      <a:r>
                        <a:rPr lang="en-US" sz="1000" baseline="0" dirty="0"/>
                        <a:t> </a:t>
                      </a:r>
                      <a:r>
                        <a:rPr lang="en-US" sz="1000" baseline="0" dirty="0" err="1"/>
                        <a:t>Osterrieder</a:t>
                      </a:r>
                      <a:endParaRPr lang="en-US" sz="1000" baseline="0" dirty="0"/>
                    </a:p>
                  </a:txBody>
                  <a:tcPr/>
                </a:tc>
                <a:tc>
                  <a:txBody>
                    <a:bodyPr/>
                    <a:lstStyle/>
                    <a:p>
                      <a:r>
                        <a:rPr lang="en-US" sz="1000" dirty="0"/>
                        <a:t>Lead Client Services</a:t>
                      </a:r>
                    </a:p>
                  </a:txBody>
                  <a:tcPr/>
                </a:tc>
                <a:tc>
                  <a:txBody>
                    <a:bodyPr/>
                    <a:lstStyle/>
                    <a:p>
                      <a:r>
                        <a:rPr lang="en-US" sz="1000" dirty="0"/>
                        <a:t>Client Services</a:t>
                      </a:r>
                    </a:p>
                  </a:txBody>
                  <a:tcPr/>
                </a:tc>
                <a:extLst>
                  <a:ext uri="{0D108BD9-81ED-4DB2-BD59-A6C34878D82A}">
                    <a16:rowId xmlns:a16="http://schemas.microsoft.com/office/drawing/2014/main" val="10011"/>
                  </a:ext>
                </a:extLst>
              </a:tr>
              <a:tr h="251460">
                <a:tc>
                  <a:txBody>
                    <a:bodyPr/>
                    <a:lstStyle/>
                    <a:p>
                      <a:r>
                        <a:rPr lang="en-US" sz="1000" dirty="0"/>
                        <a:t>Carol Germain</a:t>
                      </a:r>
                    </a:p>
                  </a:txBody>
                  <a:tcPr/>
                </a:tc>
                <a:tc>
                  <a:txBody>
                    <a:bodyPr/>
                    <a:lstStyle/>
                    <a:p>
                      <a:r>
                        <a:rPr lang="en-US" sz="1000" dirty="0"/>
                        <a:t>Manager, Business Solutions</a:t>
                      </a:r>
                    </a:p>
                  </a:txBody>
                  <a:tcPr/>
                </a:tc>
                <a:tc>
                  <a:txBody>
                    <a:bodyPr/>
                    <a:lstStyle/>
                    <a:p>
                      <a:r>
                        <a:rPr lang="en-US" sz="1000" dirty="0"/>
                        <a:t>MedAccess, Consumer</a:t>
                      </a:r>
                      <a:r>
                        <a:rPr lang="en-US" sz="1000" baseline="0" dirty="0"/>
                        <a:t> Portal, </a:t>
                      </a:r>
                      <a:r>
                        <a:rPr lang="en-US" sz="1000" dirty="0"/>
                        <a:t>File Load/Extract</a:t>
                      </a:r>
                    </a:p>
                  </a:txBody>
                  <a:tcPr/>
                </a:tc>
                <a:extLst>
                  <a:ext uri="{0D108BD9-81ED-4DB2-BD59-A6C34878D82A}">
                    <a16:rowId xmlns:a16="http://schemas.microsoft.com/office/drawing/2014/main" val="10012"/>
                  </a:ext>
                </a:extLst>
              </a:tr>
              <a:tr h="259080">
                <a:tc>
                  <a:txBody>
                    <a:bodyPr/>
                    <a:lstStyle/>
                    <a:p>
                      <a:r>
                        <a:rPr lang="en-US" sz="1000" dirty="0"/>
                        <a:t>Jennifer Johnson</a:t>
                      </a:r>
                    </a:p>
                  </a:txBody>
                  <a:tcPr/>
                </a:tc>
                <a:tc>
                  <a:txBody>
                    <a:bodyPr/>
                    <a:lstStyle/>
                    <a:p>
                      <a:r>
                        <a:rPr lang="en-US" sz="1000" dirty="0"/>
                        <a:t>Director, Regulatory Compliance</a:t>
                      </a:r>
                    </a:p>
                  </a:txBody>
                  <a:tcPr/>
                </a:tc>
                <a:tc>
                  <a:txBody>
                    <a:bodyPr/>
                    <a:lstStyle/>
                    <a:p>
                      <a:r>
                        <a:rPr lang="en-US" sz="1000" dirty="0"/>
                        <a:t>Legal Issues</a:t>
                      </a:r>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91707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Impacted Product Lines</a:t>
            </a:r>
          </a:p>
        </p:txBody>
      </p:sp>
      <p:graphicFrame>
        <p:nvGraphicFramePr>
          <p:cNvPr id="4" name="Table 9">
            <a:extLst>
              <a:ext uri="{FF2B5EF4-FFF2-40B4-BE49-F238E27FC236}">
                <a16:creationId xmlns:a16="http://schemas.microsoft.com/office/drawing/2014/main" id="{FB5A7452-76B6-40B6-8AF7-E371E5788B4A}"/>
              </a:ext>
            </a:extLst>
          </p:cNvPr>
          <p:cNvGraphicFramePr>
            <a:graphicFrameLocks noGrp="1"/>
          </p:cNvGraphicFramePr>
          <p:nvPr>
            <p:extLst>
              <p:ext uri="{D42A27DB-BD31-4B8C-83A1-F6EECF244321}">
                <p14:modId xmlns:p14="http://schemas.microsoft.com/office/powerpoint/2010/main" val="130614541"/>
              </p:ext>
            </p:extLst>
          </p:nvPr>
        </p:nvGraphicFramePr>
        <p:xfrm>
          <a:off x="461720" y="1422022"/>
          <a:ext cx="11232533" cy="4090659"/>
        </p:xfrm>
        <a:graphic>
          <a:graphicData uri="http://schemas.openxmlformats.org/drawingml/2006/table">
            <a:tbl>
              <a:tblPr firstRow="1" bandRow="1">
                <a:tableStyleId>{5C22544A-7EE6-4342-B048-85BDC9FD1C3A}</a:tableStyleId>
              </a:tblPr>
              <a:tblGrid>
                <a:gridCol w="3517136">
                  <a:extLst>
                    <a:ext uri="{9D8B030D-6E8A-4147-A177-3AD203B41FA5}">
                      <a16:colId xmlns:a16="http://schemas.microsoft.com/office/drawing/2014/main" val="2339531907"/>
                    </a:ext>
                  </a:extLst>
                </a:gridCol>
                <a:gridCol w="3080179">
                  <a:extLst>
                    <a:ext uri="{9D8B030D-6E8A-4147-A177-3AD203B41FA5}">
                      <a16:colId xmlns:a16="http://schemas.microsoft.com/office/drawing/2014/main" val="3950734710"/>
                    </a:ext>
                  </a:extLst>
                </a:gridCol>
                <a:gridCol w="4635218">
                  <a:extLst>
                    <a:ext uri="{9D8B030D-6E8A-4147-A177-3AD203B41FA5}">
                      <a16:colId xmlns:a16="http://schemas.microsoft.com/office/drawing/2014/main" val="1555170308"/>
                    </a:ext>
                  </a:extLst>
                </a:gridCol>
              </a:tblGrid>
              <a:tr h="217533">
                <a:tc>
                  <a:txBody>
                    <a:bodyPr/>
                    <a:lstStyle/>
                    <a:p>
                      <a:r>
                        <a:rPr lang="en-US" sz="1000" dirty="0"/>
                        <a:t>Product Line</a:t>
                      </a:r>
                    </a:p>
                  </a:txBody>
                  <a:tcPr/>
                </a:tc>
                <a:tc>
                  <a:txBody>
                    <a:bodyPr/>
                    <a:lstStyle/>
                    <a:p>
                      <a:r>
                        <a:rPr lang="en-US" sz="1000" dirty="0"/>
                        <a:t>Application</a:t>
                      </a:r>
                    </a:p>
                  </a:txBody>
                  <a:tcPr/>
                </a:tc>
                <a:tc>
                  <a:txBody>
                    <a:bodyPr/>
                    <a:lstStyle/>
                    <a:p>
                      <a:r>
                        <a:rPr lang="en-US" sz="1000" dirty="0"/>
                        <a:t>Application Service</a:t>
                      </a:r>
                    </a:p>
                  </a:txBody>
                  <a:tcPr/>
                </a:tc>
                <a:extLst>
                  <a:ext uri="{0D108BD9-81ED-4DB2-BD59-A6C34878D82A}">
                    <a16:rowId xmlns:a16="http://schemas.microsoft.com/office/drawing/2014/main" val="515662640"/>
                  </a:ext>
                </a:extLst>
              </a:tr>
              <a:tr h="197872">
                <a:tc rowSpan="2">
                  <a:txBody>
                    <a:bodyPr/>
                    <a:lstStyle/>
                    <a:p>
                      <a:pPr marL="0" indent="0" algn="l" defTabSz="914400" rtl="0" eaLnBrk="1" latinLnBrk="0" hangingPunct="1">
                        <a:buFont typeface="Arial" panose="020B0604020202020204" pitchFamily="34" charset="0"/>
                        <a:buNone/>
                      </a:pPr>
                      <a:r>
                        <a:rPr lang="en-US" sz="900" i="0" kern="1200" dirty="0">
                          <a:solidFill>
                            <a:schemeClr val="dk1"/>
                          </a:solidFill>
                          <a:latin typeface="+mn-lt"/>
                          <a:ea typeface="+mn-ea"/>
                          <a:cs typeface="+mn-cs"/>
                        </a:rPr>
                        <a:t>Contact Center Solutions</a:t>
                      </a:r>
                    </a:p>
                  </a:txBody>
                  <a:tcPr anchor="ctr">
                    <a:solidFill>
                      <a:schemeClr val="accent1">
                        <a:lumMod val="20000"/>
                        <a:lumOff val="80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MedAccess Web</a:t>
                      </a:r>
                    </a:p>
                  </a:txBody>
                  <a:tcPr marL="0" marR="0" marT="0" marB="0" anchor="ctr">
                    <a:solidFill>
                      <a:schemeClr val="bg1">
                        <a:lumMod val="95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Member Details UI</a:t>
                      </a:r>
                    </a:p>
                  </a:txBody>
                  <a:tcPr marL="0" marR="0" marT="0" marB="0" anchor="ctr">
                    <a:solidFill>
                      <a:schemeClr val="bg1">
                        <a:lumMod val="95000"/>
                      </a:schemeClr>
                    </a:solidFill>
                  </a:tcPr>
                </a:tc>
                <a:extLst>
                  <a:ext uri="{0D108BD9-81ED-4DB2-BD59-A6C34878D82A}">
                    <a16:rowId xmlns:a16="http://schemas.microsoft.com/office/drawing/2014/main" val="727651616"/>
                  </a:ext>
                </a:extLst>
              </a:tr>
              <a:tr h="197872">
                <a:tc vMerge="1">
                  <a:txBody>
                    <a:bodyPr/>
                    <a:lstStyle/>
                    <a:p>
                      <a:pPr marL="0" indent="0" algn="l" defTabSz="914400" rtl="0" eaLnBrk="1" latinLnBrk="0" hangingPunct="1">
                        <a:buFont typeface="Arial" panose="020B0604020202020204" pitchFamily="34" charset="0"/>
                        <a:buNone/>
                      </a:pPr>
                      <a:endParaRPr lang="en-US" sz="900" i="0" kern="1200" dirty="0">
                        <a:solidFill>
                          <a:schemeClr val="dk1"/>
                        </a:solidFill>
                        <a:latin typeface="+mn-lt"/>
                        <a:ea typeface="+mn-ea"/>
                        <a:cs typeface="+mn-cs"/>
                      </a:endParaRPr>
                    </a:p>
                  </a:txBody>
                  <a:tcPr anchor="ctr">
                    <a:solidFill>
                      <a:schemeClr val="accent1">
                        <a:lumMod val="40000"/>
                        <a:lumOff val="60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MedAccess Web</a:t>
                      </a:r>
                    </a:p>
                  </a:txBody>
                  <a:tcPr marL="0" marR="0" marT="0" marB="0" anchor="ctr">
                    <a:solidFill>
                      <a:schemeClr val="bg1">
                        <a:lumMod val="95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View AOR Info UI</a:t>
                      </a:r>
                    </a:p>
                  </a:txBody>
                  <a:tcPr marL="0" marR="0" marT="0" marB="0" anchor="ctr">
                    <a:solidFill>
                      <a:schemeClr val="bg1">
                        <a:lumMod val="95000"/>
                      </a:schemeClr>
                    </a:solidFill>
                  </a:tcPr>
                </a:tc>
                <a:extLst>
                  <a:ext uri="{0D108BD9-81ED-4DB2-BD59-A6C34878D82A}">
                    <a16:rowId xmlns:a16="http://schemas.microsoft.com/office/drawing/2014/main" val="2687527992"/>
                  </a:ext>
                </a:extLst>
              </a:tr>
              <a:tr h="197872">
                <a:tc rowSpan="2">
                  <a:txBody>
                    <a:bodyPr/>
                    <a:lstStyle/>
                    <a:p>
                      <a:pPr marL="0" indent="0" algn="l" defTabSz="914400" rtl="0" eaLnBrk="1" latinLnBrk="0" hangingPunct="1">
                        <a:buFont typeface="Arial" panose="020B0604020202020204" pitchFamily="34" charset="0"/>
                        <a:buNone/>
                      </a:pPr>
                      <a:r>
                        <a:rPr lang="en-US" sz="900" i="0" kern="1200" dirty="0">
                          <a:solidFill>
                            <a:schemeClr val="dk1"/>
                          </a:solidFill>
                          <a:latin typeface="+mn-lt"/>
                          <a:ea typeface="+mn-ea"/>
                          <a:cs typeface="+mn-cs"/>
                        </a:rPr>
                        <a:t>Data Exchange Solutions</a:t>
                      </a:r>
                    </a:p>
                  </a:txBody>
                  <a:tcPr anchor="ctr">
                    <a:solidFill>
                      <a:schemeClr val="accent1">
                        <a:lumMod val="40000"/>
                        <a:lumOff val="60000"/>
                      </a:schemeClr>
                    </a:solidFill>
                  </a:tcPr>
                </a:tc>
                <a:tc>
                  <a:txBody>
                    <a:bodyPr/>
                    <a:lstStyle/>
                    <a:p>
                      <a:pPr algn="l" fontAlgn="t"/>
                      <a:r>
                        <a:rPr lang="en-US" sz="900" b="0" i="0" u="none" strike="noStrike" dirty="0">
                          <a:effectLst/>
                          <a:latin typeface="Microsoft Sans Serif"/>
                        </a:rPr>
                        <a:t>Type 88 AOR File Load</a:t>
                      </a:r>
                    </a:p>
                  </a:txBody>
                  <a:tcPr marL="0" marR="0" marT="0" marB="0" anchor="ctr">
                    <a:solidFill>
                      <a:schemeClr val="bg1">
                        <a:lumMod val="85000"/>
                      </a:schemeClr>
                    </a:solidFill>
                  </a:tcPr>
                </a:tc>
                <a:tc>
                  <a:txBody>
                    <a:bodyPr/>
                    <a:lstStyle/>
                    <a:p>
                      <a:pPr algn="l" fontAlgn="t"/>
                      <a:r>
                        <a:rPr lang="en-US" sz="900" b="0" i="0" u="none" strike="noStrike" dirty="0">
                          <a:effectLst/>
                          <a:latin typeface="Microsoft Sans Serif"/>
                        </a:rPr>
                        <a:t>AOR Data Load</a:t>
                      </a:r>
                    </a:p>
                  </a:txBody>
                  <a:tcPr marL="0" marR="0" marT="0" marB="0" anchor="ctr">
                    <a:solidFill>
                      <a:schemeClr val="bg1">
                        <a:lumMod val="85000"/>
                      </a:schemeClr>
                    </a:solidFill>
                  </a:tcPr>
                </a:tc>
                <a:extLst>
                  <a:ext uri="{0D108BD9-81ED-4DB2-BD59-A6C34878D82A}">
                    <a16:rowId xmlns:a16="http://schemas.microsoft.com/office/drawing/2014/main" val="867891972"/>
                  </a:ext>
                </a:extLst>
              </a:tr>
              <a:tr h="197872">
                <a:tc vMerge="1">
                  <a:txBody>
                    <a:bodyPr/>
                    <a:lstStyle/>
                    <a:p>
                      <a:pPr marL="0" indent="0" algn="l" defTabSz="914400" rtl="0" eaLnBrk="1" latinLnBrk="0" hangingPunct="1">
                        <a:buFont typeface="Arial" panose="020B0604020202020204" pitchFamily="34" charset="0"/>
                        <a:buNone/>
                      </a:pPr>
                      <a:endParaRPr lang="en-US" sz="900" i="0" kern="1200" dirty="0">
                        <a:solidFill>
                          <a:schemeClr val="dk1"/>
                        </a:solidFill>
                        <a:latin typeface="+mn-lt"/>
                        <a:ea typeface="+mn-ea"/>
                        <a:cs typeface="+mn-cs"/>
                      </a:endParaRPr>
                    </a:p>
                  </a:txBody>
                  <a:tcPr anchor="ctr">
                    <a:solidFill>
                      <a:schemeClr val="accent1">
                        <a:lumMod val="40000"/>
                        <a:lumOff val="60000"/>
                      </a:schemeClr>
                    </a:solidFill>
                  </a:tcPr>
                </a:tc>
                <a:tc>
                  <a:txBody>
                    <a:bodyPr/>
                    <a:lstStyle/>
                    <a:p>
                      <a:pPr algn="l" fontAlgn="t"/>
                      <a:r>
                        <a:rPr lang="en-US" sz="900" b="0" i="0" u="none" strike="noStrike" dirty="0">
                          <a:effectLst/>
                          <a:latin typeface="Microsoft Sans Serif"/>
                        </a:rPr>
                        <a:t>ID Card Generation Interface</a:t>
                      </a:r>
                    </a:p>
                  </a:txBody>
                  <a:tcPr marL="0" marR="0" marT="0" marB="0" anchor="ctr">
                    <a:solidFill>
                      <a:schemeClr val="bg1">
                        <a:lumMod val="85000"/>
                      </a:schemeClr>
                    </a:solidFill>
                  </a:tcPr>
                </a:tc>
                <a:tc>
                  <a:txBody>
                    <a:bodyPr/>
                    <a:lstStyle/>
                    <a:p>
                      <a:pPr algn="l" fontAlgn="t"/>
                      <a:r>
                        <a:rPr lang="en-US" sz="900" b="0" i="0" u="none" strike="noStrike" dirty="0">
                          <a:effectLst/>
                          <a:latin typeface="Microsoft Sans Serif"/>
                        </a:rPr>
                        <a:t>ID Card Generation</a:t>
                      </a:r>
                    </a:p>
                  </a:txBody>
                  <a:tcPr marL="0" marR="0" marT="0" marB="0" anchor="ctr">
                    <a:solidFill>
                      <a:schemeClr val="bg1">
                        <a:lumMod val="85000"/>
                      </a:schemeClr>
                    </a:solidFill>
                  </a:tcPr>
                </a:tc>
                <a:extLst>
                  <a:ext uri="{0D108BD9-81ED-4DB2-BD59-A6C34878D82A}">
                    <a16:rowId xmlns:a16="http://schemas.microsoft.com/office/drawing/2014/main" val="3585178333"/>
                  </a:ext>
                </a:extLst>
              </a:tr>
              <a:tr h="197872">
                <a:tc rowSpan="8">
                  <a:txBody>
                    <a:bodyPr/>
                    <a:lstStyle/>
                    <a:p>
                      <a:pPr marL="0" indent="0" algn="l" defTabSz="914400" rtl="0" eaLnBrk="1" latinLnBrk="0" hangingPunct="1">
                        <a:buFont typeface="Arial" panose="020B0604020202020204" pitchFamily="34" charset="0"/>
                        <a:buNone/>
                      </a:pPr>
                      <a:r>
                        <a:rPr lang="en-US" sz="900" i="0" kern="1200" dirty="0">
                          <a:solidFill>
                            <a:schemeClr val="dk1"/>
                          </a:solidFill>
                          <a:latin typeface="+mn-lt"/>
                          <a:ea typeface="+mn-ea"/>
                          <a:cs typeface="+mn-cs"/>
                        </a:rPr>
                        <a:t>Prior Authorization Solutions</a:t>
                      </a:r>
                    </a:p>
                  </a:txBody>
                  <a:tcPr anchor="ctr">
                    <a:solidFill>
                      <a:schemeClr val="accent1">
                        <a:lumMod val="20000"/>
                        <a:lumOff val="80000"/>
                      </a:schemeClr>
                    </a:solidFill>
                  </a:tcPr>
                </a:tc>
                <a:tc>
                  <a:txBody>
                    <a:bodyPr/>
                    <a:lstStyle/>
                    <a:p>
                      <a:pPr algn="l" fontAlgn="t"/>
                      <a:r>
                        <a:rPr lang="en-US" sz="900" b="0" i="0" u="none" strike="noStrike" dirty="0">
                          <a:effectLst/>
                          <a:latin typeface="Microsoft Sans Serif"/>
                        </a:rPr>
                        <a:t>CDA/MRSP/Utility Web Services and Sub-Components</a:t>
                      </a:r>
                    </a:p>
                  </a:txBody>
                  <a:tcPr marL="0" marR="0" marT="0" marB="0" anchor="ctr">
                    <a:solidFill>
                      <a:schemeClr val="bg1">
                        <a:lumMod val="95000"/>
                      </a:schemeClr>
                    </a:solidFill>
                  </a:tcPr>
                </a:tc>
                <a:tc>
                  <a:txBody>
                    <a:bodyPr/>
                    <a:lstStyle/>
                    <a:p>
                      <a:pPr algn="l" fontAlgn="t"/>
                      <a:r>
                        <a:rPr lang="en-US" sz="900" b="0" i="0" u="none" strike="noStrike" dirty="0">
                          <a:effectLst/>
                          <a:latin typeface="Microsoft Sans Serif"/>
                        </a:rPr>
                        <a:t>CDA Communication WS</a:t>
                      </a:r>
                    </a:p>
                  </a:txBody>
                  <a:tcPr marL="0" marR="0" marT="0" marB="0" anchor="ctr">
                    <a:solidFill>
                      <a:schemeClr val="bg1">
                        <a:lumMod val="95000"/>
                      </a:schemeClr>
                    </a:solidFill>
                  </a:tcPr>
                </a:tc>
                <a:extLst>
                  <a:ext uri="{0D108BD9-81ED-4DB2-BD59-A6C34878D82A}">
                    <a16:rowId xmlns:a16="http://schemas.microsoft.com/office/drawing/2014/main" val="1474800566"/>
                  </a:ext>
                </a:extLst>
              </a:tr>
              <a:tr h="197872">
                <a:tc vMerge="1">
                  <a:txBody>
                    <a:bodyPr/>
                    <a:lstStyle/>
                    <a:p>
                      <a:pPr marL="0" indent="0" algn="l" defTabSz="914400" rtl="0" eaLnBrk="1" latinLnBrk="0" hangingPunct="1">
                        <a:buFont typeface="Arial" panose="020B0604020202020204" pitchFamily="34" charset="0"/>
                        <a:buNone/>
                      </a:pPr>
                      <a:endParaRPr lang="en-US" sz="900" i="0" kern="1200" dirty="0">
                        <a:solidFill>
                          <a:schemeClr val="dk1"/>
                        </a:solidFill>
                        <a:latin typeface="+mn-lt"/>
                        <a:ea typeface="+mn-ea"/>
                        <a:cs typeface="+mn-cs"/>
                      </a:endParaRPr>
                    </a:p>
                  </a:txBody>
                  <a:tcPr anchor="ctr">
                    <a:solidFill>
                      <a:schemeClr val="accent1">
                        <a:lumMod val="40000"/>
                        <a:lumOff val="60000"/>
                      </a:schemeClr>
                    </a:solidFill>
                  </a:tcPr>
                </a:tc>
                <a:tc>
                  <a:txBody>
                    <a:bodyPr/>
                    <a:lstStyle/>
                    <a:p>
                      <a:pPr algn="l" fontAlgn="t"/>
                      <a:r>
                        <a:rPr lang="fr-FR" sz="900" b="0" i="0" u="none" strike="noStrike" dirty="0">
                          <a:effectLst/>
                          <a:latin typeface="Microsoft Sans Serif"/>
                        </a:rPr>
                        <a:t>Document Mgmt (</a:t>
                      </a:r>
                      <a:r>
                        <a:rPr lang="fr-FR" sz="900" b="0" i="0" u="none" strike="noStrike" dirty="0" err="1">
                          <a:effectLst/>
                          <a:latin typeface="Microsoft Sans Serif"/>
                        </a:rPr>
                        <a:t>FileNet</a:t>
                      </a:r>
                      <a:r>
                        <a:rPr lang="fr-FR" sz="900" b="0" i="0" u="none" strike="noStrike" dirty="0">
                          <a:effectLst/>
                          <a:latin typeface="Microsoft Sans Serif"/>
                        </a:rPr>
                        <a:t>) Web Service</a:t>
                      </a:r>
                      <a:endParaRPr lang="en-US" sz="900" b="0" i="0" u="none" strike="noStrike" dirty="0">
                        <a:effectLst/>
                        <a:latin typeface="Microsoft Sans Serif"/>
                      </a:endParaRPr>
                    </a:p>
                  </a:txBody>
                  <a:tcPr marL="0" marR="0" marT="0" marB="0" anchor="ctr">
                    <a:solidFill>
                      <a:schemeClr val="bg1">
                        <a:lumMod val="95000"/>
                      </a:schemeClr>
                    </a:solidFill>
                  </a:tcPr>
                </a:tc>
                <a:tc>
                  <a:txBody>
                    <a:bodyPr/>
                    <a:lstStyle/>
                    <a:p>
                      <a:pPr algn="l" fontAlgn="t"/>
                      <a:r>
                        <a:rPr lang="en-US" sz="900" b="0" i="0" u="none" strike="noStrike" dirty="0">
                          <a:effectLst/>
                          <a:latin typeface="Microsoft Sans Serif"/>
                        </a:rPr>
                        <a:t>Document </a:t>
                      </a:r>
                      <a:r>
                        <a:rPr lang="en-US" sz="900" b="0" i="0" u="none" strike="noStrike" dirty="0" err="1">
                          <a:effectLst/>
                          <a:latin typeface="Microsoft Sans Serif"/>
                        </a:rPr>
                        <a:t>Mgmt</a:t>
                      </a:r>
                      <a:r>
                        <a:rPr lang="en-US" sz="900" b="0" i="0" u="none" strike="noStrike" dirty="0">
                          <a:effectLst/>
                          <a:latin typeface="Microsoft Sans Serif"/>
                        </a:rPr>
                        <a:t> WS</a:t>
                      </a:r>
                    </a:p>
                  </a:txBody>
                  <a:tcPr marL="0" marR="0" marT="0" marB="0" anchor="ctr">
                    <a:solidFill>
                      <a:schemeClr val="bg1">
                        <a:lumMod val="95000"/>
                      </a:schemeClr>
                    </a:solidFill>
                  </a:tcPr>
                </a:tc>
                <a:extLst>
                  <a:ext uri="{0D108BD9-81ED-4DB2-BD59-A6C34878D82A}">
                    <a16:rowId xmlns:a16="http://schemas.microsoft.com/office/drawing/2014/main" val="1307135521"/>
                  </a:ext>
                </a:extLst>
              </a:tr>
              <a:tr h="197872">
                <a:tc vMerge="1">
                  <a:txBody>
                    <a:bodyPr/>
                    <a:lstStyle/>
                    <a:p>
                      <a:endParaRPr lang="en-US"/>
                    </a:p>
                  </a:txBody>
                  <a:tcPr/>
                </a:tc>
                <a:tc rowSpan="3">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MedResponse</a:t>
                      </a:r>
                    </a:p>
                  </a:txBody>
                  <a:tcPr marL="0" marR="0" marT="0" marB="0" anchor="ctr">
                    <a:solidFill>
                      <a:schemeClr val="bg1">
                        <a:lumMod val="95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AOR Management UI</a:t>
                      </a:r>
                    </a:p>
                  </a:txBody>
                  <a:tcPr marL="0" marR="0" marT="0" marB="0" anchor="ctr">
                    <a:solidFill>
                      <a:schemeClr val="bg1">
                        <a:lumMod val="95000"/>
                      </a:schemeClr>
                    </a:solidFill>
                  </a:tcPr>
                </a:tc>
                <a:extLst>
                  <a:ext uri="{0D108BD9-81ED-4DB2-BD59-A6C34878D82A}">
                    <a16:rowId xmlns:a16="http://schemas.microsoft.com/office/drawing/2014/main" val="595391949"/>
                  </a:ext>
                </a:extLst>
              </a:tr>
              <a:tr h="197872">
                <a:tc vMerge="1">
                  <a:txBody>
                    <a:bodyPr/>
                    <a:lstStyle/>
                    <a:p>
                      <a:endParaRPr lang="en-US"/>
                    </a:p>
                  </a:txBody>
                  <a:tcPr/>
                </a:tc>
                <a:tc vMerge="1">
                  <a:txBody>
                    <a:bodyPr/>
                    <a:lstStyle/>
                    <a:p>
                      <a:pPr algn="l" fontAlgn="t"/>
                      <a:endPar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0" marR="0" marT="0" marB="0" anchor="ctr">
                    <a:solidFill>
                      <a:schemeClr val="bg1">
                        <a:lumMod val="85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MedResponse BPM UI</a:t>
                      </a:r>
                    </a:p>
                  </a:txBody>
                  <a:tcPr marL="0" marR="0" marT="0" marB="0" anchor="ctr">
                    <a:solidFill>
                      <a:schemeClr val="bg1">
                        <a:lumMod val="95000"/>
                      </a:schemeClr>
                    </a:solidFill>
                  </a:tcPr>
                </a:tc>
                <a:extLst>
                  <a:ext uri="{0D108BD9-81ED-4DB2-BD59-A6C34878D82A}">
                    <a16:rowId xmlns:a16="http://schemas.microsoft.com/office/drawing/2014/main" val="3200340345"/>
                  </a:ext>
                </a:extLst>
              </a:tr>
              <a:tr h="197872">
                <a:tc vMerge="1">
                  <a:txBody>
                    <a:bodyPr/>
                    <a:lstStyle/>
                    <a:p>
                      <a:endParaRPr lang="en-US"/>
                    </a:p>
                  </a:txBody>
                  <a:tcPr/>
                </a:tc>
                <a:tc vMerge="1">
                  <a:txBody>
                    <a:bodyPr/>
                    <a:lstStyle/>
                    <a:p>
                      <a:pPr algn="l" fontAlgn="t"/>
                      <a:endPar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0" marR="0" marT="0" marB="0" anchor="ctr">
                    <a:solidFill>
                      <a:schemeClr val="bg1">
                        <a:lumMod val="85000"/>
                      </a:schemeClr>
                    </a:solidFill>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a:effectLst/>
                          <a:latin typeface="Microsoft Sans Serif"/>
                        </a:rPr>
                        <a:t>MedResponse IVR Extract</a:t>
                      </a:r>
                    </a:p>
                  </a:txBody>
                  <a:tcPr marL="0" marR="0" marT="0" marB="0" anchor="ctr">
                    <a:solidFill>
                      <a:schemeClr val="bg1">
                        <a:lumMod val="95000"/>
                      </a:schemeClr>
                    </a:solidFill>
                  </a:tcPr>
                </a:tc>
                <a:extLst>
                  <a:ext uri="{0D108BD9-81ED-4DB2-BD59-A6C34878D82A}">
                    <a16:rowId xmlns:a16="http://schemas.microsoft.com/office/drawing/2014/main" val="1975752907"/>
                  </a:ext>
                </a:extLst>
              </a:tr>
              <a:tr h="197872">
                <a:tc vMerge="1">
                  <a:txBody>
                    <a:bodyPr/>
                    <a:lstStyle/>
                    <a:p>
                      <a:endParaRPr lang="en-US"/>
                    </a:p>
                  </a:txBody>
                  <a:tcPr/>
                </a:tc>
                <a:tc rowSpan="3">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Appeals</a:t>
                      </a:r>
                    </a:p>
                  </a:txBody>
                  <a:tcPr marL="0" marR="0" marT="0" marB="0" anchor="ctr">
                    <a:solidFill>
                      <a:schemeClr val="bg1">
                        <a:lumMod val="95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Appeals WS</a:t>
                      </a:r>
                    </a:p>
                  </a:txBody>
                  <a:tcPr marL="0" marR="0" marT="0" marB="0" anchor="ctr">
                    <a:solidFill>
                      <a:schemeClr val="bg1">
                        <a:lumMod val="95000"/>
                      </a:schemeClr>
                    </a:solidFill>
                  </a:tcPr>
                </a:tc>
                <a:extLst>
                  <a:ext uri="{0D108BD9-81ED-4DB2-BD59-A6C34878D82A}">
                    <a16:rowId xmlns:a16="http://schemas.microsoft.com/office/drawing/2014/main" val="860844776"/>
                  </a:ext>
                </a:extLst>
              </a:tr>
              <a:tr h="197872">
                <a:tc vMerge="1">
                  <a:txBody>
                    <a:bodyPr/>
                    <a:lstStyle/>
                    <a:p>
                      <a:pPr marL="0" indent="0" algn="l" defTabSz="914400" rtl="0" eaLnBrk="1" latinLnBrk="0" hangingPunct="1">
                        <a:buFont typeface="Arial" panose="020B0604020202020204" pitchFamily="34" charset="0"/>
                        <a:buNone/>
                      </a:pPr>
                      <a:endParaRPr lang="en-US" sz="900" i="0" kern="1200" dirty="0">
                        <a:solidFill>
                          <a:schemeClr val="dk1"/>
                        </a:solidFill>
                        <a:latin typeface="+mn-lt"/>
                        <a:ea typeface="+mn-ea"/>
                        <a:cs typeface="+mn-cs"/>
                      </a:endParaRPr>
                    </a:p>
                  </a:txBody>
                  <a:tcPr anchor="ctr">
                    <a:solidFill>
                      <a:schemeClr val="accent1">
                        <a:lumMod val="40000"/>
                        <a:lumOff val="60000"/>
                      </a:schemeClr>
                    </a:solidFill>
                  </a:tcPr>
                </a:tc>
                <a:tc vMerge="1">
                  <a:txBody>
                    <a:bodyPr/>
                    <a:lstStyle/>
                    <a:p>
                      <a:pPr algn="l" fontAlgn="t"/>
                      <a:endPar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0" marR="0" marT="0" marB="0" anchor="ctr">
                    <a:solidFill>
                      <a:schemeClr val="bg1">
                        <a:lumMod val="85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AOR Management UI (Appeals)</a:t>
                      </a:r>
                    </a:p>
                  </a:txBody>
                  <a:tcPr marL="0" marR="0" marT="0" marB="0" anchor="ctr">
                    <a:solidFill>
                      <a:schemeClr val="bg1">
                        <a:lumMod val="95000"/>
                      </a:schemeClr>
                    </a:solidFill>
                  </a:tcPr>
                </a:tc>
                <a:extLst>
                  <a:ext uri="{0D108BD9-81ED-4DB2-BD59-A6C34878D82A}">
                    <a16:rowId xmlns:a16="http://schemas.microsoft.com/office/drawing/2014/main" val="2088552690"/>
                  </a:ext>
                </a:extLst>
              </a:tr>
              <a:tr h="197872">
                <a:tc vMerge="1">
                  <a:txBody>
                    <a:bodyPr/>
                    <a:lstStyle/>
                    <a:p>
                      <a:pPr marL="0" indent="0" algn="l" defTabSz="914400" rtl="0" eaLnBrk="1" latinLnBrk="0" hangingPunct="1">
                        <a:buFont typeface="Arial" panose="020B0604020202020204" pitchFamily="34" charset="0"/>
                        <a:buNone/>
                      </a:pPr>
                      <a:endParaRPr lang="en-US" sz="900" i="0" kern="1200" dirty="0">
                        <a:solidFill>
                          <a:schemeClr val="dk1"/>
                        </a:solidFill>
                        <a:latin typeface="+mn-lt"/>
                        <a:ea typeface="+mn-ea"/>
                        <a:cs typeface="+mn-cs"/>
                      </a:endParaRPr>
                    </a:p>
                  </a:txBody>
                  <a:tcPr anchor="ctr">
                    <a:solidFill>
                      <a:schemeClr val="accent1">
                        <a:lumMod val="40000"/>
                        <a:lumOff val="60000"/>
                      </a:schemeClr>
                    </a:solidFill>
                  </a:tcPr>
                </a:tc>
                <a:tc vMerge="1">
                  <a:txBody>
                    <a:bodyPr/>
                    <a:lstStyle/>
                    <a:p>
                      <a:pPr algn="l" fontAlgn="t"/>
                      <a:endPar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L="0" marR="0" marT="0" marB="0" anchor="ctr">
                    <a:solidFill>
                      <a:schemeClr val="bg1">
                        <a:lumMod val="85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Process Appeal Angular UI</a:t>
                      </a:r>
                    </a:p>
                  </a:txBody>
                  <a:tcPr marL="0" marR="0" marT="0" marB="0" anchor="ctr">
                    <a:solidFill>
                      <a:schemeClr val="bg1">
                        <a:lumMod val="95000"/>
                      </a:schemeClr>
                    </a:solidFill>
                  </a:tcPr>
                </a:tc>
                <a:extLst>
                  <a:ext uri="{0D108BD9-81ED-4DB2-BD59-A6C34878D82A}">
                    <a16:rowId xmlns:a16="http://schemas.microsoft.com/office/drawing/2014/main" val="4209049718"/>
                  </a:ext>
                </a:extLst>
              </a:tr>
              <a:tr h="20303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i="0" kern="1200" dirty="0">
                          <a:solidFill>
                            <a:schemeClr val="dk1"/>
                          </a:solidFill>
                          <a:latin typeface="+mn-lt"/>
                          <a:ea typeface="+mn-ea"/>
                          <a:cs typeface="+mn-cs"/>
                        </a:rPr>
                        <a:t>Workforce Solutions</a:t>
                      </a:r>
                    </a:p>
                  </a:txBody>
                  <a:tcPr anchor="ctr">
                    <a:solidFill>
                      <a:schemeClr val="accent1">
                        <a:lumMod val="40000"/>
                        <a:lumOff val="60000"/>
                      </a:schemeClr>
                    </a:solidFill>
                  </a:tcPr>
                </a:tc>
                <a:tc>
                  <a:txBody>
                    <a:bodyPr/>
                    <a:lstStyle/>
                    <a:p>
                      <a:pPr algn="l" fontAlgn="t"/>
                      <a:r>
                        <a:rPr lang="en-US" sz="9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Employee Portal</a:t>
                      </a:r>
                    </a:p>
                  </a:txBody>
                  <a:tcPr marL="0" marR="0" marT="0" marB="0" anchor="ctr">
                    <a:solidFill>
                      <a:schemeClr val="bg1">
                        <a:lumMod val="85000"/>
                      </a:schemeClr>
                    </a:solidFill>
                  </a:tcPr>
                </a:tc>
                <a:tc>
                  <a:txBody>
                    <a:bodyPr/>
                    <a:lstStyle/>
                    <a:p>
                      <a:pPr algn="l" fontAlgn="t"/>
                      <a:r>
                        <a:rPr lang="en-US" sz="900" b="0" i="0" u="none" strike="noStrike"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AOR Management UI</a:t>
                      </a:r>
                    </a:p>
                  </a:txBody>
                  <a:tcPr marL="0" marR="0" marT="0" marB="0" anchor="ctr">
                    <a:solidFill>
                      <a:schemeClr val="bg1">
                        <a:lumMod val="85000"/>
                      </a:schemeClr>
                    </a:solidFill>
                  </a:tcPr>
                </a:tc>
                <a:extLst>
                  <a:ext uri="{0D108BD9-81ED-4DB2-BD59-A6C34878D82A}">
                    <a16:rowId xmlns:a16="http://schemas.microsoft.com/office/drawing/2014/main" val="3531285372"/>
                  </a:ext>
                </a:extLst>
              </a:tr>
              <a:tr h="203031">
                <a:tc rowSpan="2">
                  <a:txBody>
                    <a:bodyPr/>
                    <a:lstStyle/>
                    <a:p>
                      <a:pPr marL="0" indent="0" algn="l" defTabSz="914400" rtl="0" eaLnBrk="1" latinLnBrk="0" hangingPunct="1">
                        <a:buFont typeface="Arial" panose="020B0604020202020204" pitchFamily="34" charset="0"/>
                        <a:buNone/>
                      </a:pPr>
                      <a:r>
                        <a:rPr lang="en-US" sz="900" i="0" kern="1200" dirty="0">
                          <a:solidFill>
                            <a:schemeClr val="dk1"/>
                          </a:solidFill>
                          <a:latin typeface="+mn-lt"/>
                          <a:ea typeface="+mn-ea"/>
                          <a:cs typeface="+mn-cs"/>
                        </a:rPr>
                        <a:t>Contact Center Solutions</a:t>
                      </a:r>
                    </a:p>
                  </a:txBody>
                  <a:tcPr anchor="ctr">
                    <a:solidFill>
                      <a:schemeClr val="accent1">
                        <a:lumMod val="20000"/>
                        <a:lumOff val="80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MedAccess Web</a:t>
                      </a:r>
                    </a:p>
                  </a:txBody>
                  <a:tcPr marL="0" marR="0" marT="0" marB="0" anchor="ctr">
                    <a:solidFill>
                      <a:schemeClr val="bg1">
                        <a:lumMod val="95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Member Details UI</a:t>
                      </a:r>
                    </a:p>
                  </a:txBody>
                  <a:tcPr marL="0" marR="0" marT="0" marB="0" anchor="ctr">
                    <a:solidFill>
                      <a:schemeClr val="bg1">
                        <a:lumMod val="95000"/>
                      </a:schemeClr>
                    </a:solidFill>
                  </a:tcPr>
                </a:tc>
                <a:extLst>
                  <a:ext uri="{0D108BD9-81ED-4DB2-BD59-A6C34878D82A}">
                    <a16:rowId xmlns:a16="http://schemas.microsoft.com/office/drawing/2014/main" val="3428655936"/>
                  </a:ext>
                </a:extLst>
              </a:tr>
              <a:tr h="203031">
                <a:tc vMerge="1">
                  <a:txBody>
                    <a:bodyPr/>
                    <a:lstStyle/>
                    <a:p>
                      <a:pPr marL="0" indent="0" algn="l" defTabSz="914400" rtl="0" eaLnBrk="1" latinLnBrk="0" hangingPunct="1">
                        <a:buFont typeface="Arial" panose="020B0604020202020204" pitchFamily="34" charset="0"/>
                        <a:buNone/>
                      </a:pPr>
                      <a:endParaRPr lang="en-US" sz="900" i="0" kern="1200" dirty="0">
                        <a:solidFill>
                          <a:schemeClr val="dk1"/>
                        </a:solidFill>
                        <a:latin typeface="+mn-lt"/>
                        <a:ea typeface="+mn-ea"/>
                        <a:cs typeface="+mn-cs"/>
                      </a:endParaRPr>
                    </a:p>
                  </a:txBody>
                  <a:tcPr anchor="ctr">
                    <a:solidFill>
                      <a:schemeClr val="accent1">
                        <a:lumMod val="20000"/>
                        <a:lumOff val="80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MedAccess Web</a:t>
                      </a:r>
                    </a:p>
                  </a:txBody>
                  <a:tcPr marL="0" marR="0" marT="0" marB="0" anchor="ctr">
                    <a:solidFill>
                      <a:schemeClr val="bg1">
                        <a:lumMod val="95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View AOR Info UI</a:t>
                      </a:r>
                    </a:p>
                  </a:txBody>
                  <a:tcPr marL="0" marR="0" marT="0" marB="0" anchor="ctr">
                    <a:solidFill>
                      <a:schemeClr val="bg1">
                        <a:lumMod val="95000"/>
                      </a:schemeClr>
                    </a:solidFill>
                  </a:tcPr>
                </a:tc>
                <a:extLst>
                  <a:ext uri="{0D108BD9-81ED-4DB2-BD59-A6C34878D82A}">
                    <a16:rowId xmlns:a16="http://schemas.microsoft.com/office/drawing/2014/main" val="3729056692"/>
                  </a:ext>
                </a:extLst>
              </a:tr>
              <a:tr h="203031">
                <a:tc rowSpan="3">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i="0" kern="1200" dirty="0">
                          <a:solidFill>
                            <a:schemeClr val="dk1"/>
                          </a:solidFill>
                          <a:latin typeface="+mn-lt"/>
                          <a:ea typeface="+mn-ea"/>
                          <a:cs typeface="+mn-cs"/>
                        </a:rPr>
                        <a:t>Data Integration Solutions</a:t>
                      </a:r>
                    </a:p>
                  </a:txBody>
                  <a:tcPr anchor="ctr">
                    <a:solidFill>
                      <a:schemeClr val="accent1">
                        <a:lumMod val="40000"/>
                        <a:lumOff val="60000"/>
                      </a:schemeClr>
                    </a:solidFill>
                  </a:tcPr>
                </a:tc>
                <a:tc>
                  <a:txBody>
                    <a:bodyPr/>
                    <a:lstStyle/>
                    <a:p>
                      <a:pPr algn="l" fontAlgn="t"/>
                      <a:r>
                        <a:rPr lang="en-US" sz="900" b="0" i="0" u="none" strike="noStrike" dirty="0">
                          <a:effectLst/>
                          <a:latin typeface="Microsoft Sans Serif"/>
                        </a:rPr>
                        <a:t>Data Lake ETL</a:t>
                      </a:r>
                    </a:p>
                  </a:txBody>
                  <a:tcPr marL="0" marR="0" marT="0" marB="0" anchor="ctr">
                    <a:solidFill>
                      <a:schemeClr val="bg1">
                        <a:lumMod val="85000"/>
                      </a:schemeClr>
                    </a:solidFill>
                  </a:tcPr>
                </a:tc>
                <a:tc>
                  <a:txBody>
                    <a:bodyPr/>
                    <a:lstStyle/>
                    <a:p>
                      <a:pPr algn="l" fontAlgn="t"/>
                      <a:r>
                        <a:rPr lang="en-US" sz="900" b="0" i="0" u="none" strike="noStrike" dirty="0">
                          <a:effectLst/>
                          <a:latin typeface="Microsoft Sans Serif"/>
                        </a:rPr>
                        <a:t>Appointed Representative ETL</a:t>
                      </a:r>
                    </a:p>
                  </a:txBody>
                  <a:tcPr marL="0" marR="0" marT="0" marB="0" anchor="ctr">
                    <a:solidFill>
                      <a:schemeClr val="bg1">
                        <a:lumMod val="85000"/>
                      </a:schemeClr>
                    </a:solidFill>
                  </a:tcPr>
                </a:tc>
                <a:extLst>
                  <a:ext uri="{0D108BD9-81ED-4DB2-BD59-A6C34878D82A}">
                    <a16:rowId xmlns:a16="http://schemas.microsoft.com/office/drawing/2014/main" val="4196286636"/>
                  </a:ext>
                </a:extLst>
              </a:tr>
              <a:tr h="203031">
                <a:tc v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i="0" kern="1200" dirty="0">
                        <a:solidFill>
                          <a:schemeClr val="dk1"/>
                        </a:solidFill>
                        <a:latin typeface="+mn-lt"/>
                        <a:ea typeface="+mn-ea"/>
                        <a:cs typeface="+mn-cs"/>
                      </a:endParaRPr>
                    </a:p>
                  </a:txBody>
                  <a:tcPr anchor="ctr">
                    <a:solidFill>
                      <a:schemeClr val="accent1">
                        <a:lumMod val="40000"/>
                        <a:lumOff val="60000"/>
                      </a:schemeClr>
                    </a:solidFill>
                  </a:tcPr>
                </a:tc>
                <a:tc>
                  <a:txBody>
                    <a:bodyPr/>
                    <a:lstStyle/>
                    <a:p>
                      <a:pPr algn="l" fontAlgn="t"/>
                      <a:r>
                        <a:rPr lang="en-US" sz="900" b="0" i="0" u="none" strike="noStrike" dirty="0">
                          <a:effectLst/>
                          <a:latin typeface="Microsoft Sans Serif"/>
                        </a:rPr>
                        <a:t>EDW ETL</a:t>
                      </a:r>
                    </a:p>
                  </a:txBody>
                  <a:tcPr marL="0" marR="0" marT="0" marB="0" anchor="ctr">
                    <a:solidFill>
                      <a:schemeClr val="bg1">
                        <a:lumMod val="85000"/>
                      </a:schemeClr>
                    </a:solidFill>
                  </a:tcPr>
                </a:tc>
                <a:tc>
                  <a:txBody>
                    <a:bodyPr/>
                    <a:lstStyle/>
                    <a:p>
                      <a:pPr algn="l" fontAlgn="t"/>
                      <a:r>
                        <a:rPr lang="en-US" sz="900" b="0" i="0" u="none" strike="noStrike" dirty="0">
                          <a:effectLst/>
                          <a:latin typeface="Microsoft Sans Serif"/>
                        </a:rPr>
                        <a:t>Appointed Representative ETL</a:t>
                      </a:r>
                    </a:p>
                  </a:txBody>
                  <a:tcPr marL="0" marR="0" marT="0" marB="0" anchor="ctr">
                    <a:solidFill>
                      <a:schemeClr val="bg1">
                        <a:lumMod val="85000"/>
                      </a:schemeClr>
                    </a:solidFill>
                  </a:tcPr>
                </a:tc>
                <a:extLst>
                  <a:ext uri="{0D108BD9-81ED-4DB2-BD59-A6C34878D82A}">
                    <a16:rowId xmlns:a16="http://schemas.microsoft.com/office/drawing/2014/main" val="1731698071"/>
                  </a:ext>
                </a:extLst>
              </a:tr>
              <a:tr h="203031">
                <a:tc v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i="0" kern="1200" dirty="0">
                        <a:solidFill>
                          <a:schemeClr val="dk1"/>
                        </a:solidFill>
                        <a:latin typeface="+mn-lt"/>
                        <a:ea typeface="+mn-ea"/>
                        <a:cs typeface="+mn-cs"/>
                      </a:endParaRPr>
                    </a:p>
                  </a:txBody>
                  <a:tcPr anchor="ctr">
                    <a:solidFill>
                      <a:schemeClr val="accent1">
                        <a:lumMod val="40000"/>
                        <a:lumOff val="60000"/>
                      </a:schemeClr>
                    </a:solidFill>
                  </a:tcPr>
                </a:tc>
                <a:tc>
                  <a:txBody>
                    <a:bodyPr/>
                    <a:lstStyle/>
                    <a:p>
                      <a:pPr algn="l" fontAlgn="t"/>
                      <a:r>
                        <a:rPr lang="en-US" sz="900" b="0" i="0" u="none" strike="noStrike" dirty="0">
                          <a:effectLst/>
                          <a:latin typeface="Microsoft Sans Serif"/>
                        </a:rPr>
                        <a:t>MEDDM ETL</a:t>
                      </a:r>
                    </a:p>
                  </a:txBody>
                  <a:tcPr marL="0" marR="0" marT="0" marB="0" anchor="ctr">
                    <a:solidFill>
                      <a:schemeClr val="bg1">
                        <a:lumMod val="85000"/>
                      </a:schemeClr>
                    </a:solidFill>
                  </a:tcPr>
                </a:tc>
                <a:tc>
                  <a:txBody>
                    <a:bodyPr/>
                    <a:lstStyle/>
                    <a:p>
                      <a:pPr algn="l" fontAlgn="t"/>
                      <a:r>
                        <a:rPr lang="en-US" sz="900" b="0" i="0" u="none" strike="noStrike" dirty="0">
                          <a:effectLst/>
                          <a:latin typeface="Microsoft Sans Serif"/>
                        </a:rPr>
                        <a:t>Appointed Representative ETL</a:t>
                      </a:r>
                    </a:p>
                  </a:txBody>
                  <a:tcPr marL="0" marR="0" marT="0" marB="0" anchor="ctr">
                    <a:solidFill>
                      <a:schemeClr val="bg1">
                        <a:lumMod val="85000"/>
                      </a:schemeClr>
                    </a:solidFill>
                  </a:tcPr>
                </a:tc>
                <a:extLst>
                  <a:ext uri="{0D108BD9-81ED-4DB2-BD59-A6C34878D82A}">
                    <a16:rowId xmlns:a16="http://schemas.microsoft.com/office/drawing/2014/main" val="1047536736"/>
                  </a:ext>
                </a:extLst>
              </a:tr>
              <a:tr h="20303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i="0" kern="1200" dirty="0">
                          <a:solidFill>
                            <a:schemeClr val="dk1"/>
                          </a:solidFill>
                          <a:latin typeface="+mn-lt"/>
                          <a:ea typeface="+mn-ea"/>
                          <a:cs typeface="+mn-cs"/>
                        </a:rPr>
                        <a:t>Enterprise Reporting and BI Solutions</a:t>
                      </a:r>
                    </a:p>
                  </a:txBody>
                  <a:tcPr anchor="ctr">
                    <a:solidFill>
                      <a:schemeClr val="accent1">
                        <a:lumMod val="20000"/>
                        <a:lumOff val="80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MedOptimize</a:t>
                      </a:r>
                    </a:p>
                  </a:txBody>
                  <a:tcPr marL="0" marR="0" marT="0" marB="0" anchor="ctr">
                    <a:solidFill>
                      <a:schemeClr val="bg1">
                        <a:lumMod val="95000"/>
                      </a:schemeClr>
                    </a:solidFill>
                  </a:tcPr>
                </a:tc>
                <a:tc>
                  <a:txBody>
                    <a:bodyPr/>
                    <a:lstStyle/>
                    <a:p>
                      <a:pPr algn="l" fontAlgn="t"/>
                      <a:r>
                        <a:rPr lang="en-US" sz="900" b="0" i="0" u="none" strike="noStrike" dirty="0">
                          <a:effectLst/>
                          <a:latin typeface="Microsoft Sans Serif" panose="020B0604020202020204" pitchFamily="34" charset="0"/>
                          <a:ea typeface="Microsoft Sans Serif" panose="020B0604020202020204" pitchFamily="34" charset="0"/>
                          <a:cs typeface="Microsoft Sans Serif" panose="020B0604020202020204" pitchFamily="34" charset="0"/>
                        </a:rPr>
                        <a:t>Part D CDAG Reports</a:t>
                      </a:r>
                    </a:p>
                  </a:txBody>
                  <a:tcPr marL="0" marR="0" marT="0" marB="0" anchor="ctr">
                    <a:solidFill>
                      <a:schemeClr val="bg1">
                        <a:lumMod val="95000"/>
                      </a:schemeClr>
                    </a:solidFill>
                  </a:tcPr>
                </a:tc>
                <a:extLst>
                  <a:ext uri="{0D108BD9-81ED-4DB2-BD59-A6C34878D82A}">
                    <a16:rowId xmlns:a16="http://schemas.microsoft.com/office/drawing/2014/main" val="2172105673"/>
                  </a:ext>
                </a:extLst>
              </a:tr>
            </a:tbl>
          </a:graphicData>
        </a:graphic>
      </p:graphicFrame>
    </p:spTree>
    <p:extLst>
      <p:ext uri="{BB962C8B-B14F-4D97-AF65-F5344CB8AC3E}">
        <p14:creationId xmlns:p14="http://schemas.microsoft.com/office/powerpoint/2010/main" val="273710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Decision Catalog (1 of 4)</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3251652"/>
              </p:ext>
            </p:extLst>
          </p:nvPr>
        </p:nvGraphicFramePr>
        <p:xfrm>
          <a:off x="872967" y="1219200"/>
          <a:ext cx="10972803" cy="3566160"/>
        </p:xfrm>
        <a:graphic>
          <a:graphicData uri="http://schemas.openxmlformats.org/drawingml/2006/table">
            <a:tbl>
              <a:tblPr firstRow="1" bandRow="1">
                <a:tableStyleId>{5C22544A-7EE6-4342-B048-85BDC9FD1C3A}</a:tableStyleId>
              </a:tblPr>
              <a:tblGrid>
                <a:gridCol w="809297">
                  <a:extLst>
                    <a:ext uri="{9D8B030D-6E8A-4147-A177-3AD203B41FA5}">
                      <a16:colId xmlns:a16="http://schemas.microsoft.com/office/drawing/2014/main" val="20000"/>
                    </a:ext>
                  </a:extLst>
                </a:gridCol>
                <a:gridCol w="1551014">
                  <a:extLst>
                    <a:ext uri="{9D8B030D-6E8A-4147-A177-3AD203B41FA5}">
                      <a16:colId xmlns:a16="http://schemas.microsoft.com/office/drawing/2014/main" val="20001"/>
                    </a:ext>
                  </a:extLst>
                </a:gridCol>
                <a:gridCol w="3629009">
                  <a:extLst>
                    <a:ext uri="{9D8B030D-6E8A-4147-A177-3AD203B41FA5}">
                      <a16:colId xmlns:a16="http://schemas.microsoft.com/office/drawing/2014/main" val="20002"/>
                    </a:ext>
                  </a:extLst>
                </a:gridCol>
                <a:gridCol w="2760344">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1423039">
                  <a:extLst>
                    <a:ext uri="{9D8B030D-6E8A-4147-A177-3AD203B41FA5}">
                      <a16:colId xmlns:a16="http://schemas.microsoft.com/office/drawing/2014/main" val="20005"/>
                    </a:ext>
                  </a:extLst>
                </a:gridCol>
              </a:tblGrid>
              <a:tr h="370840">
                <a:tc>
                  <a:txBody>
                    <a:bodyPr/>
                    <a:lstStyle/>
                    <a:p>
                      <a:r>
                        <a:rPr lang="en-US" sz="1000" dirty="0"/>
                        <a:t>Decision</a:t>
                      </a:r>
                      <a:r>
                        <a:rPr lang="en-US" sz="1000" baseline="0" dirty="0"/>
                        <a:t> ID</a:t>
                      </a:r>
                      <a:endParaRPr lang="en-US" sz="1000" dirty="0"/>
                    </a:p>
                  </a:txBody>
                  <a:tcPr/>
                </a:tc>
                <a:tc>
                  <a:txBody>
                    <a:bodyPr/>
                    <a:lstStyle/>
                    <a:p>
                      <a:r>
                        <a:rPr lang="en-US" sz="1000" dirty="0"/>
                        <a:t>Name</a:t>
                      </a:r>
                    </a:p>
                  </a:txBody>
                  <a:tcPr/>
                </a:tc>
                <a:tc>
                  <a:txBody>
                    <a:bodyPr/>
                    <a:lstStyle/>
                    <a:p>
                      <a:r>
                        <a:rPr lang="en-US" sz="1000" dirty="0"/>
                        <a:t>Problem Statement</a:t>
                      </a:r>
                    </a:p>
                  </a:txBody>
                  <a:tcPr/>
                </a:tc>
                <a:tc>
                  <a:txBody>
                    <a:bodyPr/>
                    <a:lstStyle/>
                    <a:p>
                      <a:r>
                        <a:rPr lang="en-US" sz="1000" dirty="0"/>
                        <a:t>Decision</a:t>
                      </a:r>
                    </a:p>
                  </a:txBody>
                  <a:tcPr/>
                </a:tc>
                <a:tc>
                  <a:txBody>
                    <a:bodyPr/>
                    <a:lstStyle/>
                    <a:p>
                      <a:r>
                        <a:rPr lang="en-US" sz="1000" dirty="0"/>
                        <a:t>Decision</a:t>
                      </a:r>
                      <a:r>
                        <a:rPr lang="en-US" sz="1000" baseline="0" dirty="0"/>
                        <a:t> Date</a:t>
                      </a:r>
                      <a:endParaRPr lang="en-US" sz="1000" dirty="0"/>
                    </a:p>
                  </a:txBody>
                  <a:tcPr/>
                </a:tc>
                <a:tc>
                  <a:txBody>
                    <a:bodyPr/>
                    <a:lstStyle/>
                    <a:p>
                      <a:r>
                        <a:rPr lang="en-US" sz="1000" dirty="0"/>
                        <a:t>Status</a:t>
                      </a:r>
                    </a:p>
                  </a:txBody>
                  <a:tcPr/>
                </a:tc>
                <a:extLst>
                  <a:ext uri="{0D108BD9-81ED-4DB2-BD59-A6C34878D82A}">
                    <a16:rowId xmlns:a16="http://schemas.microsoft.com/office/drawing/2014/main" val="10000"/>
                  </a:ext>
                </a:extLst>
              </a:tr>
              <a:tr h="370840">
                <a:tc>
                  <a:txBody>
                    <a:bodyPr/>
                    <a:lstStyle/>
                    <a:p>
                      <a:r>
                        <a:rPr lang="en-US" sz="1000" dirty="0"/>
                        <a:t>1</a:t>
                      </a:r>
                    </a:p>
                  </a:txBody>
                  <a:tcPr/>
                </a:tc>
                <a:tc>
                  <a:txBody>
                    <a:bodyPr/>
                    <a:lstStyle/>
                    <a:p>
                      <a:r>
                        <a:rPr lang="en-US" sz="1000" dirty="0"/>
                        <a:t>System Of Record for AOR data</a:t>
                      </a:r>
                    </a:p>
                  </a:txBody>
                  <a:tcPr/>
                </a:tc>
                <a:tc>
                  <a:txBody>
                    <a:bodyPr/>
                    <a:lstStyle/>
                    <a:p>
                      <a:r>
                        <a:rPr lang="en-US" sz="1000" baseline="0" dirty="0"/>
                        <a:t>Though it is not widely used, there is an existing repository for AOR info in the Claims Processing (MEDM/MEDATA) repository.  However, should the maser repository for AOR data be located in the Consumer Info repository instead?</a:t>
                      </a:r>
                    </a:p>
                  </a:txBody>
                  <a:tcPr/>
                </a:tc>
                <a:tc>
                  <a:txBody>
                    <a:bodyPr/>
                    <a:lstStyle/>
                    <a:p>
                      <a:pPr marL="0" indent="0">
                        <a:buFont typeface="Arial" panose="020B0604020202020204" pitchFamily="34" charset="0"/>
                        <a:buNone/>
                      </a:pPr>
                      <a:r>
                        <a:rPr lang="en-US" sz="1000" baseline="0" dirty="0"/>
                        <a:t>The master repository for AOR info will be in the Consumer Info repository.</a:t>
                      </a:r>
                    </a:p>
                    <a:p>
                      <a:pPr marL="0" indent="0">
                        <a:buFont typeface="Arial" panose="020B0604020202020204" pitchFamily="34" charset="0"/>
                        <a:buNone/>
                      </a:pPr>
                      <a:r>
                        <a:rPr lang="en-US" sz="1000" baseline="0" dirty="0"/>
                        <a:t>   - Empowering consumers to manage their AOR info aligns with MedImpact’s strategic direction to provide services geared towards consumers rather than members that only have PBM benefits serviced by MedImpact.</a:t>
                      </a:r>
                    </a:p>
                  </a:txBody>
                  <a:tcPr/>
                </a:tc>
                <a:tc>
                  <a:txBody>
                    <a:bodyPr/>
                    <a:lstStyle/>
                    <a:p>
                      <a:r>
                        <a:rPr lang="en-US" sz="1000" dirty="0"/>
                        <a:t>6/6/2019</a:t>
                      </a:r>
                    </a:p>
                  </a:txBody>
                  <a:tcPr/>
                </a:tc>
                <a:tc>
                  <a:txBody>
                    <a:bodyPr/>
                    <a:lstStyle/>
                    <a:p>
                      <a:r>
                        <a:rPr lang="en-US" sz="1000" dirty="0"/>
                        <a:t>Approved.</a:t>
                      </a:r>
                    </a:p>
                    <a:p>
                      <a:r>
                        <a:rPr lang="en-US" sz="1000" dirty="0"/>
                        <a:t>Reviewed with Consumer Portal business owners,</a:t>
                      </a:r>
                      <a:r>
                        <a:rPr lang="en-US" sz="1000" baseline="0" dirty="0"/>
                        <a:t> IT DB Ops,</a:t>
                      </a:r>
                      <a:r>
                        <a:rPr lang="en-US" sz="1000" dirty="0"/>
                        <a:t> and Enterprise Analytics</a:t>
                      </a:r>
                    </a:p>
                  </a:txBody>
                  <a:tcPr/>
                </a:tc>
                <a:extLst>
                  <a:ext uri="{0D108BD9-81ED-4DB2-BD59-A6C34878D82A}">
                    <a16:rowId xmlns:a16="http://schemas.microsoft.com/office/drawing/2014/main" val="10001"/>
                  </a:ext>
                </a:extLst>
              </a:tr>
              <a:tr h="370840">
                <a:tc>
                  <a:txBody>
                    <a:bodyPr/>
                    <a:lstStyle/>
                    <a:p>
                      <a:r>
                        <a:rPr lang="en-US" sz="1000" dirty="0"/>
                        <a:t>2</a:t>
                      </a:r>
                    </a:p>
                  </a:txBody>
                  <a:tcPr/>
                </a:tc>
                <a:tc>
                  <a:txBody>
                    <a:bodyPr/>
                    <a:lstStyle/>
                    <a:p>
                      <a:r>
                        <a:rPr lang="en-US" sz="1000" dirty="0"/>
                        <a:t>De-centralized management of AOR data (business process change decision)</a:t>
                      </a:r>
                    </a:p>
                  </a:txBody>
                  <a:tcPr/>
                </a:tc>
                <a:tc>
                  <a:txBody>
                    <a:bodyPr/>
                    <a:lstStyle/>
                    <a:p>
                      <a:r>
                        <a:rPr lang="en-US" sz="1000" dirty="0"/>
                        <a:t>Currently, all Part D AOR requests are routed through the Appeals team for entry</a:t>
                      </a:r>
                      <a:r>
                        <a:rPr lang="en-US" sz="1000" baseline="0" dirty="0"/>
                        <a:t> into Member Comments via MedAccess.  After this GER, will there continue to be a centralized processing of AOR requests or will it be performed elsewhere?</a:t>
                      </a:r>
                      <a:endParaRPr lang="en-US" sz="1000" dirty="0"/>
                    </a:p>
                  </a:txBody>
                  <a:tcPr/>
                </a:tc>
                <a:tc>
                  <a:txBody>
                    <a:bodyPr/>
                    <a:lstStyle/>
                    <a:p>
                      <a:r>
                        <a:rPr lang="en-US" sz="1000" dirty="0"/>
                        <a:t>Entry</a:t>
                      </a:r>
                      <a:r>
                        <a:rPr lang="en-US" sz="1000" baseline="0" dirty="0"/>
                        <a:t> of AOR data will be performed by individuals associated with the various operational business processes that make use of the AOR data (i.e., PA, Appeals, Grievances, DMR, Contact Center).</a:t>
                      </a:r>
                      <a:endParaRPr lang="en-US" sz="1000" dirty="0"/>
                    </a:p>
                  </a:txBody>
                  <a:tcPr/>
                </a:tc>
                <a:tc>
                  <a:txBody>
                    <a:bodyPr/>
                    <a:lstStyle/>
                    <a:p>
                      <a:r>
                        <a:rPr lang="en-US" sz="1000" dirty="0"/>
                        <a:t>5/2/2019</a:t>
                      </a:r>
                    </a:p>
                  </a:txBody>
                  <a:tcPr/>
                </a:tc>
                <a:tc>
                  <a:txBody>
                    <a:bodyPr/>
                    <a:lstStyle/>
                    <a:p>
                      <a:r>
                        <a:rPr lang="en-US" sz="1000" dirty="0"/>
                        <a:t>Approved.  Met with</a:t>
                      </a:r>
                      <a:r>
                        <a:rPr lang="en-US" sz="1000" baseline="0" dirty="0"/>
                        <a:t> the affected teams and all agree on handling AOR in the context of their own process.</a:t>
                      </a:r>
                      <a:endParaRPr lang="en-US" sz="1000" dirty="0"/>
                    </a:p>
                  </a:txBody>
                  <a:tcPr/>
                </a:tc>
                <a:extLst>
                  <a:ext uri="{0D108BD9-81ED-4DB2-BD59-A6C34878D82A}">
                    <a16:rowId xmlns:a16="http://schemas.microsoft.com/office/drawing/2014/main" val="10002"/>
                  </a:ext>
                </a:extLst>
              </a:tr>
              <a:tr h="370840">
                <a:tc>
                  <a:txBody>
                    <a:bodyPr/>
                    <a:lstStyle/>
                    <a:p>
                      <a:r>
                        <a:rPr lang="en-US" sz="1000" dirty="0"/>
                        <a:t>3</a:t>
                      </a:r>
                    </a:p>
                  </a:txBody>
                  <a:tcPr/>
                </a:tc>
                <a:tc>
                  <a:txBody>
                    <a:bodyPr/>
                    <a:lstStyle/>
                    <a:p>
                      <a:r>
                        <a:rPr lang="en-US" sz="1000" dirty="0"/>
                        <a:t>No Automation of AOR submitted via fax</a:t>
                      </a:r>
                    </a:p>
                  </a:txBody>
                  <a:tcPr/>
                </a:tc>
                <a:tc>
                  <a:txBody>
                    <a:bodyPr/>
                    <a:lstStyle/>
                    <a:p>
                      <a:r>
                        <a:rPr lang="en-US" sz="1000" dirty="0"/>
                        <a:t>Part</a:t>
                      </a:r>
                      <a:r>
                        <a:rPr lang="en-US" sz="1000" baseline="0" dirty="0"/>
                        <a:t> D members may submit AOR Requests via fax and clients may submit approved AOR/POA Requests (Part D/Commercial)  via fax.  Is automation needed to store the faxes directly into FileNet from </a:t>
                      </a:r>
                      <a:r>
                        <a:rPr lang="en-US" sz="1000" baseline="0" dirty="0" err="1"/>
                        <a:t>RightFax</a:t>
                      </a:r>
                      <a:r>
                        <a:rPr lang="en-US" sz="1000" baseline="0" dirty="0"/>
                        <a:t>?</a:t>
                      </a:r>
                      <a:endParaRPr lang="en-US" sz="1000" dirty="0"/>
                    </a:p>
                  </a:txBody>
                  <a:tcPr/>
                </a:tc>
                <a:tc>
                  <a:txBody>
                    <a:bodyPr/>
                    <a:lstStyle/>
                    <a:p>
                      <a:r>
                        <a:rPr lang="en-US" sz="1000" dirty="0"/>
                        <a:t>Due to the low number of AOR requests, defer this automation</a:t>
                      </a:r>
                      <a:r>
                        <a:rPr lang="en-US" sz="1000" baseline="0" dirty="0"/>
                        <a:t>.  </a:t>
                      </a:r>
                      <a:r>
                        <a:rPr lang="en-US" sz="1000" baseline="0" dirty="0" err="1"/>
                        <a:t>RightFax</a:t>
                      </a:r>
                      <a:r>
                        <a:rPr lang="en-US" sz="1000" baseline="0" dirty="0"/>
                        <a:t> users can store a fax as a PDF onto a file share disk and then use an AOR management screen to upload the PDF into FileNet.  [Note:  Manual upload of a PDF into FileNet will also be used for mailed/scanned forms and emailed docs.]</a:t>
                      </a:r>
                      <a:endParaRPr lang="en-US" sz="1000" dirty="0"/>
                    </a:p>
                  </a:txBody>
                  <a:tcPr/>
                </a:tc>
                <a:tc>
                  <a:txBody>
                    <a:bodyPr/>
                    <a:lstStyle/>
                    <a:p>
                      <a:r>
                        <a:rPr lang="en-US" sz="1000" dirty="0"/>
                        <a:t>4/18/2019</a:t>
                      </a:r>
                    </a:p>
                  </a:txBody>
                  <a:tcPr/>
                </a:tc>
                <a:tc>
                  <a:txBody>
                    <a:bodyPr/>
                    <a:lstStyle/>
                    <a:p>
                      <a:r>
                        <a:rPr lang="en-US" sz="1000" dirty="0"/>
                        <a:t>Approved.  Affected</a:t>
                      </a:r>
                      <a:r>
                        <a:rPr lang="en-US" sz="1000" baseline="0" dirty="0"/>
                        <a:t> teams feel volume is low enough to use a “save and upload” process to store AOR docs in FileNet.</a:t>
                      </a:r>
                      <a:endParaRPr lang="en-US" sz="10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4815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Decision Catalog (2 of 4)</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9085570"/>
              </p:ext>
            </p:extLst>
          </p:nvPr>
        </p:nvGraphicFramePr>
        <p:xfrm>
          <a:off x="872967" y="1219200"/>
          <a:ext cx="10972806" cy="5125720"/>
        </p:xfrm>
        <a:graphic>
          <a:graphicData uri="http://schemas.openxmlformats.org/drawingml/2006/table">
            <a:tbl>
              <a:tblPr firstRow="1" bandRow="1">
                <a:tableStyleId>{5C22544A-7EE6-4342-B048-85BDC9FD1C3A}</a:tableStyleId>
              </a:tblPr>
              <a:tblGrid>
                <a:gridCol w="809297">
                  <a:extLst>
                    <a:ext uri="{9D8B030D-6E8A-4147-A177-3AD203B41FA5}">
                      <a16:colId xmlns:a16="http://schemas.microsoft.com/office/drawing/2014/main" val="20000"/>
                    </a:ext>
                  </a:extLst>
                </a:gridCol>
                <a:gridCol w="1551014">
                  <a:extLst>
                    <a:ext uri="{9D8B030D-6E8A-4147-A177-3AD203B41FA5}">
                      <a16:colId xmlns:a16="http://schemas.microsoft.com/office/drawing/2014/main" val="20001"/>
                    </a:ext>
                  </a:extLst>
                </a:gridCol>
                <a:gridCol w="2810335">
                  <a:extLst>
                    <a:ext uri="{9D8B030D-6E8A-4147-A177-3AD203B41FA5}">
                      <a16:colId xmlns:a16="http://schemas.microsoft.com/office/drawing/2014/main" val="20002"/>
                    </a:ext>
                  </a:extLst>
                </a:gridCol>
                <a:gridCol w="3071812">
                  <a:extLst>
                    <a:ext uri="{9D8B030D-6E8A-4147-A177-3AD203B41FA5}">
                      <a16:colId xmlns:a16="http://schemas.microsoft.com/office/drawing/2014/main" val="20003"/>
                    </a:ext>
                  </a:extLst>
                </a:gridCol>
                <a:gridCol w="921544">
                  <a:extLst>
                    <a:ext uri="{9D8B030D-6E8A-4147-A177-3AD203B41FA5}">
                      <a16:colId xmlns:a16="http://schemas.microsoft.com/office/drawing/2014/main" val="20004"/>
                    </a:ext>
                  </a:extLst>
                </a:gridCol>
                <a:gridCol w="1808804">
                  <a:extLst>
                    <a:ext uri="{9D8B030D-6E8A-4147-A177-3AD203B41FA5}">
                      <a16:colId xmlns:a16="http://schemas.microsoft.com/office/drawing/2014/main" val="20005"/>
                    </a:ext>
                  </a:extLst>
                </a:gridCol>
              </a:tblGrid>
              <a:tr h="370840">
                <a:tc>
                  <a:txBody>
                    <a:bodyPr/>
                    <a:lstStyle/>
                    <a:p>
                      <a:r>
                        <a:rPr lang="en-US" sz="1000" dirty="0"/>
                        <a:t>Decision</a:t>
                      </a:r>
                      <a:r>
                        <a:rPr lang="en-US" sz="1000" baseline="0" dirty="0"/>
                        <a:t> ID</a:t>
                      </a:r>
                      <a:endParaRPr lang="en-US" sz="1000" dirty="0"/>
                    </a:p>
                  </a:txBody>
                  <a:tcPr/>
                </a:tc>
                <a:tc>
                  <a:txBody>
                    <a:bodyPr/>
                    <a:lstStyle/>
                    <a:p>
                      <a:r>
                        <a:rPr lang="en-US" sz="1000" dirty="0"/>
                        <a:t>Name</a:t>
                      </a:r>
                    </a:p>
                  </a:txBody>
                  <a:tcPr/>
                </a:tc>
                <a:tc>
                  <a:txBody>
                    <a:bodyPr/>
                    <a:lstStyle/>
                    <a:p>
                      <a:r>
                        <a:rPr lang="en-US" sz="1000" dirty="0"/>
                        <a:t>Problem Statement</a:t>
                      </a:r>
                    </a:p>
                  </a:txBody>
                  <a:tcPr/>
                </a:tc>
                <a:tc>
                  <a:txBody>
                    <a:bodyPr/>
                    <a:lstStyle/>
                    <a:p>
                      <a:r>
                        <a:rPr lang="en-US" sz="1000" dirty="0"/>
                        <a:t>Decision</a:t>
                      </a:r>
                    </a:p>
                  </a:txBody>
                  <a:tcPr/>
                </a:tc>
                <a:tc>
                  <a:txBody>
                    <a:bodyPr/>
                    <a:lstStyle/>
                    <a:p>
                      <a:r>
                        <a:rPr lang="en-US" sz="1000" dirty="0"/>
                        <a:t>Decision</a:t>
                      </a:r>
                      <a:r>
                        <a:rPr lang="en-US" sz="1000" baseline="0" dirty="0"/>
                        <a:t> Date</a:t>
                      </a:r>
                      <a:endParaRPr lang="en-US" sz="1000" dirty="0"/>
                    </a:p>
                  </a:txBody>
                  <a:tcPr/>
                </a:tc>
                <a:tc>
                  <a:txBody>
                    <a:bodyPr/>
                    <a:lstStyle/>
                    <a:p>
                      <a:r>
                        <a:rPr lang="en-US" sz="1000" dirty="0"/>
                        <a:t>Status</a:t>
                      </a:r>
                    </a:p>
                  </a:txBody>
                  <a:tcPr/>
                </a:tc>
                <a:extLst>
                  <a:ext uri="{0D108BD9-81ED-4DB2-BD59-A6C34878D82A}">
                    <a16:rowId xmlns:a16="http://schemas.microsoft.com/office/drawing/2014/main" val="10000"/>
                  </a:ext>
                </a:extLst>
              </a:tr>
              <a:tr h="370840">
                <a:tc>
                  <a:txBody>
                    <a:bodyPr/>
                    <a:lstStyle/>
                    <a:p>
                      <a:r>
                        <a:rPr lang="en-US" sz="1000" dirty="0"/>
                        <a:t>4</a:t>
                      </a:r>
                    </a:p>
                  </a:txBody>
                  <a:tcPr/>
                </a:tc>
                <a:tc>
                  <a:txBody>
                    <a:bodyPr/>
                    <a:lstStyle/>
                    <a:p>
                      <a:r>
                        <a:rPr lang="en-US" sz="1000" dirty="0"/>
                        <a:t>UI for management of AOR Info</a:t>
                      </a:r>
                    </a:p>
                  </a:txBody>
                  <a:tcPr/>
                </a:tc>
                <a:tc>
                  <a:txBody>
                    <a:bodyPr/>
                    <a:lstStyle/>
                    <a:p>
                      <a:r>
                        <a:rPr lang="en-US" sz="1000" dirty="0"/>
                        <a:t>Several different business processes served by different applications require MedImpact</a:t>
                      </a:r>
                      <a:r>
                        <a:rPr lang="en-US" sz="1000" baseline="0" dirty="0"/>
                        <a:t> personnel to enter and modify AOR info associated with a member.  Three options for the AOR management user interfaces are considered:</a:t>
                      </a:r>
                    </a:p>
                    <a:p>
                      <a:pPr marL="228600" indent="-228600">
                        <a:buFont typeface="Arial" panose="020B0604020202020204" pitchFamily="34" charset="0"/>
                        <a:buChar char="•"/>
                      </a:pPr>
                      <a:r>
                        <a:rPr lang="en-US" sz="1000" b="1" baseline="0" dirty="0"/>
                        <a:t>Swivel Chair to AOR UI in Employee Portal</a:t>
                      </a:r>
                      <a:r>
                        <a:rPr lang="en-US" sz="1000" baseline="0" dirty="0"/>
                        <a:t>:  All users will use an AOR UI in Employee Portal (i.e., swivel-chair approach)</a:t>
                      </a:r>
                    </a:p>
                    <a:p>
                      <a:pPr marL="228600" marR="0" indent="-2286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baseline="0" dirty="0"/>
                        <a:t>SSO Link to AOR UI in Employee Portal</a:t>
                      </a:r>
                      <a:r>
                        <a:rPr lang="en-US" sz="1000" baseline="0" dirty="0"/>
                        <a:t>:  Applications will contain an SSO link to an AOR UI in Employee Portal which passes in member info to avoid searching for the member again.</a:t>
                      </a:r>
                      <a:endParaRPr lang="en-US" sz="1000" dirty="0"/>
                    </a:p>
                    <a:p>
                      <a:pPr marL="228600" indent="-228600">
                        <a:buFont typeface="Arial" panose="020B0604020202020204" pitchFamily="34" charset="0"/>
                        <a:buChar char="•"/>
                      </a:pPr>
                      <a:r>
                        <a:rPr lang="en-US" sz="1000" b="1" dirty="0"/>
                        <a:t>Native</a:t>
                      </a:r>
                      <a:r>
                        <a:rPr lang="en-US" sz="1000" b="1" baseline="0" dirty="0"/>
                        <a:t> UI in Each Application</a:t>
                      </a:r>
                      <a:r>
                        <a:rPr lang="en-US" sz="1000" baseline="0" dirty="0"/>
                        <a:t>:  Screens to manage AOR will be built into the native UI for each application (PA, Appeals, MedAccess).  A common API for management of AOR info will be used by each separate UI.</a:t>
                      </a:r>
                    </a:p>
                  </a:txBody>
                  <a:tcPr/>
                </a:tc>
                <a:tc>
                  <a:txBody>
                    <a:bodyPr/>
                    <a:lstStyle/>
                    <a:p>
                      <a:r>
                        <a:rPr lang="en-US" sz="1000" b="1" dirty="0"/>
                        <a:t>Recommend “Native</a:t>
                      </a:r>
                      <a:r>
                        <a:rPr lang="en-US" sz="1000" b="1" baseline="0" dirty="0"/>
                        <a:t> UI in Each Application”: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a:t>
                      </a:r>
                      <a:r>
                        <a:rPr lang="en-US" sz="1000" b="1" baseline="0" dirty="0"/>
                        <a:t>Native UI in Each Application</a:t>
                      </a:r>
                      <a:r>
                        <a:rPr lang="en-US" sz="1000" baseline="0" dirty="0"/>
                        <a:t>” enables user experience to be tailored to business process.  AOR management rules continue to be enforced by all UI’s using the same Consumer Info web service for entry/editing/viewing AOR data.</a:t>
                      </a:r>
                    </a:p>
                    <a:p>
                      <a:pPr marL="171450" indent="-171450">
                        <a:buFont typeface="Arial" panose="020B0604020202020204" pitchFamily="34" charset="0"/>
                        <a:buChar char="•"/>
                      </a:pPr>
                      <a:r>
                        <a:rPr lang="en-US" sz="1000" baseline="0" dirty="0"/>
                        <a:t>Although “</a:t>
                      </a:r>
                      <a:r>
                        <a:rPr lang="en-US" sz="1000" b="1" baseline="0" dirty="0"/>
                        <a:t>Swivel Chair to AOR UI in Employee Portal</a:t>
                      </a:r>
                      <a:r>
                        <a:rPr lang="en-US" sz="1000" baseline="0" dirty="0"/>
                        <a:t>” is may be a viable option in the short term while AOR volume is low, it is a burden on users to re-lookup the member in MedAccess.</a:t>
                      </a:r>
                    </a:p>
                    <a:p>
                      <a:pPr marL="171450" indent="-171450">
                        <a:buFont typeface="Arial" panose="020B0604020202020204" pitchFamily="34" charset="0"/>
                        <a:buChar char="•"/>
                      </a:pPr>
                      <a:r>
                        <a:rPr lang="en-US" sz="1000" baseline="0" dirty="0"/>
                        <a:t>The “</a:t>
                      </a:r>
                      <a:r>
                        <a:rPr lang="en-US" sz="1000" b="1" baseline="0" dirty="0"/>
                        <a:t>SSO Link to AOR UI in Employee Portal</a:t>
                      </a:r>
                      <a:r>
                        <a:rPr lang="en-US" sz="1000" baseline="0" dirty="0"/>
                        <a:t>” option is a close second to “Native UI in Each Application”.  It avoids re-lookup of the member in the swivel-chair approach.  However, if the demand for entry of AOR increases, the “Native UI in Each Application” option can provide a more seamless user experience.</a:t>
                      </a:r>
                    </a:p>
                  </a:txBody>
                  <a:tcPr/>
                </a:tc>
                <a:tc>
                  <a:txBody>
                    <a:bodyPr/>
                    <a:lstStyle/>
                    <a:p>
                      <a:r>
                        <a:rPr lang="en-US" sz="1000" dirty="0"/>
                        <a:t>5/29/2019</a:t>
                      </a:r>
                    </a:p>
                  </a:txBody>
                  <a:tcPr/>
                </a:tc>
                <a:tc>
                  <a:txBody>
                    <a:bodyPr/>
                    <a:lstStyle/>
                    <a:p>
                      <a:r>
                        <a:rPr lang="en-US" sz="1000" dirty="0"/>
                        <a:t>Approved.</a:t>
                      </a:r>
                    </a:p>
                    <a:p>
                      <a:r>
                        <a:rPr lang="en-US" sz="1000" dirty="0"/>
                        <a:t>Met with Nishi and Zahid to discuss options</a:t>
                      </a:r>
                      <a:r>
                        <a:rPr lang="en-US" sz="1000" baseline="0" dirty="0"/>
                        <a:t> and select recommended approach.</a:t>
                      </a:r>
                      <a:endParaRPr lang="en-US" sz="1000" dirty="0"/>
                    </a:p>
                  </a:txBody>
                  <a:tcPr/>
                </a:tc>
                <a:extLst>
                  <a:ext uri="{0D108BD9-81ED-4DB2-BD59-A6C34878D82A}">
                    <a16:rowId xmlns:a16="http://schemas.microsoft.com/office/drawing/2014/main" val="10001"/>
                  </a:ext>
                </a:extLst>
              </a:tr>
              <a:tr h="370840">
                <a:tc>
                  <a:txBody>
                    <a:bodyPr/>
                    <a:lstStyle/>
                    <a:p>
                      <a:r>
                        <a:rPr lang="en-US" sz="1000" dirty="0"/>
                        <a:t>5</a:t>
                      </a:r>
                    </a:p>
                  </a:txBody>
                  <a:tcPr/>
                </a:tc>
                <a:tc>
                  <a:txBody>
                    <a:bodyPr/>
                    <a:lstStyle/>
                    <a:p>
                      <a:r>
                        <a:rPr lang="en-US" sz="1000" dirty="0"/>
                        <a:t>AOR info for</a:t>
                      </a:r>
                      <a:r>
                        <a:rPr lang="en-US" sz="1000" baseline="0" dirty="0"/>
                        <a:t> MedAccess Classic</a:t>
                      </a:r>
                      <a:endParaRPr lang="en-US" sz="1000" dirty="0"/>
                    </a:p>
                  </a:txBody>
                  <a:tcPr/>
                </a:tc>
                <a:tc>
                  <a:txBody>
                    <a:bodyPr/>
                    <a:lstStyle/>
                    <a:p>
                      <a:pPr marL="228600" indent="-228600">
                        <a:buFont typeface="Arial" panose="020B0604020202020204" pitchFamily="34" charset="0"/>
                        <a:buChar char="•"/>
                      </a:pPr>
                      <a:r>
                        <a:rPr lang="en-US" sz="1000" baseline="0" dirty="0"/>
                        <a:t>Even though MedAccess Classic is way overdue for retirement, it is still the primary application used for processing DMRs.  What AOR capabilities need to be supported in MedAccess Classic? </a:t>
                      </a:r>
                    </a:p>
                    <a:p>
                      <a:pPr marL="685800" lvl="1" indent="-228600">
                        <a:buFont typeface="+mj-lt"/>
                        <a:buAutoNum type="arabicPeriod"/>
                      </a:pPr>
                      <a:r>
                        <a:rPr lang="en-US" sz="1000" baseline="0" dirty="0"/>
                        <a:t>View indicator if a member has an active Appointed Representative?</a:t>
                      </a:r>
                    </a:p>
                    <a:p>
                      <a:pPr marL="685800" lvl="1" indent="-228600">
                        <a:buFont typeface="+mj-lt"/>
                        <a:buAutoNum type="arabicPeriod"/>
                      </a:pPr>
                      <a:r>
                        <a:rPr lang="en-US" sz="1000" baseline="0" dirty="0"/>
                        <a:t>View details about the Appointed Representative?</a:t>
                      </a:r>
                    </a:p>
                    <a:p>
                      <a:pPr marL="685800" lvl="1" indent="-228600">
                        <a:buFont typeface="+mj-lt"/>
                        <a:buAutoNum type="arabicPeriod"/>
                      </a:pPr>
                      <a:r>
                        <a:rPr lang="en-US" sz="1000" baseline="0" dirty="0"/>
                        <a:t>Create and edit AOR info for a member?</a:t>
                      </a:r>
                    </a:p>
                  </a:txBody>
                  <a:tcPr/>
                </a:tc>
                <a:tc>
                  <a:txBody>
                    <a:bodyPr/>
                    <a:lstStyle/>
                    <a:p>
                      <a:pPr marL="0" indent="0">
                        <a:buFont typeface="Arial" panose="020B0604020202020204" pitchFamily="34" charset="0"/>
                        <a:buNone/>
                      </a:pPr>
                      <a:r>
                        <a:rPr lang="en-US" sz="1000" baseline="0" dirty="0">
                          <a:solidFill>
                            <a:schemeClr val="tx1"/>
                          </a:solidFill>
                        </a:rPr>
                        <a:t>MedAccess Classic will not be used to support any of the AOR capabilities described in the Problem Statement (Create/Update/View AOR).</a:t>
                      </a:r>
                    </a:p>
                    <a:p>
                      <a:pPr marL="171450" indent="-171450">
                        <a:buFont typeface="Arial" panose="020B0604020202020204" pitchFamily="34" charset="0"/>
                        <a:buChar char="•"/>
                      </a:pPr>
                      <a:r>
                        <a:rPr lang="en-US" sz="1000" i="1" baseline="0" dirty="0">
                          <a:solidFill>
                            <a:schemeClr val="tx1"/>
                          </a:solidFill>
                        </a:rPr>
                        <a:t>Note:  There is existing AOR capabilities in MedAccess Classic that will no longer be valid once this GER is implemented.  Thus, MedAccess Classic may need to be modified to disable/hide the existing AOR-related capabilities.</a:t>
                      </a:r>
                    </a:p>
                  </a:txBody>
                  <a:tcPr/>
                </a:tc>
                <a:tc>
                  <a:txBody>
                    <a:bodyPr/>
                    <a:lstStyle/>
                    <a:p>
                      <a:endParaRPr lang="en-US" sz="1000" dirty="0"/>
                    </a:p>
                  </a:txBody>
                  <a:tcPr/>
                </a:tc>
                <a:tc>
                  <a:txBody>
                    <a:bodyPr/>
                    <a:lstStyle/>
                    <a:p>
                      <a:r>
                        <a:rPr lang="en-US" sz="1000" dirty="0"/>
                        <a:t>Approved.</a:t>
                      </a:r>
                    </a:p>
                    <a:p>
                      <a:pPr marL="228600" indent="-228600">
                        <a:buAutoNum type="arabicPeriod"/>
                      </a:pPr>
                      <a:r>
                        <a:rPr lang="en-US" sz="1000" dirty="0"/>
                        <a:t>Tim Fisher (Sup. Claim Processing for DMRs)  agreed</a:t>
                      </a:r>
                      <a:r>
                        <a:rPr lang="en-US" sz="1000" baseline="0" dirty="0"/>
                        <a:t> to DMR team can use MedAccess for viewing AOR info rather than MedAccess Classic.</a:t>
                      </a:r>
                    </a:p>
                    <a:p>
                      <a:pPr marL="228600" indent="-228600">
                        <a:buAutoNum type="arabicPeriod"/>
                      </a:pPr>
                      <a:r>
                        <a:rPr lang="en-US" sz="1000" baseline="0" dirty="0"/>
                        <a:t>Cate Osterrieder (Lead Client Services) agreed that AOR UI in Employee Portal will work for them … with training.</a:t>
                      </a:r>
                      <a:endParaRPr lang="en-US" sz="1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8153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Decision Catalog (3 of 4)</a:t>
            </a:r>
          </a:p>
        </p:txBody>
      </p:sp>
      <p:graphicFrame>
        <p:nvGraphicFramePr>
          <p:cNvPr id="4" name="Content Placeholder 3"/>
          <p:cNvGraphicFramePr>
            <a:graphicFrameLocks/>
          </p:cNvGraphicFramePr>
          <p:nvPr>
            <p:extLst>
              <p:ext uri="{D42A27DB-BD31-4B8C-83A1-F6EECF244321}">
                <p14:modId xmlns:p14="http://schemas.microsoft.com/office/powerpoint/2010/main" val="2512869350"/>
              </p:ext>
            </p:extLst>
          </p:nvPr>
        </p:nvGraphicFramePr>
        <p:xfrm>
          <a:off x="872967" y="1219200"/>
          <a:ext cx="10972804" cy="4602480"/>
        </p:xfrm>
        <a:graphic>
          <a:graphicData uri="http://schemas.openxmlformats.org/drawingml/2006/table">
            <a:tbl>
              <a:tblPr firstRow="1" bandRow="1">
                <a:tableStyleId>{5C22544A-7EE6-4342-B048-85BDC9FD1C3A}</a:tableStyleId>
              </a:tblPr>
              <a:tblGrid>
                <a:gridCol w="809297">
                  <a:extLst>
                    <a:ext uri="{9D8B030D-6E8A-4147-A177-3AD203B41FA5}">
                      <a16:colId xmlns:a16="http://schemas.microsoft.com/office/drawing/2014/main" val="20000"/>
                    </a:ext>
                  </a:extLst>
                </a:gridCol>
                <a:gridCol w="1551014">
                  <a:extLst>
                    <a:ext uri="{9D8B030D-6E8A-4147-A177-3AD203B41FA5}">
                      <a16:colId xmlns:a16="http://schemas.microsoft.com/office/drawing/2014/main" val="20001"/>
                    </a:ext>
                  </a:extLst>
                </a:gridCol>
                <a:gridCol w="3174666">
                  <a:extLst>
                    <a:ext uri="{9D8B030D-6E8A-4147-A177-3AD203B41FA5}">
                      <a16:colId xmlns:a16="http://schemas.microsoft.com/office/drawing/2014/main" val="20002"/>
                    </a:ext>
                  </a:extLst>
                </a:gridCol>
                <a:gridCol w="3300412">
                  <a:extLst>
                    <a:ext uri="{9D8B030D-6E8A-4147-A177-3AD203B41FA5}">
                      <a16:colId xmlns:a16="http://schemas.microsoft.com/office/drawing/2014/main" val="20003"/>
                    </a:ext>
                  </a:extLst>
                </a:gridCol>
                <a:gridCol w="764382">
                  <a:extLst>
                    <a:ext uri="{9D8B030D-6E8A-4147-A177-3AD203B41FA5}">
                      <a16:colId xmlns:a16="http://schemas.microsoft.com/office/drawing/2014/main" val="20004"/>
                    </a:ext>
                  </a:extLst>
                </a:gridCol>
                <a:gridCol w="1373033">
                  <a:extLst>
                    <a:ext uri="{9D8B030D-6E8A-4147-A177-3AD203B41FA5}">
                      <a16:colId xmlns:a16="http://schemas.microsoft.com/office/drawing/2014/main" val="20005"/>
                    </a:ext>
                  </a:extLst>
                </a:gridCol>
              </a:tblGrid>
              <a:tr h="370840">
                <a:tc>
                  <a:txBody>
                    <a:bodyPr/>
                    <a:lstStyle/>
                    <a:p>
                      <a:r>
                        <a:rPr lang="en-US" sz="1000" dirty="0"/>
                        <a:t>Decision</a:t>
                      </a:r>
                      <a:r>
                        <a:rPr lang="en-US" sz="1000" baseline="0" dirty="0"/>
                        <a:t> ID</a:t>
                      </a:r>
                      <a:endParaRPr lang="en-US" sz="1000" dirty="0"/>
                    </a:p>
                  </a:txBody>
                  <a:tcPr/>
                </a:tc>
                <a:tc>
                  <a:txBody>
                    <a:bodyPr/>
                    <a:lstStyle/>
                    <a:p>
                      <a:r>
                        <a:rPr lang="en-US" sz="1000" dirty="0"/>
                        <a:t>Name</a:t>
                      </a:r>
                    </a:p>
                  </a:txBody>
                  <a:tcPr/>
                </a:tc>
                <a:tc>
                  <a:txBody>
                    <a:bodyPr/>
                    <a:lstStyle/>
                    <a:p>
                      <a:r>
                        <a:rPr lang="en-US" sz="1000" dirty="0"/>
                        <a:t>Problem Statement</a:t>
                      </a:r>
                    </a:p>
                  </a:txBody>
                  <a:tcPr/>
                </a:tc>
                <a:tc>
                  <a:txBody>
                    <a:bodyPr/>
                    <a:lstStyle/>
                    <a:p>
                      <a:r>
                        <a:rPr lang="en-US" sz="1000" dirty="0"/>
                        <a:t>Decision</a:t>
                      </a:r>
                    </a:p>
                  </a:txBody>
                  <a:tcPr/>
                </a:tc>
                <a:tc>
                  <a:txBody>
                    <a:bodyPr/>
                    <a:lstStyle/>
                    <a:p>
                      <a:r>
                        <a:rPr lang="en-US" sz="1000" dirty="0"/>
                        <a:t>Decision</a:t>
                      </a:r>
                      <a:r>
                        <a:rPr lang="en-US" sz="1000" baseline="0" dirty="0"/>
                        <a:t> Date</a:t>
                      </a:r>
                      <a:endParaRPr lang="en-US" sz="1000" dirty="0"/>
                    </a:p>
                  </a:txBody>
                  <a:tcPr/>
                </a:tc>
                <a:tc>
                  <a:txBody>
                    <a:bodyPr/>
                    <a:lstStyle/>
                    <a:p>
                      <a:r>
                        <a:rPr lang="en-US" sz="1000" dirty="0"/>
                        <a:t>Status</a:t>
                      </a:r>
                    </a:p>
                  </a:txBody>
                  <a:tcPr/>
                </a:tc>
                <a:extLst>
                  <a:ext uri="{0D108BD9-81ED-4DB2-BD59-A6C34878D82A}">
                    <a16:rowId xmlns:a16="http://schemas.microsoft.com/office/drawing/2014/main" val="10000"/>
                  </a:ext>
                </a:extLst>
              </a:tr>
              <a:tr h="370840">
                <a:tc>
                  <a:txBody>
                    <a:bodyPr/>
                    <a:lstStyle/>
                    <a:p>
                      <a:r>
                        <a:rPr lang="en-US" sz="1000" dirty="0"/>
                        <a:t>6</a:t>
                      </a:r>
                    </a:p>
                  </a:txBody>
                  <a:tcPr/>
                </a:tc>
                <a:tc>
                  <a:txBody>
                    <a:bodyPr/>
                    <a:lstStyle/>
                    <a:p>
                      <a:r>
                        <a:rPr lang="en-US" sz="1000" dirty="0"/>
                        <a:t>Storage</a:t>
                      </a:r>
                      <a:r>
                        <a:rPr lang="en-US" sz="1000" baseline="0" dirty="0"/>
                        <a:t> of Appointed Representative in the Data Model</a:t>
                      </a:r>
                      <a:endParaRPr lang="en-US" sz="1000" dirty="0"/>
                    </a:p>
                  </a:txBody>
                  <a:tcPr/>
                </a:tc>
                <a:tc>
                  <a:txBody>
                    <a:bodyPr/>
                    <a:lstStyle/>
                    <a:p>
                      <a:r>
                        <a:rPr lang="en-US" sz="1000" baseline="0" dirty="0"/>
                        <a:t>In the Data Model for storing the AOR-related data, two options were considered regarding what table to store the info representing the Appointed Representative.</a:t>
                      </a:r>
                    </a:p>
                    <a:p>
                      <a:pPr marL="228600" indent="-228600">
                        <a:buFont typeface="+mj-lt"/>
                        <a:buAutoNum type="arabicPeriod"/>
                      </a:pPr>
                      <a:r>
                        <a:rPr lang="en-US" sz="1000" baseline="0" dirty="0"/>
                        <a:t>Create </a:t>
                      </a:r>
                      <a:r>
                        <a:rPr lang="en-US" sz="1000" b="1" baseline="0" dirty="0"/>
                        <a:t>a new “Appointed Representative” table to store the appointed representative info</a:t>
                      </a:r>
                      <a:r>
                        <a:rPr lang="en-US" sz="1000" baseline="0" dirty="0"/>
                        <a:t>.  The record for an appointed representative will be associated with a PBM Member record via the new “AOR” table.  There was concern expressed with this approach that if a consumer is also an appointed representative, then their demographic info will be stored in both the Consumer record and the Appointed Representative record.</a:t>
                      </a:r>
                    </a:p>
                    <a:p>
                      <a:pPr marL="228600" indent="-228600">
                        <a:buFont typeface="+mj-lt"/>
                        <a:buAutoNum type="arabicPeriod"/>
                      </a:pPr>
                      <a:r>
                        <a:rPr lang="en-US" sz="1000" b="1" baseline="0" dirty="0"/>
                        <a:t>Store the info for an appointed representative in a record in the “Consumer” table</a:t>
                      </a:r>
                      <a:r>
                        <a:rPr lang="en-US" sz="1000" baseline="0" dirty="0"/>
                        <a:t>.  Concern was expressed that logic for identifying whether this consumer is acting as an appointed representative or as a regular consumer will proliferate throughout applications.  Also, there was a concern that the standards for vetting info entered for an appointed representative may be much more informal than establishing a record for a normal “Consumer”.  The mixing of info in the one “Consumer” table for multiple types of users (true consumers and appointed representatives) will likely lead to considerable management complexity and increased possibility of mixing up the authorizations normally granted to one or the other.</a:t>
                      </a:r>
                    </a:p>
                  </a:txBody>
                  <a:tcPr/>
                </a:tc>
                <a:tc>
                  <a:txBody>
                    <a:bodyPr/>
                    <a:lstStyle/>
                    <a:p>
                      <a:r>
                        <a:rPr lang="en-US" sz="1000" b="1" baseline="0" dirty="0"/>
                        <a:t>Approach 1, a separate “Appointed Representative” table to store info for the appointed representative</a:t>
                      </a:r>
                      <a:r>
                        <a:rPr lang="en-US" sz="1000" baseline="0" dirty="0"/>
                        <a:t>, is the recommended approach.  This will meet all the near-term AOR goals that spawned the need for the AOR GER and it should be able to support/grow to support future Consumer Portal needs.</a:t>
                      </a:r>
                    </a:p>
                  </a:txBody>
                  <a:tcPr/>
                </a:tc>
                <a:tc>
                  <a:txBody>
                    <a:bodyPr/>
                    <a:lstStyle/>
                    <a:p>
                      <a:r>
                        <a:rPr lang="en-US" sz="1000" dirty="0"/>
                        <a:t>7/18/2019</a:t>
                      </a:r>
                    </a:p>
                  </a:txBody>
                  <a:tcPr/>
                </a:tc>
                <a:tc>
                  <a:txBody>
                    <a:bodyPr/>
                    <a:lstStyle/>
                    <a:p>
                      <a:r>
                        <a:rPr lang="en-US" sz="1000" dirty="0"/>
                        <a:t>Approved</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97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Decision Catalog (4 of 4)</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4880658"/>
              </p:ext>
            </p:extLst>
          </p:nvPr>
        </p:nvGraphicFramePr>
        <p:xfrm>
          <a:off x="911363" y="1145902"/>
          <a:ext cx="10972803" cy="3688080"/>
        </p:xfrm>
        <a:graphic>
          <a:graphicData uri="http://schemas.openxmlformats.org/drawingml/2006/table">
            <a:tbl>
              <a:tblPr firstRow="1" bandRow="1">
                <a:tableStyleId>{5C22544A-7EE6-4342-B048-85BDC9FD1C3A}</a:tableStyleId>
              </a:tblPr>
              <a:tblGrid>
                <a:gridCol w="809297">
                  <a:extLst>
                    <a:ext uri="{9D8B030D-6E8A-4147-A177-3AD203B41FA5}">
                      <a16:colId xmlns:a16="http://schemas.microsoft.com/office/drawing/2014/main" val="20000"/>
                    </a:ext>
                  </a:extLst>
                </a:gridCol>
                <a:gridCol w="1551014">
                  <a:extLst>
                    <a:ext uri="{9D8B030D-6E8A-4147-A177-3AD203B41FA5}">
                      <a16:colId xmlns:a16="http://schemas.microsoft.com/office/drawing/2014/main" val="20001"/>
                    </a:ext>
                  </a:extLst>
                </a:gridCol>
                <a:gridCol w="3629009">
                  <a:extLst>
                    <a:ext uri="{9D8B030D-6E8A-4147-A177-3AD203B41FA5}">
                      <a16:colId xmlns:a16="http://schemas.microsoft.com/office/drawing/2014/main" val="20002"/>
                    </a:ext>
                  </a:extLst>
                </a:gridCol>
                <a:gridCol w="2760344">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1423039">
                  <a:extLst>
                    <a:ext uri="{9D8B030D-6E8A-4147-A177-3AD203B41FA5}">
                      <a16:colId xmlns:a16="http://schemas.microsoft.com/office/drawing/2014/main" val="20005"/>
                    </a:ext>
                  </a:extLst>
                </a:gridCol>
              </a:tblGrid>
              <a:tr h="370840">
                <a:tc>
                  <a:txBody>
                    <a:bodyPr/>
                    <a:lstStyle/>
                    <a:p>
                      <a:r>
                        <a:rPr lang="en-US" sz="1000" dirty="0"/>
                        <a:t>Decision</a:t>
                      </a:r>
                      <a:r>
                        <a:rPr lang="en-US" sz="1000" baseline="0" dirty="0"/>
                        <a:t> ID</a:t>
                      </a:r>
                      <a:endParaRPr lang="en-US" sz="1000" dirty="0"/>
                    </a:p>
                  </a:txBody>
                  <a:tcPr/>
                </a:tc>
                <a:tc>
                  <a:txBody>
                    <a:bodyPr/>
                    <a:lstStyle/>
                    <a:p>
                      <a:r>
                        <a:rPr lang="en-US" sz="1000" dirty="0"/>
                        <a:t>Name</a:t>
                      </a:r>
                    </a:p>
                  </a:txBody>
                  <a:tcPr/>
                </a:tc>
                <a:tc>
                  <a:txBody>
                    <a:bodyPr/>
                    <a:lstStyle/>
                    <a:p>
                      <a:r>
                        <a:rPr lang="en-US" sz="1000" dirty="0"/>
                        <a:t>Problem Statement</a:t>
                      </a:r>
                    </a:p>
                  </a:txBody>
                  <a:tcPr/>
                </a:tc>
                <a:tc>
                  <a:txBody>
                    <a:bodyPr/>
                    <a:lstStyle/>
                    <a:p>
                      <a:r>
                        <a:rPr lang="en-US" sz="1000" dirty="0"/>
                        <a:t>Decision</a:t>
                      </a:r>
                    </a:p>
                  </a:txBody>
                  <a:tcPr/>
                </a:tc>
                <a:tc>
                  <a:txBody>
                    <a:bodyPr/>
                    <a:lstStyle/>
                    <a:p>
                      <a:r>
                        <a:rPr lang="en-US" sz="1000" dirty="0"/>
                        <a:t>Decision</a:t>
                      </a:r>
                      <a:r>
                        <a:rPr lang="en-US" sz="1000" baseline="0" dirty="0"/>
                        <a:t> Date</a:t>
                      </a:r>
                      <a:endParaRPr lang="en-US" sz="1000" dirty="0"/>
                    </a:p>
                  </a:txBody>
                  <a:tcPr/>
                </a:tc>
                <a:tc>
                  <a:txBody>
                    <a:bodyPr/>
                    <a:lstStyle/>
                    <a:p>
                      <a:r>
                        <a:rPr lang="en-US" sz="1000" dirty="0"/>
                        <a:t>Status</a:t>
                      </a:r>
                    </a:p>
                  </a:txBody>
                  <a:tcPr/>
                </a:tc>
                <a:extLst>
                  <a:ext uri="{0D108BD9-81ED-4DB2-BD59-A6C34878D82A}">
                    <a16:rowId xmlns:a16="http://schemas.microsoft.com/office/drawing/2014/main" val="10000"/>
                  </a:ext>
                </a:extLst>
              </a:tr>
              <a:tr h="370840">
                <a:tc>
                  <a:txBody>
                    <a:bodyPr/>
                    <a:lstStyle/>
                    <a:p>
                      <a:pPr marL="0" algn="l" defTabSz="457200" rtl="0" eaLnBrk="1" latinLnBrk="0" hangingPunct="1"/>
                      <a:r>
                        <a:rPr lang="en-US" sz="1000" kern="1200" dirty="0">
                          <a:solidFill>
                            <a:schemeClr val="dk1"/>
                          </a:solidFill>
                          <a:latin typeface="+mn-lt"/>
                          <a:ea typeface="+mn-ea"/>
                          <a:cs typeface="+mn-cs"/>
                        </a:rPr>
                        <a:t>7</a:t>
                      </a:r>
                    </a:p>
                  </a:txBody>
                  <a:tcPr/>
                </a:tc>
                <a:tc>
                  <a:txBody>
                    <a:bodyPr/>
                    <a:lstStyle/>
                    <a:p>
                      <a:pPr marL="0" algn="l" defTabSz="457200" rtl="0" eaLnBrk="1" latinLnBrk="0" hangingPunct="1"/>
                      <a:r>
                        <a:rPr lang="en-US" sz="1000" kern="1200" dirty="0">
                          <a:solidFill>
                            <a:schemeClr val="dk1"/>
                          </a:solidFill>
                          <a:latin typeface="+mn-lt"/>
                          <a:ea typeface="+mn-ea"/>
                          <a:cs typeface="+mn-cs"/>
                        </a:rPr>
                        <a:t>AOR Type 88 File Load</a:t>
                      </a:r>
                    </a:p>
                  </a:txBody>
                  <a:tcPr/>
                </a:tc>
                <a:tc>
                  <a:txBody>
                    <a:bodyPr/>
                    <a:lstStyle/>
                    <a:p>
                      <a:pPr marL="0" algn="l" defTabSz="457200" rtl="0" eaLnBrk="1" latinLnBrk="0" hangingPunct="1"/>
                      <a:r>
                        <a:rPr lang="en-US" sz="1000" kern="1200" dirty="0">
                          <a:solidFill>
                            <a:schemeClr val="dk1"/>
                          </a:solidFill>
                          <a:latin typeface="+mn-lt"/>
                          <a:ea typeface="+mn-ea"/>
                          <a:cs typeface="+mn-cs"/>
                        </a:rPr>
                        <a:t>Three candidate architectures were considered for the AOR Type 88 File Load solution.</a:t>
                      </a:r>
                    </a:p>
                    <a:p>
                      <a:pPr marL="228600" indent="-228600" algn="l" defTabSz="457200" rtl="0" eaLnBrk="1" latinLnBrk="0" hangingPunct="1">
                        <a:buAutoNum type="arabicPeriod"/>
                      </a:pPr>
                      <a:r>
                        <a:rPr lang="en-US" sz="1000" b="1" kern="1200" dirty="0">
                          <a:solidFill>
                            <a:schemeClr val="dk1"/>
                          </a:solidFill>
                          <a:latin typeface="+mn-lt"/>
                          <a:ea typeface="+mn-ea"/>
                          <a:cs typeface="+mn-cs"/>
                        </a:rPr>
                        <a:t>Informatica + CIM Web Service</a:t>
                      </a:r>
                      <a:r>
                        <a:rPr lang="en-US" sz="1000" kern="1200" dirty="0">
                          <a:solidFill>
                            <a:schemeClr val="dk1"/>
                          </a:solidFill>
                          <a:latin typeface="+mn-lt"/>
                          <a:ea typeface="+mn-ea"/>
                          <a:cs typeface="+mn-cs"/>
                        </a:rPr>
                        <a:t>:  Informatica for file handling, reading each record, calling CIM web service to load record into database, and write status to log files.</a:t>
                      </a:r>
                    </a:p>
                    <a:p>
                      <a:pPr marL="228600" indent="-228600" algn="l" defTabSz="457200" rtl="0" eaLnBrk="1" latinLnBrk="0" hangingPunct="1">
                        <a:buAutoNum type="arabicPeriod"/>
                      </a:pPr>
                      <a:r>
                        <a:rPr lang="en-US" sz="1000" b="1" kern="1200" dirty="0">
                          <a:solidFill>
                            <a:schemeClr val="dk1"/>
                          </a:solidFill>
                          <a:latin typeface="+mn-lt"/>
                          <a:ea typeface="+mn-ea"/>
                          <a:cs typeface="+mn-cs"/>
                        </a:rPr>
                        <a:t>Batch Type 88 application using logic in CIM code library </a:t>
                      </a:r>
                      <a:r>
                        <a:rPr lang="en-US" sz="1000" kern="1200" dirty="0">
                          <a:solidFill>
                            <a:schemeClr val="dk1"/>
                          </a:solidFill>
                          <a:latin typeface="+mn-lt"/>
                          <a:ea typeface="+mn-ea"/>
                          <a:cs typeface="+mn-cs"/>
                        </a:rPr>
                        <a:t>(built by Consumer Solutions team).</a:t>
                      </a:r>
                    </a:p>
                    <a:p>
                      <a:pPr marL="228600" indent="-228600" algn="l" defTabSz="457200" rtl="0" eaLnBrk="1" latinLnBrk="0" hangingPunct="1">
                        <a:buAutoNum type="arabicPeriod"/>
                      </a:pPr>
                      <a:r>
                        <a:rPr lang="en-US" sz="1000" b="1" kern="1200" dirty="0">
                          <a:solidFill>
                            <a:schemeClr val="dk1"/>
                          </a:solidFill>
                          <a:latin typeface="+mn-lt"/>
                          <a:ea typeface="+mn-ea"/>
                          <a:cs typeface="+mn-cs"/>
                        </a:rPr>
                        <a:t>Batch Type 88 file load logic completely implemented in Informatica</a:t>
                      </a:r>
                      <a:r>
                        <a:rPr lang="en-US" sz="1000" kern="1200" dirty="0">
                          <a:solidFill>
                            <a:schemeClr val="dk1"/>
                          </a:solidFill>
                          <a:latin typeface="+mn-lt"/>
                          <a:ea typeface="+mn-ea"/>
                          <a:cs typeface="+mn-cs"/>
                        </a:rPr>
                        <a:t> (built by Data Exchange team).</a:t>
                      </a:r>
                    </a:p>
                  </a:txBody>
                  <a:tcPr/>
                </a:tc>
                <a:tc>
                  <a:txBody>
                    <a:bodyPr/>
                    <a:lstStyle/>
                    <a:p>
                      <a:pPr marL="0" indent="0" algn="l" defTabSz="457200" rtl="0" eaLnBrk="1" latinLnBrk="0" hangingPunct="1">
                        <a:buFont typeface="Arial" panose="020B0604020202020204" pitchFamily="34" charset="0"/>
                        <a:buNone/>
                      </a:pPr>
                      <a:r>
                        <a:rPr lang="en-US" sz="1000" kern="1200" dirty="0">
                          <a:solidFill>
                            <a:schemeClr val="dk1"/>
                          </a:solidFill>
                          <a:latin typeface="+mn-lt"/>
                          <a:ea typeface="+mn-ea"/>
                          <a:cs typeface="+mn-cs"/>
                        </a:rPr>
                        <a:t>Option 1 will be used.  This follows the architectural pattern already employed for the Type 42 and Type 46(?) file load solutions.  </a:t>
                      </a:r>
                    </a:p>
                    <a:p>
                      <a:pPr marL="0" indent="0" algn="l" defTabSz="457200" rtl="0" eaLnBrk="1" latinLnBrk="0" hangingPunct="1">
                        <a:buFont typeface="Arial" panose="020B0604020202020204" pitchFamily="34" charset="0"/>
                        <a:buNone/>
                      </a:pPr>
                      <a:endParaRPr lang="en-US" sz="1000" kern="1200" dirty="0">
                        <a:solidFill>
                          <a:schemeClr val="dk1"/>
                        </a:solidFill>
                        <a:latin typeface="+mn-lt"/>
                        <a:ea typeface="+mn-ea"/>
                        <a:cs typeface="+mn-cs"/>
                      </a:endParaRPr>
                    </a:p>
                    <a:p>
                      <a:pPr marL="0" indent="0" algn="l" defTabSz="457200" rtl="0" eaLnBrk="1" latinLnBrk="0" hangingPunct="1">
                        <a:buFont typeface="Arial" panose="020B0604020202020204" pitchFamily="34" charset="0"/>
                        <a:buNone/>
                      </a:pPr>
                      <a:r>
                        <a:rPr lang="en-US" sz="1000" b="1" kern="1200" dirty="0">
                          <a:solidFill>
                            <a:schemeClr val="dk1"/>
                          </a:solidFill>
                          <a:latin typeface="+mn-lt"/>
                          <a:ea typeface="+mn-ea"/>
                          <a:cs typeface="+mn-cs"/>
                        </a:rPr>
                        <a:t>Pros:</a:t>
                      </a:r>
                    </a:p>
                    <a:p>
                      <a:pPr marL="171450" indent="-171450" algn="l" defTabSz="457200" rtl="0" eaLnBrk="1" latinLnBrk="0" hangingPunct="1">
                        <a:buFont typeface="Arial" panose="020B0604020202020204" pitchFamily="34" charset="0"/>
                        <a:buChar char="•"/>
                      </a:pPr>
                      <a:r>
                        <a:rPr lang="en-US" sz="1000" kern="1200" dirty="0">
                          <a:solidFill>
                            <a:schemeClr val="dk1"/>
                          </a:solidFill>
                          <a:latin typeface="+mn-lt"/>
                          <a:ea typeface="+mn-ea"/>
                          <a:cs typeface="+mn-cs"/>
                        </a:rPr>
                        <a:t>Consumer Solutions team owns &amp; manages single source of truth for code that creates the AOR records and the base records associated with a Consumer (CONSUMER , CONSUMER_MBR, CACCOUNT , CONSUMER_ADDR , and CONSUMER_PHONE records)</a:t>
                      </a:r>
                    </a:p>
                    <a:p>
                      <a:pPr marL="171450" indent="-171450" algn="l" defTabSz="457200" rtl="0" eaLnBrk="1" latinLnBrk="0" hangingPunct="1">
                        <a:buFont typeface="Arial" panose="020B0604020202020204" pitchFamily="34" charset="0"/>
                        <a:buChar char="•"/>
                      </a:pPr>
                      <a:r>
                        <a:rPr lang="en-US" sz="1000" kern="1200" dirty="0">
                          <a:solidFill>
                            <a:schemeClr val="dk1"/>
                          </a:solidFill>
                          <a:latin typeface="+mn-lt"/>
                          <a:ea typeface="+mn-ea"/>
                          <a:cs typeface="+mn-cs"/>
                        </a:rPr>
                        <a:t>Data Exchange team employs standard file handling conventions (file intake, archiving, log file and error file generation)</a:t>
                      </a:r>
                    </a:p>
                    <a:p>
                      <a:pPr marL="0" indent="0" algn="l" defTabSz="457200" rtl="0" eaLnBrk="1" latinLnBrk="0" hangingPunct="1">
                        <a:buFont typeface="Arial" panose="020B0604020202020204" pitchFamily="34" charset="0"/>
                        <a:buNone/>
                      </a:pPr>
                      <a:r>
                        <a:rPr lang="en-US" sz="1000" b="1" kern="1200" dirty="0">
                          <a:solidFill>
                            <a:schemeClr val="dk1"/>
                          </a:solidFill>
                          <a:latin typeface="+mn-lt"/>
                          <a:ea typeface="+mn-ea"/>
                          <a:cs typeface="+mn-cs"/>
                        </a:rPr>
                        <a:t>Cons:</a:t>
                      </a:r>
                    </a:p>
                    <a:p>
                      <a:pPr marL="171450" indent="-171450" algn="l" defTabSz="457200" rtl="0" eaLnBrk="1" latinLnBrk="0" hangingPunct="1">
                        <a:buFont typeface="Arial" panose="020B0604020202020204" pitchFamily="34" charset="0"/>
                        <a:buChar char="•"/>
                      </a:pPr>
                      <a:r>
                        <a:rPr lang="en-US" sz="1000" kern="1200" dirty="0">
                          <a:solidFill>
                            <a:schemeClr val="dk1"/>
                          </a:solidFill>
                          <a:latin typeface="+mn-lt"/>
                          <a:ea typeface="+mn-ea"/>
                          <a:cs typeface="+mn-cs"/>
                        </a:rPr>
                        <a:t>One web service call per AOR record is inefficient</a:t>
                      </a:r>
                      <a:r>
                        <a:rPr lang="en-US" sz="1000" i="1" kern="1200" dirty="0">
                          <a:solidFill>
                            <a:schemeClr val="dk1"/>
                          </a:solidFill>
                          <a:latin typeface="+mn-lt"/>
                          <a:ea typeface="+mn-ea"/>
                          <a:cs typeface="+mn-cs"/>
                        </a:rPr>
                        <a:t>. (However, expected number of Type 88 files/records expected to be fairly low volume and not over-tax use of the web service.)</a:t>
                      </a:r>
                    </a:p>
                  </a:txBody>
                  <a:tcPr/>
                </a:tc>
                <a:tc>
                  <a:txBody>
                    <a:bodyPr/>
                    <a:lstStyle/>
                    <a:p>
                      <a:pPr marL="0" algn="l" defTabSz="457200" rtl="0" eaLnBrk="1" latinLnBrk="0" hangingPunct="1"/>
                      <a:r>
                        <a:rPr lang="en-US" sz="1000" kern="1200" dirty="0">
                          <a:solidFill>
                            <a:schemeClr val="dk1"/>
                          </a:solidFill>
                          <a:latin typeface="+mn-lt"/>
                          <a:ea typeface="+mn-ea"/>
                          <a:cs typeface="+mn-cs"/>
                        </a:rPr>
                        <a:t>3/31/2020</a:t>
                      </a:r>
                    </a:p>
                  </a:txBody>
                  <a:tcPr/>
                </a:tc>
                <a:tc>
                  <a:txBody>
                    <a:bodyPr/>
                    <a:lstStyle/>
                    <a:p>
                      <a:pPr marL="0" algn="l" defTabSz="457200" rtl="0" eaLnBrk="1" latinLnBrk="0" hangingPunct="1"/>
                      <a:r>
                        <a:rPr lang="en-US" sz="1000" kern="1200" dirty="0">
                          <a:solidFill>
                            <a:schemeClr val="dk1"/>
                          </a:solidFill>
                          <a:latin typeface="+mn-lt"/>
                          <a:ea typeface="+mn-ea"/>
                          <a:cs typeface="+mn-cs"/>
                        </a:rPr>
                        <a:t>Approved</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0282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E744-05C4-4903-AB95-F01F4A09CEC2}"/>
              </a:ext>
            </a:extLst>
          </p:cNvPr>
          <p:cNvSpPr>
            <a:spLocks noGrp="1"/>
          </p:cNvSpPr>
          <p:nvPr>
            <p:ph type="title"/>
          </p:nvPr>
        </p:nvSpPr>
        <p:spPr/>
        <p:txBody>
          <a:bodyPr/>
          <a:lstStyle/>
          <a:p>
            <a:r>
              <a:rPr lang="en-US" dirty="0"/>
              <a:t>AOR Type 88 File Load Architecture Options</a:t>
            </a:r>
          </a:p>
        </p:txBody>
      </p:sp>
      <p:pic>
        <p:nvPicPr>
          <p:cNvPr id="4" name="Picture 3">
            <a:extLst>
              <a:ext uri="{FF2B5EF4-FFF2-40B4-BE49-F238E27FC236}">
                <a16:creationId xmlns:a16="http://schemas.microsoft.com/office/drawing/2014/main" id="{17120F25-B993-4A53-A669-48D83A773483}"/>
              </a:ext>
            </a:extLst>
          </p:cNvPr>
          <p:cNvPicPr>
            <a:picLocks noChangeAspect="1"/>
          </p:cNvPicPr>
          <p:nvPr/>
        </p:nvPicPr>
        <p:blipFill>
          <a:blip r:embed="rId2"/>
          <a:stretch>
            <a:fillRect/>
          </a:stretch>
        </p:blipFill>
        <p:spPr>
          <a:xfrm>
            <a:off x="858258" y="1087216"/>
            <a:ext cx="10349724" cy="5474006"/>
          </a:xfrm>
          <a:prstGeom prst="rect">
            <a:avLst/>
          </a:prstGeom>
        </p:spPr>
      </p:pic>
    </p:spTree>
    <p:extLst>
      <p:ext uri="{BB962C8B-B14F-4D97-AF65-F5344CB8AC3E}">
        <p14:creationId xmlns:p14="http://schemas.microsoft.com/office/powerpoint/2010/main" val="12525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Model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179" y="1133857"/>
            <a:ext cx="9383071" cy="5670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545288"/>
      </p:ext>
    </p:extLst>
  </p:cSld>
  <p:clrMapOvr>
    <a:masterClrMapping/>
  </p:clrMapOvr>
</p:sld>
</file>

<file path=ppt/theme/theme1.xml><?xml version="1.0" encoding="utf-8"?>
<a:theme xmlns:a="http://schemas.openxmlformats.org/drawingml/2006/main" name="Office Theme">
  <a:themeElements>
    <a:clrScheme name="MedImpact Brand Colors">
      <a:dk1>
        <a:srgbClr val="4D4D4D"/>
      </a:dk1>
      <a:lt1>
        <a:sysClr val="window" lastClr="FFFFFF"/>
      </a:lt1>
      <a:dk2>
        <a:srgbClr val="005387"/>
      </a:dk2>
      <a:lt2>
        <a:srgbClr val="F6F5F2"/>
      </a:lt2>
      <a:accent1>
        <a:srgbClr val="0F7DC2"/>
      </a:accent1>
      <a:accent2>
        <a:srgbClr val="72BF44"/>
      </a:accent2>
      <a:accent3>
        <a:srgbClr val="00C0F3"/>
      </a:accent3>
      <a:accent4>
        <a:srgbClr val="4D4D4D"/>
      </a:accent4>
      <a:accent5>
        <a:srgbClr val="EF4123"/>
      </a:accent5>
      <a:accent6>
        <a:srgbClr val="F7941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bg2">
                <a:lumMod val="1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28520</TotalTime>
  <Words>3898</Words>
  <Application>Microsoft Office PowerPoint</Application>
  <PresentationFormat>Widescreen</PresentationFormat>
  <Paragraphs>341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Microsoft Sans Serif</vt:lpstr>
      <vt:lpstr>Rockwell</vt:lpstr>
      <vt:lpstr>Office Theme</vt:lpstr>
      <vt:lpstr>PowerPoint Presentation</vt:lpstr>
      <vt:lpstr>Summary of Recent Updates to this Document</vt:lpstr>
      <vt:lpstr>Summary of Impacted Product Lines</vt:lpstr>
      <vt:lpstr>Architecture Decision Catalog (1 of 4)</vt:lpstr>
      <vt:lpstr>Architecture Decision Catalog (2 of 4)</vt:lpstr>
      <vt:lpstr>Architecture Decision Catalog (3 of 4)</vt:lpstr>
      <vt:lpstr>Architecture Decision Catalog (4 of 4)</vt:lpstr>
      <vt:lpstr>AOR Type 88 File Load Architecture Options</vt:lpstr>
      <vt:lpstr>Domain Model</vt:lpstr>
      <vt:lpstr>Target Architecture – Data Landscape</vt:lpstr>
      <vt:lpstr>AOR Authorization Rights</vt:lpstr>
      <vt:lpstr>Target Application Landscape Overview</vt:lpstr>
      <vt:lpstr>Target Architecture Landscape – AOR Management</vt:lpstr>
      <vt:lpstr>Target Architecture Landscape – AOR Assistance (i.e., UIs to manage AOR as part of other processes)</vt:lpstr>
      <vt:lpstr>Target Architecture Landscape – AOR Consumers</vt:lpstr>
      <vt:lpstr>Target Architecture Landscape – AOR Reporting</vt:lpstr>
      <vt:lpstr>Application Impacts (1 of 3)</vt:lpstr>
      <vt:lpstr>Application Impacts (2 of 3)</vt:lpstr>
      <vt:lpstr>Application Impacts (3 of 3)</vt:lpstr>
      <vt:lpstr>PowerPoint Presentation</vt:lpstr>
      <vt:lpstr>Business Stakeholders</vt:lpstr>
    </vt:vector>
  </TitlesOfParts>
  <Company>MedImpact Healthcare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Nakanishi</dc:creator>
  <cp:lastModifiedBy>Kirk Rozelle</cp:lastModifiedBy>
  <cp:revision>480</cp:revision>
  <cp:lastPrinted>2019-07-22T23:03:44Z</cp:lastPrinted>
  <dcterms:created xsi:type="dcterms:W3CDTF">2013-11-01T14:51:21Z</dcterms:created>
  <dcterms:modified xsi:type="dcterms:W3CDTF">2020-12-30T00:55:22Z</dcterms:modified>
</cp:coreProperties>
</file>