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8" r:id="rId10"/>
    <p:sldId id="265" r:id="rId11"/>
    <p:sldId id="266" r:id="rId12"/>
    <p:sldId id="269" r:id="rId13"/>
    <p:sldId id="270" r:id="rId14"/>
    <p:sldId id="271" r:id="rId15"/>
    <p:sldId id="273" r:id="rId16"/>
    <p:sldId id="272" r:id="rId17"/>
    <p:sldId id="274" r:id="rId18"/>
    <p:sldId id="260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36" autoAdjust="0"/>
  </p:normalViewPr>
  <p:slideViewPr>
    <p:cSldViewPr snapToGrid="0">
      <p:cViewPr varScale="1">
        <p:scale>
          <a:sx n="46" d="100"/>
          <a:sy n="46" d="100"/>
        </p:scale>
        <p:origin x="12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3938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。单进程单线程：一个人在一个桌子上吃菜。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。单进程多线程：多个人在同一个桌子上一起吃菜。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。多进程单线程：多个人每个人在自己的桌子上吃菜。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033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各种状态一目了然，值得一提的是</a:t>
            </a:r>
            <a:r>
              <a:rPr lang="en-US" altLang="zh-CN" dirty="0" smtClean="0"/>
              <a:t>"blocked"</a:t>
            </a:r>
            <a:r>
              <a:rPr lang="zh-CN" altLang="en-US" dirty="0" smtClean="0"/>
              <a:t>这个状态：</a:t>
            </a:r>
            <a:br>
              <a:rPr lang="zh-CN" altLang="en-US" dirty="0" smtClean="0"/>
            </a:br>
            <a:r>
              <a:rPr lang="zh-CN" altLang="en-US" dirty="0" smtClean="0"/>
              <a:t>线程在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的过程中可能会遇到阻塞</a:t>
            </a:r>
            <a:r>
              <a:rPr lang="en-US" altLang="zh-CN" dirty="0" smtClean="0"/>
              <a:t>(Blocked)</a:t>
            </a:r>
            <a:r>
              <a:rPr lang="zh-CN" altLang="en-US" dirty="0" smtClean="0"/>
              <a:t>情况</a:t>
            </a:r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join()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sleep()</a:t>
            </a:r>
            <a:r>
              <a:rPr lang="zh-CN" altLang="en-US" dirty="0" smtClean="0"/>
              <a:t>方法，</a:t>
            </a:r>
            <a:r>
              <a:rPr lang="en-US" altLang="zh-CN" dirty="0" smtClean="0"/>
              <a:t>sleep()</a:t>
            </a:r>
            <a:r>
              <a:rPr lang="zh-CN" altLang="en-US" dirty="0" smtClean="0"/>
              <a:t>时间结束或被打断，</a:t>
            </a:r>
            <a:r>
              <a:rPr lang="en-US" altLang="zh-CN" dirty="0" smtClean="0"/>
              <a:t>join()</a:t>
            </a:r>
            <a:r>
              <a:rPr lang="zh-CN" altLang="en-US" dirty="0" smtClean="0"/>
              <a:t>中断</a:t>
            </a:r>
            <a:r>
              <a:rPr lang="en-US" altLang="zh-CN" dirty="0" smtClean="0"/>
              <a:t>,IO</a:t>
            </a:r>
            <a:r>
              <a:rPr lang="zh-CN" altLang="en-US" dirty="0" smtClean="0"/>
              <a:t>完成都会回到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状态，等待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的调度。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wait()</a:t>
            </a:r>
            <a:r>
              <a:rPr lang="zh-CN" altLang="en-US" dirty="0" smtClean="0"/>
              <a:t>，使该线程处于等待池</a:t>
            </a:r>
            <a:r>
              <a:rPr lang="en-US" altLang="zh-CN" dirty="0" smtClean="0"/>
              <a:t>(wait blocked pool),</a:t>
            </a:r>
            <a:r>
              <a:rPr lang="zh-CN" altLang="en-US" dirty="0" smtClean="0"/>
              <a:t>直到</a:t>
            </a:r>
            <a:r>
              <a:rPr lang="en-US" altLang="zh-CN" dirty="0" smtClean="0"/>
              <a:t>notify()/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，线程被唤醒被放到锁定池</a:t>
            </a:r>
            <a:r>
              <a:rPr lang="en-US" altLang="zh-CN" dirty="0" smtClean="0"/>
              <a:t>(lock blocked pool )</a:t>
            </a:r>
            <a:r>
              <a:rPr lang="zh-CN" altLang="en-US" dirty="0" smtClean="0"/>
              <a:t>，释放同步锁使线程回到可运行状态（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状态的线程加同步锁</a:t>
            </a:r>
            <a:r>
              <a:rPr lang="en-US" altLang="zh-CN" dirty="0" smtClean="0"/>
              <a:t>(Synchronized)</a:t>
            </a:r>
            <a:r>
              <a:rPr lang="zh-CN" altLang="en-US" dirty="0" smtClean="0"/>
              <a:t>使其进入</a:t>
            </a:r>
            <a:r>
              <a:rPr lang="en-US" altLang="zh-CN" dirty="0" smtClean="0"/>
              <a:t>(lock blocked pool ),</a:t>
            </a:r>
            <a:r>
              <a:rPr lang="zh-CN" altLang="en-US" dirty="0" smtClean="0"/>
              <a:t>同步锁被释放进入可运行状态</a:t>
            </a:r>
            <a:r>
              <a:rPr lang="en-US" altLang="zh-CN" dirty="0" smtClean="0"/>
              <a:t>(Runnable)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此外，在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状态的线程是处于被调度的线程，此时的调度顺序是不一定的。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类中的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方法可以让一个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状态的线程转入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39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7副本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极智嘉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30948" y="5747521"/>
            <a:ext cx="4886504" cy="186535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/>
        </p:nvSpPr>
        <p:spPr>
          <a:xfrm flipV="1">
            <a:off x="12306300" y="5740400"/>
            <a:ext cx="1" cy="18796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3"/>
          </p:nvPr>
        </p:nvSpPr>
        <p:spPr>
          <a:xfrm>
            <a:off x="12517348" y="6972300"/>
            <a:ext cx="10172801" cy="711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子标题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>
            <a:off x="12512724" y="5544455"/>
            <a:ext cx="8245476" cy="1524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8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在此键入标题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3副本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极智嘉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44742" y="528178"/>
            <a:ext cx="2857501" cy="1090813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>
            <a:spLocks noGrp="1"/>
          </p:cNvSpPr>
          <p:nvPr>
            <p:ph type="body" sz="quarter" idx="13"/>
          </p:nvPr>
        </p:nvSpPr>
        <p:spPr>
          <a:xfrm>
            <a:off x="9753600" y="4406900"/>
            <a:ext cx="9706769" cy="584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子目录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4"/>
          </p:nvPr>
        </p:nvSpPr>
        <p:spPr>
          <a:xfrm>
            <a:off x="9723387" y="3648533"/>
            <a:ext cx="8446593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在此键入文字</a:t>
            </a:r>
          </a:p>
        </p:txBody>
      </p:sp>
      <p:sp>
        <p:nvSpPr>
          <p:cNvPr id="35" name="Shape 35"/>
          <p:cNvSpPr/>
          <p:nvPr/>
        </p:nvSpPr>
        <p:spPr>
          <a:xfrm>
            <a:off x="8521700" y="3574591"/>
            <a:ext cx="936179" cy="93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8521700" y="9254666"/>
            <a:ext cx="936179" cy="93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026971" y="6389910"/>
            <a:ext cx="936179" cy="93618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699723" y="3674380"/>
            <a:ext cx="5801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01</a:t>
            </a:r>
          </a:p>
        </p:txBody>
      </p:sp>
      <p:sp>
        <p:nvSpPr>
          <p:cNvPr id="39" name="Shape 39"/>
          <p:cNvSpPr/>
          <p:nvPr/>
        </p:nvSpPr>
        <p:spPr>
          <a:xfrm>
            <a:off x="9180859" y="6489017"/>
            <a:ext cx="64164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02</a:t>
            </a:r>
          </a:p>
        </p:txBody>
      </p:sp>
      <p:sp>
        <p:nvSpPr>
          <p:cNvPr id="40" name="Shape 40"/>
          <p:cNvSpPr/>
          <p:nvPr/>
        </p:nvSpPr>
        <p:spPr>
          <a:xfrm>
            <a:off x="8661772" y="9365344"/>
            <a:ext cx="65603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03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3副本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极智嘉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44742" y="528178"/>
            <a:ext cx="2857501" cy="1090813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body" sz="quarter" idx="13"/>
          </p:nvPr>
        </p:nvSpPr>
        <p:spPr>
          <a:xfrm>
            <a:off x="8966200" y="3086100"/>
            <a:ext cx="10363498" cy="584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子目录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4"/>
          </p:nvPr>
        </p:nvSpPr>
        <p:spPr>
          <a:xfrm>
            <a:off x="8935987" y="2328180"/>
            <a:ext cx="9041806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在此键入文字</a:t>
            </a:r>
          </a:p>
        </p:txBody>
      </p:sp>
      <p:sp>
        <p:nvSpPr>
          <p:cNvPr id="52" name="Shape 52"/>
          <p:cNvSpPr/>
          <p:nvPr/>
        </p:nvSpPr>
        <p:spPr>
          <a:xfrm>
            <a:off x="7759700" y="2279191"/>
            <a:ext cx="936179" cy="93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759700" y="10651666"/>
            <a:ext cx="936179" cy="93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9001571" y="7990110"/>
            <a:ext cx="936179" cy="93618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7937723" y="2378980"/>
            <a:ext cx="5801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01</a:t>
            </a:r>
          </a:p>
        </p:txBody>
      </p:sp>
      <p:sp>
        <p:nvSpPr>
          <p:cNvPr id="56" name="Shape 56"/>
          <p:cNvSpPr/>
          <p:nvPr/>
        </p:nvSpPr>
        <p:spPr>
          <a:xfrm>
            <a:off x="9148266" y="8089217"/>
            <a:ext cx="65603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03</a:t>
            </a:r>
          </a:p>
        </p:txBody>
      </p:sp>
      <p:sp>
        <p:nvSpPr>
          <p:cNvPr id="57" name="Shape 57"/>
          <p:cNvSpPr/>
          <p:nvPr/>
        </p:nvSpPr>
        <p:spPr>
          <a:xfrm>
            <a:off x="7907585" y="10762344"/>
            <a:ext cx="64040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04</a:t>
            </a:r>
          </a:p>
        </p:txBody>
      </p:sp>
      <p:sp>
        <p:nvSpPr>
          <p:cNvPr id="58" name="Shape 58"/>
          <p:cNvSpPr/>
          <p:nvPr/>
        </p:nvSpPr>
        <p:spPr>
          <a:xfrm>
            <a:off x="9001571" y="5246910"/>
            <a:ext cx="936179" cy="93618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155459" y="5346017"/>
            <a:ext cx="64164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02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3副本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极智嘉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44742" y="528178"/>
            <a:ext cx="2857501" cy="1090813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>
            <a:spLocks noGrp="1"/>
          </p:cNvSpPr>
          <p:nvPr>
            <p:ph type="body" sz="quarter" idx="13"/>
          </p:nvPr>
        </p:nvSpPr>
        <p:spPr>
          <a:xfrm>
            <a:off x="8839200" y="2705100"/>
            <a:ext cx="8714780" cy="584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子目录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quarter" idx="14"/>
          </p:nvPr>
        </p:nvSpPr>
        <p:spPr>
          <a:xfrm>
            <a:off x="8808987" y="1914524"/>
            <a:ext cx="10741721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在此键入文字</a:t>
            </a:r>
          </a:p>
        </p:txBody>
      </p:sp>
      <p:sp>
        <p:nvSpPr>
          <p:cNvPr id="71" name="Shape 71"/>
          <p:cNvSpPr/>
          <p:nvPr/>
        </p:nvSpPr>
        <p:spPr>
          <a:xfrm>
            <a:off x="7581900" y="1974391"/>
            <a:ext cx="936179" cy="93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581900" y="10931066"/>
            <a:ext cx="936179" cy="93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9001571" y="6389910"/>
            <a:ext cx="936179" cy="93618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7759923" y="2074180"/>
            <a:ext cx="5801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01</a:t>
            </a:r>
          </a:p>
        </p:txBody>
      </p:sp>
      <p:sp>
        <p:nvSpPr>
          <p:cNvPr id="75" name="Shape 75"/>
          <p:cNvSpPr/>
          <p:nvPr/>
        </p:nvSpPr>
        <p:spPr>
          <a:xfrm>
            <a:off x="9148266" y="6489017"/>
            <a:ext cx="65603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03</a:t>
            </a:r>
          </a:p>
        </p:txBody>
      </p:sp>
      <p:sp>
        <p:nvSpPr>
          <p:cNvPr id="76" name="Shape 76"/>
          <p:cNvSpPr/>
          <p:nvPr/>
        </p:nvSpPr>
        <p:spPr>
          <a:xfrm>
            <a:off x="7720359" y="11041744"/>
            <a:ext cx="65926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05</a:t>
            </a:r>
          </a:p>
        </p:txBody>
      </p:sp>
      <p:sp>
        <p:nvSpPr>
          <p:cNvPr id="77" name="Shape 77"/>
          <p:cNvSpPr/>
          <p:nvPr/>
        </p:nvSpPr>
        <p:spPr>
          <a:xfrm>
            <a:off x="8620571" y="4103910"/>
            <a:ext cx="936179" cy="93618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8774459" y="4203017"/>
            <a:ext cx="64164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02</a:t>
            </a:r>
          </a:p>
        </p:txBody>
      </p:sp>
      <p:sp>
        <p:nvSpPr>
          <p:cNvPr id="79" name="Shape 79"/>
          <p:cNvSpPr/>
          <p:nvPr/>
        </p:nvSpPr>
        <p:spPr>
          <a:xfrm>
            <a:off x="8620571" y="8801782"/>
            <a:ext cx="936179" cy="93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775079" y="8900889"/>
            <a:ext cx="6404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04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3副本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7315200" y="1400621"/>
            <a:ext cx="936179" cy="93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8978900" y="7417482"/>
            <a:ext cx="936179" cy="93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8978900" y="5368466"/>
            <a:ext cx="936179" cy="93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8417371" y="9466498"/>
            <a:ext cx="936179" cy="93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7315200" y="11281221"/>
            <a:ext cx="936179" cy="93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417371" y="3331021"/>
            <a:ext cx="936179" cy="93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7493223" y="1513110"/>
            <a:ext cx="5801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01</a:t>
            </a:r>
          </a:p>
        </p:txBody>
      </p:sp>
      <p:sp>
        <p:nvSpPr>
          <p:cNvPr id="96" name="Shape 96"/>
          <p:cNvSpPr/>
          <p:nvPr/>
        </p:nvSpPr>
        <p:spPr>
          <a:xfrm>
            <a:off x="8571259" y="3442828"/>
            <a:ext cx="64164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02</a:t>
            </a:r>
          </a:p>
        </p:txBody>
      </p:sp>
      <p:sp>
        <p:nvSpPr>
          <p:cNvPr id="97" name="Shape 97"/>
          <p:cNvSpPr/>
          <p:nvPr/>
        </p:nvSpPr>
        <p:spPr>
          <a:xfrm>
            <a:off x="9118972" y="5491844"/>
            <a:ext cx="65603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03</a:t>
            </a:r>
          </a:p>
        </p:txBody>
      </p:sp>
      <p:sp>
        <p:nvSpPr>
          <p:cNvPr id="98" name="Shape 98"/>
          <p:cNvSpPr/>
          <p:nvPr/>
        </p:nvSpPr>
        <p:spPr>
          <a:xfrm>
            <a:off x="9126785" y="7528160"/>
            <a:ext cx="64040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04</a:t>
            </a:r>
          </a:p>
        </p:txBody>
      </p:sp>
      <p:sp>
        <p:nvSpPr>
          <p:cNvPr id="99" name="Shape 99"/>
          <p:cNvSpPr/>
          <p:nvPr/>
        </p:nvSpPr>
        <p:spPr>
          <a:xfrm>
            <a:off x="8568531" y="9577176"/>
            <a:ext cx="65926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05</a:t>
            </a:r>
          </a:p>
        </p:txBody>
      </p:sp>
      <p:sp>
        <p:nvSpPr>
          <p:cNvPr id="100" name="Shape 100"/>
          <p:cNvSpPr/>
          <p:nvPr/>
        </p:nvSpPr>
        <p:spPr>
          <a:xfrm>
            <a:off x="7465119" y="11381010"/>
            <a:ext cx="66174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06</a:t>
            </a:r>
          </a:p>
        </p:txBody>
      </p:sp>
      <p:pic>
        <p:nvPicPr>
          <p:cNvPr id="101" name="极智嘉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44742" y="528178"/>
            <a:ext cx="2857501" cy="1090813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8458200" y="2222499"/>
            <a:ext cx="11302703" cy="5842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子目录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4"/>
          </p:nvPr>
        </p:nvSpPr>
        <p:spPr>
          <a:xfrm>
            <a:off x="8429674" y="1462310"/>
            <a:ext cx="11750478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在此键入文字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7副本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极智嘉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44742" y="528178"/>
            <a:ext cx="2857501" cy="109081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>
            <a:spLocks noGrp="1"/>
          </p:cNvSpPr>
          <p:nvPr>
            <p:ph type="body" sz="quarter" idx="13"/>
          </p:nvPr>
        </p:nvSpPr>
        <p:spPr>
          <a:xfrm>
            <a:off x="10591800" y="6982054"/>
            <a:ext cx="9444038" cy="6604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English title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4"/>
          </p:nvPr>
        </p:nvSpPr>
        <p:spPr>
          <a:xfrm>
            <a:off x="10536187" y="6036809"/>
            <a:ext cx="9003805" cy="1168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6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在此键入标题</a:t>
            </a:r>
          </a:p>
        </p:txBody>
      </p:sp>
      <p:sp>
        <p:nvSpPr>
          <p:cNvPr id="115" name="Shape 115"/>
          <p:cNvSpPr/>
          <p:nvPr/>
        </p:nvSpPr>
        <p:spPr>
          <a:xfrm>
            <a:off x="9486900" y="6176509"/>
            <a:ext cx="889000" cy="889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7592069" y="13020992"/>
            <a:ext cx="919986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defTabSz="914400">
              <a:lnSpc>
                <a:spcPct val="150000"/>
              </a:lnSpc>
              <a:defRPr sz="2000" b="1">
                <a:solidFill>
                  <a:srgbClr val="88888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t>本资料仅供极智嘉科技特定合作者使用，未经允许不得复制、引用</a:t>
            </a:r>
          </a:p>
        </p:txBody>
      </p:sp>
      <p:sp>
        <p:nvSpPr>
          <p:cNvPr id="124" name="Shape 124"/>
          <p:cNvSpPr/>
          <p:nvPr/>
        </p:nvSpPr>
        <p:spPr>
          <a:xfrm>
            <a:off x="1384300" y="1581584"/>
            <a:ext cx="1430139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125" name="极智嘉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44742" y="528178"/>
            <a:ext cx="2857501" cy="1090813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>
            <a:spLocks noGrp="1"/>
          </p:cNvSpPr>
          <p:nvPr>
            <p:ph type="body" sz="quarter" idx="13"/>
          </p:nvPr>
        </p:nvSpPr>
        <p:spPr>
          <a:xfrm>
            <a:off x="6350000" y="743384"/>
            <a:ext cx="3917851" cy="6604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English title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4"/>
          </p:nvPr>
        </p:nvSpPr>
        <p:spPr>
          <a:xfrm>
            <a:off x="1290587" y="479566"/>
            <a:ext cx="5105005" cy="1079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500"/>
            </a:lvl1pPr>
          </a:lstStyle>
          <a:p>
            <a:r>
              <a:t>在此键入标题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7副本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极智嘉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44742" y="528178"/>
            <a:ext cx="2857501" cy="1090813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>
            <a:spLocks noGrp="1"/>
          </p:cNvSpPr>
          <p:nvPr>
            <p:ph type="body" sz="quarter" idx="13"/>
          </p:nvPr>
        </p:nvSpPr>
        <p:spPr>
          <a:xfrm>
            <a:off x="10185399" y="6089650"/>
            <a:ext cx="4736903" cy="1536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9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Thanks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副本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idx="13"/>
          </p:nvPr>
        </p:nvSpPr>
        <p:spPr>
          <a:xfrm>
            <a:off x="12547600" y="7023100"/>
            <a:ext cx="13664804" cy="625812"/>
          </a:xfrm>
          <a:prstGeom prst="rect">
            <a:avLst/>
          </a:prstGeom>
        </p:spPr>
        <p:txBody>
          <a:bodyPr/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 smtClean="0"/>
              <a:t>技术分享</a:t>
            </a:r>
            <a:r>
              <a:rPr lang="en-US" altLang="zh-CN" dirty="0" smtClean="0"/>
              <a:t>  @</a:t>
            </a:r>
            <a:r>
              <a:rPr lang="zh-CN" altLang="en-US" dirty="0" smtClean="0"/>
              <a:t>李智海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4"/>
          </p:nvPr>
        </p:nvSpPr>
        <p:spPr>
          <a:xfrm>
            <a:off x="12512724" y="5639606"/>
            <a:ext cx="8245476" cy="1333698"/>
          </a:xfrm>
          <a:prstGeom prst="rect">
            <a:avLst/>
          </a:prstGeom>
        </p:spPr>
        <p:txBody>
          <a:bodyPr/>
          <a:lstStyle>
            <a:lvl1pPr>
              <a:defRPr b="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 smtClean="0"/>
              <a:t>多线程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sz="quarter" idx="14"/>
          </p:nvPr>
        </p:nvSpPr>
        <p:spPr>
          <a:xfrm>
            <a:off x="1290587" y="121635"/>
            <a:ext cx="7962270" cy="1795363"/>
          </a:xfrm>
          <a:prstGeom prst="rect">
            <a:avLst/>
          </a:prstGeom>
        </p:spPr>
        <p:txBody>
          <a:bodyPr/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/>
              <a:t>多线程的创建及启动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290587" y="2606762"/>
            <a:ext cx="22482049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，重写该类的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，并重写该接口的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方法同样是线程执行体，创建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实现类的实例，并以此实例作为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对象才是真正的线程对象；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Callable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接口创建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接口的实现类，并实现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方法。并使用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FutureTask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类来包装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实现类的对象，且以此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FutureTask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来创建线程。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705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4"/>
          </p:nvPr>
        </p:nvSpPr>
        <p:spPr>
          <a:xfrm>
            <a:off x="1290587" y="544827"/>
            <a:ext cx="5105005" cy="948978"/>
          </a:xfrm>
          <a:prstGeom prst="rect">
            <a:avLst/>
          </a:prstGeom>
        </p:spPr>
        <p:txBody>
          <a:bodyPr/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/>
              <a:t>继承</a:t>
            </a:r>
            <a:r>
              <a:rPr lang="en-US" altLang="zh-CN" dirty="0"/>
              <a:t>Thread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337" y="2209113"/>
            <a:ext cx="16308090" cy="477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337" y="6988629"/>
            <a:ext cx="16308090" cy="608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490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4"/>
          </p:nvPr>
        </p:nvSpPr>
        <p:spPr>
          <a:xfrm>
            <a:off x="1290587" y="544827"/>
            <a:ext cx="8267070" cy="948978"/>
          </a:xfrm>
          <a:prstGeom prst="rect">
            <a:avLst/>
          </a:prstGeom>
        </p:spPr>
        <p:txBody>
          <a:bodyPr/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/>
              <a:t>实现</a:t>
            </a:r>
            <a:r>
              <a:rPr lang="en-US" altLang="zh-CN" dirty="0"/>
              <a:t>Runnable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541" y="1926317"/>
            <a:ext cx="16187174" cy="434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541" y="6276094"/>
            <a:ext cx="16187174" cy="655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802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4"/>
          </p:nvPr>
        </p:nvSpPr>
        <p:spPr>
          <a:xfrm>
            <a:off x="1290587" y="544827"/>
            <a:ext cx="12556042" cy="948978"/>
          </a:xfrm>
          <a:prstGeom prst="rect">
            <a:avLst/>
          </a:prstGeom>
        </p:spPr>
        <p:txBody>
          <a:bodyPr/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Callable</a:t>
            </a:r>
            <a:r>
              <a:rPr lang="zh-CN" altLang="en-US" dirty="0"/>
              <a:t>和</a:t>
            </a:r>
            <a:r>
              <a:rPr lang="en-US" altLang="zh-CN" dirty="0"/>
              <a:t>Future</a:t>
            </a:r>
            <a:r>
              <a:rPr lang="zh-CN" altLang="en-US" dirty="0"/>
              <a:t>接口创建线程</a:t>
            </a:r>
            <a:endParaRPr lang="en-US" altLang="zh-CN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00" y="2016353"/>
            <a:ext cx="17838249" cy="1000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763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4"/>
          </p:nvPr>
        </p:nvSpPr>
        <p:spPr>
          <a:xfrm>
            <a:off x="10536187" y="6108048"/>
            <a:ext cx="9003805" cy="1025922"/>
          </a:xfrm>
          <a:prstGeom prst="rect">
            <a:avLst/>
          </a:prstGeom>
        </p:spPr>
        <p:txBody>
          <a:bodyPr/>
          <a:lstStyle>
            <a:lvl1pPr>
              <a:defRPr b="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 smtClean="0"/>
              <a:t>详细用例</a:t>
            </a:r>
            <a:endParaRPr lang="en-US" altLang="zh-CN" dirty="0"/>
          </a:p>
        </p:txBody>
      </p:sp>
      <p:sp>
        <p:nvSpPr>
          <p:cNvPr id="155" name="Shape 155"/>
          <p:cNvSpPr/>
          <p:nvPr/>
        </p:nvSpPr>
        <p:spPr>
          <a:xfrm>
            <a:off x="9607550" y="6214609"/>
            <a:ext cx="1153815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 smtClean="0"/>
              <a:t>0</a:t>
            </a:r>
            <a:r>
              <a:rPr lang="en-US" altLang="zh-CN" dirty="0" smtClean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414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4"/>
          </p:nvPr>
        </p:nvSpPr>
        <p:spPr>
          <a:xfrm>
            <a:off x="1290587" y="544827"/>
            <a:ext cx="12556042" cy="948978"/>
          </a:xfrm>
          <a:prstGeom prst="rect">
            <a:avLst/>
          </a:prstGeom>
        </p:spPr>
        <p:txBody>
          <a:bodyPr/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 smtClean="0"/>
              <a:t>详细用例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290587" y="1992906"/>
            <a:ext cx="1573467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抛出一个问题：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中订单定位争抢库存的并发问题如何规避？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代码见附件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71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4"/>
          </p:nvPr>
        </p:nvSpPr>
        <p:spPr>
          <a:xfrm>
            <a:off x="10536187" y="6108048"/>
            <a:ext cx="9003805" cy="1025922"/>
          </a:xfrm>
          <a:prstGeom prst="rect">
            <a:avLst/>
          </a:prstGeom>
        </p:spPr>
        <p:txBody>
          <a:bodyPr/>
          <a:lstStyle>
            <a:lvl1pPr>
              <a:defRPr b="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 smtClean="0"/>
              <a:t>附录</a:t>
            </a:r>
            <a:endParaRPr lang="en-US" altLang="zh-CN" dirty="0"/>
          </a:p>
        </p:txBody>
      </p:sp>
      <p:sp>
        <p:nvSpPr>
          <p:cNvPr id="155" name="Shape 155"/>
          <p:cNvSpPr/>
          <p:nvPr/>
        </p:nvSpPr>
        <p:spPr>
          <a:xfrm>
            <a:off x="9607550" y="6214609"/>
            <a:ext cx="1153815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 smtClean="0"/>
              <a:t>0</a:t>
            </a:r>
            <a:r>
              <a:rPr lang="en-US" altLang="zh-CN" dirty="0" smtClean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8806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4"/>
          </p:nvPr>
        </p:nvSpPr>
        <p:spPr>
          <a:xfrm>
            <a:off x="1290587" y="544827"/>
            <a:ext cx="12556042" cy="948978"/>
          </a:xfrm>
          <a:prstGeom prst="rect">
            <a:avLst/>
          </a:prstGeom>
        </p:spPr>
        <p:txBody>
          <a:bodyPr/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 smtClean="0"/>
              <a:t>附录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500743" y="1992906"/>
            <a:ext cx="165245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http://ifeve.com/google-guava-listenablefuture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87" y="3143434"/>
            <a:ext cx="14602556" cy="249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010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4"/>
          </p:nvPr>
        </p:nvSpPr>
        <p:spPr>
          <a:xfrm>
            <a:off x="9559111" y="4227516"/>
            <a:ext cx="10741721" cy="71814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线程状态</a:t>
            </a:r>
            <a:r>
              <a:rPr lang="zh-CN" altLang="en-US" dirty="0"/>
              <a:t>的生命周期</a:t>
            </a:r>
            <a:endParaRPr lang="en-US" altLang="zh-CN" dirty="0"/>
          </a:p>
        </p:txBody>
      </p:sp>
      <p:sp>
        <p:nvSpPr>
          <p:cNvPr id="4" name="Shape 151"/>
          <p:cNvSpPr txBox="1">
            <a:spLocks/>
          </p:cNvSpPr>
          <p:nvPr/>
        </p:nvSpPr>
        <p:spPr>
          <a:xfrm>
            <a:off x="8555647" y="2115686"/>
            <a:ext cx="1074172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什么是多线程</a:t>
            </a:r>
            <a:endParaRPr lang="zh-CN" altLang="en-US" dirty="0"/>
          </a:p>
        </p:txBody>
      </p:sp>
      <p:sp>
        <p:nvSpPr>
          <p:cNvPr id="5" name="Shape 151"/>
          <p:cNvSpPr>
            <a:spLocks noGrp="1"/>
          </p:cNvSpPr>
          <p:nvPr>
            <p:ph type="body" idx="14"/>
          </p:nvPr>
        </p:nvSpPr>
        <p:spPr>
          <a:xfrm>
            <a:off x="9968811" y="6578608"/>
            <a:ext cx="10741721" cy="71814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多线程的创建及启动</a:t>
            </a:r>
            <a:endParaRPr lang="en-US" altLang="zh-CN" dirty="0"/>
          </a:p>
        </p:txBody>
      </p:sp>
      <p:sp>
        <p:nvSpPr>
          <p:cNvPr id="7" name="Shape 151"/>
          <p:cNvSpPr>
            <a:spLocks noGrp="1"/>
          </p:cNvSpPr>
          <p:nvPr>
            <p:ph type="body" idx="14"/>
          </p:nvPr>
        </p:nvSpPr>
        <p:spPr>
          <a:xfrm>
            <a:off x="9559111" y="8996449"/>
            <a:ext cx="10741721" cy="71814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详细用例</a:t>
            </a:r>
            <a:endParaRPr lang="en-US" altLang="zh-CN" dirty="0"/>
          </a:p>
        </p:txBody>
      </p:sp>
      <p:sp>
        <p:nvSpPr>
          <p:cNvPr id="8" name="Shape 151"/>
          <p:cNvSpPr>
            <a:spLocks noGrp="1"/>
          </p:cNvSpPr>
          <p:nvPr>
            <p:ph type="body" idx="14"/>
          </p:nvPr>
        </p:nvSpPr>
        <p:spPr>
          <a:xfrm>
            <a:off x="8555647" y="11108279"/>
            <a:ext cx="10741721" cy="71814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附录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4"/>
          </p:nvPr>
        </p:nvSpPr>
        <p:spPr>
          <a:xfrm>
            <a:off x="10536187" y="6108048"/>
            <a:ext cx="9003805" cy="1025922"/>
          </a:xfrm>
          <a:prstGeom prst="rect">
            <a:avLst/>
          </a:prstGeom>
        </p:spPr>
        <p:txBody>
          <a:bodyPr/>
          <a:lstStyle>
            <a:lvl1pPr>
              <a:defRPr b="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 smtClean="0"/>
              <a:t>什么是多线程</a:t>
            </a:r>
            <a:endParaRPr dirty="0"/>
          </a:p>
        </p:txBody>
      </p:sp>
      <p:sp>
        <p:nvSpPr>
          <p:cNvPr id="155" name="Shape 155"/>
          <p:cNvSpPr/>
          <p:nvPr/>
        </p:nvSpPr>
        <p:spPr>
          <a:xfrm>
            <a:off x="9607550" y="6214609"/>
            <a:ext cx="1153815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4"/>
          </p:nvPr>
        </p:nvSpPr>
        <p:spPr>
          <a:xfrm>
            <a:off x="1290587" y="544827"/>
            <a:ext cx="5105005" cy="948978"/>
          </a:xfrm>
          <a:prstGeom prst="rect">
            <a:avLst/>
          </a:prstGeom>
        </p:spPr>
        <p:txBody>
          <a:bodyPr/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/>
              <a:t>多线程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1444752" y="2523744"/>
            <a:ext cx="1962302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运行中的应用程序称为进程，拥有系统资源（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、内存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：线程是进程中的实体，一个进程可以拥有多个线程，一个线程必须有一个父进程。线程不拥有系统资源，只有运行必须的一些数据结构；它与父进程的其它线程共享该进程所拥有的全部资源。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：指的是这个程序（一个进程）运行时产生了不止一个线程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4"/>
          </p:nvPr>
        </p:nvSpPr>
        <p:spPr>
          <a:xfrm>
            <a:off x="1290587" y="544827"/>
            <a:ext cx="5105005" cy="948978"/>
          </a:xfrm>
          <a:prstGeom prst="rect">
            <a:avLst/>
          </a:prstGeom>
        </p:spPr>
        <p:txBody>
          <a:bodyPr/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 smtClean="0"/>
              <a:t>名词解释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290587" y="2175401"/>
            <a:ext cx="19623024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调度算法，让用户看上去同时执行，实际上从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操作层面不是真正的同时。并发往往在场景中有公用的资源。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线程安全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：经常用来描绘一段代码。指在并发的情况之下，该代码经过多线程使用，线程的调度顺序不影响任何结果。这个时候使用多线程，我们只需要关注系统的内存，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是不是够用即可。反过来，线程不安全就意味着线程的调度顺序会影响最终结果。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中的同步指的是通过人为的控制和调度，保证共享资源的多线程访问成为线程安全，来保证结果的准确。线程安全的优先级高于性能。</a:t>
            </a:r>
          </a:p>
        </p:txBody>
      </p:sp>
    </p:spTree>
    <p:extLst>
      <p:ext uri="{BB962C8B-B14F-4D97-AF65-F5344CB8AC3E}">
        <p14:creationId xmlns:p14="http://schemas.microsoft.com/office/powerpoint/2010/main" val="243755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4"/>
          </p:nvPr>
        </p:nvSpPr>
        <p:spPr>
          <a:xfrm>
            <a:off x="10536187" y="6108048"/>
            <a:ext cx="9003805" cy="1025922"/>
          </a:xfrm>
          <a:prstGeom prst="rect">
            <a:avLst/>
          </a:prstGeom>
        </p:spPr>
        <p:txBody>
          <a:bodyPr/>
          <a:lstStyle>
            <a:lvl1pPr>
              <a:defRPr b="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/>
              <a:t>多线程状态的生命周期</a:t>
            </a:r>
            <a:endParaRPr lang="en-US" altLang="zh-CN" dirty="0"/>
          </a:p>
        </p:txBody>
      </p:sp>
      <p:sp>
        <p:nvSpPr>
          <p:cNvPr id="155" name="Shape 155"/>
          <p:cNvSpPr/>
          <p:nvPr/>
        </p:nvSpPr>
        <p:spPr>
          <a:xfrm>
            <a:off x="9607550" y="6214609"/>
            <a:ext cx="1153815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 smtClean="0"/>
              <a:t>0</a:t>
            </a:r>
            <a:r>
              <a:rPr lang="en-US" altLang="zh-CN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690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idx="13"/>
          </p:nvPr>
        </p:nvSpPr>
        <p:spPr>
          <a:xfrm>
            <a:off x="10643326" y="683326"/>
            <a:ext cx="3917851" cy="67197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8" name="Shape 158"/>
          <p:cNvSpPr>
            <a:spLocks noGrp="1"/>
          </p:cNvSpPr>
          <p:nvPr>
            <p:ph type="body" idx="14"/>
          </p:nvPr>
        </p:nvSpPr>
        <p:spPr>
          <a:xfrm>
            <a:off x="1290587" y="121635"/>
            <a:ext cx="8724270" cy="1795363"/>
          </a:xfrm>
          <a:prstGeom prst="rect">
            <a:avLst/>
          </a:prstGeom>
        </p:spPr>
        <p:txBody>
          <a:bodyPr/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/>
              <a:t>多线程</a:t>
            </a:r>
            <a:r>
              <a:rPr lang="zh-CN" altLang="en-US" dirty="0" smtClean="0"/>
              <a:t>状态的生命周期</a:t>
            </a:r>
            <a:endParaRPr lang="en-US" altLang="zh-CN" dirty="0" smtClean="0"/>
          </a:p>
        </p:txBody>
      </p:sp>
      <p:pic>
        <p:nvPicPr>
          <p:cNvPr id="5" name="Picture 4" descr="http://images.cnitblog.com/i/426802/201406/2320020517473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666" y="2954631"/>
            <a:ext cx="14375629" cy="933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015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4"/>
          </p:nvPr>
        </p:nvSpPr>
        <p:spPr>
          <a:xfrm>
            <a:off x="1290587" y="544827"/>
            <a:ext cx="5105005" cy="948978"/>
          </a:xfrm>
          <a:prstGeom prst="rect">
            <a:avLst/>
          </a:prstGeom>
        </p:spPr>
        <p:txBody>
          <a:bodyPr/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/>
              <a:t>线程状态转换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835151" y="1692362"/>
            <a:ext cx="22482049" cy="1092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新建状态（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：当线程对象对创建后，即进入了新建状态；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就绪状态（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：当调用线程对象的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start()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方法（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t.start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），线程即进入就绪状态。处于就绪状态的线程，只是说明此线程已经做好了准备，随时等待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调度执行，并不是说执行了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t.start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此线程立即就会执行；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运行状态（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开始调度处于就绪状态的线程时，此时线程才得以真正执行，即进入到运行状态。注：就     绪状态是进入到运行状态的唯一入口，也就是说，线程要想进入运行状态执行，首先必须处于就绪状态中；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阻塞状态（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Blocked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：处于运行状态中的线程由于某种原因，暂时放弃对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的使用权，停止执行，此时进入阻塞状态，直到其进入到就绪状态，才 有机会再次被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调用以进入到运行状态。根据阻塞产生的原因不同，阻塞状态又可以分为三种：等待阻塞、同步阻塞 、其他阻塞；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死亡状态（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Dead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：线程执行完了或者因异常退出了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run()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方法，该线程结束生命周期。</a:t>
            </a:r>
          </a:p>
        </p:txBody>
      </p:sp>
    </p:spTree>
    <p:extLst>
      <p:ext uri="{BB962C8B-B14F-4D97-AF65-F5344CB8AC3E}">
        <p14:creationId xmlns:p14="http://schemas.microsoft.com/office/powerpoint/2010/main" val="24566464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4"/>
          </p:nvPr>
        </p:nvSpPr>
        <p:spPr>
          <a:xfrm>
            <a:off x="10536187" y="6108048"/>
            <a:ext cx="9003805" cy="1025922"/>
          </a:xfrm>
          <a:prstGeom prst="rect">
            <a:avLst/>
          </a:prstGeom>
        </p:spPr>
        <p:txBody>
          <a:bodyPr/>
          <a:lstStyle>
            <a:lvl1pPr>
              <a:defRPr b="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dirty="0"/>
              <a:t>多线程的创建及启动</a:t>
            </a:r>
            <a:endParaRPr lang="en-US" altLang="zh-CN" dirty="0"/>
          </a:p>
        </p:txBody>
      </p:sp>
      <p:sp>
        <p:nvSpPr>
          <p:cNvPr id="155" name="Shape 155"/>
          <p:cNvSpPr/>
          <p:nvPr/>
        </p:nvSpPr>
        <p:spPr>
          <a:xfrm>
            <a:off x="9607550" y="6214609"/>
            <a:ext cx="1153815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 smtClean="0"/>
              <a:t>0</a:t>
            </a:r>
            <a:r>
              <a:rPr lang="en-US" altLang="zh-CN" dirty="0" smtClean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971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3585F"/>
    </a:dk2>
    <a:lt2>
      <a:srgbClr val="DCDEE0"/>
    </a:lt2>
    <a:accent1>
      <a:srgbClr val="0365C0"/>
    </a:accent1>
    <a:accent2>
      <a:srgbClr val="00882B"/>
    </a:accent2>
    <a:accent3>
      <a:srgbClr val="DCBD23"/>
    </a:accent3>
    <a:accent4>
      <a:srgbClr val="DE6A10"/>
    </a:accent4>
    <a:accent5>
      <a:srgbClr val="C82506"/>
    </a:accent5>
    <a:accent6>
      <a:srgbClr val="773F9B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602</Words>
  <Application>Microsoft Office PowerPoint</Application>
  <PresentationFormat>自定义</PresentationFormat>
  <Paragraphs>67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Helvetica Light</vt:lpstr>
      <vt:lpstr>Helvetica Neue</vt:lpstr>
      <vt:lpstr>微软雅黑</vt:lpstr>
      <vt:lpstr>微软雅黑 Light</vt:lpstr>
      <vt:lpstr>Helvetica</vt:lpstr>
      <vt:lpstr>Impact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Bill九命青猫</dc:creator>
  <cp:lastModifiedBy>Bill九命青猫</cp:lastModifiedBy>
  <cp:revision>38</cp:revision>
  <dcterms:modified xsi:type="dcterms:W3CDTF">2017-07-03T03:34:37Z</dcterms:modified>
</cp:coreProperties>
</file>