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268" r:id="rId2"/>
    <p:sldId id="276" r:id="rId3"/>
    <p:sldId id="287" r:id="rId4"/>
    <p:sldId id="272" r:id="rId5"/>
    <p:sldId id="271" r:id="rId6"/>
    <p:sldId id="289" r:id="rId7"/>
    <p:sldId id="291" r:id="rId8"/>
    <p:sldId id="288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99A"/>
    <a:srgbClr val="FFFFFF"/>
    <a:srgbClr val="01B8E7"/>
    <a:srgbClr val="FD97B5"/>
    <a:srgbClr val="F6CEE1"/>
    <a:srgbClr val="B6B5BE"/>
    <a:srgbClr val="FFBC92"/>
    <a:srgbClr val="EE7F2C"/>
    <a:srgbClr val="C568D3"/>
    <a:srgbClr val="CCA08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F964-8DAF-4FF1-81A8-A8C9FDED3A40}" v="10" dt="2023-08-01T09:54:2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준희" userId="90b69a329238482c" providerId="LiveId" clId="{3BD4F964-8DAF-4FF1-81A8-A8C9FDED3A40}"/>
    <pc:docChg chg="custSel addSld delSld modSld">
      <pc:chgData name="한 준희" userId="90b69a329238482c" providerId="LiveId" clId="{3BD4F964-8DAF-4FF1-81A8-A8C9FDED3A40}" dt="2023-08-01T09:56:28.997" v="144"/>
      <pc:docMkLst>
        <pc:docMk/>
      </pc:docMkLst>
      <pc:sldChg chg="modSp mod">
        <pc:chgData name="한 준희" userId="90b69a329238482c" providerId="LiveId" clId="{3BD4F964-8DAF-4FF1-81A8-A8C9FDED3A40}" dt="2023-08-01T09:44:36.024" v="59" actId="20577"/>
        <pc:sldMkLst>
          <pc:docMk/>
          <pc:sldMk cId="4219667058" sldId="271"/>
        </pc:sldMkLst>
        <pc:spChg chg="mod">
          <ac:chgData name="한 준희" userId="90b69a329238482c" providerId="LiveId" clId="{3BD4F964-8DAF-4FF1-81A8-A8C9FDED3A40}" dt="2023-08-01T09:44:17.479" v="27" actId="20577"/>
          <ac:spMkLst>
            <pc:docMk/>
            <pc:sldMk cId="4219667058" sldId="271"/>
            <ac:spMk id="2" creationId="{BF3CF508-81B2-BF49-60F7-3D2914630B1F}"/>
          </ac:spMkLst>
        </pc:spChg>
        <pc:spChg chg="mod">
          <ac:chgData name="한 준희" userId="90b69a329238482c" providerId="LiveId" clId="{3BD4F964-8DAF-4FF1-81A8-A8C9FDED3A40}" dt="2023-08-01T09:44:36.024" v="59" actId="20577"/>
          <ac:spMkLst>
            <pc:docMk/>
            <pc:sldMk cId="4219667058" sldId="271"/>
            <ac:spMk id="10" creationId="{D37D94D5-BC31-23E4-019D-7B9C55FA654E}"/>
          </ac:spMkLst>
        </pc:spChg>
      </pc:sldChg>
      <pc:sldChg chg="addSp modSp mod">
        <pc:chgData name="한 준희" userId="90b69a329238482c" providerId="LiveId" clId="{3BD4F964-8DAF-4FF1-81A8-A8C9FDED3A40}" dt="2023-08-01T09:48:17.924" v="123"/>
        <pc:sldMkLst>
          <pc:docMk/>
          <pc:sldMk cId="479018163" sldId="276"/>
        </pc:sldMkLst>
        <pc:spChg chg="add mod">
          <ac:chgData name="한 준희" userId="90b69a329238482c" providerId="LiveId" clId="{3BD4F964-8DAF-4FF1-81A8-A8C9FDED3A40}" dt="2023-08-01T09:48:07.035" v="102" actId="207"/>
          <ac:spMkLst>
            <pc:docMk/>
            <pc:sldMk cId="479018163" sldId="276"/>
            <ac:spMk id="2" creationId="{0582BAC8-B45E-75F5-742E-2A2C4A11DFF5}"/>
          </ac:spMkLst>
        </pc:spChg>
        <pc:spChg chg="add mod">
          <ac:chgData name="한 준희" userId="90b69a329238482c" providerId="LiveId" clId="{3BD4F964-8DAF-4FF1-81A8-A8C9FDED3A40}" dt="2023-08-01T09:48:07.035" v="102" actId="207"/>
          <ac:spMkLst>
            <pc:docMk/>
            <pc:sldMk cId="479018163" sldId="276"/>
            <ac:spMk id="5" creationId="{04F588BF-7A8D-E904-A481-646E509D5BBA}"/>
          </ac:spMkLst>
        </pc:spChg>
        <pc:spChg chg="add mod">
          <ac:chgData name="한 준희" userId="90b69a329238482c" providerId="LiveId" clId="{3BD4F964-8DAF-4FF1-81A8-A8C9FDED3A40}" dt="2023-08-01T09:48:09.953" v="104" actId="20577"/>
          <ac:spMkLst>
            <pc:docMk/>
            <pc:sldMk cId="479018163" sldId="276"/>
            <ac:spMk id="6" creationId="{482614F6-2019-5D81-C32C-564636F406EA}"/>
          </ac:spMkLst>
        </pc:spChg>
        <pc:spChg chg="add mod">
          <ac:chgData name="한 준희" userId="90b69a329238482c" providerId="LiveId" clId="{3BD4F964-8DAF-4FF1-81A8-A8C9FDED3A40}" dt="2023-08-01T09:48:17.924" v="123"/>
          <ac:spMkLst>
            <pc:docMk/>
            <pc:sldMk cId="479018163" sldId="276"/>
            <ac:spMk id="9" creationId="{90FE6CB1-77E6-33B5-AEE2-822C902BC211}"/>
          </ac:spMkLst>
        </pc:spChg>
        <pc:spChg chg="mod">
          <ac:chgData name="한 준희" userId="90b69a329238482c" providerId="LiveId" clId="{3BD4F964-8DAF-4FF1-81A8-A8C9FDED3A40}" dt="2023-08-01T09:47:15.850" v="95" actId="1076"/>
          <ac:spMkLst>
            <pc:docMk/>
            <pc:sldMk cId="479018163" sldId="276"/>
            <ac:spMk id="23" creationId="{43C2A495-F0D5-4493-939B-5D0F2455C3BF}"/>
          </ac:spMkLst>
        </pc:spChg>
        <pc:spChg chg="mod">
          <ac:chgData name="한 준희" userId="90b69a329238482c" providerId="LiveId" clId="{3BD4F964-8DAF-4FF1-81A8-A8C9FDED3A40}" dt="2023-08-01T09:47:18.323" v="96" actId="1076"/>
          <ac:spMkLst>
            <pc:docMk/>
            <pc:sldMk cId="479018163" sldId="276"/>
            <ac:spMk id="24" creationId="{91B8CD6F-6667-420B-87B3-60018582F560}"/>
          </ac:spMkLst>
        </pc:spChg>
        <pc:spChg chg="mod">
          <ac:chgData name="한 준희" userId="90b69a329238482c" providerId="LiveId" clId="{3BD4F964-8DAF-4FF1-81A8-A8C9FDED3A40}" dt="2023-08-01T09:47:29.754" v="97" actId="1076"/>
          <ac:spMkLst>
            <pc:docMk/>
            <pc:sldMk cId="479018163" sldId="276"/>
            <ac:spMk id="25" creationId="{970144AD-D390-4AF8-A063-BDB24D4FA311}"/>
          </ac:spMkLst>
        </pc:spChg>
        <pc:spChg chg="mod">
          <ac:chgData name="한 준희" userId="90b69a329238482c" providerId="LiveId" clId="{3BD4F964-8DAF-4FF1-81A8-A8C9FDED3A40}" dt="2023-08-01T09:47:34.512" v="98" actId="1076"/>
          <ac:spMkLst>
            <pc:docMk/>
            <pc:sldMk cId="479018163" sldId="276"/>
            <ac:spMk id="26" creationId="{399CBFD0-0219-46CA-BD88-1A04DEA36C11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27" creationId="{45F06F5D-AD3E-4BCF-9176-0DCE85F9536C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28" creationId="{00E57FB3-70F8-490B-BAE9-E13F37922B88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29" creationId="{A7BE3281-E252-40A9-A542-4E2039481F11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30" creationId="{7DDEBF56-2C5F-47E6-B900-56F19ED21A27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31" creationId="{D7A3437E-343A-4F8D-BC1D-D8454EE5D553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32" creationId="{C4CA925B-7665-413F-90F8-5ED03C21D538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33" creationId="{D5BACEC8-59D9-45E5-9066-C7C4F19DF95A}"/>
          </ac:spMkLst>
        </pc:spChg>
        <pc:spChg chg="mod">
          <ac:chgData name="한 준희" userId="90b69a329238482c" providerId="LiveId" clId="{3BD4F964-8DAF-4FF1-81A8-A8C9FDED3A40}" dt="2023-08-01T09:47:43.036" v="99" actId="1076"/>
          <ac:spMkLst>
            <pc:docMk/>
            <pc:sldMk cId="479018163" sldId="276"/>
            <ac:spMk id="34" creationId="{1BF3CA96-0010-4399-BC26-3BA39E55EB26}"/>
          </ac:spMkLst>
        </pc:spChg>
      </pc:sldChg>
      <pc:sldChg chg="modSp mod">
        <pc:chgData name="한 준희" userId="90b69a329238482c" providerId="LiveId" clId="{3BD4F964-8DAF-4FF1-81A8-A8C9FDED3A40}" dt="2023-08-01T09:45:09.768" v="62" actId="20577"/>
        <pc:sldMkLst>
          <pc:docMk/>
          <pc:sldMk cId="2079497816" sldId="313"/>
        </pc:sldMkLst>
        <pc:spChg chg="mod">
          <ac:chgData name="한 준희" userId="90b69a329238482c" providerId="LiveId" clId="{3BD4F964-8DAF-4FF1-81A8-A8C9FDED3A40}" dt="2023-08-01T09:45:09.768" v="62" actId="20577"/>
          <ac:spMkLst>
            <pc:docMk/>
            <pc:sldMk cId="2079497816" sldId="313"/>
            <ac:spMk id="9" creationId="{EC93F940-82F5-AA5A-112D-69E3159D27AE}"/>
          </ac:spMkLst>
        </pc:spChg>
      </pc:sldChg>
      <pc:sldChg chg="delSp modSp add mod">
        <pc:chgData name="한 준희" userId="90b69a329238482c" providerId="LiveId" clId="{3BD4F964-8DAF-4FF1-81A8-A8C9FDED3A40}" dt="2023-08-01T09:46:38.455" v="94" actId="14100"/>
        <pc:sldMkLst>
          <pc:docMk/>
          <pc:sldMk cId="619496447" sldId="315"/>
        </pc:sldMkLst>
        <pc:spChg chg="mod">
          <ac:chgData name="한 준희" userId="90b69a329238482c" providerId="LiveId" clId="{3BD4F964-8DAF-4FF1-81A8-A8C9FDED3A40}" dt="2023-08-01T09:46:11.323" v="89" actId="20577"/>
          <ac:spMkLst>
            <pc:docMk/>
            <pc:sldMk cId="619496447" sldId="315"/>
            <ac:spMk id="7" creationId="{A8E3DAFD-2971-4DD5-80B9-4D4434D60F13}"/>
          </ac:spMkLst>
        </pc:spChg>
        <pc:spChg chg="mod">
          <ac:chgData name="한 준희" userId="90b69a329238482c" providerId="LiveId" clId="{3BD4F964-8DAF-4FF1-81A8-A8C9FDED3A40}" dt="2023-08-01T09:46:38.455" v="94" actId="14100"/>
          <ac:spMkLst>
            <pc:docMk/>
            <pc:sldMk cId="619496447" sldId="315"/>
            <ac:spMk id="9" creationId="{EC93F940-82F5-AA5A-112D-69E3159D27AE}"/>
          </ac:spMkLst>
        </pc:spChg>
        <pc:picChg chg="del mod">
          <ac:chgData name="한 준희" userId="90b69a329238482c" providerId="LiveId" clId="{3BD4F964-8DAF-4FF1-81A8-A8C9FDED3A40}" dt="2023-08-01T09:46:34.342" v="93" actId="478"/>
          <ac:picMkLst>
            <pc:docMk/>
            <pc:sldMk cId="619496447" sldId="315"/>
            <ac:picMk id="4098" creationId="{BD6C2D2A-6A05-43B0-EA00-5ACFE6833F99}"/>
          </ac:picMkLst>
        </pc:picChg>
      </pc:sldChg>
      <pc:sldChg chg="addSp delSp modSp add mod">
        <pc:chgData name="한 준희" userId="90b69a329238482c" providerId="LiveId" clId="{3BD4F964-8DAF-4FF1-81A8-A8C9FDED3A40}" dt="2023-08-01T09:56:28.997" v="144"/>
        <pc:sldMkLst>
          <pc:docMk/>
          <pc:sldMk cId="1628605379" sldId="316"/>
        </pc:sldMkLst>
        <pc:spChg chg="add del mod">
          <ac:chgData name="한 준희" userId="90b69a329238482c" providerId="LiveId" clId="{3BD4F964-8DAF-4FF1-81A8-A8C9FDED3A40}" dt="2023-08-01T09:53:49.294" v="137"/>
          <ac:spMkLst>
            <pc:docMk/>
            <pc:sldMk cId="1628605379" sldId="316"/>
            <ac:spMk id="2" creationId="{44176A19-38FA-DA6E-4324-FF575C426F2F}"/>
          </ac:spMkLst>
        </pc:spChg>
        <pc:spChg chg="add del mod">
          <ac:chgData name="한 준희" userId="90b69a329238482c" providerId="LiveId" clId="{3BD4F964-8DAF-4FF1-81A8-A8C9FDED3A40}" dt="2023-08-01T09:53:49.279" v="135" actId="21"/>
          <ac:spMkLst>
            <pc:docMk/>
            <pc:sldMk cId="1628605379" sldId="316"/>
            <ac:spMk id="5" creationId="{F199E617-F44D-865E-84BD-6F0B11B6A6CF}"/>
          </ac:spMkLst>
        </pc:spChg>
        <pc:spChg chg="add mod">
          <ac:chgData name="한 준희" userId="90b69a329238482c" providerId="LiveId" clId="{3BD4F964-8DAF-4FF1-81A8-A8C9FDED3A40}" dt="2023-08-01T09:56:28.997" v="144"/>
          <ac:spMkLst>
            <pc:docMk/>
            <pc:sldMk cId="1628605379" sldId="316"/>
            <ac:spMk id="6" creationId="{DF4935D5-F7FA-14D4-AB55-9C7B48365891}"/>
          </ac:spMkLst>
        </pc:spChg>
        <pc:spChg chg="del mod">
          <ac:chgData name="한 준희" userId="90b69a329238482c" providerId="LiveId" clId="{3BD4F964-8DAF-4FF1-81A8-A8C9FDED3A40}" dt="2023-08-01T09:53:07.357" v="131" actId="21"/>
          <ac:spMkLst>
            <pc:docMk/>
            <pc:sldMk cId="1628605379" sldId="316"/>
            <ac:spMk id="9" creationId="{EC93F940-82F5-AA5A-112D-69E3159D27AE}"/>
          </ac:spMkLst>
        </pc:spChg>
      </pc:sldChg>
      <pc:sldChg chg="new del">
        <pc:chgData name="한 준희" userId="90b69a329238482c" providerId="LiveId" clId="{3BD4F964-8DAF-4FF1-81A8-A8C9FDED3A40}" dt="2023-08-01T09:52:15.489" v="125" actId="2696"/>
        <pc:sldMkLst>
          <pc:docMk/>
          <pc:sldMk cId="3203265003" sldId="316"/>
        </pc:sldMkLst>
      </pc:sldChg>
      <pc:sldChg chg="add del">
        <pc:chgData name="한 준희" userId="90b69a329238482c" providerId="LiveId" clId="{3BD4F964-8DAF-4FF1-81A8-A8C9FDED3A40}" dt="2023-08-01T09:52:58.761" v="130" actId="2696"/>
        <pc:sldMkLst>
          <pc:docMk/>
          <pc:sldMk cId="2003699819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36F8C79-71B2-4495-BFE8-E2123B7134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6D0C7-E069-4238-BCA5-168FB980A7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53CF-A7B4-4CBD-80F4-DA4CDEA1AAF1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B0AE82-63AF-4DA5-A5FB-961350144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9B9CD1-3246-4DA3-8925-347F112A7A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0A07-6CF0-4344-9C13-A88661747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5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38A8B-797F-4F8F-9ADB-438F75EC5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C8610F-25A0-41B4-930D-DC0661D55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813C-36BF-4C92-8A2C-383F17AD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31B92-8A65-4B64-9322-44D16A1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B7994-7362-4104-8069-4148CB96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8E8FF-4818-4359-A271-1E6FABA3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83A32-DDA5-4C38-8682-F6BAA8C3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281D3-6216-4C11-A6B8-87236BEC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3E386-B090-4265-82E8-18680563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5F9FB-098C-4683-A734-4E06AFA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1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F3751E-A667-438D-8E17-89897C48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0AF865-92A7-46C0-8F3F-37CC9F5D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DBF3F-64BF-4FDD-82CA-86699947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C4A54-B2D5-481E-A4D1-187613AA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C68B2-47A0-4D08-A00C-3CCBDE84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7DF7-0E35-4FDD-9BAC-2570E984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A5F42-F92E-4988-B1EB-277C215F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66285-356C-43E8-97DC-0E5BD2E9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C672C-A96E-4A24-948F-0F0457F5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379A2-A7F1-4DAC-A517-0D049D82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C7E9-51EF-4C81-825C-9737D202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F3BCB-6355-4833-B8AA-7CEE5FEF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DCEFE-AF47-4F8B-AB32-C4F16220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DF5-9606-45F1-909A-6D579D59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17322-CE97-4E01-86D8-2E424E8F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5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6F879-25A9-4D82-9631-9A354A1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06618-3049-4ECB-B1C3-D165A1FE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2208A-B78A-4950-AE08-9A726F25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99D40-A430-4FE0-94F3-4FBECC38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5975E-16B3-4B05-91BC-BEE369A1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E76AD-CAFC-40FA-9A03-F5436301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5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2914B-BDF9-4F7C-ABE1-CADE0016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3D912-9155-4FAE-8FA1-71672178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A94C4-A5FA-48ED-BFB0-985EF8ED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048CA6-2533-4A37-9FDD-01D0CBEA5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0EAB6-0EAD-4588-A89E-59F6CCD6A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021A64-6E9A-4057-8880-6250BFCF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41394E-5D87-4E0B-A1B2-42A20DCB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D91967-98C6-4AC2-8D8D-5A5A507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8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F7F7D-3579-4BE9-9B1D-79B5F346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9B0D0-966B-4095-8113-714EEC8A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68A0F-15FA-4FFC-8135-C4B037C4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70681F-8048-4815-A78E-15D7F4E4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5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3059E3-CC99-4465-9B5A-A003C33EDBB1}"/>
              </a:ext>
            </a:extLst>
          </p:cNvPr>
          <p:cNvSpPr txBox="1"/>
          <p:nvPr userDrawn="1"/>
        </p:nvSpPr>
        <p:spPr>
          <a:xfrm>
            <a:off x="9729714" y="6606059"/>
            <a:ext cx="2436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592B6A-B373-4CDD-BDFD-7334EED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DDBF7-8773-4A1D-AFF7-E6E51DEF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3EA3F-3C7F-40C6-8084-0E279C7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5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17F48-8B54-4DAF-99CD-0AC4C694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1367A-9341-4A1E-96DF-67B51910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63117-B0A6-4333-9C97-0E78413B3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BF4E5-8155-46D3-9340-86DA4214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5D018-9E68-4F6E-886D-13B277A7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F5079-1B0D-44AA-9B79-26815E6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AF502-8AF4-4E2B-9E93-440C3281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FA07F4-61FA-42AD-B023-DD8D710A6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AA1DA-14D0-4738-A9E7-D9CD6816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727C9-9E3F-42B1-81E8-A753421B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08FC6-4DAC-42D3-9A71-CE190D3F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633B8-9F4D-46EB-99D8-2C62C9F9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A0AE22-18F7-4E82-B31B-79852EA5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7691A-D6BC-4232-82A1-C8A43B725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79F0D-3CCF-4CB9-B7C4-6E0E44EE0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5A66-5F21-49C8-92C0-E5D0D6176D0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6ABC-3FBE-44B7-891F-EADF06FC6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74AA-3EB4-4BF7-922F-67864B084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1BB8-5844-46FE-AC22-29ACD6DD1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0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byUUtB5SWsM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" TargetMode="External"/><Relationship Id="rId2" Type="http://schemas.openxmlformats.org/officeDocument/2006/relationships/hyperlink" Target="https://www.flaticon.com/kr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naver.com/seiru52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B732E1-E7F4-4A42-A051-B6920E39C9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2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4CB31-6E2E-4CF1-8D38-DBDEC9CB72DD}"/>
              </a:ext>
            </a:extLst>
          </p:cNvPr>
          <p:cNvSpPr txBox="1"/>
          <p:nvPr/>
        </p:nvSpPr>
        <p:spPr>
          <a:xfrm>
            <a:off x="1457621" y="1900732"/>
            <a:ext cx="9197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/>
              <a:t>ARviz</a:t>
            </a:r>
            <a:r>
              <a:rPr lang="en-US" altLang="ko-KR" sz="4000" b="1" dirty="0"/>
              <a:t> – An Augmented Reality-enabled Visualization Platform for ROS Applications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6DFCA-1A81-4059-8F4C-E4354444B713}"/>
              </a:ext>
            </a:extLst>
          </p:cNvPr>
          <p:cNvSpPr txBox="1"/>
          <p:nvPr/>
        </p:nvSpPr>
        <p:spPr>
          <a:xfrm>
            <a:off x="8744978" y="5129473"/>
            <a:ext cx="2424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bg1"/>
                </a:solidFill>
                <a:latin typeface="+mj-ea"/>
                <a:ea typeface="+mj-ea"/>
              </a:rPr>
              <a:t>Made by. </a:t>
            </a:r>
            <a:r>
              <a:rPr lang="ko-KR" altLang="en-US" sz="2800" spc="-300" dirty="0">
                <a:solidFill>
                  <a:schemeClr val="bg1"/>
                </a:solidFill>
                <a:latin typeface="+mj-ea"/>
                <a:ea typeface="+mj-ea"/>
              </a:rPr>
              <a:t>한준희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F6CE1AC-BEF0-46AE-8E39-487AB091101D}"/>
              </a:ext>
            </a:extLst>
          </p:cNvPr>
          <p:cNvGrpSpPr/>
          <p:nvPr/>
        </p:nvGrpSpPr>
        <p:grpSpPr>
          <a:xfrm>
            <a:off x="1567594" y="3704845"/>
            <a:ext cx="1878090" cy="1305000"/>
            <a:chOff x="5970629" y="4994126"/>
            <a:chExt cx="1878090" cy="1305000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056235A2-8654-461C-A406-293B38965C7E}"/>
                </a:ext>
              </a:extLst>
            </p:cNvPr>
            <p:cNvSpPr/>
            <p:nvPr/>
          </p:nvSpPr>
          <p:spPr>
            <a:xfrm rot="1286169">
              <a:off x="5970629" y="5051360"/>
              <a:ext cx="1447409" cy="1247766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2951666A-EA90-4BC5-993D-98A55C1D49B0}"/>
                </a:ext>
              </a:extLst>
            </p:cNvPr>
            <p:cNvSpPr/>
            <p:nvPr/>
          </p:nvSpPr>
          <p:spPr>
            <a:xfrm rot="1286169">
              <a:off x="6401310" y="4994126"/>
              <a:ext cx="1447409" cy="1247766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377E26B2-E447-433C-814F-ABFD671E4C7D}"/>
              </a:ext>
            </a:extLst>
          </p:cNvPr>
          <p:cNvSpPr/>
          <p:nvPr/>
        </p:nvSpPr>
        <p:spPr>
          <a:xfrm rot="3742073">
            <a:off x="3891610" y="612952"/>
            <a:ext cx="1447409" cy="124776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61B0D3A-8281-4BA4-97D5-A5E46A39F529}"/>
              </a:ext>
            </a:extLst>
          </p:cNvPr>
          <p:cNvSpPr/>
          <p:nvPr/>
        </p:nvSpPr>
        <p:spPr>
          <a:xfrm rot="3742073">
            <a:off x="4241228" y="795595"/>
            <a:ext cx="1447409" cy="1247766"/>
          </a:xfrm>
          <a:prstGeom prst="triangle">
            <a:avLst/>
          </a:prstGeom>
          <a:solidFill>
            <a:schemeClr val="accent2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61E9890-F1E4-4322-BCDB-1CAE45CE3097}"/>
              </a:ext>
            </a:extLst>
          </p:cNvPr>
          <p:cNvSpPr/>
          <p:nvPr/>
        </p:nvSpPr>
        <p:spPr>
          <a:xfrm rot="3742073">
            <a:off x="8693386" y="3333977"/>
            <a:ext cx="1447409" cy="1247766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B14E203-FA9E-42DC-AD77-1720736E6E4B}"/>
              </a:ext>
            </a:extLst>
          </p:cNvPr>
          <p:cNvSpPr/>
          <p:nvPr/>
        </p:nvSpPr>
        <p:spPr>
          <a:xfrm rot="3742073">
            <a:off x="9043004" y="3516620"/>
            <a:ext cx="1447409" cy="1247766"/>
          </a:xfrm>
          <a:prstGeom prst="triangle">
            <a:avLst/>
          </a:prstGeom>
          <a:solidFill>
            <a:schemeClr val="accent3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1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Hand Menu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0F5DA0-1266-BF3A-46B3-47A874C8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8" y="1484449"/>
            <a:ext cx="5592065" cy="4551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996564" y="2228671"/>
            <a:ext cx="553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왼손을 들어올려 사용</a:t>
            </a:r>
            <a:endParaRPr lang="en-US" altLang="ko-KR" sz="2400" dirty="0"/>
          </a:p>
          <a:p>
            <a:r>
              <a:rPr lang="ko-KR" altLang="en-US" sz="2400" dirty="0"/>
              <a:t>메뉴를 표시하고 디스플레이 플러그인 및 도구 플러그인의 구성에 접근가능</a:t>
            </a:r>
          </a:p>
        </p:txBody>
      </p:sp>
    </p:spTree>
    <p:extLst>
      <p:ext uri="{BB962C8B-B14F-4D97-AF65-F5344CB8AC3E}">
        <p14:creationId xmlns:p14="http://schemas.microsoft.com/office/powerpoint/2010/main" val="421026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Hologram Localization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996564" y="1908522"/>
            <a:ext cx="5531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실제 좌표계</a:t>
            </a:r>
            <a:r>
              <a:rPr lang="en-US" altLang="ko-KR" sz="2400" dirty="0"/>
              <a:t>(RWCS)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가상세계자표계</a:t>
            </a:r>
            <a:r>
              <a:rPr lang="en-US" altLang="ko-KR" sz="2400" dirty="0"/>
              <a:t>(VWCS)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고려해야함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C7CEAD-39D9-9F6C-6B73-7254020E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80" y="941864"/>
            <a:ext cx="3017520" cy="3017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84643-C710-E311-8C43-F02B9FA17832}"/>
              </a:ext>
            </a:extLst>
          </p:cNvPr>
          <p:cNvSpPr txBox="1"/>
          <p:nvPr/>
        </p:nvSpPr>
        <p:spPr>
          <a:xfrm>
            <a:off x="1275964" y="4545053"/>
            <a:ext cx="4413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ARViz</a:t>
            </a:r>
            <a:r>
              <a:rPr lang="ko-KR" altLang="en-US" dirty="0"/>
              <a:t>가 적절한 위치에서 가상 디스플레이 요소를 </a:t>
            </a:r>
            <a:r>
              <a:rPr lang="ko-KR" altLang="en-US" dirty="0" err="1"/>
              <a:t>렌더링하기위해</a:t>
            </a:r>
            <a:r>
              <a:rPr lang="ko-KR" altLang="en-US" dirty="0"/>
              <a:t> 필요한 정보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RWCS</a:t>
            </a:r>
            <a:r>
              <a:rPr lang="ko-KR" altLang="en-US" dirty="0"/>
              <a:t>와 </a:t>
            </a:r>
            <a:r>
              <a:rPr lang="en-US" altLang="ko-KR" dirty="0"/>
              <a:t>VWCS</a:t>
            </a:r>
            <a:r>
              <a:rPr lang="ko-KR" altLang="en-US" dirty="0"/>
              <a:t>간의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실제 좌표와 관련하여 디스플레이 요소는 어디에 </a:t>
            </a:r>
            <a:r>
              <a:rPr lang="ko-KR" altLang="en-US" dirty="0" err="1"/>
              <a:t>위치해야하는</a:t>
            </a:r>
            <a:r>
              <a:rPr lang="ko-KR" altLang="en-US" dirty="0"/>
              <a:t> 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CF12F9-32F9-19C7-61F2-0C529895CB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" t="14793" r="84419" b="13446"/>
          <a:stretch/>
        </p:blipFill>
        <p:spPr>
          <a:xfrm rot="5400000">
            <a:off x="8136420" y="3315058"/>
            <a:ext cx="1967354" cy="393731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D6087B0-AE72-EA8B-8FEE-7B3F8B66B594}"/>
              </a:ext>
            </a:extLst>
          </p:cNvPr>
          <p:cNvSpPr/>
          <p:nvPr/>
        </p:nvSpPr>
        <p:spPr>
          <a:xfrm rot="10800000">
            <a:off x="6096000" y="4846320"/>
            <a:ext cx="782320" cy="7694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AB928-D83A-BC88-642E-72DAA179E0E5}"/>
              </a:ext>
            </a:extLst>
          </p:cNvPr>
          <p:cNvSpPr txBox="1"/>
          <p:nvPr/>
        </p:nvSpPr>
        <p:spPr>
          <a:xfrm>
            <a:off x="6136639" y="4450917"/>
            <a:ext cx="78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318216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Hologram Localization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1103244" y="1725303"/>
            <a:ext cx="945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Vuforia</a:t>
            </a:r>
            <a:r>
              <a:rPr lang="ko-KR" altLang="en-US" sz="2400" dirty="0"/>
              <a:t>를 사용하여 실제 및 가상 좌표계 조정</a:t>
            </a:r>
            <a:r>
              <a:rPr lang="en-US" altLang="ko-KR" sz="2400" dirty="0"/>
              <a:t>:</a:t>
            </a:r>
          </a:p>
          <a:p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988346-703C-7EB8-DFD2-FB571319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79" y="2781914"/>
            <a:ext cx="1728759" cy="1728759"/>
          </a:xfrm>
          <a:prstGeom prst="rect">
            <a:avLst/>
          </a:prstGeom>
        </p:spPr>
      </p:pic>
      <p:pic>
        <p:nvPicPr>
          <p:cNvPr id="1026" name="Picture 2" descr="Code, qr, qr code icon - Download on Iconfinder">
            <a:extLst>
              <a:ext uri="{FF2B5EF4-FFF2-40B4-BE49-F238E27FC236}">
                <a16:creationId xmlns:a16="http://schemas.microsoft.com/office/drawing/2014/main" id="{FAAB8B73-4318-DD1A-2608-F6A88436D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42" y="2717432"/>
            <a:ext cx="1783402" cy="17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6F51FF-3FA9-25D8-3F43-771B25FE561C}"/>
              </a:ext>
            </a:extLst>
          </p:cNvPr>
          <p:cNvSpPr txBox="1"/>
          <p:nvPr/>
        </p:nvSpPr>
        <p:spPr>
          <a:xfrm>
            <a:off x="6096000" y="4762569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Vuforia engine</a:t>
            </a:r>
            <a:r>
              <a:rPr lang="ko-KR" altLang="en-US" dirty="0"/>
              <a:t>은 실제 환경에 배치된 물리적 </a:t>
            </a:r>
            <a:r>
              <a:rPr lang="en-US" altLang="ko-KR" dirty="0" err="1"/>
              <a:t>qr</a:t>
            </a:r>
            <a:r>
              <a:rPr lang="en-US" altLang="ko-KR" dirty="0"/>
              <a:t> </a:t>
            </a:r>
            <a:r>
              <a:rPr lang="ko-KR" altLang="en-US" dirty="0"/>
              <a:t>코드 마커를 통해 앵커 지정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3335-B93E-A9D2-D3BE-8E34E26D5187}"/>
              </a:ext>
            </a:extLst>
          </p:cNvPr>
          <p:cNvSpPr txBox="1"/>
          <p:nvPr/>
        </p:nvSpPr>
        <p:spPr>
          <a:xfrm>
            <a:off x="1972059" y="4896646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RWCS</a:t>
            </a:r>
            <a:r>
              <a:rPr lang="ko-KR" altLang="en-US" dirty="0"/>
              <a:t>와 </a:t>
            </a:r>
            <a:r>
              <a:rPr lang="en-US" altLang="ko-KR" dirty="0"/>
              <a:t>VWCS</a:t>
            </a:r>
            <a:r>
              <a:rPr lang="ko-KR" altLang="en-US" dirty="0"/>
              <a:t>간의 변환을 정의하기 위한 </a:t>
            </a:r>
            <a:r>
              <a:rPr lang="en-US" altLang="ko-KR" dirty="0"/>
              <a:t>VWCS</a:t>
            </a:r>
            <a:r>
              <a:rPr lang="ko-KR" altLang="en-US" dirty="0"/>
              <a:t>의 위치를 알려주는 앵커포인트 정의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2CE05-04FD-3F0B-7246-33E7F46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13" y="2072192"/>
            <a:ext cx="10082553" cy="36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Hologram Localization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996564" y="1908522"/>
            <a:ext cx="6064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unitytf</a:t>
            </a:r>
            <a:r>
              <a:rPr lang="en-US" altLang="ko-KR" sz="2400" dirty="0"/>
              <a:t> Listener: </a:t>
            </a:r>
          </a:p>
          <a:p>
            <a:r>
              <a:rPr lang="ko-KR" altLang="en-US" sz="2400" dirty="0"/>
              <a:t>모든 변환 정보를 수집하고 조립하여 </a:t>
            </a:r>
            <a:r>
              <a:rPr lang="en-US" altLang="ko-KR" sz="2400" dirty="0"/>
              <a:t>ROS </a:t>
            </a:r>
            <a:r>
              <a:rPr lang="ko-KR" altLang="en-US" sz="2400" dirty="0"/>
              <a:t>응용 프로그램의 모든 구성 요소가 두 좌표 프레임 간의 변환을 할 수 </a:t>
            </a:r>
            <a:r>
              <a:rPr lang="ko-KR" altLang="en-US" sz="2400" dirty="0" err="1"/>
              <a:t>있게함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66E98-BFB4-4F33-19C8-D8136734F2E6}"/>
              </a:ext>
            </a:extLst>
          </p:cNvPr>
          <p:cNvSpPr txBox="1"/>
          <p:nvPr/>
        </p:nvSpPr>
        <p:spPr>
          <a:xfrm>
            <a:off x="7457440" y="2042160"/>
            <a:ext cx="423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비동기 변환 정보는 </a:t>
            </a:r>
            <a:r>
              <a:rPr lang="en-US" altLang="ko-KR" sz="2400" dirty="0"/>
              <a:t>ROS#</a:t>
            </a:r>
            <a:r>
              <a:rPr lang="ko-KR" altLang="en-US" sz="2400" dirty="0"/>
              <a:t>을 통해 </a:t>
            </a:r>
            <a:r>
              <a:rPr lang="en-US" altLang="ko-KR" sz="2400" dirty="0" err="1"/>
              <a:t>Unitytf</a:t>
            </a:r>
            <a:r>
              <a:rPr lang="en-US" altLang="ko-KR" sz="2400" dirty="0"/>
              <a:t> listener</a:t>
            </a:r>
            <a:r>
              <a:rPr lang="ko-KR" altLang="en-US" sz="2400" dirty="0"/>
              <a:t>로 전달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BA634D-1C6C-FF7F-1104-5060B04D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44" y="3478182"/>
            <a:ext cx="8374096" cy="2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6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Communication with ROS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2845684" y="1701456"/>
            <a:ext cx="1319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ROS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66E98-BFB4-4F33-19C8-D8136734F2E6}"/>
              </a:ext>
            </a:extLst>
          </p:cNvPr>
          <p:cNvSpPr txBox="1"/>
          <p:nvPr/>
        </p:nvSpPr>
        <p:spPr>
          <a:xfrm>
            <a:off x="7329556" y="1701456"/>
            <a:ext cx="4236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/>
              <a:t>ARViz</a:t>
            </a:r>
            <a:endParaRPr lang="ko-KR" altLang="en-US" sz="3000" dirty="0"/>
          </a:p>
        </p:txBody>
      </p:sp>
      <p:pic>
        <p:nvPicPr>
          <p:cNvPr id="2050" name="Picture 2" descr="AI 첫 시작 - 용어 정리 (1)">
            <a:extLst>
              <a:ext uri="{FF2B5EF4-FFF2-40B4-BE49-F238E27FC236}">
                <a16:creationId xmlns:a16="http://schemas.microsoft.com/office/drawing/2014/main" id="{A292BB92-335F-79D0-7450-C56A5E4A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37" y="2364888"/>
            <a:ext cx="2531759" cy="25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197C6-9E97-14D7-41B6-22093B14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320" y="2610736"/>
            <a:ext cx="2040062" cy="2040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13B63-0E8C-2B92-360E-4DEB5CD6F587}"/>
              </a:ext>
            </a:extLst>
          </p:cNvPr>
          <p:cNvSpPr txBox="1"/>
          <p:nvPr/>
        </p:nvSpPr>
        <p:spPr>
          <a:xfrm>
            <a:off x="9447916" y="2644170"/>
            <a:ext cx="2407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Unity game engine:</a:t>
            </a:r>
          </a:p>
          <a:p>
            <a:r>
              <a:rPr lang="en-US" altLang="ko-KR" sz="2400" dirty="0"/>
              <a:t>ROS API</a:t>
            </a:r>
            <a:r>
              <a:rPr lang="ko-KR" altLang="en-US" sz="2400" dirty="0"/>
              <a:t>를 지원 하지 않음</a:t>
            </a:r>
          </a:p>
        </p:txBody>
      </p:sp>
      <p:pic>
        <p:nvPicPr>
          <p:cNvPr id="2052" name="Picture 4" descr="Arrows, data, left, right, communication, arrow">
            <a:extLst>
              <a:ext uri="{FF2B5EF4-FFF2-40B4-BE49-F238E27FC236}">
                <a16:creationId xmlns:a16="http://schemas.microsoft.com/office/drawing/2014/main" id="{78A401D8-1EDE-7B78-2B99-C3E888CF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8" y="2627630"/>
            <a:ext cx="1602740" cy="16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F8C511-C461-0013-4F66-9F84CFBB4D4D}"/>
              </a:ext>
            </a:extLst>
          </p:cNvPr>
          <p:cNvSpPr/>
          <p:nvPr/>
        </p:nvSpPr>
        <p:spPr>
          <a:xfrm rot="18752228">
            <a:off x="4821177" y="3382386"/>
            <a:ext cx="1894324" cy="932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AB51C1-7A41-9BAD-0BA6-B1F5FE935B15}"/>
              </a:ext>
            </a:extLst>
          </p:cNvPr>
          <p:cNvSpPr/>
          <p:nvPr/>
        </p:nvSpPr>
        <p:spPr>
          <a:xfrm rot="2596722">
            <a:off x="4889915" y="3336226"/>
            <a:ext cx="1894324" cy="932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4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Communication with ROS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1103244" y="1752256"/>
            <a:ext cx="365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ROS-</a:t>
            </a:r>
            <a:r>
              <a:rPr lang="en-US" altLang="ko-KR" sz="3000" dirty="0" err="1"/>
              <a:t>ROSbridge</a:t>
            </a:r>
            <a:r>
              <a:rPr lang="en-US" altLang="ko-KR" sz="3000" dirty="0"/>
              <a:t> + Unity-ROS#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13B63-0E8C-2B92-360E-4DEB5CD6F587}"/>
              </a:ext>
            </a:extLst>
          </p:cNvPr>
          <p:cNvSpPr txBox="1"/>
          <p:nvPr/>
        </p:nvSpPr>
        <p:spPr>
          <a:xfrm>
            <a:off x="6096000" y="1756992"/>
            <a:ext cx="490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TCP/IP</a:t>
            </a:r>
            <a:r>
              <a:rPr lang="ko-KR" altLang="en-US" sz="2400" dirty="0"/>
              <a:t>를 통해 공통 표준 </a:t>
            </a:r>
            <a:r>
              <a:rPr lang="en-US" altLang="ko-KR" sz="2400" dirty="0"/>
              <a:t>JSON </a:t>
            </a:r>
            <a:r>
              <a:rPr lang="ko-KR" altLang="en-US" sz="2400" dirty="0"/>
              <a:t>문자열 형식을 통해 통신할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FAF2C6-8C49-558C-2DB4-C828F923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04" y="3061873"/>
            <a:ext cx="8956135" cy="31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1D5B83-2AA5-28F8-D3EC-026E287C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45" y="1126431"/>
            <a:ext cx="5092794" cy="5621220"/>
          </a:xfrm>
          <a:prstGeom prst="rect">
            <a:avLst/>
          </a:prstGeom>
        </p:spPr>
      </p:pic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B4F7A3CE-79F4-57B9-3839-3291ACB3BBF0}"/>
              </a:ext>
            </a:extLst>
          </p:cNvPr>
          <p:cNvSpPr/>
          <p:nvPr/>
        </p:nvSpPr>
        <p:spPr>
          <a:xfrm flipV="1">
            <a:off x="2620700" y="1541637"/>
            <a:ext cx="202109" cy="304950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C655105-DE0D-AA86-154D-23DEAEDA085F}"/>
              </a:ext>
            </a:extLst>
          </p:cNvPr>
          <p:cNvSpPr/>
          <p:nvPr/>
        </p:nvSpPr>
        <p:spPr>
          <a:xfrm flipV="1">
            <a:off x="2620700" y="5213884"/>
            <a:ext cx="202109" cy="1258033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73B4B-190F-5C3D-7CBC-814D48F5C345}"/>
              </a:ext>
            </a:extLst>
          </p:cNvPr>
          <p:cNvSpPr txBox="1"/>
          <p:nvPr/>
        </p:nvSpPr>
        <p:spPr>
          <a:xfrm>
            <a:off x="596348" y="2610350"/>
            <a:ext cx="221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Display plugins</a:t>
            </a:r>
            <a:endParaRPr lang="ko-KR" altLang="en-US" sz="3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74DCB-9681-77D9-036A-5FAEE1D61F02}"/>
              </a:ext>
            </a:extLst>
          </p:cNvPr>
          <p:cNvSpPr txBox="1"/>
          <p:nvPr/>
        </p:nvSpPr>
        <p:spPr>
          <a:xfrm>
            <a:off x="596348" y="5213883"/>
            <a:ext cx="221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Tool plugins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7349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TF Display Plugin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1103244" y="1752256"/>
            <a:ext cx="36516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좌표 프레임 시각화 </a:t>
            </a:r>
            <a:r>
              <a:rPr lang="en-US" altLang="ko-KR" sz="3000" dirty="0"/>
              <a:t>– 3D </a:t>
            </a:r>
            <a:r>
              <a:rPr lang="ko-KR" altLang="en-US" sz="3000" dirty="0"/>
              <a:t>축 집합</a:t>
            </a:r>
            <a:endParaRPr lang="en-US" altLang="ko-KR" sz="3000" dirty="0"/>
          </a:p>
          <a:p>
            <a:r>
              <a:rPr lang="en-US" altLang="ko-KR" sz="3000" dirty="0" err="1"/>
              <a:t>ARViz</a:t>
            </a:r>
            <a:r>
              <a:rPr lang="ko-KR" altLang="en-US" sz="3000" dirty="0"/>
              <a:t>와 </a:t>
            </a:r>
            <a:r>
              <a:rPr lang="en-US" altLang="ko-KR" sz="3000" dirty="0"/>
              <a:t>ROS </a:t>
            </a:r>
            <a:r>
              <a:rPr lang="ko-KR" altLang="en-US" sz="3000" dirty="0"/>
              <a:t>애플리케이션과의 연결 시각적으로 확인</a:t>
            </a:r>
            <a:endParaRPr lang="en-US" altLang="ko-KR" sz="3000" dirty="0"/>
          </a:p>
          <a:p>
            <a:r>
              <a:rPr lang="en-US" altLang="ko-KR" sz="3000" dirty="0"/>
              <a:t>VWCS</a:t>
            </a:r>
            <a:r>
              <a:rPr lang="ko-KR" altLang="en-US" sz="3000" dirty="0"/>
              <a:t>와 </a:t>
            </a:r>
            <a:r>
              <a:rPr lang="en-US" altLang="ko-KR" sz="3000" dirty="0"/>
              <a:t>RWCS</a:t>
            </a:r>
            <a:r>
              <a:rPr lang="ko-KR" altLang="en-US" sz="3000" dirty="0"/>
              <a:t>간의 정렬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481BC0-81AD-D5E1-0A5C-2D759DBE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089" y="1126431"/>
            <a:ext cx="4134427" cy="2667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E3A285-CE43-8D66-6073-486CCE1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89" y="3882210"/>
            <a:ext cx="3300321" cy="2728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5FC6CD-8B9B-3F9A-DEF0-93FEB756D7CF}"/>
              </a:ext>
            </a:extLst>
          </p:cNvPr>
          <p:cNvSpPr txBox="1"/>
          <p:nvPr/>
        </p:nvSpPr>
        <p:spPr>
          <a:xfrm>
            <a:off x="9784080" y="433765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가시성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791825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4784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Visualization </a:t>
            </a:r>
            <a:r>
              <a:rPr lang="en-US" altLang="ko-KR" sz="2400" b="1" dirty="0" err="1"/>
              <a:t>MarkerArray</a:t>
            </a:r>
            <a:r>
              <a:rPr lang="en-US" altLang="ko-KR" sz="2400" b="1" dirty="0"/>
              <a:t> Display Plugin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792480" y="2131809"/>
            <a:ext cx="406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사용자 정의 마커 모음을 시각화</a:t>
            </a:r>
            <a:endParaRPr lang="en-US" altLang="ko-KR" sz="3000" dirty="0"/>
          </a:p>
          <a:p>
            <a:r>
              <a:rPr lang="en-US" altLang="ko-KR" sz="3000" dirty="0" err="1"/>
              <a:t>Rviz</a:t>
            </a:r>
            <a:r>
              <a:rPr lang="ko-KR" altLang="en-US" sz="3000" dirty="0"/>
              <a:t>와 유사한 시각화 기능</a:t>
            </a:r>
            <a:endParaRPr lang="en-US" altLang="ko-KR" sz="3000" dirty="0"/>
          </a:p>
          <a:p>
            <a:r>
              <a:rPr lang="ko-KR" altLang="en-US" sz="3000" dirty="0"/>
              <a:t>가상세계에 임의 원시 요소 표시 가능</a:t>
            </a:r>
            <a:endParaRPr lang="en-US" altLang="ko-KR" sz="3000" dirty="0"/>
          </a:p>
          <a:p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7C99A-28F2-1A58-529F-76B3E4A9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87" y="1896634"/>
            <a:ext cx="6854886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1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Stamped Pose Display Plugin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792480" y="2131809"/>
            <a:ext cx="40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주어진 좌표 프레임에 대한 가상 객체의 변환과 방향을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B1127C-69B5-77F8-27A0-CFDE9AA6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8"/>
          <a:stretch/>
        </p:blipFill>
        <p:spPr>
          <a:xfrm>
            <a:off x="4714240" y="2030376"/>
            <a:ext cx="7346959" cy="24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C2A495-F0D5-4493-939B-5D0F2455C3BF}"/>
              </a:ext>
            </a:extLst>
          </p:cNvPr>
          <p:cNvSpPr/>
          <p:nvPr/>
        </p:nvSpPr>
        <p:spPr>
          <a:xfrm>
            <a:off x="1278428" y="123626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B8CD6F-6667-420B-87B3-60018582F560}"/>
              </a:ext>
            </a:extLst>
          </p:cNvPr>
          <p:cNvSpPr/>
          <p:nvPr/>
        </p:nvSpPr>
        <p:spPr>
          <a:xfrm>
            <a:off x="2688128" y="1242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144AD-D390-4AF8-A063-BDB24D4FA311}"/>
              </a:ext>
            </a:extLst>
          </p:cNvPr>
          <p:cNvSpPr txBox="1"/>
          <p:nvPr/>
        </p:nvSpPr>
        <p:spPr>
          <a:xfrm>
            <a:off x="1624422" y="1424730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9CBFD0-0219-46CA-BD88-1A04DEA36C11}"/>
              </a:ext>
            </a:extLst>
          </p:cNvPr>
          <p:cNvSpPr txBox="1"/>
          <p:nvPr/>
        </p:nvSpPr>
        <p:spPr>
          <a:xfrm>
            <a:off x="2945222" y="148628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요약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F06F5D-AD3E-4BCF-9176-0DCE85F9536C}"/>
              </a:ext>
            </a:extLst>
          </p:cNvPr>
          <p:cNvSpPr/>
          <p:nvPr/>
        </p:nvSpPr>
        <p:spPr>
          <a:xfrm>
            <a:off x="1278428" y="252364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E57FB3-70F8-490B-BAE9-E13F37922B88}"/>
              </a:ext>
            </a:extLst>
          </p:cNvPr>
          <p:cNvSpPr/>
          <p:nvPr/>
        </p:nvSpPr>
        <p:spPr>
          <a:xfrm>
            <a:off x="2688128" y="252364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BE3281-E252-40A9-A542-4E2039481F11}"/>
              </a:ext>
            </a:extLst>
          </p:cNvPr>
          <p:cNvSpPr txBox="1"/>
          <p:nvPr/>
        </p:nvSpPr>
        <p:spPr>
          <a:xfrm>
            <a:off x="1624422" y="2657355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EBF56-2C5F-47E6-B900-56F19ED21A27}"/>
              </a:ext>
            </a:extLst>
          </p:cNvPr>
          <p:cNvSpPr txBox="1"/>
          <p:nvPr/>
        </p:nvSpPr>
        <p:spPr>
          <a:xfrm>
            <a:off x="2945222" y="2697445"/>
            <a:ext cx="106952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A3437E-343A-4F8D-BC1D-D8454EE5D553}"/>
              </a:ext>
            </a:extLst>
          </p:cNvPr>
          <p:cNvSpPr/>
          <p:nvPr/>
        </p:nvSpPr>
        <p:spPr>
          <a:xfrm>
            <a:off x="1278428" y="3843141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A925B-7665-413F-90F8-5ED03C21D538}"/>
              </a:ext>
            </a:extLst>
          </p:cNvPr>
          <p:cNvSpPr/>
          <p:nvPr/>
        </p:nvSpPr>
        <p:spPr>
          <a:xfrm>
            <a:off x="2688128" y="3843141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BACEC8-59D9-45E5-9066-C7C4F19DF95A}"/>
              </a:ext>
            </a:extLst>
          </p:cNvPr>
          <p:cNvSpPr txBox="1"/>
          <p:nvPr/>
        </p:nvSpPr>
        <p:spPr>
          <a:xfrm>
            <a:off x="1624422" y="397685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F3CA96-0010-4399-BC26-3BA39E55EB26}"/>
              </a:ext>
            </a:extLst>
          </p:cNvPr>
          <p:cNvSpPr txBox="1"/>
          <p:nvPr/>
        </p:nvSpPr>
        <p:spPr>
          <a:xfrm>
            <a:off x="2945222" y="4016946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본문 내용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2BAC8-B45E-75F5-742E-2A2C4A11DFF5}"/>
              </a:ext>
            </a:extLst>
          </p:cNvPr>
          <p:cNvSpPr/>
          <p:nvPr/>
        </p:nvSpPr>
        <p:spPr>
          <a:xfrm>
            <a:off x="1278428" y="5162642"/>
            <a:ext cx="1168400" cy="104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588BF-7A8D-E904-A481-646E509D5BBA}"/>
              </a:ext>
            </a:extLst>
          </p:cNvPr>
          <p:cNvSpPr/>
          <p:nvPr/>
        </p:nvSpPr>
        <p:spPr>
          <a:xfrm>
            <a:off x="2688128" y="5162642"/>
            <a:ext cx="8242300" cy="104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614F6-2019-5D81-C32C-564636F406EA}"/>
              </a:ext>
            </a:extLst>
          </p:cNvPr>
          <p:cNvSpPr txBox="1"/>
          <p:nvPr/>
        </p:nvSpPr>
        <p:spPr>
          <a:xfrm>
            <a:off x="1593964" y="5296357"/>
            <a:ext cx="5373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E6CB1-77E6-33B5-AEE2-822C902BC211}"/>
              </a:ext>
            </a:extLst>
          </p:cNvPr>
          <p:cNvSpPr txBox="1"/>
          <p:nvPr/>
        </p:nvSpPr>
        <p:spPr>
          <a:xfrm>
            <a:off x="2945222" y="5336447"/>
            <a:ext cx="1511952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479018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1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2D Arrow Tool Plugin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596348" y="1908289"/>
            <a:ext cx="406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AR</a:t>
            </a:r>
            <a:r>
              <a:rPr lang="ko-KR" altLang="en-US" sz="3000" dirty="0"/>
              <a:t>에서 손동작을 사용하여 평면을 만듦</a:t>
            </a:r>
            <a:endParaRPr lang="en-US" altLang="ko-KR" sz="3000" dirty="0"/>
          </a:p>
          <a:p>
            <a:r>
              <a:rPr lang="ko-KR" altLang="en-US" sz="3000" dirty="0"/>
              <a:t>손을 들면 손에서 나오는 광선이 </a:t>
            </a:r>
            <a:r>
              <a:rPr lang="en-US" altLang="ko-KR" sz="3000" dirty="0"/>
              <a:t>AR</a:t>
            </a:r>
            <a:r>
              <a:rPr lang="ko-KR" altLang="en-US" sz="3000" dirty="0"/>
              <a:t>에</a:t>
            </a:r>
            <a:r>
              <a:rPr lang="en-US" altLang="ko-KR" sz="3000" dirty="0"/>
              <a:t> </a:t>
            </a:r>
            <a:r>
              <a:rPr lang="ko-KR" altLang="en-US" sz="3000" dirty="0"/>
              <a:t>점선으로 표시됨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엄지손가락으로 검지를 두드리면 광선이 지면과 교차하는 위치가 식별됨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9D199B-6EB5-66F7-4222-5EA8AF8D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348" y="1911200"/>
            <a:ext cx="7531652" cy="27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675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3. AVAILABLE PLUGINS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1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Voice Command Tool Plugin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596348" y="1908289"/>
            <a:ext cx="40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Mixed Reality Toolkit</a:t>
            </a:r>
            <a:r>
              <a:rPr lang="ko-KR" altLang="en-US" sz="3000" dirty="0"/>
              <a:t>의 음성 처리 기능을 확장하고 사용자의 음성 명령을 통해 </a:t>
            </a:r>
            <a:r>
              <a:rPr lang="en-US" altLang="ko-KR" sz="3000" dirty="0"/>
              <a:t>ROS </a:t>
            </a:r>
            <a:r>
              <a:rPr lang="ko-KR" altLang="en-US" sz="3000" dirty="0"/>
              <a:t>응용 프로그램과 상호작용할 수 있게 함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4FD2D-E4B8-345F-D60B-41003AF1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348" y="2101329"/>
            <a:ext cx="7646840" cy="212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D7D67-3F6E-C84B-632B-B338ADB63EB7}"/>
              </a:ext>
            </a:extLst>
          </p:cNvPr>
          <p:cNvSpPr txBox="1"/>
          <p:nvPr/>
        </p:nvSpPr>
        <p:spPr>
          <a:xfrm>
            <a:off x="9733280" y="4585945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RVIZ</a:t>
            </a:r>
            <a:r>
              <a:rPr lang="ko-KR" altLang="en-US" dirty="0"/>
              <a:t>에 없는 기능</a:t>
            </a:r>
          </a:p>
        </p:txBody>
      </p:sp>
    </p:spTree>
    <p:extLst>
      <p:ext uri="{BB962C8B-B14F-4D97-AF65-F5344CB8AC3E}">
        <p14:creationId xmlns:p14="http://schemas.microsoft.com/office/powerpoint/2010/main" val="288850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4022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4. USE CASES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10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Mobile Robot Navigation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1103244" y="2147058"/>
            <a:ext cx="40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2D Arrow Tool Plugin </a:t>
            </a:r>
            <a:r>
              <a:rPr lang="ko-KR" altLang="en-US" sz="3000" dirty="0"/>
              <a:t>사용하여 로봇 이동</a:t>
            </a:r>
            <a:endParaRPr lang="en-US" altLang="ko-KR" sz="3000" dirty="0"/>
          </a:p>
          <a:p>
            <a:r>
              <a:rPr lang="ko-KR" altLang="en-US" sz="3000" dirty="0"/>
              <a:t>직접 보고 위치를 지정할 수 있으므로 공간적 및 상황적 인식 향상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CB6BB-6D09-B2F7-D3EB-1AD88C6C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52" y="159026"/>
            <a:ext cx="3747067" cy="63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4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4022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4. USE CASES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59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Visualizing Occluded Robots and Communicating Motion Intent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700942" y="2147058"/>
            <a:ext cx="4466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로봇 모델에 나오는 화살표를 </a:t>
            </a:r>
            <a:r>
              <a:rPr lang="ko-KR" altLang="en-US" sz="3000" dirty="0" err="1"/>
              <a:t>시각화하여</a:t>
            </a:r>
            <a:r>
              <a:rPr lang="ko-KR" altLang="en-US" sz="3000" dirty="0"/>
              <a:t> 로봇의 움직임 방향을 사용자에게 전달</a:t>
            </a:r>
            <a:endParaRPr lang="en-US" altLang="ko-KR" sz="3000" dirty="0"/>
          </a:p>
          <a:p>
            <a:r>
              <a:rPr lang="en-US" altLang="ko-KR" sz="2400" dirty="0" err="1"/>
              <a:t>Staped</a:t>
            </a:r>
            <a:r>
              <a:rPr lang="en-US" altLang="ko-KR" sz="2400" dirty="0"/>
              <a:t> Pose Display-</a:t>
            </a:r>
            <a:r>
              <a:rPr lang="ko-KR" altLang="en-US" sz="2400" dirty="0"/>
              <a:t>시각화를 사용자 정의하는데 사용</a:t>
            </a:r>
            <a:endParaRPr lang="en-US" altLang="ko-KR" sz="2400" dirty="0"/>
          </a:p>
          <a:p>
            <a:r>
              <a:rPr lang="en-US" altLang="ko-KR" sz="2400" dirty="0"/>
              <a:t>Visualization </a:t>
            </a:r>
            <a:r>
              <a:rPr lang="en-US" altLang="ko-KR" sz="2400" dirty="0" err="1"/>
              <a:t>MarkerArray</a:t>
            </a:r>
            <a:r>
              <a:rPr lang="en-US" altLang="ko-KR" sz="2400" dirty="0"/>
              <a:t> display-</a:t>
            </a:r>
            <a:r>
              <a:rPr lang="ko-KR" altLang="en-US" sz="2400" dirty="0"/>
              <a:t>바닥에 라인</a:t>
            </a:r>
            <a:r>
              <a:rPr lang="en-US" altLang="ko-KR" sz="2400" dirty="0"/>
              <a:t>, </a:t>
            </a:r>
            <a:r>
              <a:rPr lang="ko-KR" altLang="en-US" sz="2400" dirty="0"/>
              <a:t>깊이 인식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BC6FB-3921-CF53-55C2-78AF183E6CA6}"/>
              </a:ext>
            </a:extLst>
          </p:cNvPr>
          <p:cNvSpPr txBox="1"/>
          <p:nvPr/>
        </p:nvSpPr>
        <p:spPr>
          <a:xfrm>
            <a:off x="1026160" y="5588000"/>
            <a:ext cx="506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참고영상</a:t>
            </a:r>
            <a:r>
              <a:rPr lang="en-US" altLang="ko-KR" dirty="0"/>
              <a:t>: </a:t>
            </a:r>
            <a:r>
              <a:rPr lang="en-US" altLang="ko-KR" dirty="0" err="1">
                <a:hlinkClick r:id="rId2"/>
              </a:rPr>
              <a:t>ARviz</a:t>
            </a:r>
            <a:r>
              <a:rPr lang="en-US" altLang="ko-KR" dirty="0">
                <a:hlinkClick r:id="rId2"/>
              </a:rPr>
              <a:t> Demo - YouTube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C1D146-C589-DA54-DB5D-F7AE76A7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02" y="2050916"/>
            <a:ext cx="595395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4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4022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4. USE CASES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59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Visualizing Robotic Arm’s Goal Pose During Object’s Handover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700942" y="2147058"/>
            <a:ext cx="52731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Visualizig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MarkerArray</a:t>
            </a:r>
            <a:r>
              <a:rPr lang="en-US" altLang="ko-KR" sz="2400" dirty="0"/>
              <a:t> Display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객체의 와이어프레임 시각화</a:t>
            </a:r>
            <a:endParaRPr lang="en-US" altLang="ko-KR" sz="2400" dirty="0"/>
          </a:p>
          <a:p>
            <a:r>
              <a:rPr lang="en-US" altLang="ko-KR" sz="2400" dirty="0"/>
              <a:t>Stamped Pose Display</a:t>
            </a:r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 플러그인 커스터마이징</a:t>
            </a:r>
            <a:endParaRPr lang="en-US" altLang="ko-KR" sz="2400" dirty="0"/>
          </a:p>
          <a:p>
            <a:r>
              <a:rPr lang="en-US" altLang="ko-KR" sz="2400" dirty="0"/>
              <a:t>Voice command Tool Plugin</a:t>
            </a:r>
          </a:p>
          <a:p>
            <a:r>
              <a:rPr lang="en-US" altLang="ko-KR" sz="2400" dirty="0"/>
              <a:t>– </a:t>
            </a:r>
            <a:r>
              <a:rPr lang="ko-KR" altLang="en-US" sz="2400" dirty="0"/>
              <a:t>미리 정의된 키워드를 말함으로써 핸드오버 작업 시작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6DDE3C-60C0-69C4-F15A-8D2B0060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04" y="467960"/>
            <a:ext cx="5592196" cy="55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5. POTENTIAL IMPLEMENTATIONS AND LIMITATIONS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59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Potential Implementations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1161124" y="2803179"/>
            <a:ext cx="527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손동작을 사용하는 로봇 조작기를 위한 대화형 인터페이스</a:t>
            </a:r>
            <a:endParaRPr lang="en-US" altLang="ko-KR" sz="2400" dirty="0"/>
          </a:p>
          <a:p>
            <a:r>
              <a:rPr lang="en-US" altLang="ko-KR" sz="2400" dirty="0"/>
              <a:t>1. </a:t>
            </a:r>
            <a:r>
              <a:rPr lang="ko-KR" altLang="en-US" sz="2400" dirty="0"/>
              <a:t>로봇의 일대일 가상 모델 생성</a:t>
            </a: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원하는 위치로 로봇 이동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A69B0-7551-067F-1E18-9E038551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39" y="1986490"/>
            <a:ext cx="5185975" cy="39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9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5. POTENTIAL IMPLEMENTATIONS AND LIMITATIONS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59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Potential Implementations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907344" y="1807499"/>
            <a:ext cx="527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 애플리케이션은 다중 인간</a:t>
            </a:r>
            <a:r>
              <a:rPr lang="en-US" altLang="ko-KR" sz="2400" dirty="0"/>
              <a:t>-</a:t>
            </a:r>
            <a:r>
              <a:rPr lang="ko-KR" altLang="en-US" sz="2400" dirty="0"/>
              <a:t>다중 로봇 협업 가능하게 함</a:t>
            </a:r>
            <a:endParaRPr lang="en-US" altLang="ko-KR" sz="2400" dirty="0"/>
          </a:p>
          <a:p>
            <a:r>
              <a:rPr lang="en-US" altLang="ko-KR" sz="2400" dirty="0" err="1"/>
              <a:t>ARViz</a:t>
            </a:r>
            <a:r>
              <a:rPr lang="ko-KR" altLang="en-US" sz="2400" dirty="0"/>
              <a:t>는 호환되는 </a:t>
            </a:r>
            <a:r>
              <a:rPr lang="en-US" altLang="ko-KR" sz="2400" dirty="0"/>
              <a:t>AR</a:t>
            </a:r>
            <a:r>
              <a:rPr lang="ko-KR" altLang="en-US" sz="2400" dirty="0"/>
              <a:t>장치에 배포할 수 있는 독립형 </a:t>
            </a:r>
            <a:r>
              <a:rPr lang="en-US" altLang="ko-KR" sz="2400" dirty="0"/>
              <a:t>AR</a:t>
            </a:r>
            <a:r>
              <a:rPr lang="ko-KR" altLang="en-US" sz="2400" dirty="0"/>
              <a:t>소프트웨어로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9E2DC-CA4A-D08D-908E-B0EBCA45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12" y="1109146"/>
            <a:ext cx="4282544" cy="5246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21600-F929-215F-B716-424C9533C0C5}"/>
              </a:ext>
            </a:extLst>
          </p:cNvPr>
          <p:cNvSpPr txBox="1"/>
          <p:nvPr/>
        </p:nvSpPr>
        <p:spPr>
          <a:xfrm>
            <a:off x="1016000" y="4236720"/>
            <a:ext cx="508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동일한 네트워크에 연결</a:t>
            </a:r>
            <a:r>
              <a:rPr lang="en-US" altLang="ko-KR" sz="2400" dirty="0"/>
              <a:t>, </a:t>
            </a:r>
            <a:r>
              <a:rPr lang="ko-KR" altLang="en-US" sz="2400" dirty="0"/>
              <a:t>동일한 디스플레이 플러그인 및 도구 플러그인을 가진 </a:t>
            </a:r>
            <a:r>
              <a:rPr lang="en-US" altLang="ko-KR" sz="2400" dirty="0" err="1"/>
              <a:t>ARViz</a:t>
            </a:r>
            <a:r>
              <a:rPr lang="ko-KR" altLang="en-US" sz="2400" dirty="0"/>
              <a:t>를 다른 </a:t>
            </a:r>
            <a:r>
              <a:rPr lang="en-US" altLang="ko-KR" sz="2400" dirty="0"/>
              <a:t>AR </a:t>
            </a:r>
            <a:r>
              <a:rPr lang="ko-KR" altLang="en-US" sz="2400" dirty="0"/>
              <a:t>장치에 배포 가능</a:t>
            </a:r>
            <a:r>
              <a:rPr lang="en-US" altLang="ko-KR" sz="2400" dirty="0"/>
              <a:t>, </a:t>
            </a:r>
            <a:r>
              <a:rPr lang="ko-KR" altLang="en-US" sz="2400" dirty="0"/>
              <a:t>동시에 동일한 </a:t>
            </a:r>
            <a:r>
              <a:rPr lang="en-US" altLang="ko-KR" sz="2400" dirty="0"/>
              <a:t>ROS </a:t>
            </a:r>
            <a:r>
              <a:rPr lang="ko-KR" altLang="en-US" sz="2400" dirty="0"/>
              <a:t>애플리케이션과 상호작용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7CB01CB-0BDE-125C-00D6-460E817FA532}"/>
              </a:ext>
            </a:extLst>
          </p:cNvPr>
          <p:cNvSpPr/>
          <p:nvPr/>
        </p:nvSpPr>
        <p:spPr>
          <a:xfrm>
            <a:off x="3260372" y="3366968"/>
            <a:ext cx="529308" cy="7354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0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5. POTENTIAL IMPLEMENTATIONS AND LIMITATIONS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988320"/>
            <a:ext cx="559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b. Limitation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907344" y="1807499"/>
            <a:ext cx="52731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제한적인 정확도</a:t>
            </a:r>
            <a:endParaRPr lang="en-US" altLang="ko-KR" sz="2400" dirty="0"/>
          </a:p>
          <a:p>
            <a:r>
              <a:rPr lang="en-US" altLang="ko-KR" sz="2400" dirty="0"/>
              <a:t>- QR code marker</a:t>
            </a:r>
            <a:r>
              <a:rPr lang="ko-KR" altLang="en-US" sz="2400" dirty="0"/>
              <a:t>를 사용한 반자동 방법은 구현과 사용의 단순성을 제공하지만 </a:t>
            </a:r>
            <a:r>
              <a:rPr lang="en-US" altLang="ko-KR" sz="2400" dirty="0"/>
              <a:t>QR code marker</a:t>
            </a:r>
            <a:r>
              <a:rPr lang="ko-KR" altLang="en-US" sz="2400" dirty="0"/>
              <a:t>의 정확도에 영향을 받음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21600-F929-215F-B716-424C9533C0C5}"/>
              </a:ext>
            </a:extLst>
          </p:cNvPr>
          <p:cNvSpPr txBox="1"/>
          <p:nvPr/>
        </p:nvSpPr>
        <p:spPr>
          <a:xfrm>
            <a:off x="1016000" y="4236720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 err="1"/>
              <a:t>런타임중에</a:t>
            </a:r>
            <a:r>
              <a:rPr lang="ko-KR" altLang="en-US" sz="2400" dirty="0"/>
              <a:t> 플러그인 연결하는 주체를 변경할 수 없음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여러 데이터 소스가 관련된 </a:t>
            </a:r>
            <a:r>
              <a:rPr lang="en-US" altLang="ko-KR" sz="2400" dirty="0"/>
              <a:t>AR</a:t>
            </a:r>
            <a:r>
              <a:rPr lang="ko-KR" altLang="en-US" sz="2400" dirty="0"/>
              <a:t>기반 </a:t>
            </a:r>
            <a:r>
              <a:rPr lang="en-US" altLang="ko-KR" sz="2400" dirty="0"/>
              <a:t>ROS</a:t>
            </a:r>
            <a:r>
              <a:rPr lang="ko-KR" altLang="en-US" sz="2400" dirty="0"/>
              <a:t>응용 프로그램의 경우 불편</a:t>
            </a:r>
          </a:p>
        </p:txBody>
      </p:sp>
      <p:pic>
        <p:nvPicPr>
          <p:cNvPr id="3076" name="Picture 4" descr="Cannot concentrate, computer, fail, man, notebook, problem, working">
            <a:extLst>
              <a:ext uri="{FF2B5EF4-FFF2-40B4-BE49-F238E27FC236}">
                <a16:creationId xmlns:a16="http://schemas.microsoft.com/office/drawing/2014/main" id="{C653E697-F94A-E64C-BDD0-132F6A23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2176771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97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77914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6. CONCLUSION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822862" y="2090172"/>
            <a:ext cx="5273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ARViz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Display plugin-</a:t>
            </a:r>
            <a:r>
              <a:rPr lang="ko-KR" altLang="en-US" sz="2400" dirty="0"/>
              <a:t>데이터 유형 시각화</a:t>
            </a:r>
            <a:endParaRPr lang="en-US" altLang="ko-KR" sz="2400" dirty="0"/>
          </a:p>
          <a:p>
            <a:r>
              <a:rPr lang="en-US" altLang="ko-KR" sz="2400" dirty="0"/>
              <a:t>Tool plugin – ROS </a:t>
            </a:r>
            <a:r>
              <a:rPr lang="ko-KR" altLang="en-US" sz="2400" dirty="0"/>
              <a:t>상호작용</a:t>
            </a:r>
            <a:endParaRPr lang="en-US" altLang="ko-KR" sz="2400" dirty="0"/>
          </a:p>
          <a:p>
            <a:r>
              <a:rPr lang="ko-KR" altLang="en-US" sz="2400" dirty="0"/>
              <a:t>사용사례</a:t>
            </a:r>
            <a:endParaRPr lang="en-US" altLang="ko-KR" sz="2400" dirty="0"/>
          </a:p>
          <a:p>
            <a:r>
              <a:rPr lang="ko-KR" altLang="en-US" sz="2400" dirty="0"/>
              <a:t>잠재적 애플리케이션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098" name="Picture 2" descr="Hand, control, virtual, world, ar">
            <a:extLst>
              <a:ext uri="{FF2B5EF4-FFF2-40B4-BE49-F238E27FC236}">
                <a16:creationId xmlns:a16="http://schemas.microsoft.com/office/drawing/2014/main" id="{BD6C2D2A-6A05-43B0-EA00-5ACFE683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20" y="1691640"/>
            <a:ext cx="3677920" cy="36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55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77914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Paper read - Feedback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3F940-82F5-AA5A-112D-69E3159D27AE}"/>
              </a:ext>
            </a:extLst>
          </p:cNvPr>
          <p:cNvSpPr txBox="1"/>
          <p:nvPr/>
        </p:nvSpPr>
        <p:spPr>
          <a:xfrm>
            <a:off x="822861" y="2090172"/>
            <a:ext cx="9755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+mj-lt"/>
              <a:buAutoNum type="arabicPeriod"/>
            </a:pPr>
            <a:r>
              <a:rPr lang="en-US" altLang="ko-KR" sz="3200" b="0" i="0" dirty="0">
                <a:effectLst/>
                <a:latin typeface="Roboto" panose="02000000000000000000" pitchFamily="2" charset="0"/>
              </a:rPr>
              <a:t>What did the author want to accomplish?</a:t>
            </a:r>
          </a:p>
          <a:p>
            <a:pPr lvl="1">
              <a:buFont typeface="+mj-lt"/>
              <a:buAutoNum type="arabicPeriod"/>
            </a:pPr>
            <a:r>
              <a:rPr lang="en-US" altLang="ko-KR" sz="3200" b="0" i="0" dirty="0">
                <a:effectLst/>
                <a:latin typeface="Roboto" panose="02000000000000000000" pitchFamily="2" charset="0"/>
              </a:rPr>
              <a:t>What are the important factors in the approach of this study?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97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Abstract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7DC466-CC95-8858-EF8C-28C84773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1" y="1579909"/>
            <a:ext cx="4391638" cy="412490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86FE419-33F3-2C22-B44F-52EA3D2FE934}"/>
              </a:ext>
            </a:extLst>
          </p:cNvPr>
          <p:cNvSpPr/>
          <p:nvPr/>
        </p:nvSpPr>
        <p:spPr>
          <a:xfrm>
            <a:off x="5090160" y="2926082"/>
            <a:ext cx="1422400" cy="1005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08AD2-0C08-B940-BA76-FD4BFD3B192B}"/>
              </a:ext>
            </a:extLst>
          </p:cNvPr>
          <p:cNvSpPr txBox="1"/>
          <p:nvPr/>
        </p:nvSpPr>
        <p:spPr>
          <a:xfrm>
            <a:off x="6786880" y="914224"/>
            <a:ext cx="55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로봇 인터페이스 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정보  흐름 측면에서 제한적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주의를 분산시켜 작업 효율성 저하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CF168-3039-B7C1-72E8-C442413FB47B}"/>
              </a:ext>
            </a:extLst>
          </p:cNvPr>
          <p:cNvSpPr txBox="1"/>
          <p:nvPr/>
        </p:nvSpPr>
        <p:spPr>
          <a:xfrm>
            <a:off x="6634480" y="2513918"/>
            <a:ext cx="456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Arviz</a:t>
            </a:r>
            <a:r>
              <a:rPr lang="en-US" altLang="ko-KR" dirty="0"/>
              <a:t>: </a:t>
            </a:r>
            <a:r>
              <a:rPr lang="ko-KR" altLang="en-US" dirty="0"/>
              <a:t>널리 사용되는 </a:t>
            </a:r>
            <a:r>
              <a:rPr lang="en-US" altLang="ko-KR" dirty="0"/>
              <a:t>ROS</a:t>
            </a:r>
            <a:r>
              <a:rPr lang="ko-KR" altLang="en-US" dirty="0"/>
              <a:t>프레임워크로 개발된 로봇 애플리케이션을 위해 구축된 다용도의 확장 가능한 </a:t>
            </a:r>
            <a:r>
              <a:rPr lang="en-US" altLang="ko-KR" dirty="0"/>
              <a:t>AR</a:t>
            </a:r>
            <a:r>
              <a:rPr lang="ko-KR" altLang="en-US" dirty="0"/>
              <a:t>시각화 플랫폼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67539-B519-07E0-3ECA-AE33C504EFD9}"/>
              </a:ext>
            </a:extLst>
          </p:cNvPr>
          <p:cNvSpPr txBox="1"/>
          <p:nvPr/>
        </p:nvSpPr>
        <p:spPr>
          <a:xfrm>
            <a:off x="6634480" y="4171902"/>
            <a:ext cx="456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Arviz</a:t>
            </a:r>
            <a:r>
              <a:rPr lang="en-US" altLang="ko-KR" dirty="0"/>
              <a:t> </a:t>
            </a:r>
            <a:r>
              <a:rPr lang="ko-KR" altLang="en-US" dirty="0"/>
              <a:t>목표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범용 시각화 플랫폼에 </a:t>
            </a:r>
            <a:r>
              <a:rPr lang="en-US" altLang="ko-KR" dirty="0"/>
              <a:t>AR</a:t>
            </a:r>
            <a:r>
              <a:rPr lang="ko-KR" altLang="en-US" dirty="0"/>
              <a:t>의 모든 </a:t>
            </a:r>
            <a:r>
              <a:rPr lang="en-US" altLang="ko-KR" dirty="0"/>
              <a:t>ROS</a:t>
            </a:r>
            <a:r>
              <a:rPr lang="ko-KR" altLang="en-US" dirty="0" err="1"/>
              <a:t>메세지</a:t>
            </a:r>
            <a:r>
              <a:rPr lang="ko-KR" altLang="en-US" dirty="0"/>
              <a:t> 데이터 유형 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로봇과 상호작용하기위한 </a:t>
            </a:r>
            <a:r>
              <a:rPr lang="ko-KR" altLang="en-US" dirty="0" err="1"/>
              <a:t>멀티모달사용자</a:t>
            </a:r>
            <a:r>
              <a:rPr lang="ko-KR" altLang="en-US" dirty="0"/>
              <a:t> 인터페이스 제공</a:t>
            </a:r>
          </a:p>
        </p:txBody>
      </p:sp>
    </p:spTree>
    <p:extLst>
      <p:ext uri="{BB962C8B-B14F-4D97-AF65-F5344CB8AC3E}">
        <p14:creationId xmlns:p14="http://schemas.microsoft.com/office/powerpoint/2010/main" val="116274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77914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Paper read - Feedback</a:t>
            </a:r>
            <a:endParaRPr lang="ko-KR" altLang="en-US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935D5-F7FA-14D4-AB55-9C7B48365891}"/>
              </a:ext>
            </a:extLst>
          </p:cNvPr>
          <p:cNvSpPr txBox="1"/>
          <p:nvPr/>
        </p:nvSpPr>
        <p:spPr>
          <a:xfrm>
            <a:off x="1362635" y="1963271"/>
            <a:ext cx="8964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Visualizing Robot Intent for Object Handovers with Augmented Reality</a:t>
            </a:r>
          </a:p>
          <a:p>
            <a:endParaRPr lang="en-US" altLang="ko-KR" sz="2800" dirty="0"/>
          </a:p>
          <a:p>
            <a:r>
              <a:rPr lang="en-US" altLang="ko-KR" sz="2800" dirty="0"/>
              <a:t>Seeing Thru Walls: Visualizing Mobile Robots in Augmented Reality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860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77914"/>
            <a:ext cx="1066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Icon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template </a:t>
            </a:r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935D5-F7FA-14D4-AB55-9C7B48365891}"/>
              </a:ext>
            </a:extLst>
          </p:cNvPr>
          <p:cNvSpPr txBox="1"/>
          <p:nvPr/>
        </p:nvSpPr>
        <p:spPr>
          <a:xfrm>
            <a:off x="1362635" y="1963271"/>
            <a:ext cx="896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hlinkClick r:id="rId2"/>
              </a:rPr>
              <a:t>벡터 아이콘 및 스티커 </a:t>
            </a:r>
            <a:r>
              <a:rPr lang="en-US" altLang="ko-KR" sz="2800" dirty="0">
                <a:hlinkClick r:id="rId2"/>
              </a:rPr>
              <a:t>- PNG, SVG, EPS, PSD </a:t>
            </a:r>
            <a:r>
              <a:rPr lang="ko-KR" altLang="en-US" sz="2800" dirty="0">
                <a:hlinkClick r:id="rId2"/>
              </a:rPr>
              <a:t>및 </a:t>
            </a:r>
            <a:r>
              <a:rPr lang="en-US" altLang="ko-KR" sz="2800" dirty="0">
                <a:hlinkClick r:id="rId2"/>
              </a:rPr>
              <a:t>CSS (flaticon.com)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>
                <a:hlinkClick r:id="rId3"/>
              </a:rPr>
              <a:t>7,650,000+ free and premium vector icons, illustrations and 3D illustrations (iconfinder.com)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>
                <a:hlinkClick r:id="rId4"/>
              </a:rPr>
              <a:t>새별스러운</a:t>
            </a:r>
            <a:r>
              <a:rPr lang="ko-KR" altLang="en-US" sz="2800" dirty="0">
                <a:hlinkClick r:id="rId4"/>
              </a:rPr>
              <a:t> </a:t>
            </a:r>
            <a:r>
              <a:rPr lang="ko-KR" altLang="en-US" sz="2800" dirty="0" err="1">
                <a:hlinkClick r:id="rId4"/>
              </a:rPr>
              <a:t>새별</a:t>
            </a:r>
            <a:r>
              <a:rPr lang="ko-KR" altLang="en-US" sz="2800" dirty="0">
                <a:hlinkClick r:id="rId4"/>
              </a:rPr>
              <a:t> 블로그 </a:t>
            </a:r>
            <a:r>
              <a:rPr lang="en-US" altLang="ko-KR" sz="2800" dirty="0">
                <a:hlinkClick r:id="rId4"/>
              </a:rPr>
              <a:t>: SIMPLE IS THE BEST : </a:t>
            </a:r>
            <a:r>
              <a:rPr lang="ko-KR" altLang="en-US" sz="2800" dirty="0">
                <a:hlinkClick r:id="rId4"/>
              </a:rPr>
              <a:t>네이버 블로그 </a:t>
            </a:r>
            <a:r>
              <a:rPr lang="en-US" altLang="ko-KR" sz="2800" dirty="0">
                <a:hlinkClick r:id="rId4"/>
              </a:rPr>
              <a:t>(naver.com)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722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6" name="갈매기형 수장 5">
            <a:extLst>
              <a:ext uri="{FF2B5EF4-FFF2-40B4-BE49-F238E27FC236}">
                <a16:creationId xmlns:a16="http://schemas.microsoft.com/office/drawing/2014/main" id="{33ACFF4C-231E-4B94-B970-2A2BCBD5273F}"/>
              </a:ext>
            </a:extLst>
          </p:cNvPr>
          <p:cNvSpPr/>
          <p:nvPr/>
        </p:nvSpPr>
        <p:spPr>
          <a:xfrm>
            <a:off x="7832065" y="2142853"/>
            <a:ext cx="3804969" cy="8801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갈매기형 수장 4">
            <a:extLst>
              <a:ext uri="{FF2B5EF4-FFF2-40B4-BE49-F238E27FC236}">
                <a16:creationId xmlns:a16="http://schemas.microsoft.com/office/drawing/2014/main" id="{3A4C7E57-E047-431C-BDDD-D4AAE2F5E69C}"/>
              </a:ext>
            </a:extLst>
          </p:cNvPr>
          <p:cNvSpPr/>
          <p:nvPr/>
        </p:nvSpPr>
        <p:spPr>
          <a:xfrm>
            <a:off x="4193515" y="2136135"/>
            <a:ext cx="3804969" cy="8801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오각형 3">
            <a:extLst>
              <a:ext uri="{FF2B5EF4-FFF2-40B4-BE49-F238E27FC236}">
                <a16:creationId xmlns:a16="http://schemas.microsoft.com/office/drawing/2014/main" id="{A0A279F7-E484-46B6-A884-9747928B7772}"/>
              </a:ext>
            </a:extLst>
          </p:cNvPr>
          <p:cNvSpPr/>
          <p:nvPr/>
        </p:nvSpPr>
        <p:spPr>
          <a:xfrm>
            <a:off x="559613" y="2131701"/>
            <a:ext cx="3804969" cy="88011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2484A29C-EC64-4C30-8114-E855C1234EB0}"/>
              </a:ext>
            </a:extLst>
          </p:cNvPr>
          <p:cNvSpPr/>
          <p:nvPr/>
        </p:nvSpPr>
        <p:spPr>
          <a:xfrm rot="5400000" flipV="1">
            <a:off x="5831260" y="393557"/>
            <a:ext cx="202109" cy="304950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70E2D2-4EDD-4731-A911-11D9E96790AA}"/>
              </a:ext>
            </a:extLst>
          </p:cNvPr>
          <p:cNvSpPr txBox="1"/>
          <p:nvPr/>
        </p:nvSpPr>
        <p:spPr>
          <a:xfrm>
            <a:off x="3816159" y="435766"/>
            <a:ext cx="401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 err="1"/>
              <a:t>ARviz</a:t>
            </a:r>
            <a:r>
              <a:rPr lang="en-US" altLang="ko-KR" dirty="0"/>
              <a:t> Plugins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Hand Menu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Hologram Localization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Communication with ROS 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7DE395-CCDF-4529-A431-4AA78F7AAD63}"/>
              </a:ext>
            </a:extLst>
          </p:cNvPr>
          <p:cNvSpPr txBox="1"/>
          <p:nvPr/>
        </p:nvSpPr>
        <p:spPr>
          <a:xfrm>
            <a:off x="4790651" y="2200418"/>
            <a:ext cx="266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2. PLATFORM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ARCHITECTURE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4446ED-5256-4991-B9B6-7C6DD127FEC9}"/>
              </a:ext>
            </a:extLst>
          </p:cNvPr>
          <p:cNvSpPr txBox="1"/>
          <p:nvPr/>
        </p:nvSpPr>
        <p:spPr>
          <a:xfrm>
            <a:off x="8595620" y="2198684"/>
            <a:ext cx="2431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3. AVAILABLE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PLUGINS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6510EE41-1FED-9793-41C0-3A9343CAD8BE}"/>
              </a:ext>
            </a:extLst>
          </p:cNvPr>
          <p:cNvSpPr/>
          <p:nvPr/>
        </p:nvSpPr>
        <p:spPr>
          <a:xfrm>
            <a:off x="7836712" y="4860371"/>
            <a:ext cx="3804969" cy="8801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B63555B6-72BA-1004-9891-E85A3F76D15B}"/>
              </a:ext>
            </a:extLst>
          </p:cNvPr>
          <p:cNvSpPr/>
          <p:nvPr/>
        </p:nvSpPr>
        <p:spPr>
          <a:xfrm>
            <a:off x="4163285" y="4843589"/>
            <a:ext cx="3804969" cy="8801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ED970BE6-924D-EA21-5266-F95D63D7C509}"/>
              </a:ext>
            </a:extLst>
          </p:cNvPr>
          <p:cNvSpPr/>
          <p:nvPr/>
        </p:nvSpPr>
        <p:spPr>
          <a:xfrm rot="16200000">
            <a:off x="5788281" y="4378116"/>
            <a:ext cx="202109" cy="304950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6CFA5B12-9C50-D9B3-7A4A-6967E9AFB6A7}"/>
              </a:ext>
            </a:extLst>
          </p:cNvPr>
          <p:cNvSpPr/>
          <p:nvPr/>
        </p:nvSpPr>
        <p:spPr>
          <a:xfrm rot="5400000" flipV="1">
            <a:off x="2128140" y="3129864"/>
            <a:ext cx="202109" cy="304950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59E2F-C527-50D0-3944-BF97F205F68C}"/>
              </a:ext>
            </a:extLst>
          </p:cNvPr>
          <p:cNvSpPr txBox="1"/>
          <p:nvPr/>
        </p:nvSpPr>
        <p:spPr>
          <a:xfrm>
            <a:off x="-36486" y="3066372"/>
            <a:ext cx="554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/>
              <a:t>Mobile Robot Navigation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Visualizing Occluded Robots and Communication Motion Intent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Visualizing Robotic Arm’s Goal Pose During Object’s Handover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98658-4F59-2D60-4335-002F1A5B6894}"/>
              </a:ext>
            </a:extLst>
          </p:cNvPr>
          <p:cNvSpPr txBox="1"/>
          <p:nvPr/>
        </p:nvSpPr>
        <p:spPr>
          <a:xfrm>
            <a:off x="4509782" y="6003924"/>
            <a:ext cx="2759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/>
              <a:t>Potential</a:t>
            </a:r>
            <a:r>
              <a:rPr lang="ko-KR" altLang="en-US" dirty="0"/>
              <a:t> </a:t>
            </a:r>
            <a:r>
              <a:rPr lang="en-US" altLang="ko-KR" dirty="0"/>
              <a:t>Implementations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2FF95-359A-3B58-9761-B2A8BF912213}"/>
              </a:ext>
            </a:extLst>
          </p:cNvPr>
          <p:cNvSpPr txBox="1"/>
          <p:nvPr/>
        </p:nvSpPr>
        <p:spPr>
          <a:xfrm>
            <a:off x="4684010" y="4858759"/>
            <a:ext cx="2865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5. POTENTIAL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IMPLEMENTATIONS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AND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LIVITATIONS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3036D-D5AF-B739-F0CE-4FCF63AE430E}"/>
              </a:ext>
            </a:extLst>
          </p:cNvPr>
          <p:cNvSpPr txBox="1"/>
          <p:nvPr/>
        </p:nvSpPr>
        <p:spPr>
          <a:xfrm>
            <a:off x="8488575" y="5089591"/>
            <a:ext cx="272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6. CONCLUSION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갈매기형 수장 4">
            <a:extLst>
              <a:ext uri="{FF2B5EF4-FFF2-40B4-BE49-F238E27FC236}">
                <a16:creationId xmlns:a16="http://schemas.microsoft.com/office/drawing/2014/main" id="{F2B51D46-E2F3-B7FC-1502-941E69CCFD0F}"/>
              </a:ext>
            </a:extLst>
          </p:cNvPr>
          <p:cNvSpPr/>
          <p:nvPr/>
        </p:nvSpPr>
        <p:spPr>
          <a:xfrm>
            <a:off x="559613" y="4856577"/>
            <a:ext cx="3804969" cy="880110"/>
          </a:xfrm>
          <a:prstGeom prst="chevron">
            <a:avLst/>
          </a:prstGeom>
          <a:solidFill>
            <a:srgbClr val="01B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06865-901D-4D29-4652-0E2341ADE9C9}"/>
              </a:ext>
            </a:extLst>
          </p:cNvPr>
          <p:cNvSpPr txBox="1"/>
          <p:nvPr/>
        </p:nvSpPr>
        <p:spPr>
          <a:xfrm>
            <a:off x="640212" y="2183031"/>
            <a:ext cx="345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</a:rPr>
              <a:t>1. BACKGROUND AND MOTIVATION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E5A47E-74F4-9636-6BB0-2371B09A2CBA}"/>
              </a:ext>
            </a:extLst>
          </p:cNvPr>
          <p:cNvSpPr txBox="1"/>
          <p:nvPr/>
        </p:nvSpPr>
        <p:spPr>
          <a:xfrm>
            <a:off x="1132938" y="5052811"/>
            <a:ext cx="248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</a:rPr>
              <a:t>4.USE CASES</a:t>
            </a:r>
            <a:endParaRPr lang="ko-KR" alt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6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CF508-81B2-BF49-60F7-3D2914630B1F}"/>
              </a:ext>
            </a:extLst>
          </p:cNvPr>
          <p:cNvSpPr txBox="1"/>
          <p:nvPr/>
        </p:nvSpPr>
        <p:spPr>
          <a:xfrm>
            <a:off x="1103244" y="396240"/>
            <a:ext cx="878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ROS – Robot Operation System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D94D5-BC31-23E4-019D-7B9C55FA654E}"/>
              </a:ext>
            </a:extLst>
          </p:cNvPr>
          <p:cNvSpPr txBox="1"/>
          <p:nvPr/>
        </p:nvSpPr>
        <p:spPr>
          <a:xfrm>
            <a:off x="1280160" y="1797318"/>
            <a:ext cx="404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오픈 소스이면서 로봇을 위한 메타 </a:t>
            </a:r>
            <a:r>
              <a:rPr lang="en-US" altLang="ko-KR" sz="3600" dirty="0"/>
              <a:t>OS</a:t>
            </a:r>
            <a:endParaRPr lang="ko-KR" altLang="en-US" sz="3600" dirty="0"/>
          </a:p>
        </p:txBody>
      </p:sp>
      <p:pic>
        <p:nvPicPr>
          <p:cNvPr id="5122" name="Picture 2" descr="ROS 在工业机器人上有哪些应用？ - 古月居">
            <a:extLst>
              <a:ext uri="{FF2B5EF4-FFF2-40B4-BE49-F238E27FC236}">
                <a16:creationId xmlns:a16="http://schemas.microsoft.com/office/drawing/2014/main" id="{8D36B0C9-59E9-BCC4-C6E3-384E3E3F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22" y="2015759"/>
            <a:ext cx="5602635" cy="262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66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CF508-81B2-BF49-60F7-3D2914630B1F}"/>
              </a:ext>
            </a:extLst>
          </p:cNvPr>
          <p:cNvSpPr txBox="1"/>
          <p:nvPr/>
        </p:nvSpPr>
        <p:spPr>
          <a:xfrm>
            <a:off x="1103244" y="396240"/>
            <a:ext cx="878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Background and MOTIVATION 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19A55-A81A-1ED8-71F2-7003DBE25A79}"/>
              </a:ext>
            </a:extLst>
          </p:cNvPr>
          <p:cNvSpPr txBox="1"/>
          <p:nvPr/>
        </p:nvSpPr>
        <p:spPr>
          <a:xfrm>
            <a:off x="1229360" y="1658759"/>
            <a:ext cx="348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로봇으로 작업할 때 중요한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D94D5-BC31-23E4-019D-7B9C55FA654E}"/>
              </a:ext>
            </a:extLst>
          </p:cNvPr>
          <p:cNvSpPr txBox="1"/>
          <p:nvPr/>
        </p:nvSpPr>
        <p:spPr>
          <a:xfrm>
            <a:off x="4714240" y="1381760"/>
            <a:ext cx="582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센서 데이터 시각화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로봇 상태를 이해하고 직관적인 방법으로 명령을 내릴 수 있는 능력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B95FF-F8F9-E525-D18D-3CF4E4B6BA46}"/>
              </a:ext>
            </a:extLst>
          </p:cNvPr>
          <p:cNvSpPr txBox="1"/>
          <p:nvPr/>
        </p:nvSpPr>
        <p:spPr>
          <a:xfrm>
            <a:off x="1229360" y="2623417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238A3-AA14-CB6A-FB79-5B97140BAD6F}"/>
              </a:ext>
            </a:extLst>
          </p:cNvPr>
          <p:cNvSpPr txBox="1"/>
          <p:nvPr/>
        </p:nvSpPr>
        <p:spPr>
          <a:xfrm>
            <a:off x="4714240" y="2644279"/>
            <a:ext cx="5170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3D</a:t>
            </a:r>
            <a:r>
              <a:rPr lang="ko-KR" altLang="en-US" dirty="0"/>
              <a:t>세계를 위해 </a:t>
            </a:r>
            <a:r>
              <a:rPr lang="en-US" altLang="ko-KR" dirty="0"/>
              <a:t>2D</a:t>
            </a:r>
            <a:r>
              <a:rPr lang="ko-KR" altLang="en-US" dirty="0"/>
              <a:t>화면에 </a:t>
            </a:r>
            <a:r>
              <a:rPr lang="ko-KR" altLang="en-US" dirty="0">
                <a:solidFill>
                  <a:srgbClr val="FF0000"/>
                </a:solidFill>
              </a:rPr>
              <a:t>시각화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인터페이스 제공</a:t>
            </a:r>
            <a:r>
              <a:rPr lang="ko-KR" altLang="en-US" dirty="0"/>
              <a:t>은 사용자의 </a:t>
            </a:r>
            <a:r>
              <a:rPr lang="ko-KR" altLang="en-US" dirty="0" err="1"/>
              <a:t>직관성</a:t>
            </a:r>
            <a:r>
              <a:rPr lang="en-US" altLang="ko-KR" dirty="0"/>
              <a:t>(</a:t>
            </a:r>
            <a:r>
              <a:rPr lang="ko-KR" altLang="en-US" dirty="0"/>
              <a:t>공간이해 관련</a:t>
            </a:r>
            <a:r>
              <a:rPr lang="en-US" altLang="ko-KR" dirty="0"/>
              <a:t>)</a:t>
            </a:r>
            <a:r>
              <a:rPr lang="ko-KR" altLang="en-US" dirty="0"/>
              <a:t>과 관련하여 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시각화</a:t>
            </a:r>
            <a:r>
              <a:rPr lang="en-US" altLang="ko-KR" dirty="0"/>
              <a:t>/</a:t>
            </a:r>
            <a:r>
              <a:rPr lang="ko-KR" altLang="en-US" dirty="0"/>
              <a:t>정보를 보거나 로봇을 명령하기 위해 화면 기반 인터페이스는 사용자가 모니터 화면으로 주의를 자주 전환하여 물리적 로봇</a:t>
            </a:r>
            <a:r>
              <a:rPr lang="en-US" altLang="ko-KR" dirty="0"/>
              <a:t>/</a:t>
            </a:r>
            <a:r>
              <a:rPr lang="ko-KR" altLang="en-US" dirty="0"/>
              <a:t>환경과 연결을 </a:t>
            </a:r>
            <a:r>
              <a:rPr lang="ko-KR" altLang="en-US" dirty="0" err="1"/>
              <a:t>끊어야함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로봇을 작동하거나 로봇과 협업할 때 </a:t>
            </a:r>
            <a:r>
              <a:rPr lang="ko-KR" altLang="en-US" dirty="0">
                <a:solidFill>
                  <a:srgbClr val="FF0000"/>
                </a:solidFill>
              </a:rPr>
              <a:t>안전 및 효율성 수준을 </a:t>
            </a:r>
            <a:r>
              <a:rPr lang="ko-KR" altLang="en-US" dirty="0"/>
              <a:t>저하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0643D-D6F1-3E92-04B2-845308DB46ED}"/>
              </a:ext>
            </a:extLst>
          </p:cNvPr>
          <p:cNvSpPr txBox="1"/>
          <p:nvPr/>
        </p:nvSpPr>
        <p:spPr>
          <a:xfrm>
            <a:off x="4846320" y="5368438"/>
            <a:ext cx="55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로봇 인터페이스 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정보  흐름 측면에서 제한적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주의를 분산시켜 작업 효율성 저하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361BC4-3D79-A73B-E579-38715757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4" y="3036399"/>
            <a:ext cx="3326516" cy="374140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1134CB-5391-9B5D-9E3D-6437E7CD0536}"/>
              </a:ext>
            </a:extLst>
          </p:cNvPr>
          <p:cNvSpPr/>
          <p:nvPr/>
        </p:nvSpPr>
        <p:spPr>
          <a:xfrm>
            <a:off x="4348480" y="1761698"/>
            <a:ext cx="243840" cy="200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0F164C1-F9B9-3D7A-7B70-88B600F5C61B}"/>
              </a:ext>
            </a:extLst>
          </p:cNvPr>
          <p:cNvSpPr/>
          <p:nvPr/>
        </p:nvSpPr>
        <p:spPr>
          <a:xfrm>
            <a:off x="4348480" y="2707823"/>
            <a:ext cx="243840" cy="200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80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CF508-81B2-BF49-60F7-3D2914630B1F}"/>
              </a:ext>
            </a:extLst>
          </p:cNvPr>
          <p:cNvSpPr txBox="1"/>
          <p:nvPr/>
        </p:nvSpPr>
        <p:spPr>
          <a:xfrm>
            <a:off x="1103244" y="396240"/>
            <a:ext cx="878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Background and MOTIVATION </a:t>
            </a:r>
            <a:endParaRPr lang="ko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1916D9-9FF9-96D2-8E33-B53BFEDF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92" y="1543723"/>
            <a:ext cx="4562436" cy="4562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2A6CDF-762B-45BA-D010-BBDE96CAB383}"/>
              </a:ext>
            </a:extLst>
          </p:cNvPr>
          <p:cNvSpPr txBox="1"/>
          <p:nvPr/>
        </p:nvSpPr>
        <p:spPr>
          <a:xfrm>
            <a:off x="1097280" y="1205242"/>
            <a:ext cx="275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증강현실</a:t>
            </a:r>
            <a:r>
              <a:rPr lang="en-US" altLang="ko-KR" sz="2800" b="1" dirty="0"/>
              <a:t>(AR)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6AC51-3E66-F121-E819-7803DE6BB9D3}"/>
              </a:ext>
            </a:extLst>
          </p:cNvPr>
          <p:cNvSpPr txBox="1"/>
          <p:nvPr/>
        </p:nvSpPr>
        <p:spPr>
          <a:xfrm>
            <a:off x="1097280" y="1729835"/>
            <a:ext cx="529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로봇의 공간과 작업공간에 함께 위치한 운영자가 볼 때 가상객체와 정보를 실제 세계에 직접 생성하고 중첩할 수 있는 기능을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39481-76CA-ADD3-2C07-53C3F4B0402E}"/>
              </a:ext>
            </a:extLst>
          </p:cNvPr>
          <p:cNvSpPr txBox="1"/>
          <p:nvPr/>
        </p:nvSpPr>
        <p:spPr>
          <a:xfrm>
            <a:off x="1097280" y="3429000"/>
            <a:ext cx="456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AR</a:t>
            </a:r>
            <a:r>
              <a:rPr lang="ko-KR" altLang="en-US" sz="2400" b="1" dirty="0"/>
              <a:t>애플리케이션 문제</a:t>
            </a:r>
            <a:endParaRPr lang="en-US" altLang="ko-KR" sz="2400" b="1" dirty="0"/>
          </a:p>
          <a:p>
            <a:r>
              <a:rPr lang="ko-KR" altLang="en-US" sz="2400" dirty="0"/>
              <a:t>작업별로 일반화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재사용 가능성 </a:t>
            </a:r>
            <a:r>
              <a:rPr lang="ko-KR" altLang="en-US" sz="2400" dirty="0"/>
              <a:t>및 확장성 부족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9DC0B-6046-4F78-4736-E3C645A640BC}"/>
              </a:ext>
            </a:extLst>
          </p:cNvPr>
          <p:cNvSpPr txBox="1"/>
          <p:nvPr/>
        </p:nvSpPr>
        <p:spPr>
          <a:xfrm>
            <a:off x="1097280" y="4629329"/>
            <a:ext cx="568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</a:t>
            </a:r>
            <a:r>
              <a:rPr lang="ko-KR" altLang="en-US" sz="2400" dirty="0">
                <a:solidFill>
                  <a:srgbClr val="FF0000"/>
                </a:solidFill>
              </a:rPr>
              <a:t>시각화</a:t>
            </a:r>
            <a:r>
              <a:rPr lang="ko-KR" altLang="en-US" sz="2400" dirty="0"/>
              <a:t> 및 </a:t>
            </a:r>
            <a:r>
              <a:rPr lang="ko-KR" altLang="en-US" sz="2400" dirty="0">
                <a:solidFill>
                  <a:srgbClr val="FF0000"/>
                </a:solidFill>
              </a:rPr>
              <a:t>대화형 인터페이스 구현</a:t>
            </a:r>
            <a:r>
              <a:rPr lang="ko-KR" altLang="en-US" sz="2400" dirty="0"/>
              <a:t>에 대한 체계적인 접근을 가능하게 하기 위해</a:t>
            </a:r>
            <a:endParaRPr lang="en-US" altLang="ko-K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8FF45-2289-259C-E895-9076069C08E1}"/>
              </a:ext>
            </a:extLst>
          </p:cNvPr>
          <p:cNvSpPr txBox="1"/>
          <p:nvPr/>
        </p:nvSpPr>
        <p:spPr>
          <a:xfrm>
            <a:off x="2375452" y="5650576"/>
            <a:ext cx="422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다목적 </a:t>
            </a:r>
            <a:r>
              <a:rPr lang="en-US" altLang="ko-KR" sz="3200" dirty="0"/>
              <a:t>AR</a:t>
            </a:r>
            <a:r>
              <a:rPr lang="ko-KR" altLang="en-US" sz="3200" dirty="0"/>
              <a:t>시각화 플랫폼 </a:t>
            </a:r>
            <a:r>
              <a:rPr lang="en-US" altLang="ko-KR" sz="3200" dirty="0" err="1"/>
              <a:t>ARViz</a:t>
            </a:r>
            <a:r>
              <a:rPr lang="en-US" altLang="ko-KR" sz="3200" dirty="0"/>
              <a:t> </a:t>
            </a:r>
            <a:r>
              <a:rPr lang="ko-KR" altLang="en-US" sz="3200" dirty="0"/>
              <a:t>개발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82E6BE5-D811-852B-F810-94E0530061DC}"/>
              </a:ext>
            </a:extLst>
          </p:cNvPr>
          <p:cNvSpPr/>
          <p:nvPr/>
        </p:nvSpPr>
        <p:spPr>
          <a:xfrm>
            <a:off x="1328972" y="6100925"/>
            <a:ext cx="863600" cy="3556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8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B7A4DC-D984-FFB1-3DF3-9A3EEC91B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04" y="3340436"/>
            <a:ext cx="7221155" cy="2521792"/>
          </a:xfrm>
          <a:prstGeom prst="rect">
            <a:avLst/>
          </a:prstGeom>
        </p:spPr>
      </p:pic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E854ADD8-FCEE-B75C-43D7-045D7522670D}"/>
              </a:ext>
            </a:extLst>
          </p:cNvPr>
          <p:cNvSpPr/>
          <p:nvPr/>
        </p:nvSpPr>
        <p:spPr>
          <a:xfrm flipV="1">
            <a:off x="1569340" y="1677596"/>
            <a:ext cx="239140" cy="109628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68965" y="1902574"/>
            <a:ext cx="140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ARViz</a:t>
            </a:r>
            <a:r>
              <a:rPr lang="en-US" altLang="ko-KR" sz="2400" dirty="0"/>
              <a:t> Plugins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81D2F6-FF4D-EDAE-505C-4993D8186EB8}"/>
              </a:ext>
            </a:extLst>
          </p:cNvPr>
          <p:cNvSpPr txBox="1"/>
          <p:nvPr/>
        </p:nvSpPr>
        <p:spPr>
          <a:xfrm>
            <a:off x="1899919" y="2548904"/>
            <a:ext cx="1012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Tool Plugin – ROS </a:t>
            </a:r>
            <a:r>
              <a:rPr lang="ko-KR" altLang="en-US" sz="2400" dirty="0"/>
              <a:t>응용프로그램과 </a:t>
            </a:r>
            <a:r>
              <a:rPr lang="ko-KR" altLang="en-US" sz="2400" dirty="0">
                <a:solidFill>
                  <a:srgbClr val="E1599A"/>
                </a:solidFill>
              </a:rPr>
              <a:t>상호작용 하기 위한 음성 및 제스처와 </a:t>
            </a:r>
            <a:r>
              <a:rPr lang="ko-KR" altLang="en-US" sz="2400" dirty="0"/>
              <a:t>같은 자연스러운 입력 방법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D1151-358B-854F-B57B-ED99C679653C}"/>
              </a:ext>
            </a:extLst>
          </p:cNvPr>
          <p:cNvSpPr txBox="1"/>
          <p:nvPr/>
        </p:nvSpPr>
        <p:spPr>
          <a:xfrm>
            <a:off x="1899920" y="1352346"/>
            <a:ext cx="764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Display Plugin – </a:t>
            </a:r>
            <a:r>
              <a:rPr lang="ko-KR" altLang="en-US" sz="2400" dirty="0">
                <a:solidFill>
                  <a:srgbClr val="E1599A"/>
                </a:solidFill>
              </a:rPr>
              <a:t>데이터 시각화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FCFD7-425E-0D8E-94AE-E6CD8A079835}"/>
              </a:ext>
            </a:extLst>
          </p:cNvPr>
          <p:cNvSpPr txBox="1"/>
          <p:nvPr/>
        </p:nvSpPr>
        <p:spPr>
          <a:xfrm>
            <a:off x="5872480" y="5862227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ARViz</a:t>
            </a:r>
            <a:r>
              <a:rPr lang="ko-KR" altLang="en-US" dirty="0"/>
              <a:t>를 위한 전반적인 플랫폼 </a:t>
            </a:r>
            <a:r>
              <a:rPr lang="ko-KR" altLang="en-US" dirty="0" err="1"/>
              <a:t>아키텍쳐</a:t>
            </a:r>
            <a:r>
              <a:rPr lang="ko-KR" altLang="en-US" dirty="0"/>
              <a:t> 및 </a:t>
            </a:r>
            <a:r>
              <a:rPr lang="en-US" altLang="ko-KR" dirty="0" err="1"/>
              <a:t>ARViz</a:t>
            </a:r>
            <a:r>
              <a:rPr lang="ko-KR" altLang="en-US" dirty="0"/>
              <a:t>가 </a:t>
            </a:r>
            <a:r>
              <a:rPr lang="en-US" altLang="ko-KR" dirty="0"/>
              <a:t>ROS</a:t>
            </a:r>
            <a:r>
              <a:rPr lang="ko-KR" altLang="en-US" dirty="0"/>
              <a:t>애플리케이션과 상호작용 하는 방식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DBDCDE-EDF9-59BD-BCA5-AE074DC35443}"/>
              </a:ext>
            </a:extLst>
          </p:cNvPr>
          <p:cNvSpPr txBox="1"/>
          <p:nvPr/>
        </p:nvSpPr>
        <p:spPr>
          <a:xfrm>
            <a:off x="284479" y="3911600"/>
            <a:ext cx="446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Hand Menu: </a:t>
            </a:r>
          </a:p>
          <a:p>
            <a:r>
              <a:rPr lang="ko-KR" altLang="en-US" sz="2400" dirty="0"/>
              <a:t>사용 가능 한 플러그인을 관리하기 위한 편리한 수단</a:t>
            </a:r>
          </a:p>
        </p:txBody>
      </p:sp>
    </p:spTree>
    <p:extLst>
      <p:ext uri="{BB962C8B-B14F-4D97-AF65-F5344CB8AC3E}">
        <p14:creationId xmlns:p14="http://schemas.microsoft.com/office/powerpoint/2010/main" val="49595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46C490-06D2-429E-AF71-67300F90E52D}"/>
              </a:ext>
            </a:extLst>
          </p:cNvPr>
          <p:cNvCxnSpPr/>
          <p:nvPr/>
        </p:nvCxnSpPr>
        <p:spPr>
          <a:xfrm>
            <a:off x="168965" y="149087"/>
            <a:ext cx="1202303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B46C1-9103-44DC-81BD-216EAFE0F8A4}"/>
              </a:ext>
            </a:extLst>
          </p:cNvPr>
          <p:cNvSpPr/>
          <p:nvPr/>
        </p:nvSpPr>
        <p:spPr>
          <a:xfrm>
            <a:off x="89452" y="84483"/>
            <a:ext cx="1013792" cy="1490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3DAFD-2971-4DD5-80B9-4D4434D60F13}"/>
              </a:ext>
            </a:extLst>
          </p:cNvPr>
          <p:cNvSpPr txBox="1"/>
          <p:nvPr/>
        </p:nvSpPr>
        <p:spPr>
          <a:xfrm>
            <a:off x="1103244" y="253039"/>
            <a:ext cx="8667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2. PLATFORM</a:t>
            </a:r>
            <a:r>
              <a:rPr lang="ko-KR" altLang="en-US" sz="4400" dirty="0"/>
              <a:t> </a:t>
            </a:r>
            <a:r>
              <a:rPr lang="en-US" altLang="ko-KR" sz="4400" dirty="0"/>
              <a:t>ARCHITECTURE</a:t>
            </a:r>
            <a:endParaRPr lang="ko-KR" altLang="en-US" sz="44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D3A5E-0B61-4300-A106-077BA88E10E7}"/>
              </a:ext>
            </a:extLst>
          </p:cNvPr>
          <p:cNvSpPr txBox="1"/>
          <p:nvPr/>
        </p:nvSpPr>
        <p:spPr>
          <a:xfrm>
            <a:off x="89453" y="298172"/>
            <a:ext cx="1013792" cy="33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ARViz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C2D43-B7F3-535C-C22B-C2A0942E7F30}"/>
              </a:ext>
            </a:extLst>
          </p:cNvPr>
          <p:cNvSpPr txBox="1"/>
          <p:nvPr/>
        </p:nvSpPr>
        <p:spPr>
          <a:xfrm>
            <a:off x="1103244" y="1038024"/>
            <a:ext cx="531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ARViz</a:t>
            </a:r>
            <a:r>
              <a:rPr lang="en-US" altLang="ko-KR" sz="2400" dirty="0"/>
              <a:t> Plugins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D1151-358B-854F-B57B-ED99C679653C}"/>
              </a:ext>
            </a:extLst>
          </p:cNvPr>
          <p:cNvSpPr txBox="1"/>
          <p:nvPr/>
        </p:nvSpPr>
        <p:spPr>
          <a:xfrm>
            <a:off x="1103244" y="1636826"/>
            <a:ext cx="10164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Display Plugin – </a:t>
            </a:r>
            <a:r>
              <a:rPr lang="ko-KR" altLang="en-US" sz="2400" dirty="0"/>
              <a:t>사용자가 실제 환경에 위치한 가상 디스플레이를 렌더링하여 </a:t>
            </a:r>
            <a:r>
              <a:rPr lang="en-US" altLang="ko-KR" sz="2400" dirty="0"/>
              <a:t>AR</a:t>
            </a:r>
            <a:r>
              <a:rPr lang="ko-KR" altLang="en-US" sz="2400" dirty="0"/>
              <a:t>에서 </a:t>
            </a:r>
            <a:r>
              <a:rPr lang="en-US" altLang="ko-KR" sz="2400" dirty="0"/>
              <a:t>ROS </a:t>
            </a:r>
            <a:r>
              <a:rPr lang="ko-KR" altLang="en-US" sz="2400" dirty="0"/>
              <a:t>애플리케이션의 데이터를 </a:t>
            </a:r>
            <a:r>
              <a:rPr lang="ko-KR" altLang="en-US" sz="2400" dirty="0">
                <a:solidFill>
                  <a:srgbClr val="E1599A"/>
                </a:solidFill>
              </a:rPr>
              <a:t>시각화</a:t>
            </a:r>
            <a:r>
              <a:rPr lang="ko-KR" altLang="en-US" sz="2400" dirty="0"/>
              <a:t> 할 수 있도록 함</a:t>
            </a:r>
            <a:r>
              <a:rPr lang="en-US" altLang="ko-KR" sz="2400" dirty="0"/>
              <a:t>.</a:t>
            </a:r>
            <a:endParaRPr lang="ko-KR" altLang="en-US" sz="2400" dirty="0">
              <a:solidFill>
                <a:srgbClr val="E1599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8AF10-5D3C-B7B0-1CC4-BC10BB2E46FE}"/>
              </a:ext>
            </a:extLst>
          </p:cNvPr>
          <p:cNvSpPr txBox="1"/>
          <p:nvPr/>
        </p:nvSpPr>
        <p:spPr>
          <a:xfrm>
            <a:off x="1103244" y="3082169"/>
            <a:ext cx="10123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Tool Plugin – </a:t>
            </a:r>
            <a:r>
              <a:rPr lang="ko-KR" altLang="en-US" sz="2400" dirty="0"/>
              <a:t>시선추적 및 음성인식과 같은 </a:t>
            </a:r>
            <a:r>
              <a:rPr lang="en-US" altLang="ko-KR" sz="2400" dirty="0"/>
              <a:t>AR </a:t>
            </a:r>
            <a:r>
              <a:rPr lang="ko-KR" altLang="en-US" sz="2400" dirty="0"/>
              <a:t>장치의 입력 양식을 활용하여 </a:t>
            </a:r>
            <a:r>
              <a:rPr lang="en-US" altLang="ko-KR" sz="2400" dirty="0"/>
              <a:t>ROS</a:t>
            </a:r>
            <a:r>
              <a:rPr lang="ko-KR" altLang="en-US" sz="2400" dirty="0"/>
              <a:t>와의 </a:t>
            </a:r>
            <a:r>
              <a:rPr lang="ko-KR" altLang="en-US" sz="2400" dirty="0" err="1"/>
              <a:t>멀티모달</a:t>
            </a:r>
            <a:r>
              <a:rPr lang="ko-KR" altLang="en-US" sz="2400" dirty="0"/>
              <a:t> 통신 인터페이스를 제공함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6089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도로로로로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68D3"/>
      </a:accent1>
      <a:accent2>
        <a:srgbClr val="EE7F2C"/>
      </a:accent2>
      <a:accent3>
        <a:srgbClr val="01B8E7"/>
      </a:accent3>
      <a:accent4>
        <a:srgbClr val="F6CEE1"/>
      </a:accent4>
      <a:accent5>
        <a:srgbClr val="FFBC92"/>
      </a:accent5>
      <a:accent6>
        <a:srgbClr val="B6B5BE"/>
      </a:accent6>
      <a:hlink>
        <a:srgbClr val="262626"/>
      </a:hlink>
      <a:folHlink>
        <a:srgbClr val="262626"/>
      </a:folHlink>
    </a:clrScheme>
    <a:fontScheme name="나눔스퀘어 Montserrat">
      <a:majorFont>
        <a:latin typeface="Montserrat ExtraBold"/>
        <a:ea typeface="나눔스퀘어 ExtraBold"/>
        <a:cs typeface=""/>
      </a:majorFont>
      <a:minorFont>
        <a:latin typeface="Montserrat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1126</Words>
  <Application>Microsoft Office PowerPoint</Application>
  <PresentationFormat>와이드스크린</PresentationFormat>
  <Paragraphs>206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나눔스퀘어 ExtraBold</vt:lpstr>
      <vt:lpstr>맑은 고딕</vt:lpstr>
      <vt:lpstr>Arial</vt:lpstr>
      <vt:lpstr>Montserrat</vt:lpstr>
      <vt:lpstr>Montserrat ExtraBold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한 준희</cp:lastModifiedBy>
  <cp:revision>29</cp:revision>
  <dcterms:created xsi:type="dcterms:W3CDTF">2021-08-30T12:10:25Z</dcterms:created>
  <dcterms:modified xsi:type="dcterms:W3CDTF">2023-08-03T10:39:58Z</dcterms:modified>
</cp:coreProperties>
</file>