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9"/>
  </p:notesMasterIdLst>
  <p:sldIdLst>
    <p:sldId id="256" r:id="rId2"/>
    <p:sldId id="257" r:id="rId3"/>
    <p:sldId id="269" r:id="rId4"/>
    <p:sldId id="259" r:id="rId5"/>
    <p:sldId id="267" r:id="rId6"/>
    <p:sldId id="268" r:id="rId7"/>
    <p:sldId id="265" r:id="rId8"/>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4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702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B6765-AC21-E614-496B-1B1015FE2B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DBA070-F74D-80CD-5276-A3B91B8B92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8B4340-1D0B-2FF4-0F42-A5C72043CC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33AA5D-47DE-040D-9D24-B5873859137E}"/>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2916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0B917-E97D-5BDC-3458-4F53FC771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B46A80-9AF8-86A0-1615-80E483CE0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6D8EA8-CF17-7D04-DB23-69FC32382F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6E99EF-71A3-7E66-927B-1A77C789E20B}"/>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55460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A01F5-536D-EAC6-25BF-D1F769B6A8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419AB-155A-27F3-867C-C5227CDF3B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90D652-F2B7-915C-8C1B-42C9E029ED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6070D0-77D1-CE49-542C-BFD4CB0FEC0E}"/>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96981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01335" y="962758"/>
            <a:ext cx="10364488" cy="3049717"/>
          </a:xfrm>
        </p:spPr>
        <p:txBody>
          <a:bodyPr bIns="0" anchor="b">
            <a:normAutofit/>
          </a:bodyPr>
          <a:lstStyle>
            <a:lvl1pPr algn="l">
              <a:defRPr sz="7920"/>
            </a:lvl1pPr>
          </a:lstStyle>
          <a:p>
            <a:r>
              <a:rPr lang="en-US"/>
              <a:t>Click to edit Master title style</a:t>
            </a:r>
            <a:endParaRPr lang="en-US" dirty="0"/>
          </a:p>
        </p:txBody>
      </p:sp>
      <p:sp>
        <p:nvSpPr>
          <p:cNvPr id="3" name="Subtitle 2"/>
          <p:cNvSpPr>
            <a:spLocks noGrp="1"/>
          </p:cNvSpPr>
          <p:nvPr>
            <p:ph type="subTitle" idx="1"/>
          </p:nvPr>
        </p:nvSpPr>
        <p:spPr>
          <a:xfrm>
            <a:off x="2901336" y="4237446"/>
            <a:ext cx="10364486" cy="1173145"/>
          </a:xfrm>
        </p:spPr>
        <p:txBody>
          <a:bodyPr tIns="91440" bIns="91440">
            <a:normAutofit/>
          </a:bodyPr>
          <a:lstStyle>
            <a:lvl1pPr marL="0" indent="0" algn="l">
              <a:buNone/>
              <a:defRPr sz="2160" b="0" cap="all" baseline="0">
                <a:solidFill>
                  <a:schemeClr val="tx1"/>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8/21/2024</a:t>
            </a:fld>
            <a:endParaRPr lang="en-US" dirty="0"/>
          </a:p>
        </p:txBody>
      </p:sp>
      <p:sp>
        <p:nvSpPr>
          <p:cNvPr id="5" name="Footer Placeholder 4"/>
          <p:cNvSpPr>
            <a:spLocks noGrp="1"/>
          </p:cNvSpPr>
          <p:nvPr>
            <p:ph type="ftr" sz="quarter" idx="11"/>
          </p:nvPr>
        </p:nvSpPr>
        <p:spPr>
          <a:xfrm>
            <a:off x="2899801" y="395169"/>
            <a:ext cx="5968698" cy="371041"/>
          </a:xfrm>
        </p:spPr>
        <p:txBody>
          <a:bodyPr/>
          <a:lstStyle/>
          <a:p>
            <a:endParaRPr lang="en-US" dirty="0"/>
          </a:p>
        </p:txBody>
      </p:sp>
      <p:sp>
        <p:nvSpPr>
          <p:cNvPr id="6" name="Slide Number Placeholder 5"/>
          <p:cNvSpPr>
            <a:spLocks noGrp="1"/>
          </p:cNvSpPr>
          <p:nvPr>
            <p:ph type="sldNum" sz="quarter" idx="12"/>
          </p:nvPr>
        </p:nvSpPr>
        <p:spPr>
          <a:xfrm>
            <a:off x="1725197" y="958767"/>
            <a:ext cx="973223" cy="604294"/>
          </a:xfrm>
        </p:spPr>
        <p:txBody>
          <a:bodyPr/>
          <a:lstStyle/>
          <a:p>
            <a:fld id="{6D22F896-40B5-4ADD-8801-0D06FADFA095}" type="slidenum">
              <a:rPr lang="en-US" dirty="0"/>
              <a:t>‹#›</a:t>
            </a:fld>
            <a:endParaRPr lang="en-US" dirty="0"/>
          </a:p>
        </p:txBody>
      </p:sp>
      <p:cxnSp>
        <p:nvCxnSpPr>
          <p:cNvPr id="15" name="Straight Connector 14"/>
          <p:cNvCxnSpPr/>
          <p:nvPr/>
        </p:nvCxnSpPr>
        <p:spPr>
          <a:xfrm>
            <a:off x="2901336" y="4234250"/>
            <a:ext cx="10364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1805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25778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26933" y="958768"/>
            <a:ext cx="1938890" cy="559186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3606" y="958768"/>
            <a:ext cx="9394596" cy="55918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1326933" y="958768"/>
            <a:ext cx="0" cy="55918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37997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97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0281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5087" y="2107356"/>
            <a:ext cx="10371785" cy="2265540"/>
          </a:xfrm>
        </p:spPr>
        <p:txBody>
          <a:bodyPr anchor="b">
            <a:normAutofit/>
          </a:bodyPr>
          <a:lstStyle>
            <a:lvl1pPr algn="l">
              <a:defRPr sz="4320"/>
            </a:lvl1pPr>
          </a:lstStyle>
          <a:p>
            <a:r>
              <a:rPr lang="en-US"/>
              <a:t>Click to edit Master title style</a:t>
            </a:r>
            <a:endParaRPr lang="en-US" dirty="0"/>
          </a:p>
        </p:txBody>
      </p:sp>
      <p:sp>
        <p:nvSpPr>
          <p:cNvPr id="3" name="Text Placeholder 2"/>
          <p:cNvSpPr>
            <a:spLocks noGrp="1"/>
          </p:cNvSpPr>
          <p:nvPr>
            <p:ph type="body" idx="1"/>
          </p:nvPr>
        </p:nvSpPr>
        <p:spPr>
          <a:xfrm>
            <a:off x="1745087" y="4567435"/>
            <a:ext cx="10356535" cy="1215515"/>
          </a:xfrm>
        </p:spPr>
        <p:txBody>
          <a:bodyPr tIns="91440">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745087" y="4565982"/>
            <a:ext cx="103565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436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9061" y="965867"/>
            <a:ext cx="11526762" cy="127116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36797" y="2413054"/>
            <a:ext cx="5574182" cy="41383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96525" y="2420812"/>
            <a:ext cx="5574182" cy="4129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7629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6630" y="964996"/>
            <a:ext cx="11529193" cy="12675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6629" y="2423459"/>
            <a:ext cx="5574182" cy="962332"/>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36629" y="3389124"/>
            <a:ext cx="5574182" cy="31733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94835" y="2427604"/>
            <a:ext cx="5574182" cy="962684"/>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94835" y="3385790"/>
            <a:ext cx="5574182" cy="31648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12750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4540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32882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06" y="958768"/>
            <a:ext cx="3927719" cy="2696540"/>
          </a:xfrm>
        </p:spPr>
        <p:txBody>
          <a:bodyPr anchor="b">
            <a:normAutofit/>
          </a:bodyPr>
          <a:lstStyle>
            <a:lvl1pPr algn="l">
              <a:defRPr sz="2880"/>
            </a:lvl1pPr>
          </a:lstStyle>
          <a:p>
            <a:r>
              <a:rPr lang="en-US"/>
              <a:t>Click to edit Master title style</a:t>
            </a:r>
            <a:endParaRPr lang="en-US" dirty="0"/>
          </a:p>
        </p:txBody>
      </p:sp>
      <p:sp>
        <p:nvSpPr>
          <p:cNvPr id="3" name="Content Placeholder 2"/>
          <p:cNvSpPr>
            <a:spLocks noGrp="1"/>
          </p:cNvSpPr>
          <p:nvPr>
            <p:ph idx="1"/>
          </p:nvPr>
        </p:nvSpPr>
        <p:spPr>
          <a:xfrm>
            <a:off x="6052457" y="958769"/>
            <a:ext cx="7214964" cy="55905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3606" y="3846590"/>
            <a:ext cx="3930016" cy="2697817"/>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737936" y="3846589"/>
            <a:ext cx="39233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4117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8972865" y="578605"/>
            <a:ext cx="4889440" cy="617892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741447" y="1355416"/>
            <a:ext cx="6638794" cy="2196701"/>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49268" y="1347051"/>
            <a:ext cx="3349405" cy="4639592"/>
          </a:xfrm>
          <a:solidFill>
            <a:schemeClr val="bg1">
              <a:lumMod val="8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40395" y="3775191"/>
            <a:ext cx="6629285" cy="2404490"/>
          </a:xfrm>
        </p:spPr>
        <p:txBody>
          <a:bodyPr>
            <a:normAutofit/>
          </a:bodyPr>
          <a:lstStyle>
            <a:lvl1pPr marL="0" indent="0" algn="l">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736859" y="6563828"/>
            <a:ext cx="6632821" cy="384148"/>
          </a:xfrm>
        </p:spPr>
        <p:txBody>
          <a:bodyPr/>
          <a:lstStyle>
            <a:lvl1pPr algn="l">
              <a:defRPr/>
            </a:lvl1pPr>
          </a:lstStyle>
          <a:p>
            <a:fld id="{48A87A34-81AB-432B-8DAE-1953F412C126}" type="datetimeFigureOut">
              <a:rPr lang="en-US" dirty="0"/>
              <a:pPr/>
              <a:t>8/21/2024</a:t>
            </a:fld>
            <a:endParaRPr lang="en-US" dirty="0"/>
          </a:p>
        </p:txBody>
      </p:sp>
      <p:sp>
        <p:nvSpPr>
          <p:cNvPr id="6" name="Footer Placeholder 5"/>
          <p:cNvSpPr>
            <a:spLocks noGrp="1"/>
          </p:cNvSpPr>
          <p:nvPr>
            <p:ph type="ftr" sz="quarter" idx="11"/>
          </p:nvPr>
        </p:nvSpPr>
        <p:spPr>
          <a:xfrm>
            <a:off x="1736858" y="382369"/>
            <a:ext cx="6649205" cy="385117"/>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736859" y="3772326"/>
            <a:ext cx="66328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360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423372"/>
            <a:ext cx="14630400" cy="49271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7351776"/>
            <a:ext cx="14630400" cy="891540"/>
          </a:xfrm>
          <a:prstGeom prst="rect">
            <a:avLst/>
          </a:prstGeom>
        </p:spPr>
      </p:pic>
      <p:sp>
        <p:nvSpPr>
          <p:cNvPr id="2" name="Title Placeholder 1"/>
          <p:cNvSpPr>
            <a:spLocks noGrp="1"/>
          </p:cNvSpPr>
          <p:nvPr>
            <p:ph type="title"/>
          </p:nvPr>
        </p:nvSpPr>
        <p:spPr>
          <a:xfrm>
            <a:off x="1741895" y="965423"/>
            <a:ext cx="11523930" cy="125908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741895" y="2418879"/>
            <a:ext cx="11523930" cy="414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64966" y="396445"/>
            <a:ext cx="4200858" cy="371041"/>
          </a:xfrm>
          <a:prstGeom prst="rect">
            <a:avLst/>
          </a:prstGeom>
        </p:spPr>
        <p:txBody>
          <a:bodyPr vert="horz" lIns="91440" tIns="45720" rIns="91440" bIns="45720" rtlCol="0" anchor="ctr"/>
          <a:lstStyle>
            <a:lvl1pPr algn="r">
              <a:defRPr sz="1200">
                <a:solidFill>
                  <a:schemeClr val="tx1">
                    <a:tint val="75000"/>
                  </a:schemeClr>
                </a:solidFill>
              </a:defRPr>
            </a:lvl1pPr>
          </a:lstStyle>
          <a:p>
            <a:fld id="{48A87A34-81AB-432B-8DAE-1953F412C126}" type="datetimeFigureOut">
              <a:rPr lang="en-US" dirty="0"/>
              <a:pPr/>
              <a:t>8/21/2024</a:t>
            </a:fld>
            <a:endParaRPr lang="en-US" dirty="0"/>
          </a:p>
        </p:txBody>
      </p:sp>
      <p:sp>
        <p:nvSpPr>
          <p:cNvPr id="5" name="Footer Placeholder 4"/>
          <p:cNvSpPr>
            <a:spLocks noGrp="1"/>
          </p:cNvSpPr>
          <p:nvPr>
            <p:ph type="ftr" sz="quarter" idx="3"/>
          </p:nvPr>
        </p:nvSpPr>
        <p:spPr>
          <a:xfrm>
            <a:off x="1741895" y="395169"/>
            <a:ext cx="7126603" cy="37104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6073" y="958767"/>
            <a:ext cx="973223" cy="604294"/>
          </a:xfrm>
          <a:prstGeom prst="rect">
            <a:avLst/>
          </a:prstGeom>
        </p:spPr>
        <p:txBody>
          <a:bodyPr vert="horz" lIns="91440" tIns="45720" rIns="91440" bIns="45720" rtlCol="0" anchor="t"/>
          <a:lstStyle>
            <a:lvl1pPr algn="r">
              <a:defRPr sz="336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7354096"/>
            <a:ext cx="14630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4730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1097280" rtl="0" eaLnBrk="1" latinLnBrk="0" hangingPunct="1">
        <a:lnSpc>
          <a:spcPct val="90000"/>
        </a:lnSpc>
        <a:spcBef>
          <a:spcPct val="0"/>
        </a:spcBef>
        <a:buNone/>
        <a:defRPr sz="3840" b="0" i="0" kern="1200" cap="all">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2160" kern="1200" cap="none"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920" kern="120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5" name="Text 2"/>
          <p:cNvSpPr/>
          <p:nvPr/>
        </p:nvSpPr>
        <p:spPr>
          <a:xfrm>
            <a:off x="7341144" y="2219459"/>
            <a:ext cx="7017435" cy="2260791"/>
          </a:xfrm>
          <a:prstGeom prst="rect">
            <a:avLst/>
          </a:prstGeom>
          <a:noFill/>
          <a:ln/>
        </p:spPr>
        <p:txBody>
          <a:bodyPr wrap="square" rtlCol="0" anchor="t"/>
          <a:lstStyle/>
          <a:p>
            <a:pPr marL="0" indent="0" algn="ctr">
              <a:lnSpc>
                <a:spcPts val="6561"/>
              </a:lnSpc>
              <a:buNone/>
            </a:pPr>
            <a:r>
              <a:rPr lang="en-US" sz="3600" b="1" dirty="0">
                <a:solidFill>
                  <a:srgbClr val="484237"/>
                </a:solidFill>
                <a:latin typeface="High Tower Text" panose="02040502050506030303" pitchFamily="18" charset="0"/>
                <a:ea typeface="Gelasio" pitchFamily="34" charset="-122"/>
                <a:cs typeface="Gelasio" pitchFamily="34" charset="-120"/>
              </a:rPr>
              <a:t>ALCOHOL DETECTION AND </a:t>
            </a:r>
          </a:p>
          <a:p>
            <a:pPr marL="0" indent="0" algn="ctr">
              <a:lnSpc>
                <a:spcPts val="6561"/>
              </a:lnSpc>
              <a:buNone/>
            </a:pPr>
            <a:r>
              <a:rPr lang="en-US" sz="3600" b="1" dirty="0">
                <a:solidFill>
                  <a:srgbClr val="484237"/>
                </a:solidFill>
                <a:latin typeface="High Tower Text" panose="02040502050506030303" pitchFamily="18" charset="0"/>
                <a:ea typeface="Gelasio" pitchFamily="34" charset="-122"/>
                <a:cs typeface="Gelasio" pitchFamily="34" charset="-120"/>
              </a:rPr>
              <a:t>VEHICLE LOCKING SYSTEM</a:t>
            </a:r>
            <a:endParaRPr lang="en-US" sz="3600" dirty="0">
              <a:latin typeface="High Tower Text" panose="02040502050506030303" pitchFamily="18" charset="0"/>
            </a:endParaRPr>
          </a:p>
        </p:txBody>
      </p:sp>
      <p:sp>
        <p:nvSpPr>
          <p:cNvPr id="7" name="Shape 4"/>
          <p:cNvSpPr/>
          <p:nvPr/>
        </p:nvSpPr>
        <p:spPr>
          <a:xfrm>
            <a:off x="6319599" y="6900029"/>
            <a:ext cx="355402" cy="355402"/>
          </a:xfrm>
          <a:prstGeom prst="roundRect">
            <a:avLst>
              <a:gd name="adj" fmla="val 25726039"/>
            </a:avLst>
          </a:prstGeom>
          <a:noFill/>
          <a:ln w="7620">
            <a:solidFill>
              <a:srgbClr val="FFFFFF"/>
            </a:solidFill>
            <a:prstDash val="solid"/>
          </a:ln>
        </p:spPr>
      </p:sp>
      <p:pic>
        <p:nvPicPr>
          <p:cNvPr id="1030" name="Picture 6" descr="Background for project template of alcohol sensing engine lock">
            <a:extLst>
              <a:ext uri="{FF2B5EF4-FFF2-40B4-BE49-F238E27FC236}">
                <a16:creationId xmlns:a16="http://schemas.microsoft.com/office/drawing/2014/main" id="{EA9C3E5E-E087-C5D3-F371-CB6221AA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08" y="678992"/>
            <a:ext cx="6871615" cy="687161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9E4B665-F50F-2E44-9F07-61FC1F8C9A7F}"/>
              </a:ext>
            </a:extLst>
          </p:cNvPr>
          <p:cNvSpPr txBox="1"/>
          <p:nvPr/>
        </p:nvSpPr>
        <p:spPr>
          <a:xfrm>
            <a:off x="10219764" y="5757113"/>
            <a:ext cx="3894268" cy="515526"/>
          </a:xfrm>
          <a:prstGeom prst="rect">
            <a:avLst/>
          </a:prstGeom>
          <a:solidFill>
            <a:srgbClr val="E5E7E9"/>
          </a:solidFill>
          <a:ln>
            <a:solidFill>
              <a:schemeClr val="accent5"/>
            </a:solidFill>
          </a:ln>
        </p:spPr>
        <p:txBody>
          <a:bodyPr wrap="square" rtlCol="0">
            <a:spAutoFit/>
          </a:bodyPr>
          <a:lstStyle/>
          <a:p>
            <a:pPr algn="ctr">
              <a:lnSpc>
                <a:spcPct val="150000"/>
              </a:lnSpc>
            </a:pPr>
            <a:r>
              <a:rPr lang="en-IN" sz="2000" dirty="0" err="1">
                <a:ln w="0"/>
                <a:effectLst>
                  <a:outerShdw blurRad="38100" dist="19050" dir="2700000" algn="tl" rotWithShape="0">
                    <a:schemeClr val="dk1">
                      <a:alpha val="40000"/>
                    </a:schemeClr>
                  </a:outerShdw>
                </a:effectLst>
                <a:latin typeface="Perpetua" panose="02020502060401020303" pitchFamily="18" charset="0"/>
              </a:rPr>
              <a:t>Depatla</a:t>
            </a:r>
            <a:r>
              <a:rPr lang="en-IN" sz="2000" dirty="0">
                <a:ln w="0"/>
                <a:effectLst>
                  <a:outerShdw blurRad="38100" dist="19050" dir="2700000" algn="tl" rotWithShape="0">
                    <a:schemeClr val="dk1">
                      <a:alpha val="40000"/>
                    </a:schemeClr>
                  </a:outerShdw>
                </a:effectLst>
                <a:latin typeface="Perpetua" panose="02020502060401020303" pitchFamily="18" charset="0"/>
              </a:rPr>
              <a:t> </a:t>
            </a:r>
            <a:r>
              <a:rPr lang="en-IN" sz="2000" dirty="0" err="1">
                <a:ln w="0"/>
                <a:effectLst>
                  <a:outerShdw blurRad="38100" dist="19050" dir="2700000" algn="tl" rotWithShape="0">
                    <a:schemeClr val="dk1">
                      <a:alpha val="40000"/>
                    </a:schemeClr>
                  </a:outerShdw>
                </a:effectLst>
                <a:latin typeface="Perpetua" panose="02020502060401020303" pitchFamily="18" charset="0"/>
              </a:rPr>
              <a:t>Hemika</a:t>
            </a:r>
            <a:r>
              <a:rPr lang="en-IN" sz="2000" dirty="0">
                <a:ln w="0"/>
                <a:effectLst>
                  <a:outerShdw blurRad="38100" dist="19050" dir="2700000" algn="tl" rotWithShape="0">
                    <a:schemeClr val="dk1">
                      <a:alpha val="40000"/>
                    </a:schemeClr>
                  </a:outerShdw>
                </a:effectLst>
                <a:latin typeface="Perpetua" panose="02020502060401020303" pitchFamily="18" charset="0"/>
              </a:rPr>
              <a:t> Reddy – 21BAI1538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2" y="0"/>
            <a:ext cx="14630400" cy="8229600"/>
          </a:xfrm>
          <a:prstGeom prst="rect">
            <a:avLst/>
          </a:prstGeom>
          <a:solidFill>
            <a:srgbClr val="F9F6F0"/>
          </a:solidFill>
          <a:ln/>
        </p:spPr>
      </p:sp>
      <p:sp>
        <p:nvSpPr>
          <p:cNvPr id="4" name="Text 2"/>
          <p:cNvSpPr/>
          <p:nvPr/>
        </p:nvSpPr>
        <p:spPr>
          <a:xfrm>
            <a:off x="4609053" y="503015"/>
            <a:ext cx="5412289" cy="1388745"/>
          </a:xfrm>
          <a:prstGeom prst="rect">
            <a:avLst/>
          </a:prstGeom>
          <a:noFill/>
          <a:ln/>
        </p:spPr>
        <p:txBody>
          <a:bodyPr wrap="square" rtlCol="0" anchor="t"/>
          <a:lstStyle/>
          <a:p>
            <a:pPr marL="0" indent="0" algn="ctr">
              <a:lnSpc>
                <a:spcPts val="5468"/>
              </a:lnSpc>
              <a:buNone/>
            </a:pPr>
            <a:r>
              <a:rPr lang="en-US" sz="4000" dirty="0">
                <a:latin typeface="Georgia" panose="02040502050405020303" pitchFamily="18" charset="0"/>
                <a:ea typeface="Cambria" panose="02040503050406030204" pitchFamily="18" charset="0"/>
                <a:cs typeface="+mj-cs"/>
              </a:rPr>
              <a:t>INTRODUCTION</a:t>
            </a:r>
          </a:p>
        </p:txBody>
      </p:sp>
      <p:sp>
        <p:nvSpPr>
          <p:cNvPr id="14" name="TextBox 13">
            <a:extLst>
              <a:ext uri="{FF2B5EF4-FFF2-40B4-BE49-F238E27FC236}">
                <a16:creationId xmlns:a16="http://schemas.microsoft.com/office/drawing/2014/main" id="{78FA0CCD-B618-1D89-17F7-2E03EB04A954}"/>
              </a:ext>
            </a:extLst>
          </p:cNvPr>
          <p:cNvSpPr txBox="1"/>
          <p:nvPr/>
        </p:nvSpPr>
        <p:spPr>
          <a:xfrm>
            <a:off x="5247409" y="1891760"/>
            <a:ext cx="9135219" cy="5071260"/>
          </a:xfrm>
          <a:prstGeom prst="rect">
            <a:avLst/>
          </a:prstGeom>
          <a:noFill/>
        </p:spPr>
        <p:txBody>
          <a:bodyPr wrap="square" rtlCol="0">
            <a:spAutoFit/>
          </a:bodyPr>
          <a:lstStyle/>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The threat of drunk driving is one of the main causes of traffic accidents in the modern world. Drunk drivers frequently find themselves in compromised conditions when operating a car, which leads to unsafe driving practices on roads.</a:t>
            </a:r>
          </a:p>
          <a:p>
            <a:pPr lvl="0" algn="just">
              <a:lnSpc>
                <a:spcPts val="2558"/>
              </a:lnSpc>
              <a:spcBef>
                <a:spcPts val="0"/>
              </a:spcBef>
              <a:spcAft>
                <a:spcPts val="0"/>
              </a:spcAft>
            </a:pPr>
            <a:endParaRPr lang="en-US" dirty="0">
              <a:solidFill>
                <a:srgbClr val="746558"/>
              </a:solidFill>
              <a:latin typeface="Gelasio" pitchFamily="34" charset="0"/>
              <a:ea typeface="Gelasio" pitchFamily="34" charset="-122"/>
              <a:sym typeface="Arial"/>
            </a:endParaRPr>
          </a:p>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Imagine a world in which every car on the road is outfitted with life-saving, intelligent technology that is intended to stop accidents caused by intoxicated drivers. The ground-breaking Arduino-based alcohol detection engine lock is designed to detect and prevent a vehicle from operating when the driver's blood alcohol content is higher than the permitted limit. This clever gadget ensures road safety for drivers and other commuters by fusing the power of Arduino microcontrollers with state-of-the-art alcohol sensing technology.</a:t>
            </a:r>
          </a:p>
          <a:p>
            <a:pPr lvl="0" algn="just">
              <a:lnSpc>
                <a:spcPts val="2558"/>
              </a:lnSpc>
              <a:spcBef>
                <a:spcPts val="0"/>
              </a:spcBef>
              <a:spcAft>
                <a:spcPts val="0"/>
              </a:spcAft>
            </a:pPr>
            <a:endParaRPr lang="en-US" dirty="0">
              <a:solidFill>
                <a:srgbClr val="746558"/>
              </a:solidFill>
              <a:latin typeface="Gelasio" pitchFamily="34" charset="0"/>
              <a:ea typeface="Gelasio" pitchFamily="34" charset="-122"/>
              <a:sym typeface="Arial"/>
            </a:endParaRPr>
          </a:p>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The developed system serves as a crucial component of an automobile ignition locking mechanism, effectively preventing the car from starting when the driver is intoxicated. Through the adoption of this advanced alcohol detection system, the primary goal is to significantly diminish the occurrence of alcohol-related accidents and advocate for safer driving practices.</a:t>
            </a:r>
          </a:p>
        </p:txBody>
      </p:sp>
      <p:pic>
        <p:nvPicPr>
          <p:cNvPr id="1028" name="Picture 4" descr="Background for project template of alcohol sensing engine lock">
            <a:extLst>
              <a:ext uri="{FF2B5EF4-FFF2-40B4-BE49-F238E27FC236}">
                <a16:creationId xmlns:a16="http://schemas.microsoft.com/office/drawing/2014/main" id="{3C93586F-BB7B-BAFB-B95F-4A8993103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53" y="1891760"/>
            <a:ext cx="4964525" cy="496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D0F27-A715-931C-2998-374F3FD1C1E3}"/>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DFD3427F-CEEA-3DF3-84F3-E4FA4ADDDC8B}"/>
              </a:ext>
            </a:extLst>
          </p:cNvPr>
          <p:cNvSpPr/>
          <p:nvPr/>
        </p:nvSpPr>
        <p:spPr>
          <a:xfrm>
            <a:off x="0" y="0"/>
            <a:ext cx="14630400" cy="8229600"/>
          </a:xfrm>
          <a:prstGeom prst="rect">
            <a:avLst/>
          </a:prstGeom>
          <a:solidFill>
            <a:srgbClr val="DDCFBB"/>
          </a:solidFill>
          <a:ln/>
        </p:spPr>
      </p:sp>
      <p:sp>
        <p:nvSpPr>
          <p:cNvPr id="3" name="Shape 1">
            <a:extLst>
              <a:ext uri="{FF2B5EF4-FFF2-40B4-BE49-F238E27FC236}">
                <a16:creationId xmlns:a16="http://schemas.microsoft.com/office/drawing/2014/main" id="{33561B05-9171-E9F1-DC15-88C51C6E0600}"/>
              </a:ext>
            </a:extLst>
          </p:cNvPr>
          <p:cNvSpPr/>
          <p:nvPr/>
        </p:nvSpPr>
        <p:spPr>
          <a:xfrm>
            <a:off x="-2" y="0"/>
            <a:ext cx="14630400" cy="8229600"/>
          </a:xfrm>
          <a:prstGeom prst="rect">
            <a:avLst/>
          </a:prstGeom>
          <a:solidFill>
            <a:srgbClr val="F9F6F0"/>
          </a:solidFill>
          <a:ln/>
        </p:spPr>
      </p:sp>
      <p:sp>
        <p:nvSpPr>
          <p:cNvPr id="4" name="Text 2">
            <a:extLst>
              <a:ext uri="{FF2B5EF4-FFF2-40B4-BE49-F238E27FC236}">
                <a16:creationId xmlns:a16="http://schemas.microsoft.com/office/drawing/2014/main" id="{7DAC9AEC-3BBD-7FC3-AEC3-B2AC5F775463}"/>
              </a:ext>
            </a:extLst>
          </p:cNvPr>
          <p:cNvSpPr/>
          <p:nvPr/>
        </p:nvSpPr>
        <p:spPr>
          <a:xfrm>
            <a:off x="-69630" y="496875"/>
            <a:ext cx="5412289" cy="1388745"/>
          </a:xfrm>
          <a:prstGeom prst="rect">
            <a:avLst/>
          </a:prstGeom>
          <a:noFill/>
          <a:ln/>
        </p:spPr>
        <p:txBody>
          <a:bodyPr wrap="square" rtlCol="0" anchor="t"/>
          <a:lstStyle/>
          <a:p>
            <a:pPr marL="0" indent="0" algn="ctr">
              <a:lnSpc>
                <a:spcPts val="5468"/>
              </a:lnSpc>
              <a:buNone/>
            </a:pPr>
            <a:r>
              <a:rPr lang="en-US" sz="4000" dirty="0">
                <a:latin typeface="Georgia" panose="02040502050405020303" pitchFamily="18" charset="0"/>
                <a:ea typeface="Cambria" panose="02040503050406030204" pitchFamily="18" charset="0"/>
                <a:cs typeface="+mj-cs"/>
              </a:rPr>
              <a:t>METHODOLOGY</a:t>
            </a:r>
          </a:p>
        </p:txBody>
      </p:sp>
      <p:sp>
        <p:nvSpPr>
          <p:cNvPr id="14" name="TextBox 13">
            <a:extLst>
              <a:ext uri="{FF2B5EF4-FFF2-40B4-BE49-F238E27FC236}">
                <a16:creationId xmlns:a16="http://schemas.microsoft.com/office/drawing/2014/main" id="{62A5D9B7-8D8D-4E0D-0923-6639A2759FD7}"/>
              </a:ext>
            </a:extLst>
          </p:cNvPr>
          <p:cNvSpPr txBox="1"/>
          <p:nvPr/>
        </p:nvSpPr>
        <p:spPr>
          <a:xfrm>
            <a:off x="5247409" y="2082288"/>
            <a:ext cx="9135219" cy="4065024"/>
          </a:xfrm>
          <a:prstGeom prst="rect">
            <a:avLst/>
          </a:prstGeom>
          <a:noFill/>
        </p:spPr>
        <p:txBody>
          <a:bodyPr wrap="square" rtlCol="0">
            <a:spAutoFit/>
          </a:bodyPr>
          <a:lstStyle/>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The Alcohol Detection with Engine Locking system is designed to reduce accidents caused by drunk driving. </a:t>
            </a:r>
          </a:p>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It utilizes an MQ-3 sensor to detect alcohol in the environment, with its output signal based on alcohol concentration. When the concentration surpasses a threshold, the Arduino microcontroller is activated. </a:t>
            </a:r>
          </a:p>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The microcontroller then stops the vehicle's DC motor, preventing movement, and activates a blinking red LED as a drunk driving alert. Additionally, the system creates a client and utilizes Twilio's API to send an SMS to a pre-set emergency contact number, including the vehicle's location information. </a:t>
            </a:r>
          </a:p>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This integrated system aims to provide a comprehensive solution by combining the alcohol sensing capability of the MQ-3 sensor, decision-making of the Arduino microcontroller, LED alert system, and SMS notifications.</a:t>
            </a:r>
          </a:p>
        </p:txBody>
      </p:sp>
      <p:sp>
        <p:nvSpPr>
          <p:cNvPr id="5" name="AutoShape 2" descr="Background for project template of alcohol sensing engine lock">
            <a:extLst>
              <a:ext uri="{FF2B5EF4-FFF2-40B4-BE49-F238E27FC236}">
                <a16:creationId xmlns:a16="http://schemas.microsoft.com/office/drawing/2014/main" id="{D47B80DE-73F9-9156-EFBB-24293B4092CC}"/>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Background for project template of alcohol sensing engine lock">
            <a:extLst>
              <a:ext uri="{FF2B5EF4-FFF2-40B4-BE49-F238E27FC236}">
                <a16:creationId xmlns:a16="http://schemas.microsoft.com/office/drawing/2014/main" id="{35845B79-4FE9-1AA8-C289-B44B8DC0D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72" y="1885620"/>
            <a:ext cx="4799986" cy="479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44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sp>
      <p:pic>
        <p:nvPicPr>
          <p:cNvPr id="7" name="Picture 6">
            <a:extLst>
              <a:ext uri="{FF2B5EF4-FFF2-40B4-BE49-F238E27FC236}">
                <a16:creationId xmlns:a16="http://schemas.microsoft.com/office/drawing/2014/main" id="{827E9EE1-7AE0-7F2C-E621-A7B2E6DA0B17}"/>
              </a:ext>
            </a:extLst>
          </p:cNvPr>
          <p:cNvPicPr>
            <a:picLocks noChangeAspect="1"/>
          </p:cNvPicPr>
          <p:nvPr/>
        </p:nvPicPr>
        <p:blipFill rotWithShape="1">
          <a:blip r:embed="rId4"/>
          <a:srcRect t="14987"/>
          <a:stretch/>
        </p:blipFill>
        <p:spPr>
          <a:xfrm>
            <a:off x="1991580" y="720466"/>
            <a:ext cx="10647240" cy="67886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42CD1-AB07-36CC-DFF9-ADE7B5081B82}"/>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5C62971F-0123-B514-CD77-5D29B4E39F8A}"/>
              </a:ext>
            </a:extLst>
          </p:cNvPr>
          <p:cNvSpPr/>
          <p:nvPr/>
        </p:nvSpPr>
        <p:spPr>
          <a:xfrm>
            <a:off x="0" y="0"/>
            <a:ext cx="14630400" cy="8229600"/>
          </a:xfrm>
          <a:prstGeom prst="rect">
            <a:avLst/>
          </a:prstGeom>
          <a:solidFill>
            <a:srgbClr val="DDCFBB"/>
          </a:solidFill>
          <a:ln/>
        </p:spPr>
      </p:sp>
      <p:sp>
        <p:nvSpPr>
          <p:cNvPr id="3" name="Shape 1">
            <a:extLst>
              <a:ext uri="{FF2B5EF4-FFF2-40B4-BE49-F238E27FC236}">
                <a16:creationId xmlns:a16="http://schemas.microsoft.com/office/drawing/2014/main" id="{526D3D7B-FF26-5193-F131-E0971CAEE7F4}"/>
              </a:ext>
            </a:extLst>
          </p:cNvPr>
          <p:cNvSpPr/>
          <p:nvPr/>
        </p:nvSpPr>
        <p:spPr>
          <a:xfrm>
            <a:off x="0" y="0"/>
            <a:ext cx="14630400" cy="8229600"/>
          </a:xfrm>
          <a:prstGeom prst="rect">
            <a:avLst/>
          </a:prstGeom>
          <a:solidFill>
            <a:srgbClr val="F9F6F0"/>
          </a:solidFill>
          <a:ln/>
        </p:spPr>
      </p:sp>
      <p:pic>
        <p:nvPicPr>
          <p:cNvPr id="4" name="Image 0" descr="preencoded.png">
            <a:extLst>
              <a:ext uri="{FF2B5EF4-FFF2-40B4-BE49-F238E27FC236}">
                <a16:creationId xmlns:a16="http://schemas.microsoft.com/office/drawing/2014/main" id="{A6F35FBC-5B10-C90C-725A-4E3F710277A6}"/>
              </a:ext>
            </a:extLst>
          </p:cNvPr>
          <p:cNvPicPr>
            <a:picLocks noChangeAspect="1"/>
          </p:cNvPicPr>
          <p:nvPr/>
        </p:nvPicPr>
        <p:blipFill>
          <a:blip r:embed="rId3"/>
          <a:stretch>
            <a:fillRect/>
          </a:stretch>
        </p:blipFill>
        <p:spPr>
          <a:xfrm>
            <a:off x="0" y="0"/>
            <a:ext cx="14630400" cy="8229600"/>
          </a:xfrm>
          <a:prstGeom prst="rect">
            <a:avLst/>
          </a:prstGeom>
        </p:spPr>
      </p:pic>
      <p:sp>
        <p:nvSpPr>
          <p:cNvPr id="5" name="Shape 2">
            <a:extLst>
              <a:ext uri="{FF2B5EF4-FFF2-40B4-BE49-F238E27FC236}">
                <a16:creationId xmlns:a16="http://schemas.microsoft.com/office/drawing/2014/main" id="{0ED7DF65-85D0-9A3C-BD35-27F29F07FBE9}"/>
              </a:ext>
            </a:extLst>
          </p:cNvPr>
          <p:cNvSpPr/>
          <p:nvPr/>
        </p:nvSpPr>
        <p:spPr>
          <a:xfrm>
            <a:off x="0" y="0"/>
            <a:ext cx="14630400" cy="8229600"/>
          </a:xfrm>
          <a:prstGeom prst="rect">
            <a:avLst/>
          </a:prstGeom>
          <a:solidFill>
            <a:srgbClr val="F9F6F0">
              <a:alpha val="85000"/>
            </a:srgbClr>
          </a:solidFill>
          <a:ln/>
        </p:spPr>
      </p:sp>
      <p:sp>
        <p:nvSpPr>
          <p:cNvPr id="6" name="Text 3">
            <a:extLst>
              <a:ext uri="{FF2B5EF4-FFF2-40B4-BE49-F238E27FC236}">
                <a16:creationId xmlns:a16="http://schemas.microsoft.com/office/drawing/2014/main" id="{F348D2AC-1F26-0892-FCC5-1AAAE31EA30A}"/>
              </a:ext>
            </a:extLst>
          </p:cNvPr>
          <p:cNvSpPr/>
          <p:nvPr/>
        </p:nvSpPr>
        <p:spPr>
          <a:xfrm>
            <a:off x="604048" y="319839"/>
            <a:ext cx="4975871" cy="1388745"/>
          </a:xfrm>
          <a:prstGeom prst="rect">
            <a:avLst/>
          </a:prstGeom>
          <a:noFill/>
          <a:ln/>
        </p:spPr>
        <p:txBody>
          <a:bodyPr wrap="square" rtlCol="0" anchor="t"/>
          <a:lstStyle/>
          <a:p>
            <a:pPr marL="0" indent="0">
              <a:lnSpc>
                <a:spcPts val="5468"/>
              </a:lnSpc>
              <a:buNone/>
            </a:pPr>
            <a:r>
              <a:rPr lang="en-IN" sz="4000" dirty="0">
                <a:latin typeface="Georgia" panose="02040502050405020303" pitchFamily="18" charset="0"/>
                <a:ea typeface="Cambria" panose="02040503050406030204" pitchFamily="18" charset="0"/>
                <a:cs typeface="+mj-cs"/>
              </a:rPr>
              <a:t>Business Model</a:t>
            </a:r>
            <a:endParaRPr lang="en-US" sz="3600" dirty="0"/>
          </a:p>
        </p:txBody>
      </p:sp>
      <p:pic>
        <p:nvPicPr>
          <p:cNvPr id="8" name="Picture 7">
            <a:extLst>
              <a:ext uri="{FF2B5EF4-FFF2-40B4-BE49-F238E27FC236}">
                <a16:creationId xmlns:a16="http://schemas.microsoft.com/office/drawing/2014/main" id="{42C87392-C97E-2053-4DFE-FD2884FEF03F}"/>
              </a:ext>
            </a:extLst>
          </p:cNvPr>
          <p:cNvPicPr>
            <a:picLocks noChangeAspect="1"/>
          </p:cNvPicPr>
          <p:nvPr/>
        </p:nvPicPr>
        <p:blipFill>
          <a:blip r:embed="rId4"/>
          <a:stretch>
            <a:fillRect/>
          </a:stretch>
        </p:blipFill>
        <p:spPr>
          <a:xfrm>
            <a:off x="1558637" y="1433628"/>
            <a:ext cx="11513126" cy="6476133"/>
          </a:xfrm>
          <a:prstGeom prst="rect">
            <a:avLst/>
          </a:prstGeom>
        </p:spPr>
      </p:pic>
    </p:spTree>
    <p:extLst>
      <p:ext uri="{BB962C8B-B14F-4D97-AF65-F5344CB8AC3E}">
        <p14:creationId xmlns:p14="http://schemas.microsoft.com/office/powerpoint/2010/main" val="160359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25D6C-78AA-384A-113F-BEFC839AB284}"/>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ED9B1715-8867-E106-7F27-C23F01DF1637}"/>
              </a:ext>
            </a:extLst>
          </p:cNvPr>
          <p:cNvSpPr/>
          <p:nvPr/>
        </p:nvSpPr>
        <p:spPr>
          <a:xfrm>
            <a:off x="0" y="0"/>
            <a:ext cx="14630400" cy="8229600"/>
          </a:xfrm>
          <a:prstGeom prst="rect">
            <a:avLst/>
          </a:prstGeom>
          <a:solidFill>
            <a:srgbClr val="DDCFBB"/>
          </a:solidFill>
          <a:ln/>
        </p:spPr>
      </p:sp>
      <p:sp>
        <p:nvSpPr>
          <p:cNvPr id="3" name="Shape 1">
            <a:extLst>
              <a:ext uri="{FF2B5EF4-FFF2-40B4-BE49-F238E27FC236}">
                <a16:creationId xmlns:a16="http://schemas.microsoft.com/office/drawing/2014/main" id="{57DE5218-2B91-A747-E1FF-1F93A7384412}"/>
              </a:ext>
            </a:extLst>
          </p:cNvPr>
          <p:cNvSpPr/>
          <p:nvPr/>
        </p:nvSpPr>
        <p:spPr>
          <a:xfrm>
            <a:off x="0" y="0"/>
            <a:ext cx="14630400" cy="8229600"/>
          </a:xfrm>
          <a:prstGeom prst="rect">
            <a:avLst/>
          </a:prstGeom>
          <a:solidFill>
            <a:srgbClr val="F9F6F0"/>
          </a:solidFill>
          <a:ln/>
        </p:spPr>
      </p:sp>
      <p:pic>
        <p:nvPicPr>
          <p:cNvPr id="4" name="Image 0" descr="preencoded.png">
            <a:extLst>
              <a:ext uri="{FF2B5EF4-FFF2-40B4-BE49-F238E27FC236}">
                <a16:creationId xmlns:a16="http://schemas.microsoft.com/office/drawing/2014/main" id="{E3AFC266-D2BB-B5C0-A9CC-9F0469958607}"/>
              </a:ext>
            </a:extLst>
          </p:cNvPr>
          <p:cNvPicPr>
            <a:picLocks noChangeAspect="1"/>
          </p:cNvPicPr>
          <p:nvPr/>
        </p:nvPicPr>
        <p:blipFill>
          <a:blip r:embed="rId3"/>
          <a:stretch>
            <a:fillRect/>
          </a:stretch>
        </p:blipFill>
        <p:spPr>
          <a:xfrm>
            <a:off x="0" y="0"/>
            <a:ext cx="14630400" cy="8229600"/>
          </a:xfrm>
          <a:prstGeom prst="rect">
            <a:avLst/>
          </a:prstGeom>
        </p:spPr>
      </p:pic>
      <p:sp>
        <p:nvSpPr>
          <p:cNvPr id="5" name="Shape 2">
            <a:extLst>
              <a:ext uri="{FF2B5EF4-FFF2-40B4-BE49-F238E27FC236}">
                <a16:creationId xmlns:a16="http://schemas.microsoft.com/office/drawing/2014/main" id="{3F1DCCDC-20E8-3B7E-2E49-076CD9948B6B}"/>
              </a:ext>
            </a:extLst>
          </p:cNvPr>
          <p:cNvSpPr/>
          <p:nvPr/>
        </p:nvSpPr>
        <p:spPr>
          <a:xfrm>
            <a:off x="0" y="0"/>
            <a:ext cx="14630400" cy="8229600"/>
          </a:xfrm>
          <a:prstGeom prst="rect">
            <a:avLst/>
          </a:prstGeom>
          <a:solidFill>
            <a:srgbClr val="F9F6F0">
              <a:alpha val="85000"/>
            </a:srgbClr>
          </a:solidFill>
          <a:ln/>
        </p:spPr>
      </p:sp>
      <p:sp>
        <p:nvSpPr>
          <p:cNvPr id="6" name="Text 3">
            <a:extLst>
              <a:ext uri="{FF2B5EF4-FFF2-40B4-BE49-F238E27FC236}">
                <a16:creationId xmlns:a16="http://schemas.microsoft.com/office/drawing/2014/main" id="{8BA2C130-6383-DCAC-8313-EA912D6BDC81}"/>
              </a:ext>
            </a:extLst>
          </p:cNvPr>
          <p:cNvSpPr/>
          <p:nvPr/>
        </p:nvSpPr>
        <p:spPr>
          <a:xfrm>
            <a:off x="103909" y="105304"/>
            <a:ext cx="4301836" cy="892527"/>
          </a:xfrm>
          <a:prstGeom prst="rect">
            <a:avLst/>
          </a:prstGeom>
          <a:noFill/>
          <a:ln/>
        </p:spPr>
        <p:txBody>
          <a:bodyPr wrap="square" rtlCol="0" anchor="t"/>
          <a:lstStyle/>
          <a:p>
            <a:pPr marL="0" indent="0">
              <a:lnSpc>
                <a:spcPts val="5468"/>
              </a:lnSpc>
              <a:buNone/>
            </a:pPr>
            <a:r>
              <a:rPr lang="en-IN" sz="3600" dirty="0">
                <a:latin typeface="Georgia" panose="02040502050405020303" pitchFamily="18" charset="0"/>
                <a:ea typeface="Cambria" panose="02040503050406030204" pitchFamily="18" charset="0"/>
              </a:rPr>
              <a:t>Market</a:t>
            </a:r>
            <a:r>
              <a:rPr lang="en-IN" sz="2800" b="1" dirty="0">
                <a:solidFill>
                  <a:srgbClr val="002060"/>
                </a:solidFill>
                <a:latin typeface="+mn-lt"/>
              </a:rPr>
              <a:t> </a:t>
            </a:r>
            <a:r>
              <a:rPr lang="en-IN" sz="3600" dirty="0">
                <a:latin typeface="Georgia" panose="02040502050405020303" pitchFamily="18" charset="0"/>
                <a:ea typeface="Cambria" panose="02040503050406030204" pitchFamily="18" charset="0"/>
              </a:rPr>
              <a:t>Opportunity</a:t>
            </a:r>
            <a:endParaRPr lang="en-US" sz="3200" dirty="0"/>
          </a:p>
        </p:txBody>
      </p:sp>
      <p:graphicFrame>
        <p:nvGraphicFramePr>
          <p:cNvPr id="9" name="Shape 114">
            <a:extLst>
              <a:ext uri="{FF2B5EF4-FFF2-40B4-BE49-F238E27FC236}">
                <a16:creationId xmlns:a16="http://schemas.microsoft.com/office/drawing/2014/main" id="{C2285D32-84AF-992B-FB9D-DA276A5CC8A2}"/>
              </a:ext>
            </a:extLst>
          </p:cNvPr>
          <p:cNvGraphicFramePr/>
          <p:nvPr>
            <p:extLst>
              <p:ext uri="{D42A27DB-BD31-4B8C-83A1-F6EECF244321}">
                <p14:modId xmlns:p14="http://schemas.microsoft.com/office/powerpoint/2010/main" val="2466036363"/>
              </p:ext>
            </p:extLst>
          </p:nvPr>
        </p:nvGraphicFramePr>
        <p:xfrm>
          <a:off x="103909" y="2758440"/>
          <a:ext cx="3782291" cy="2865120"/>
        </p:xfrm>
        <a:graphic>
          <a:graphicData uri="http://schemas.openxmlformats.org/drawingml/2006/table">
            <a:tbl>
              <a:tblPr>
                <a:tableStyleId>{5940675A-B579-460E-94D1-54222C63F5DA}</a:tableStyleId>
              </a:tblPr>
              <a:tblGrid>
                <a:gridCol w="1028700">
                  <a:extLst>
                    <a:ext uri="{9D8B030D-6E8A-4147-A177-3AD203B41FA5}">
                      <a16:colId xmlns:a16="http://schemas.microsoft.com/office/drawing/2014/main" val="508034997"/>
                    </a:ext>
                  </a:extLst>
                </a:gridCol>
                <a:gridCol w="2753591">
                  <a:extLst>
                    <a:ext uri="{9D8B030D-6E8A-4147-A177-3AD203B41FA5}">
                      <a16:colId xmlns:a16="http://schemas.microsoft.com/office/drawing/2014/main" val="20000"/>
                    </a:ext>
                  </a:extLst>
                </a:gridCol>
              </a:tblGrid>
              <a:tr h="228600">
                <a:tc>
                  <a:txBody>
                    <a:bodyPr/>
                    <a:lstStyle/>
                    <a:p>
                      <a:pPr algn="ctr" rtl="0" fontAlgn="base"/>
                      <a:r>
                        <a:rPr lang="en-IN" sz="1400" b="1" i="0" u="none" strike="noStrike" dirty="0">
                          <a:solidFill>
                            <a:srgbClr val="4472C4"/>
                          </a:solidFill>
                          <a:effectLst/>
                          <a:latin typeface="Lucida Bright" panose="02040602050505020304" pitchFamily="18" charset="0"/>
                        </a:rPr>
                        <a:t>customer</a:t>
                      </a:r>
                    </a:p>
                    <a:p>
                      <a:pPr algn="ctr" rtl="0" fontAlgn="base"/>
                      <a:r>
                        <a:rPr lang="en-IN" sz="1400" b="1" i="0" u="none" strike="noStrike" dirty="0">
                          <a:solidFill>
                            <a:srgbClr val="4472C4"/>
                          </a:solidFill>
                          <a:effectLst/>
                          <a:latin typeface="Lucida Bright" panose="02040602050505020304" pitchFamily="18" charset="0"/>
                        </a:rPr>
                        <a:t>rank</a:t>
                      </a:r>
                      <a:r>
                        <a:rPr lang="en-IN" sz="1400" b="0" i="0" dirty="0">
                          <a:solidFill>
                            <a:srgbClr val="000000"/>
                          </a:solidFill>
                          <a:effectLst/>
                          <a:latin typeface="Lucida Bright" panose="02040602050505020304" pitchFamily="18" charset="0"/>
                        </a:rPr>
                        <a:t>​</a:t>
                      </a:r>
                      <a:endParaRPr lang="en-IN" b="0" i="0" dirty="0">
                        <a:solidFill>
                          <a:srgbClr val="000000"/>
                        </a:solidFill>
                        <a:effectLst/>
                      </a:endParaRPr>
                    </a:p>
                  </a:txBody>
                  <a:tcPr/>
                </a:tc>
                <a:tc>
                  <a:txBody>
                    <a:bodyPr/>
                    <a:lstStyle/>
                    <a:p>
                      <a:pPr algn="ctr" rtl="0" fontAlgn="base"/>
                      <a:r>
                        <a:rPr lang="en-IN" sz="1400" b="1" i="0" u="none" strike="noStrike" dirty="0">
                          <a:solidFill>
                            <a:srgbClr val="4472C4"/>
                          </a:solidFill>
                          <a:effectLst/>
                          <a:latin typeface="Lucida Bright" panose="02040602050505020304" pitchFamily="18" charset="0"/>
                        </a:rPr>
                        <a:t>Customer Segment </a:t>
                      </a:r>
                      <a:r>
                        <a:rPr lang="en-IN" sz="1400" b="0" i="0" dirty="0">
                          <a:solidFill>
                            <a:srgbClr val="000000"/>
                          </a:solidFill>
                          <a:effectLst/>
                          <a:latin typeface="Lucida Bright" panose="02040602050505020304" pitchFamily="18" charset="0"/>
                        </a:rPr>
                        <a:t>​</a:t>
                      </a:r>
                      <a:endParaRPr lang="en-IN" b="0" i="0" dirty="0">
                        <a:solidFill>
                          <a:srgbClr val="000000"/>
                        </a:solidFill>
                        <a:effectLst/>
                      </a:endParaRPr>
                    </a:p>
                  </a:txBody>
                  <a:tcPr/>
                </a:tc>
                <a:extLst>
                  <a:ext uri="{0D108BD9-81ED-4DB2-BD59-A6C34878D82A}">
                    <a16:rowId xmlns:a16="http://schemas.microsoft.com/office/drawing/2014/main" val="10000"/>
                  </a:ext>
                </a:extLst>
              </a:tr>
              <a:tr h="381000">
                <a:tc>
                  <a:txBody>
                    <a:bodyPr/>
                    <a:lstStyle/>
                    <a:p>
                      <a:pPr algn="ctr" rtl="0" fontAlgn="base"/>
                      <a:r>
                        <a:rPr lang="en-US" sz="1400" b="0" i="0" dirty="0">
                          <a:solidFill>
                            <a:srgbClr val="4472C4"/>
                          </a:solidFill>
                          <a:effectLst/>
                          <a:latin typeface="Lucida Bright" panose="02040602050505020304" pitchFamily="18" charset="0"/>
                        </a:rPr>
                        <a:t>1</a:t>
                      </a:r>
                      <a:r>
                        <a:rPr lang="en-US" sz="1400" b="0" i="0" dirty="0">
                          <a:solidFill>
                            <a:srgbClr val="000000"/>
                          </a:solidFill>
                          <a:effectLst/>
                          <a:latin typeface="Lucida Bright" panose="02040602050505020304" pitchFamily="18" charset="0"/>
                        </a:rPr>
                        <a:t>​</a:t>
                      </a:r>
                      <a:endParaRPr lang="en-US" b="0" i="0" dirty="0">
                        <a:solidFill>
                          <a:srgbClr val="000000"/>
                        </a:solidFill>
                        <a:effectLst/>
                      </a:endParaRPr>
                    </a:p>
                  </a:txBody>
                  <a:tcPr/>
                </a:tc>
                <a:tc>
                  <a:txBody>
                    <a:bodyPr/>
                    <a:lstStyle/>
                    <a:p>
                      <a:pPr algn="ctr" rtl="0" fontAlgn="base"/>
                      <a:r>
                        <a:rPr lang="en-US" sz="1400" b="0" i="0" u="none" strike="noStrike" dirty="0">
                          <a:solidFill>
                            <a:srgbClr val="4472C4"/>
                          </a:solidFill>
                          <a:effectLst/>
                          <a:latin typeface="Lucida Bright" panose="02040602050505020304" pitchFamily="18" charset="0"/>
                        </a:rPr>
                        <a:t>Commercial fleet operators seeking to ensure road safety for their fleet.</a:t>
                      </a:r>
                      <a:r>
                        <a:rPr lang="en-US" sz="1400" b="0" i="0" dirty="0">
                          <a:solidFill>
                            <a:srgbClr val="000000"/>
                          </a:solidFill>
                          <a:effectLst/>
                          <a:latin typeface="Lucida Bright" panose="02040602050505020304" pitchFamily="18" charset="0"/>
                        </a:rPr>
                        <a:t>​</a:t>
                      </a:r>
                      <a:endParaRPr lang="en-US" b="0" i="0" dirty="0">
                        <a:solidFill>
                          <a:srgbClr val="000000"/>
                        </a:solidFill>
                        <a:effectLst/>
                      </a:endParaRPr>
                    </a:p>
                  </a:txBody>
                  <a:tcPr/>
                </a:tc>
                <a:extLst>
                  <a:ext uri="{0D108BD9-81ED-4DB2-BD59-A6C34878D82A}">
                    <a16:rowId xmlns:a16="http://schemas.microsoft.com/office/drawing/2014/main" val="10001"/>
                  </a:ext>
                </a:extLst>
              </a:tr>
              <a:tr h="381000">
                <a:tc>
                  <a:txBody>
                    <a:bodyPr/>
                    <a:lstStyle/>
                    <a:p>
                      <a:pPr algn="ctr" rtl="0" fontAlgn="base"/>
                      <a:r>
                        <a:rPr lang="en-US" sz="1400" b="0" i="0">
                          <a:solidFill>
                            <a:srgbClr val="4472C4"/>
                          </a:solidFill>
                          <a:effectLst/>
                          <a:latin typeface="Lucida Bright" panose="02040602050505020304" pitchFamily="18" charset="0"/>
                        </a:rPr>
                        <a:t>2</a:t>
                      </a:r>
                      <a:r>
                        <a:rPr lang="en-US" sz="1400" b="0" i="0">
                          <a:solidFill>
                            <a:srgbClr val="000000"/>
                          </a:solidFill>
                          <a:effectLst/>
                          <a:latin typeface="Lucida Bright" panose="02040602050505020304" pitchFamily="18" charset="0"/>
                        </a:rPr>
                        <a:t>​</a:t>
                      </a:r>
                      <a:endParaRPr lang="en-US" b="0" i="0">
                        <a:solidFill>
                          <a:srgbClr val="000000"/>
                        </a:solidFill>
                        <a:effectLst/>
                      </a:endParaRPr>
                    </a:p>
                  </a:txBody>
                  <a:tcPr/>
                </a:tc>
                <a:tc>
                  <a:txBody>
                    <a:bodyPr/>
                    <a:lstStyle/>
                    <a:p>
                      <a:pPr algn="ctr" rtl="0" fontAlgn="base"/>
                      <a:r>
                        <a:rPr lang="en-US" sz="1300" b="0" i="0" u="none" strike="noStrike" dirty="0">
                          <a:solidFill>
                            <a:srgbClr val="4472C4"/>
                          </a:solidFill>
                          <a:effectLst/>
                          <a:latin typeface="Lucida Bright" panose="02040602050505020304" pitchFamily="18" charset="0"/>
                        </a:rPr>
                        <a:t>Regulatory bodies looking for ways to mandate or encourage alcohol interlocks.</a:t>
                      </a:r>
                      <a:r>
                        <a:rPr lang="en-US" sz="1300" b="0" i="0" dirty="0">
                          <a:solidFill>
                            <a:srgbClr val="000000"/>
                          </a:solidFill>
                          <a:effectLst/>
                          <a:latin typeface="Lucida Bright" panose="02040602050505020304" pitchFamily="18" charset="0"/>
                        </a:rPr>
                        <a:t>​</a:t>
                      </a:r>
                      <a:endParaRPr lang="en-US" sz="1300" b="0" i="0" dirty="0">
                        <a:solidFill>
                          <a:srgbClr val="000000"/>
                        </a:solidFill>
                        <a:effectLst/>
                      </a:endParaRPr>
                    </a:p>
                  </a:txBody>
                  <a:tcPr/>
                </a:tc>
                <a:extLst>
                  <a:ext uri="{0D108BD9-81ED-4DB2-BD59-A6C34878D82A}">
                    <a16:rowId xmlns:a16="http://schemas.microsoft.com/office/drawing/2014/main" val="10002"/>
                  </a:ext>
                </a:extLst>
              </a:tr>
              <a:tr h="381000">
                <a:tc>
                  <a:txBody>
                    <a:bodyPr/>
                    <a:lstStyle/>
                    <a:p>
                      <a:pPr algn="ctr" rtl="0" fontAlgn="base"/>
                      <a:r>
                        <a:rPr lang="en-US" sz="1400" b="0" i="0" dirty="0">
                          <a:solidFill>
                            <a:srgbClr val="4472C4"/>
                          </a:solidFill>
                          <a:effectLst/>
                          <a:latin typeface="Lucida Bright" panose="02040602050505020304" pitchFamily="18" charset="0"/>
                        </a:rPr>
                        <a:t>3</a:t>
                      </a:r>
                      <a:r>
                        <a:rPr lang="en-US" sz="1400" b="0" i="0" dirty="0">
                          <a:solidFill>
                            <a:srgbClr val="000000"/>
                          </a:solidFill>
                          <a:effectLst/>
                          <a:latin typeface="Lucida Bright" panose="02040602050505020304" pitchFamily="18" charset="0"/>
                        </a:rPr>
                        <a:t>​</a:t>
                      </a:r>
                      <a:endParaRPr lang="en-US" b="0" i="0" dirty="0">
                        <a:solidFill>
                          <a:srgbClr val="000000"/>
                        </a:solidFill>
                        <a:effectLst/>
                      </a:endParaRPr>
                    </a:p>
                  </a:txBody>
                  <a:tcPr/>
                </a:tc>
                <a:tc>
                  <a:txBody>
                    <a:bodyPr/>
                    <a:lstStyle/>
                    <a:p>
                      <a:pPr algn="ctr" rtl="0" fontAlgn="base"/>
                      <a:r>
                        <a:rPr lang="en-US" sz="1400" b="0" i="0" u="none" strike="noStrike" dirty="0">
                          <a:solidFill>
                            <a:srgbClr val="4472C4"/>
                          </a:solidFill>
                          <a:effectLst/>
                          <a:latin typeface="Lucida Bright" panose="02040602050505020304" pitchFamily="18" charset="0"/>
                        </a:rPr>
                        <a:t>Individual consumers who want to increase their vehicle safety.</a:t>
                      </a:r>
                      <a:r>
                        <a:rPr lang="en-US" sz="1400" b="0" i="0" dirty="0">
                          <a:solidFill>
                            <a:srgbClr val="000000"/>
                          </a:solidFill>
                          <a:effectLst/>
                          <a:latin typeface="Lucida Bright" panose="02040602050505020304" pitchFamily="18" charset="0"/>
                        </a:rPr>
                        <a:t>​</a:t>
                      </a:r>
                      <a:endParaRPr lang="en-US" b="0" i="0" dirty="0">
                        <a:solidFill>
                          <a:srgbClr val="000000"/>
                        </a:solidFill>
                        <a:effectLst/>
                      </a:endParaRPr>
                    </a:p>
                  </a:txBody>
                  <a:tcPr/>
                </a:tc>
                <a:extLst>
                  <a:ext uri="{0D108BD9-81ED-4DB2-BD59-A6C34878D82A}">
                    <a16:rowId xmlns:a16="http://schemas.microsoft.com/office/drawing/2014/main" val="10003"/>
                  </a:ext>
                </a:extLst>
              </a:tr>
            </a:tbl>
          </a:graphicData>
        </a:graphic>
      </p:graphicFrame>
      <p:sp>
        <p:nvSpPr>
          <p:cNvPr id="10" name="TextBox 9">
            <a:extLst>
              <a:ext uri="{FF2B5EF4-FFF2-40B4-BE49-F238E27FC236}">
                <a16:creationId xmlns:a16="http://schemas.microsoft.com/office/drawing/2014/main" id="{CF32569D-B15D-AB22-FB67-19C916DA0513}"/>
              </a:ext>
            </a:extLst>
          </p:cNvPr>
          <p:cNvSpPr txBox="1"/>
          <p:nvPr/>
        </p:nvSpPr>
        <p:spPr>
          <a:xfrm>
            <a:off x="4021282" y="997831"/>
            <a:ext cx="10016836" cy="2402581"/>
          </a:xfrm>
          <a:prstGeom prst="rect">
            <a:avLst/>
          </a:prstGeom>
          <a:noFill/>
        </p:spPr>
        <p:txBody>
          <a:bodyPr wrap="square" rtlCol="0">
            <a:spAutoFit/>
          </a:bodyPr>
          <a:lstStyle/>
          <a:p>
            <a:pPr algn="just">
              <a:lnSpc>
                <a:spcPts val="2558"/>
              </a:lnSpc>
            </a:pPr>
            <a:r>
              <a:rPr lang="en-US" dirty="0">
                <a:solidFill>
                  <a:srgbClr val="746558"/>
                </a:solidFill>
                <a:latin typeface="Gelasio" pitchFamily="34" charset="0"/>
                <a:ea typeface="Gelasio" pitchFamily="34" charset="-122"/>
              </a:rPr>
              <a:t>The Arduino-based alcohol sensing engine lock, has a significant market opportunity in the automotive and transportation sectors. The system detects alcohol levels in the driver's breath and stops the engine or sends and  SMS to the authorized mobile number if excessive alcohol is detected.</a:t>
            </a:r>
          </a:p>
          <a:p>
            <a:pPr marL="285750" indent="-285750" algn="just">
              <a:lnSpc>
                <a:spcPts val="2558"/>
              </a:lnSpc>
              <a:buFont typeface="Arial" panose="020B0604020202020204" pitchFamily="34" charset="0"/>
              <a:buChar char="•"/>
            </a:pPr>
            <a:r>
              <a:rPr lang="en-US" b="1" dirty="0">
                <a:solidFill>
                  <a:srgbClr val="746558"/>
                </a:solidFill>
                <a:latin typeface="Gelasio" pitchFamily="34" charset="0"/>
                <a:ea typeface="Gelasio" pitchFamily="34" charset="-122"/>
              </a:rPr>
              <a:t>Global Market Size: </a:t>
            </a:r>
            <a:r>
              <a:rPr lang="en-US" dirty="0">
                <a:solidFill>
                  <a:srgbClr val="746558"/>
                </a:solidFill>
                <a:latin typeface="Gelasio" pitchFamily="34" charset="0"/>
                <a:ea typeface="Gelasio" pitchFamily="34" charset="-122"/>
              </a:rPr>
              <a:t>The global market for automotive safety systems is projected to reach $14.3 billion by 2025, growing at a CAGR of 10.5% from 2020 to 2025. </a:t>
            </a:r>
          </a:p>
          <a:p>
            <a:pPr marL="285750" indent="-285750" algn="just">
              <a:lnSpc>
                <a:spcPts val="2558"/>
              </a:lnSpc>
              <a:buFont typeface="Arial" panose="020B0604020202020204" pitchFamily="34" charset="0"/>
              <a:buChar char="•"/>
            </a:pPr>
            <a:r>
              <a:rPr lang="en-US" b="1" dirty="0">
                <a:solidFill>
                  <a:srgbClr val="746558"/>
                </a:solidFill>
                <a:latin typeface="Gelasio" pitchFamily="34" charset="0"/>
                <a:ea typeface="Gelasio" pitchFamily="34" charset="-122"/>
              </a:rPr>
              <a:t>Indian Market Size: </a:t>
            </a:r>
            <a:r>
              <a:rPr lang="en-US" dirty="0">
                <a:solidFill>
                  <a:srgbClr val="746558"/>
                </a:solidFill>
                <a:latin typeface="Gelasio" pitchFamily="34" charset="0"/>
                <a:ea typeface="Gelasio" pitchFamily="34" charset="-122"/>
              </a:rPr>
              <a:t>In India, the automotive safety market size is expected to reach Rs 27,000 crore by 2025, growing at a CAGR of 16% from 2020 to 2025. </a:t>
            </a:r>
            <a:endParaRPr lang="en-US" dirty="0"/>
          </a:p>
        </p:txBody>
      </p:sp>
      <p:sp>
        <p:nvSpPr>
          <p:cNvPr id="11" name="TextBox 10">
            <a:extLst>
              <a:ext uri="{FF2B5EF4-FFF2-40B4-BE49-F238E27FC236}">
                <a16:creationId xmlns:a16="http://schemas.microsoft.com/office/drawing/2014/main" id="{8D2F9CD0-6601-0FB3-6157-066C0D69368D}"/>
              </a:ext>
            </a:extLst>
          </p:cNvPr>
          <p:cNvSpPr txBox="1"/>
          <p:nvPr/>
        </p:nvSpPr>
        <p:spPr>
          <a:xfrm>
            <a:off x="4021282" y="3596833"/>
            <a:ext cx="10016836" cy="4403128"/>
          </a:xfrm>
          <a:prstGeom prst="rect">
            <a:avLst/>
          </a:prstGeom>
          <a:noFill/>
        </p:spPr>
        <p:txBody>
          <a:bodyPr wrap="square" rtlCol="0">
            <a:spAutoFit/>
          </a:bodyPr>
          <a:lstStyle/>
          <a:p>
            <a:pPr algn="ctr">
              <a:lnSpc>
                <a:spcPts val="2558"/>
              </a:lnSpc>
            </a:pPr>
            <a:r>
              <a:rPr lang="en-US" b="1" u="sng" dirty="0">
                <a:solidFill>
                  <a:srgbClr val="746558"/>
                </a:solidFill>
                <a:latin typeface="Gelasio" pitchFamily="34" charset="0"/>
                <a:ea typeface="Gelasio" pitchFamily="34" charset="-122"/>
              </a:rPr>
              <a:t>Marketing Strategy</a:t>
            </a:r>
            <a:endParaRPr lang="en-US" u="sng" dirty="0">
              <a:solidFill>
                <a:srgbClr val="746558"/>
              </a:solidFill>
              <a:latin typeface="Gelasio" pitchFamily="34" charset="0"/>
              <a:ea typeface="Gelasio" pitchFamily="34" charset="-122"/>
            </a:endParaRPr>
          </a:p>
          <a:p>
            <a:pPr algn="just">
              <a:lnSpc>
                <a:spcPts val="2558"/>
              </a:lnSpc>
            </a:pPr>
            <a:r>
              <a:rPr lang="en-US" dirty="0">
                <a:solidFill>
                  <a:srgbClr val="746558"/>
                </a:solidFill>
                <a:latin typeface="Gelasio" pitchFamily="34" charset="0"/>
                <a:ea typeface="Gelasio" pitchFamily="34" charset="-122"/>
              </a:rPr>
              <a:t>To reach your target customers, you can use the following marketing strategies:</a:t>
            </a:r>
          </a:p>
          <a:p>
            <a:pPr algn="just">
              <a:lnSpc>
                <a:spcPts val="2558"/>
              </a:lnSpc>
            </a:pPr>
            <a:r>
              <a:rPr lang="en-US" b="1" dirty="0">
                <a:solidFill>
                  <a:srgbClr val="746558"/>
                </a:solidFill>
                <a:latin typeface="Gelasio" pitchFamily="34" charset="0"/>
                <a:ea typeface="Gelasio" pitchFamily="34" charset="-122"/>
              </a:rPr>
              <a:t>Online advertising: </a:t>
            </a:r>
            <a:r>
              <a:rPr lang="en-US" dirty="0">
                <a:solidFill>
                  <a:srgbClr val="746558"/>
                </a:solidFill>
                <a:latin typeface="Gelasio" pitchFamily="34" charset="0"/>
                <a:ea typeface="Gelasio" pitchFamily="34" charset="-122"/>
              </a:rPr>
              <a:t>Utilize online platforms such as Google Ads, Facebook Ads, and Instagram Ads to target parents of teen drivers, commercial fleet operators, and regulatory bodies.</a:t>
            </a:r>
          </a:p>
          <a:p>
            <a:pPr algn="just">
              <a:lnSpc>
                <a:spcPts val="2558"/>
              </a:lnSpc>
            </a:pPr>
            <a:r>
              <a:rPr lang="en-US" dirty="0">
                <a:solidFill>
                  <a:srgbClr val="746558"/>
                </a:solidFill>
                <a:latin typeface="Gelasio" pitchFamily="34" charset="0"/>
                <a:ea typeface="Gelasio" pitchFamily="34" charset="-122"/>
              </a:rPr>
              <a:t>Influencer marketing: Partner with influencers in the automotive and safety industries to promote your product and reach a wider audience.</a:t>
            </a:r>
          </a:p>
          <a:p>
            <a:pPr algn="just">
              <a:lnSpc>
                <a:spcPts val="2558"/>
              </a:lnSpc>
            </a:pPr>
            <a:r>
              <a:rPr lang="en-US" b="1" dirty="0">
                <a:solidFill>
                  <a:srgbClr val="746558"/>
                </a:solidFill>
                <a:latin typeface="Gelasio" pitchFamily="34" charset="0"/>
                <a:ea typeface="Gelasio" pitchFamily="34" charset="-122"/>
              </a:rPr>
              <a:t>Content marketing: </a:t>
            </a:r>
            <a:r>
              <a:rPr lang="en-US" dirty="0">
                <a:solidFill>
                  <a:srgbClr val="746558"/>
                </a:solidFill>
                <a:latin typeface="Gelasio" pitchFamily="34" charset="0"/>
                <a:ea typeface="Gelasio" pitchFamily="34" charset="-122"/>
              </a:rPr>
              <a:t>Create informative content (blog posts, videos, infographics) on the importance of alcohol sensing engine locks and how they can improve road safety. Share this content on your website and social media channels.</a:t>
            </a:r>
          </a:p>
          <a:p>
            <a:pPr algn="just">
              <a:lnSpc>
                <a:spcPts val="2558"/>
              </a:lnSpc>
            </a:pPr>
            <a:r>
              <a:rPr lang="en-US" dirty="0">
                <a:solidFill>
                  <a:srgbClr val="746558"/>
                </a:solidFill>
                <a:latin typeface="Gelasio" pitchFamily="34" charset="0"/>
                <a:ea typeface="Gelasio" pitchFamily="34" charset="-122"/>
              </a:rPr>
              <a:t>Trade shows and events: Attend trade shows and events related to the automotive and safety industries to showcase your product and generate leads.</a:t>
            </a:r>
          </a:p>
          <a:p>
            <a:pPr algn="just">
              <a:lnSpc>
                <a:spcPts val="2558"/>
              </a:lnSpc>
            </a:pPr>
            <a:r>
              <a:rPr lang="en-US" b="1" dirty="0">
                <a:solidFill>
                  <a:srgbClr val="746558"/>
                </a:solidFill>
                <a:latin typeface="Gelasio" pitchFamily="34" charset="0"/>
                <a:ea typeface="Gelasio" pitchFamily="34" charset="-122"/>
              </a:rPr>
              <a:t>Referral program: </a:t>
            </a:r>
            <a:r>
              <a:rPr lang="en-US" dirty="0">
                <a:solidFill>
                  <a:srgbClr val="746558"/>
                </a:solidFill>
                <a:latin typeface="Gelasio" pitchFamily="34" charset="0"/>
                <a:ea typeface="Gelasio" pitchFamily="34" charset="-122"/>
              </a:rPr>
              <a:t>Implement a referral program to encourage satisfied customers to refer their friends and family to purchase your product.</a:t>
            </a:r>
            <a:endParaRPr lang="en-US" dirty="0"/>
          </a:p>
        </p:txBody>
      </p:sp>
    </p:spTree>
    <p:extLst>
      <p:ext uri="{BB962C8B-B14F-4D97-AF65-F5344CB8AC3E}">
        <p14:creationId xmlns:p14="http://schemas.microsoft.com/office/powerpoint/2010/main" val="85946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5" name="Text 2"/>
          <p:cNvSpPr/>
          <p:nvPr/>
        </p:nvSpPr>
        <p:spPr>
          <a:xfrm>
            <a:off x="467591" y="459539"/>
            <a:ext cx="3073782" cy="1388745"/>
          </a:xfrm>
          <a:prstGeom prst="rect">
            <a:avLst/>
          </a:prstGeom>
          <a:noFill/>
          <a:ln/>
        </p:spPr>
        <p:txBody>
          <a:bodyPr wrap="square" rtlCol="0" anchor="t"/>
          <a:lstStyle/>
          <a:p>
            <a:pPr marL="0" indent="0" algn="ctr">
              <a:lnSpc>
                <a:spcPts val="5468"/>
              </a:lnSpc>
              <a:buNone/>
            </a:pPr>
            <a:r>
              <a:rPr lang="en-US" sz="4000" dirty="0">
                <a:latin typeface="Georgia" panose="02040502050405020303" pitchFamily="18" charset="0"/>
                <a:ea typeface="Cambria" panose="02040503050406030204" pitchFamily="18" charset="0"/>
              </a:rPr>
              <a:t>Conclusion</a:t>
            </a:r>
          </a:p>
        </p:txBody>
      </p:sp>
      <p:sp>
        <p:nvSpPr>
          <p:cNvPr id="6" name="Text 3"/>
          <p:cNvSpPr/>
          <p:nvPr/>
        </p:nvSpPr>
        <p:spPr>
          <a:xfrm>
            <a:off x="1475508" y="1835001"/>
            <a:ext cx="11232573" cy="6079235"/>
          </a:xfrm>
          <a:prstGeom prst="rect">
            <a:avLst/>
          </a:prstGeom>
          <a:noFill/>
          <a:ln/>
        </p:spPr>
        <p:txBody>
          <a:bodyPr wrap="square" rtlCol="0" anchor="t"/>
          <a:lstStyle/>
          <a:p>
            <a:pPr lvl="0" indent="0" algn="just">
              <a:lnSpc>
                <a:spcPts val="2558"/>
              </a:lnSpc>
              <a:spcBef>
                <a:spcPts val="0"/>
              </a:spcBef>
              <a:spcAft>
                <a:spcPts val="0"/>
              </a:spcAft>
              <a:buNone/>
            </a:pPr>
            <a:r>
              <a:rPr lang="en-US" dirty="0">
                <a:solidFill>
                  <a:srgbClr val="746558"/>
                </a:solidFill>
                <a:latin typeface="Gelasio" pitchFamily="34" charset="0"/>
                <a:ea typeface="Gelasio" pitchFamily="34" charset="-122"/>
              </a:rPr>
              <a:t>The proposed alcohol detection system with its various components presents a comprehensive solution to address the critical issue of drunk driving and enhance road safety. By utilizing the MQ-3 alcohol sensor, Arduino Uno microcontroller, DC motor, relay, LED, and buzzer, the system effectively detects alcohol levels, simulates engine locking, and provides visual and audible warnings.</a:t>
            </a:r>
          </a:p>
          <a:p>
            <a:pPr lvl="0" indent="0" algn="just">
              <a:lnSpc>
                <a:spcPts val="2558"/>
              </a:lnSpc>
              <a:spcBef>
                <a:spcPts val="0"/>
              </a:spcBef>
              <a:spcAft>
                <a:spcPts val="0"/>
              </a:spcAft>
              <a:buNone/>
            </a:pPr>
            <a:endParaRPr lang="en-US" dirty="0">
              <a:solidFill>
                <a:srgbClr val="746558"/>
              </a:solidFill>
              <a:latin typeface="Gelasio" pitchFamily="34" charset="0"/>
              <a:ea typeface="Gelasio" pitchFamily="34" charset="-122"/>
              <a:sym typeface="Lato"/>
            </a:endParaRPr>
          </a:p>
          <a:p>
            <a:pPr lvl="0" indent="0" algn="just">
              <a:lnSpc>
                <a:spcPts val="2558"/>
              </a:lnSpc>
              <a:spcBef>
                <a:spcPts val="0"/>
              </a:spcBef>
              <a:spcAft>
                <a:spcPts val="0"/>
              </a:spcAft>
              <a:buNone/>
            </a:pPr>
            <a:r>
              <a:rPr lang="en-US" dirty="0">
                <a:solidFill>
                  <a:srgbClr val="746558"/>
                </a:solidFill>
                <a:latin typeface="Gelasio" pitchFamily="34" charset="0"/>
                <a:ea typeface="Gelasio" pitchFamily="34" charset="-122"/>
              </a:rPr>
              <a:t>The integration of an emergency SMS notification feature adds an extra layer of safety. In the event that the alcohol concentration surpasses the threshold, the system generates an SMS using the Twilio API. This SMS is sent to a pre-selected emergency contact, providing vital information about the vehicle's location. This feature ensures prompt intervention and assistance in case of emergencies, enhancing overall public safety.</a:t>
            </a:r>
          </a:p>
          <a:p>
            <a:pPr lvl="0" indent="0" algn="just">
              <a:lnSpc>
                <a:spcPts val="2558"/>
              </a:lnSpc>
              <a:spcBef>
                <a:spcPts val="0"/>
              </a:spcBef>
              <a:spcAft>
                <a:spcPts val="0"/>
              </a:spcAft>
              <a:buNone/>
            </a:pPr>
            <a:endParaRPr lang="en-US" dirty="0">
              <a:solidFill>
                <a:srgbClr val="746558"/>
              </a:solidFill>
              <a:latin typeface="Gelasio" pitchFamily="34" charset="0"/>
              <a:ea typeface="Gelasio" pitchFamily="34" charset="-122"/>
            </a:endParaRPr>
          </a:p>
          <a:p>
            <a:pPr lvl="0" indent="0" algn="just">
              <a:lnSpc>
                <a:spcPts val="2558"/>
              </a:lnSpc>
              <a:spcBef>
                <a:spcPts val="0"/>
              </a:spcBef>
              <a:spcAft>
                <a:spcPts val="0"/>
              </a:spcAft>
              <a:buNone/>
            </a:pPr>
            <a:r>
              <a:rPr lang="en-US" dirty="0">
                <a:solidFill>
                  <a:srgbClr val="746558"/>
                </a:solidFill>
                <a:latin typeface="Gelasio" pitchFamily="34" charset="0"/>
                <a:ea typeface="Gelasio" pitchFamily="34" charset="-122"/>
              </a:rPr>
              <a:t>The implementation of this system has the potential to make a significant impact by actively detecting and preventing drunk driving instances. Through continuous monitoring, engine locking, visual and audible warnings, and emergency SMS notifications, the proposed alcohol detection system provides a comprehensive solution to mitigate the risks associated with alcohol-impaired driving.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76</TotalTime>
  <Words>855</Words>
  <Application>Microsoft Office PowerPoint</Application>
  <PresentationFormat>Custom</PresentationFormat>
  <Paragraphs>48</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Gelasio</vt:lpstr>
      <vt:lpstr>Georgia</vt:lpstr>
      <vt:lpstr>Gill Sans MT</vt:lpstr>
      <vt:lpstr>High Tower Text</vt:lpstr>
      <vt:lpstr>Lucida Bright</vt:lpstr>
      <vt:lpstr>Perpetua</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 U Praneeth Reddy</cp:lastModifiedBy>
  <cp:revision>13</cp:revision>
  <dcterms:created xsi:type="dcterms:W3CDTF">2024-02-05T17:47:53Z</dcterms:created>
  <dcterms:modified xsi:type="dcterms:W3CDTF">2024-08-21T13:38:42Z</dcterms:modified>
</cp:coreProperties>
</file>