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5"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8765579-0329-4B89-9164-C4FE6EB44440}" type="datetimeFigureOut">
              <a:rPr lang="en-US" smtClean="0"/>
              <a:t>1/23/22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404711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111551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178117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7002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79224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765579-0329-4B89-9164-C4FE6EB44440}" type="datetimeFigureOut">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367341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765579-0329-4B89-9164-C4FE6EB44440}" type="datetimeFigureOut">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431135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5579-0329-4B89-9164-C4FE6EB4444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2134130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5579-0329-4B89-9164-C4FE6EB4444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340497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5579-0329-4B89-9164-C4FE6EB4444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202073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5579-0329-4B89-9164-C4FE6EB4444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28144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186474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65579-0329-4B89-9164-C4FE6EB44440}" type="datetimeFigureOut">
              <a:rPr lang="en-US" smtClean="0"/>
              <a:t>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8514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65579-0329-4B89-9164-C4FE6EB44440}" type="datetimeFigureOut">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403676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65579-0329-4B89-9164-C4FE6EB44440}" type="datetimeFigureOut">
              <a:rPr lang="en-US" smtClean="0"/>
              <a:t>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373906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2702989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5579-0329-4B89-9164-C4FE6EB4444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7599FC-4680-4D6B-B628-D99D6803B6DE}" type="slidenum">
              <a:rPr lang="en-US" smtClean="0"/>
              <a:t>‹#›</a:t>
            </a:fld>
            <a:endParaRPr lang="en-US" dirty="0"/>
          </a:p>
        </p:txBody>
      </p:sp>
    </p:spTree>
    <p:extLst>
      <p:ext uri="{BB962C8B-B14F-4D97-AF65-F5344CB8AC3E}">
        <p14:creationId xmlns:p14="http://schemas.microsoft.com/office/powerpoint/2010/main" val="322440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765579-0329-4B89-9164-C4FE6EB44440}" type="datetimeFigureOut">
              <a:rPr lang="en-US" smtClean="0"/>
              <a:t>1/23/22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7599FC-4680-4D6B-B628-D99D6803B6DE}" type="slidenum">
              <a:rPr lang="en-US" smtClean="0"/>
              <a:t>‹#›</a:t>
            </a:fld>
            <a:endParaRPr lang="en-US" dirty="0"/>
          </a:p>
        </p:txBody>
      </p:sp>
    </p:spTree>
    <p:extLst>
      <p:ext uri="{BB962C8B-B14F-4D97-AF65-F5344CB8AC3E}">
        <p14:creationId xmlns:p14="http://schemas.microsoft.com/office/powerpoint/2010/main" val="18051215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5.jf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C49E-0E00-4431-907E-A0FD2569F00E}"/>
              </a:ext>
            </a:extLst>
          </p:cNvPr>
          <p:cNvSpPr txBox="1">
            <a:spLocks/>
          </p:cNvSpPr>
          <p:nvPr/>
        </p:nvSpPr>
        <p:spPr>
          <a:xfrm>
            <a:off x="1104900" y="380954"/>
            <a:ext cx="9439275" cy="1012917"/>
          </a:xfrm>
          <a:prstGeom prst="rect">
            <a:avLst/>
          </a:prstGeom>
          <a:effectLst>
            <a:outerShdw blurRad="50800" dist="38100" dir="18900000" algn="b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i="1" u="sng" dirty="0">
                <a:solidFill>
                  <a:srgbClr val="FFFF00"/>
                </a:solidFill>
                <a:effectLst/>
                <a:latin typeface="Algerian" panose="04020705040A02060702" pitchFamily="82" charset="0"/>
              </a:rPr>
              <a:t>Understanding of high school students grades from socio-economic factors</a:t>
            </a:r>
            <a:endParaRPr lang="en-US" sz="1800" i="1" u="sng" dirty="0">
              <a:solidFill>
                <a:srgbClr val="FFFF00"/>
              </a:solidFill>
              <a:latin typeface="Algerian" panose="04020705040A02060702" pitchFamily="82" charset="0"/>
              <a:cs typeface="Calibri" panose="020F0502020204030204" pitchFamily="34" charset="0"/>
            </a:endParaRPr>
          </a:p>
        </p:txBody>
      </p:sp>
      <p:sp>
        <p:nvSpPr>
          <p:cNvPr id="3" name="TextBox 2">
            <a:extLst>
              <a:ext uri="{FF2B5EF4-FFF2-40B4-BE49-F238E27FC236}">
                <a16:creationId xmlns:a16="http://schemas.microsoft.com/office/drawing/2014/main" id="{25844690-61B3-48BE-A470-80707A3624C3}"/>
              </a:ext>
            </a:extLst>
          </p:cNvPr>
          <p:cNvSpPr txBox="1"/>
          <p:nvPr/>
        </p:nvSpPr>
        <p:spPr>
          <a:xfrm>
            <a:off x="1104900" y="1144379"/>
            <a:ext cx="3295649" cy="498983"/>
          </a:xfrm>
          <a:prstGeom prst="rect">
            <a:avLst/>
          </a:prstGeom>
          <a:noFill/>
          <a:effectLst>
            <a:outerShdw blurRad="50800" dist="38100" algn="l" rotWithShape="0">
              <a:prstClr val="black">
                <a:alpha val="40000"/>
              </a:prstClr>
            </a:outerShdw>
          </a:effectLst>
        </p:spPr>
        <p:txBody>
          <a:bodyPr wrap="square">
            <a:spAutoFit/>
          </a:bodyPr>
          <a:lstStyle/>
          <a:p>
            <a:pPr defTabSz="914400">
              <a:lnSpc>
                <a:spcPct val="120000"/>
              </a:lnSpc>
              <a:spcAft>
                <a:spcPts val="600"/>
              </a:spcAft>
              <a:buSzPct val="125000"/>
            </a:pPr>
            <a:r>
              <a:rPr lang="en-US" sz="2400" b="1" dirty="0">
                <a:solidFill>
                  <a:schemeClr val="tx1"/>
                </a:solidFill>
                <a:latin typeface="Algerian" panose="04020705040A02060702" pitchFamily="82" charset="0"/>
              </a:rPr>
              <a:t>The</a:t>
            </a:r>
            <a:r>
              <a:rPr lang="en-US" b="1" dirty="0">
                <a:solidFill>
                  <a:schemeClr val="tx1"/>
                </a:solidFill>
                <a:latin typeface="Algerian" panose="04020705040A02060702" pitchFamily="82" charset="0"/>
              </a:rPr>
              <a:t> </a:t>
            </a:r>
            <a:r>
              <a:rPr lang="en-US" sz="2400" b="1" dirty="0">
                <a:solidFill>
                  <a:schemeClr val="tx1"/>
                </a:solidFill>
                <a:latin typeface="Algerian" panose="04020705040A02060702" pitchFamily="82" charset="0"/>
              </a:rPr>
              <a:t>Eliminators</a:t>
            </a:r>
          </a:p>
        </p:txBody>
      </p:sp>
      <p:sp>
        <p:nvSpPr>
          <p:cNvPr id="4" name="Rectangle: Rounded Corners 3">
            <a:extLst>
              <a:ext uri="{FF2B5EF4-FFF2-40B4-BE49-F238E27FC236}">
                <a16:creationId xmlns:a16="http://schemas.microsoft.com/office/drawing/2014/main" id="{42C2CE44-8637-435F-8482-B9075E3461F2}"/>
              </a:ext>
            </a:extLst>
          </p:cNvPr>
          <p:cNvSpPr/>
          <p:nvPr/>
        </p:nvSpPr>
        <p:spPr>
          <a:xfrm>
            <a:off x="946366" y="1476336"/>
            <a:ext cx="4476887" cy="2903754"/>
          </a:xfrm>
          <a:prstGeom prst="roundRect">
            <a:avLst/>
          </a:prstGeom>
          <a:no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vert="horz" lIns="91440" tIns="45720" rIns="91440" bIns="45720" rtlCol="0">
            <a:noAutofit/>
          </a:bodyPr>
          <a:lstStyle/>
          <a:p>
            <a:pPr defTabSz="914400">
              <a:lnSpc>
                <a:spcPct val="120000"/>
              </a:lnSpc>
              <a:spcAft>
                <a:spcPts val="600"/>
              </a:spcAft>
              <a:buSzPct val="125000"/>
            </a:pPr>
            <a:r>
              <a:rPr lang="en-US" sz="1600" b="1" dirty="0">
                <a:ln w="0"/>
                <a:solidFill>
                  <a:schemeClr val="tx1"/>
                </a:solidFill>
                <a:effectLst>
                  <a:outerShdw blurRad="50800" dist="38100" dir="18900000" algn="bl" rotWithShape="0">
                    <a:prstClr val="black">
                      <a:alpha val="40000"/>
                    </a:prstClr>
                  </a:outerShdw>
                </a:effectLst>
              </a:rPr>
              <a:t>Batch: RBA2   2021-23</a:t>
            </a:r>
          </a:p>
          <a:p>
            <a:pPr defTabSz="914400">
              <a:lnSpc>
                <a:spcPct val="120000"/>
              </a:lnSpc>
              <a:spcAft>
                <a:spcPts val="600"/>
              </a:spcAft>
              <a:buSzPct val="125000"/>
            </a:pPr>
            <a:r>
              <a:rPr lang="en-US" sz="1600" b="1" dirty="0">
                <a:ln w="0"/>
                <a:solidFill>
                  <a:schemeClr val="tx1"/>
                </a:solidFill>
                <a:effectLst>
                  <a:outerShdw blurRad="50800" dist="38100" dir="18900000" algn="bl" rotWithShape="0">
                    <a:prstClr val="black">
                      <a:alpha val="40000"/>
                    </a:prstClr>
                  </a:outerShdw>
                </a:effectLst>
              </a:rPr>
              <a:t>Group Members:</a:t>
            </a:r>
          </a:p>
          <a:p>
            <a:pPr marL="285750" indent="-228600" defTabSz="914400">
              <a:lnSpc>
                <a:spcPct val="120000"/>
              </a:lnSpc>
              <a:spcAft>
                <a:spcPts val="600"/>
              </a:spcAft>
              <a:buSzPct val="125000"/>
              <a:buFont typeface="Arial" panose="020B0604020202020204" pitchFamily="34" charset="0"/>
              <a:buChar char="•"/>
            </a:pPr>
            <a:r>
              <a:rPr lang="en-US" sz="1600" b="1" dirty="0">
                <a:ln w="0"/>
                <a:solidFill>
                  <a:schemeClr val="tx1"/>
                </a:solidFill>
                <a:effectLst>
                  <a:outerShdw blurRad="50800" dist="38100" dir="18900000" algn="bl" rotWithShape="0">
                    <a:prstClr val="black">
                      <a:alpha val="40000"/>
                    </a:prstClr>
                  </a:outerShdw>
                </a:effectLst>
              </a:rPr>
              <a:t>Hemil Desai – 85</a:t>
            </a:r>
          </a:p>
          <a:p>
            <a:pPr marL="285750" indent="-228600" defTabSz="914400">
              <a:lnSpc>
                <a:spcPct val="120000"/>
              </a:lnSpc>
              <a:spcAft>
                <a:spcPts val="600"/>
              </a:spcAft>
              <a:buSzPct val="125000"/>
              <a:buFont typeface="Arial" panose="020B0604020202020204" pitchFamily="34" charset="0"/>
              <a:buChar char="•"/>
            </a:pPr>
            <a:r>
              <a:rPr lang="en-US" sz="1600" b="1" dirty="0">
                <a:ln w="0"/>
                <a:solidFill>
                  <a:schemeClr val="tx1"/>
                </a:solidFill>
                <a:effectLst>
                  <a:outerShdw blurRad="50800" dist="38100" dir="18900000" algn="bl" rotWithShape="0">
                    <a:prstClr val="black">
                      <a:alpha val="40000"/>
                    </a:prstClr>
                  </a:outerShdw>
                </a:effectLst>
              </a:rPr>
              <a:t>Rounak Ghosh -101</a:t>
            </a:r>
          </a:p>
          <a:p>
            <a:pPr marL="285750" indent="-228600" defTabSz="914400">
              <a:lnSpc>
                <a:spcPct val="120000"/>
              </a:lnSpc>
              <a:spcAft>
                <a:spcPts val="600"/>
              </a:spcAft>
              <a:buSzPct val="125000"/>
              <a:buFont typeface="Arial" panose="020B0604020202020204" pitchFamily="34" charset="0"/>
              <a:buChar char="•"/>
            </a:pPr>
            <a:r>
              <a:rPr lang="en-US" sz="1600" b="1" dirty="0">
                <a:ln w="0"/>
                <a:solidFill>
                  <a:schemeClr val="tx1"/>
                </a:solidFill>
                <a:effectLst>
                  <a:outerShdw blurRad="50800" dist="38100" dir="18900000" algn="bl" rotWithShape="0">
                    <a:prstClr val="black">
                      <a:alpha val="40000"/>
                    </a:prstClr>
                  </a:outerShdw>
                </a:effectLst>
              </a:rPr>
              <a:t>G Abhishek - 79</a:t>
            </a:r>
          </a:p>
          <a:p>
            <a:pPr marL="285750" indent="-228600" defTabSz="914400">
              <a:lnSpc>
                <a:spcPct val="120000"/>
              </a:lnSpc>
              <a:spcAft>
                <a:spcPts val="600"/>
              </a:spcAft>
              <a:buSzPct val="125000"/>
              <a:buFont typeface="Arial" panose="020B0604020202020204" pitchFamily="34" charset="0"/>
              <a:buChar char="•"/>
            </a:pPr>
            <a:r>
              <a:rPr lang="en-US" sz="1600" b="1" dirty="0">
                <a:ln w="0"/>
                <a:solidFill>
                  <a:schemeClr val="tx1"/>
                </a:solidFill>
                <a:effectLst>
                  <a:outerShdw blurRad="50800" dist="38100" dir="18900000" algn="bl" rotWithShape="0">
                    <a:prstClr val="black">
                      <a:alpha val="40000"/>
                    </a:prstClr>
                  </a:outerShdw>
                </a:effectLst>
              </a:rPr>
              <a:t>Hardik Khimani - 83</a:t>
            </a:r>
          </a:p>
          <a:p>
            <a:pPr marL="285750" indent="-228600" defTabSz="914400">
              <a:lnSpc>
                <a:spcPct val="120000"/>
              </a:lnSpc>
              <a:spcAft>
                <a:spcPts val="600"/>
              </a:spcAft>
              <a:buSzPct val="125000"/>
              <a:buFont typeface="Arial" panose="020B0604020202020204" pitchFamily="34" charset="0"/>
              <a:buChar char="•"/>
            </a:pPr>
            <a:r>
              <a:rPr lang="en-US" sz="1600" b="1" dirty="0">
                <a:ln w="0"/>
                <a:solidFill>
                  <a:schemeClr val="tx1"/>
                </a:solidFill>
                <a:effectLst>
                  <a:outerShdw blurRad="50800" dist="38100" dir="18900000" algn="bl" rotWithShape="0">
                    <a:prstClr val="black">
                      <a:alpha val="40000"/>
                    </a:prstClr>
                  </a:outerShdw>
                </a:effectLst>
              </a:rPr>
              <a:t>Dipanwita Bishnu - 78</a:t>
            </a:r>
          </a:p>
        </p:txBody>
      </p:sp>
      <p:pic>
        <p:nvPicPr>
          <p:cNvPr id="5" name="Graphic 4" descr="Classroom">
            <a:extLst>
              <a:ext uri="{FF2B5EF4-FFF2-40B4-BE49-F238E27FC236}">
                <a16:creationId xmlns:a16="http://schemas.microsoft.com/office/drawing/2014/main" id="{36E32596-EC4A-48FD-8667-A1A6BCB962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1656" y="1476335"/>
            <a:ext cx="4377527" cy="46863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Picture 5" descr="Icon&#10;&#10;Description automatically generated with medium confidence">
            <a:extLst>
              <a:ext uri="{FF2B5EF4-FFF2-40B4-BE49-F238E27FC236}">
                <a16:creationId xmlns:a16="http://schemas.microsoft.com/office/drawing/2014/main" id="{C38F83B3-1D0C-4480-AF42-182B1946C17F}"/>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087100" y="0"/>
            <a:ext cx="1086736" cy="851419"/>
          </a:xfrm>
          <a:prstGeom prst="rect">
            <a:avLst/>
          </a:prstGeom>
        </p:spPr>
      </p:pic>
      <p:sp>
        <p:nvSpPr>
          <p:cNvPr id="7" name="TextBox 6">
            <a:extLst>
              <a:ext uri="{FF2B5EF4-FFF2-40B4-BE49-F238E27FC236}">
                <a16:creationId xmlns:a16="http://schemas.microsoft.com/office/drawing/2014/main" id="{7949A02D-BA74-764D-B1C0-92BD5FC9EFEA}"/>
              </a:ext>
            </a:extLst>
          </p:cNvPr>
          <p:cNvSpPr txBox="1"/>
          <p:nvPr/>
        </p:nvSpPr>
        <p:spPr>
          <a:xfrm>
            <a:off x="1104900" y="4394823"/>
            <a:ext cx="5012266" cy="1846659"/>
          </a:xfrm>
          <a:prstGeom prst="rect">
            <a:avLst/>
          </a:prstGeom>
          <a:noFill/>
        </p:spPr>
        <p:txBody>
          <a:bodyPr wrap="square" rtlCol="0">
            <a:spAutoFit/>
          </a:bodyPr>
          <a:lstStyle/>
          <a:p>
            <a:pPr algn="just"/>
            <a:r>
              <a:rPr lang="en-IN" sz="1600" b="1" u="sng" dirty="0">
                <a:ln w="0"/>
                <a:effectLst>
                  <a:outerShdw blurRad="50800" dist="38100" dir="18900000" algn="bl" rotWithShape="0">
                    <a:prstClr val="black">
                      <a:alpha val="40000"/>
                    </a:prstClr>
                  </a:outerShdw>
                </a:effectLst>
              </a:rPr>
              <a:t>Problem Statement: </a:t>
            </a:r>
          </a:p>
          <a:p>
            <a:pPr algn="just"/>
            <a:r>
              <a:rPr lang="en-IN" sz="1600" b="1" dirty="0">
                <a:ln w="0"/>
                <a:effectLst>
                  <a:outerShdw blurRad="50800" dist="38100" dir="18900000" algn="bl" rotWithShape="0">
                    <a:prstClr val="black">
                      <a:alpha val="40000"/>
                    </a:prstClr>
                  </a:outerShdw>
                </a:effectLst>
              </a:rPr>
              <a:t>To study the performance of students pursuing mathematics and Portuguese language course on various socio-economic factors such as gender, age, location or address, alcohol consumption, failures, study time hours, internet connectivity, etc. </a:t>
            </a:r>
          </a:p>
          <a:p>
            <a:pPr algn="just"/>
            <a:endParaRPr lang="en-US" dirty="0"/>
          </a:p>
        </p:txBody>
      </p:sp>
    </p:spTree>
    <p:extLst>
      <p:ext uri="{BB962C8B-B14F-4D97-AF65-F5344CB8AC3E}">
        <p14:creationId xmlns:p14="http://schemas.microsoft.com/office/powerpoint/2010/main" val="366633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5D0DB-1A80-4A21-8AA8-3C0574F8F53D}"/>
              </a:ext>
            </a:extLst>
          </p:cNvPr>
          <p:cNvSpPr txBox="1"/>
          <p:nvPr/>
        </p:nvSpPr>
        <p:spPr>
          <a:xfrm>
            <a:off x="1374740" y="749628"/>
            <a:ext cx="1153925" cy="369332"/>
          </a:xfrm>
          <a:prstGeom prst="rect">
            <a:avLst/>
          </a:prstGeom>
          <a:noFill/>
        </p:spPr>
        <p:txBody>
          <a:bodyPr wrap="square">
            <a:spAutoFit/>
          </a:bodyPr>
          <a:lstStyle/>
          <a:p>
            <a:r>
              <a:rPr lang="en-US" b="1" u="sng" dirty="0">
                <a:solidFill>
                  <a:srgbClr val="FFFF00"/>
                </a:solidFill>
                <a:latin typeface="Algerian" panose="04020705040A02060702" pitchFamily="82" charset="0"/>
                <a:cs typeface="Calibri" panose="020F0502020204030204" pitchFamily="34" charset="0"/>
              </a:rPr>
              <a:t>Gender</a:t>
            </a:r>
          </a:p>
        </p:txBody>
      </p:sp>
      <p:pic>
        <p:nvPicPr>
          <p:cNvPr id="2050" name="Picture 2">
            <a:extLst>
              <a:ext uri="{FF2B5EF4-FFF2-40B4-BE49-F238E27FC236}">
                <a16:creationId xmlns:a16="http://schemas.microsoft.com/office/drawing/2014/main" id="{B0E61086-53A4-476A-8DC6-AF91AE447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804" y="1231247"/>
            <a:ext cx="3009621" cy="2783643"/>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AD4373-0A37-413E-BF06-750F921984D3}"/>
              </a:ext>
            </a:extLst>
          </p:cNvPr>
          <p:cNvSpPr txBox="1"/>
          <p:nvPr/>
        </p:nvSpPr>
        <p:spPr>
          <a:xfrm>
            <a:off x="4892208" y="1598555"/>
            <a:ext cx="6096000" cy="923330"/>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 gender.  Overall, both male and female students are performing good but female students are doing little better.</a:t>
            </a: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C7F6F8D-DF69-4454-A5B8-101B55A1A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082" y="3614637"/>
            <a:ext cx="3009621" cy="2722012"/>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1D6C3B6-654D-4117-BF61-45042848F21F}"/>
              </a:ext>
            </a:extLst>
          </p:cNvPr>
          <p:cNvSpPr txBox="1"/>
          <p:nvPr/>
        </p:nvSpPr>
        <p:spPr>
          <a:xfrm>
            <a:off x="1106108" y="4520781"/>
            <a:ext cx="6096000" cy="1477328"/>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their age. From this we can say that students whose age is 20 are performing better compared to others. </a:t>
            </a:r>
          </a:p>
          <a:p>
            <a:pPr algn="just"/>
            <a:r>
              <a:rPr lang="en-US" dirty="0">
                <a:latin typeface="Calibri" panose="020F0502020204030204" pitchFamily="34" charset="0"/>
                <a:cs typeface="Calibri" panose="020F0502020204030204" pitchFamily="34" charset="0"/>
              </a:rPr>
              <a:t>Insight: </a:t>
            </a:r>
            <a:r>
              <a:rPr lang="en-US" b="0" i="0" u="none" strike="noStrike" dirty="0">
                <a:effectLst/>
                <a:latin typeface="Calibri" panose="020F0502020204030204" pitchFamily="34" charset="0"/>
                <a:cs typeface="Calibri" panose="020F0502020204030204" pitchFamily="34" charset="0"/>
              </a:rPr>
              <a:t>Usually, increase in age is impacting the grade of the stude</a:t>
            </a:r>
            <a:r>
              <a:rPr lang="en-US" dirty="0">
                <a:latin typeface="Calibri" panose="020F0502020204030204" pitchFamily="34" charset="0"/>
                <a:cs typeface="Calibri" panose="020F0502020204030204" pitchFamily="34" charset="0"/>
              </a:rPr>
              <a:t>nt maybe because of increasing responsibilities, etc.</a:t>
            </a:r>
          </a:p>
        </p:txBody>
      </p:sp>
      <p:sp>
        <p:nvSpPr>
          <p:cNvPr id="32" name="TextBox 31">
            <a:extLst>
              <a:ext uri="{FF2B5EF4-FFF2-40B4-BE49-F238E27FC236}">
                <a16:creationId xmlns:a16="http://schemas.microsoft.com/office/drawing/2014/main" id="{3EBABAC5-2C9B-40C7-808E-DD8137DCB915}"/>
              </a:ext>
            </a:extLst>
          </p:cNvPr>
          <p:cNvSpPr txBox="1"/>
          <p:nvPr/>
        </p:nvSpPr>
        <p:spPr>
          <a:xfrm>
            <a:off x="8484255" y="2976877"/>
            <a:ext cx="1153925" cy="369332"/>
          </a:xfrm>
          <a:prstGeom prst="rect">
            <a:avLst/>
          </a:prstGeom>
          <a:noFill/>
        </p:spPr>
        <p:txBody>
          <a:bodyPr wrap="square">
            <a:spAutoFit/>
          </a:bodyPr>
          <a:lstStyle>
            <a:defPPr>
              <a:defRPr lang="en-US"/>
            </a:defPPr>
            <a:lvl1pPr>
              <a:defRPr b="1" i="0" u="sng">
                <a:effectLst/>
                <a:latin typeface="Algerian" panose="04020705040A02060702" pitchFamily="82" charset="0"/>
                <a:cs typeface="Calibri" panose="020F0502020204030204" pitchFamily="34" charset="0"/>
              </a:defRPr>
            </a:lvl1pPr>
          </a:lstStyle>
          <a:p>
            <a:r>
              <a:rPr lang="en-US" dirty="0">
                <a:solidFill>
                  <a:srgbClr val="FFFF00"/>
                </a:solidFill>
              </a:rPr>
              <a:t>Age</a:t>
            </a:r>
          </a:p>
        </p:txBody>
      </p:sp>
      <p:pic>
        <p:nvPicPr>
          <p:cNvPr id="8" name="Picture 7" descr="Icon&#10;&#10;Description automatically generated with medium confidence">
            <a:extLst>
              <a:ext uri="{FF2B5EF4-FFF2-40B4-BE49-F238E27FC236}">
                <a16:creationId xmlns:a16="http://schemas.microsoft.com/office/drawing/2014/main" id="{734B9FA2-117B-4E85-BFE9-47ACED5B7170}"/>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1858"/>
            <a:ext cx="1086736" cy="851419"/>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2A4A307E-6CAC-43F2-A5EC-9EEA693FC2D6}"/>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1859"/>
            <a:ext cx="1086736" cy="851419"/>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ABEF031-E605-4FEE-BED0-5AC83E0E837A}"/>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0"/>
            <a:ext cx="1086736" cy="851419"/>
          </a:xfrm>
          <a:prstGeom prst="rect">
            <a:avLst/>
          </a:prstGeom>
        </p:spPr>
      </p:pic>
      <p:sp>
        <p:nvSpPr>
          <p:cNvPr id="4" name="Rectangle 3">
            <a:extLst>
              <a:ext uri="{FF2B5EF4-FFF2-40B4-BE49-F238E27FC236}">
                <a16:creationId xmlns:a16="http://schemas.microsoft.com/office/drawing/2014/main" id="{53A2D6BB-F7CC-3B46-8AEF-65D17367DDBB}"/>
              </a:ext>
            </a:extLst>
          </p:cNvPr>
          <p:cNvSpPr/>
          <p:nvPr/>
        </p:nvSpPr>
        <p:spPr>
          <a:xfrm>
            <a:off x="4701264" y="321137"/>
            <a:ext cx="2311658" cy="369332"/>
          </a:xfrm>
          <a:prstGeom prst="rect">
            <a:avLst/>
          </a:prstGeom>
        </p:spPr>
        <p:txBody>
          <a:bodyPr wrap="none">
            <a:spAutoFit/>
          </a:bodyPr>
          <a:lstStyle/>
          <a:p>
            <a:r>
              <a:rPr lang="en-US" b="1" u="sng" dirty="0"/>
              <a:t>Storyline and Insights:</a:t>
            </a:r>
          </a:p>
        </p:txBody>
      </p:sp>
    </p:spTree>
    <p:extLst>
      <p:ext uri="{BB962C8B-B14F-4D97-AF65-F5344CB8AC3E}">
        <p14:creationId xmlns:p14="http://schemas.microsoft.com/office/powerpoint/2010/main" val="139520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D4373-0A37-413E-BF06-750F921984D3}"/>
              </a:ext>
            </a:extLst>
          </p:cNvPr>
          <p:cNvSpPr txBox="1"/>
          <p:nvPr/>
        </p:nvSpPr>
        <p:spPr>
          <a:xfrm>
            <a:off x="4957482" y="1070644"/>
            <a:ext cx="6096000" cy="1754326"/>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 number of times they failed. From the graph </a:t>
            </a:r>
            <a:r>
              <a:rPr lang="en-US" dirty="0">
                <a:latin typeface="Calibri" panose="020F0502020204030204" pitchFamily="34" charset="0"/>
                <a:cs typeface="Calibri" panose="020F0502020204030204" pitchFamily="34" charset="0"/>
              </a:rPr>
              <a:t>we can say that </a:t>
            </a:r>
            <a:r>
              <a:rPr lang="en-US" b="0" i="0" u="none" strike="noStrike" dirty="0">
                <a:effectLst/>
                <a:latin typeface="Calibri" panose="020F0502020204030204" pitchFamily="34" charset="0"/>
                <a:cs typeface="Calibri" panose="020F0502020204030204" pitchFamily="34" charset="0"/>
              </a:rPr>
              <a:t>Students who never failed in any class scored higher than other.</a:t>
            </a:r>
          </a:p>
          <a:p>
            <a:pPr algn="just"/>
            <a:r>
              <a:rPr lang="en-US" dirty="0">
                <a:latin typeface="Calibri" panose="020F0502020204030204" pitchFamily="34" charset="0"/>
                <a:cs typeface="Calibri" panose="020F0502020204030204" pitchFamily="34" charset="0"/>
              </a:rPr>
              <a:t>Insight: Increase in number of failures is impacting the grades of the students.</a:t>
            </a:r>
          </a:p>
        </p:txBody>
      </p:sp>
      <p:sp>
        <p:nvSpPr>
          <p:cNvPr id="29" name="TextBox 28">
            <a:extLst>
              <a:ext uri="{FF2B5EF4-FFF2-40B4-BE49-F238E27FC236}">
                <a16:creationId xmlns:a16="http://schemas.microsoft.com/office/drawing/2014/main" id="{31D6C3B6-654D-4117-BF61-45042848F21F}"/>
              </a:ext>
            </a:extLst>
          </p:cNvPr>
          <p:cNvSpPr txBox="1"/>
          <p:nvPr/>
        </p:nvSpPr>
        <p:spPr>
          <a:xfrm>
            <a:off x="1216118" y="4107462"/>
            <a:ext cx="6096000" cy="1754326"/>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 free time they get after school. From this we can say that students those have less amount free time are performing better compared to others.</a:t>
            </a:r>
          </a:p>
          <a:p>
            <a:pPr algn="just"/>
            <a:r>
              <a:rPr lang="en-US" dirty="0">
                <a:latin typeface="Calibri" panose="020F0502020204030204" pitchFamily="34" charset="0"/>
                <a:cs typeface="Calibri" panose="020F0502020204030204" pitchFamily="34" charset="0"/>
              </a:rPr>
              <a:t>Insight: There is hardly any significant impact of free time on the grades of students.</a:t>
            </a:r>
          </a:p>
        </p:txBody>
      </p:sp>
      <p:pic>
        <p:nvPicPr>
          <p:cNvPr id="3074" name="Picture 2">
            <a:extLst>
              <a:ext uri="{FF2B5EF4-FFF2-40B4-BE49-F238E27FC236}">
                <a16:creationId xmlns:a16="http://schemas.microsoft.com/office/drawing/2014/main" id="{2FF95879-DA3D-4FCF-B65F-C56E7578A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051" y="1155887"/>
            <a:ext cx="2705100" cy="2537572"/>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8DE1394-B3F6-488F-A187-5AB13B056173}"/>
              </a:ext>
            </a:extLst>
          </p:cNvPr>
          <p:cNvSpPr txBox="1"/>
          <p:nvPr/>
        </p:nvSpPr>
        <p:spPr>
          <a:xfrm>
            <a:off x="1392051" y="475183"/>
            <a:ext cx="3457855"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Number of times failed</a:t>
            </a:r>
          </a:p>
        </p:txBody>
      </p:sp>
      <p:pic>
        <p:nvPicPr>
          <p:cNvPr id="3076" name="Picture 4">
            <a:extLst>
              <a:ext uri="{FF2B5EF4-FFF2-40B4-BE49-F238E27FC236}">
                <a16:creationId xmlns:a16="http://schemas.microsoft.com/office/drawing/2014/main" id="{59AF09DF-B426-4CA7-98BC-DF40C1BAE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7883" y="3546350"/>
            <a:ext cx="2982163" cy="2876550"/>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C8A7307-0D34-4991-B214-0449C65AF046}"/>
              </a:ext>
            </a:extLst>
          </p:cNvPr>
          <p:cNvSpPr txBox="1"/>
          <p:nvPr/>
        </p:nvSpPr>
        <p:spPr>
          <a:xfrm>
            <a:off x="8636095" y="2942319"/>
            <a:ext cx="2417387"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Free-time</a:t>
            </a:r>
          </a:p>
        </p:txBody>
      </p:sp>
      <p:pic>
        <p:nvPicPr>
          <p:cNvPr id="9" name="Picture 8" descr="Icon&#10;&#10;Description automatically generated with medium confidence">
            <a:extLst>
              <a:ext uri="{FF2B5EF4-FFF2-40B4-BE49-F238E27FC236}">
                <a16:creationId xmlns:a16="http://schemas.microsoft.com/office/drawing/2014/main" id="{898D9DF4-D6F5-4BA2-94D1-DC02C895C780}"/>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0"/>
            <a:ext cx="1086736" cy="851419"/>
          </a:xfrm>
          <a:prstGeom prst="rect">
            <a:avLst/>
          </a:prstGeom>
        </p:spPr>
      </p:pic>
    </p:spTree>
    <p:extLst>
      <p:ext uri="{BB962C8B-B14F-4D97-AF65-F5344CB8AC3E}">
        <p14:creationId xmlns:p14="http://schemas.microsoft.com/office/powerpoint/2010/main" val="170507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D4373-0A37-413E-BF06-750F921984D3}"/>
              </a:ext>
            </a:extLst>
          </p:cNvPr>
          <p:cNvSpPr txBox="1"/>
          <p:nvPr/>
        </p:nvSpPr>
        <p:spPr>
          <a:xfrm>
            <a:off x="4477730" y="1491313"/>
            <a:ext cx="7051419" cy="1477328"/>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their daily alcohol consumption rate. W</a:t>
            </a:r>
            <a:r>
              <a:rPr lang="en-US" dirty="0">
                <a:latin typeface="Calibri" panose="020F0502020204030204" pitchFamily="34" charset="0"/>
                <a:cs typeface="Calibri" panose="020F0502020204030204" pitchFamily="34" charset="0"/>
              </a:rPr>
              <a:t>e can say that s</a:t>
            </a:r>
            <a:r>
              <a:rPr lang="en-US" b="0" i="0" u="none" strike="noStrike" dirty="0">
                <a:effectLst/>
                <a:latin typeface="Calibri" panose="020F0502020204030204" pitchFamily="34" charset="0"/>
                <a:cs typeface="Calibri" panose="020F0502020204030204" pitchFamily="34" charset="0"/>
              </a:rPr>
              <a:t>tudents whose alcohol consumption rate is very low grades are high.</a:t>
            </a:r>
          </a:p>
          <a:p>
            <a:pPr algn="just"/>
            <a:r>
              <a:rPr lang="en-US" dirty="0">
                <a:latin typeface="Calibri" panose="020F0502020204030204" pitchFamily="34" charset="0"/>
                <a:cs typeface="Calibri" panose="020F0502020204030204" pitchFamily="34" charset="0"/>
              </a:rPr>
              <a:t>Insight: Increase in alcohol consumption is impacting the grades of the students.</a:t>
            </a:r>
          </a:p>
        </p:txBody>
      </p:sp>
      <p:sp>
        <p:nvSpPr>
          <p:cNvPr id="29" name="TextBox 28">
            <a:extLst>
              <a:ext uri="{FF2B5EF4-FFF2-40B4-BE49-F238E27FC236}">
                <a16:creationId xmlns:a16="http://schemas.microsoft.com/office/drawing/2014/main" id="{31D6C3B6-654D-4117-BF61-45042848F21F}"/>
              </a:ext>
            </a:extLst>
          </p:cNvPr>
          <p:cNvSpPr txBox="1"/>
          <p:nvPr/>
        </p:nvSpPr>
        <p:spPr>
          <a:xfrm>
            <a:off x="908069" y="4370448"/>
            <a:ext cx="6455808" cy="1477328"/>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 family relationship. The graph </a:t>
            </a:r>
            <a:r>
              <a:rPr lang="en-US" dirty="0">
                <a:latin typeface="Calibri" panose="020F0502020204030204" pitchFamily="34" charset="0"/>
                <a:cs typeface="Calibri" panose="020F0502020204030204" pitchFamily="34" charset="0"/>
              </a:rPr>
              <a:t>represents that healthy family relation effect the student’s grades positively.</a:t>
            </a:r>
          </a:p>
          <a:p>
            <a:pPr algn="just"/>
            <a:r>
              <a:rPr lang="en-US" dirty="0">
                <a:latin typeface="Calibri" panose="020F0502020204030204" pitchFamily="34" charset="0"/>
                <a:cs typeface="Calibri" panose="020F0502020204030204" pitchFamily="34" charset="0"/>
              </a:rPr>
              <a:t>Insight: Healthy relationship leads to improve the grades of the students.</a:t>
            </a:r>
          </a:p>
        </p:txBody>
      </p:sp>
      <p:sp>
        <p:nvSpPr>
          <p:cNvPr id="8" name="TextBox 7">
            <a:extLst>
              <a:ext uri="{FF2B5EF4-FFF2-40B4-BE49-F238E27FC236}">
                <a16:creationId xmlns:a16="http://schemas.microsoft.com/office/drawing/2014/main" id="{28DE1394-B3F6-488F-A187-5AB13B056173}"/>
              </a:ext>
            </a:extLst>
          </p:cNvPr>
          <p:cNvSpPr txBox="1"/>
          <p:nvPr/>
        </p:nvSpPr>
        <p:spPr>
          <a:xfrm>
            <a:off x="1192306" y="493972"/>
            <a:ext cx="4141694"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Daily Alcohol Consumption Rate</a:t>
            </a:r>
          </a:p>
        </p:txBody>
      </p:sp>
      <p:pic>
        <p:nvPicPr>
          <p:cNvPr id="7" name="Picture 2">
            <a:extLst>
              <a:ext uri="{FF2B5EF4-FFF2-40B4-BE49-F238E27FC236}">
                <a16:creationId xmlns:a16="http://schemas.microsoft.com/office/drawing/2014/main" id="{0F7B9331-5428-4A75-9C15-D9134EE59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217" y="1450322"/>
            <a:ext cx="3140085" cy="2505075"/>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0D0735-FC26-4B15-9370-27068F92DDA1}"/>
              </a:ext>
            </a:extLst>
          </p:cNvPr>
          <p:cNvSpPr txBox="1"/>
          <p:nvPr/>
        </p:nvSpPr>
        <p:spPr>
          <a:xfrm>
            <a:off x="7871549" y="3059668"/>
            <a:ext cx="3657600" cy="369332"/>
          </a:xfrm>
          <a:prstGeom prst="rect">
            <a:avLst/>
          </a:prstGeom>
          <a:noFill/>
        </p:spPr>
        <p:txBody>
          <a:bodyPr wrap="square">
            <a:spAutoFit/>
          </a:bodyPr>
          <a:lstStyle>
            <a:defPPr>
              <a:defRPr lang="en-US"/>
            </a:defPPr>
            <a:lvl1pPr>
              <a:defRPr b="1" i="0" u="sng">
                <a:effectLst/>
                <a:latin typeface="Algerian" panose="04020705040A02060702" pitchFamily="82" charset="0"/>
                <a:cs typeface="Calibri" panose="020F0502020204030204" pitchFamily="34" charset="0"/>
              </a:defRPr>
            </a:lvl1pPr>
          </a:lstStyle>
          <a:p>
            <a:r>
              <a:rPr lang="en-US" dirty="0">
                <a:solidFill>
                  <a:srgbClr val="FFFF00"/>
                </a:solidFill>
              </a:rPr>
              <a:t>Family</a:t>
            </a:r>
            <a:r>
              <a:rPr lang="en-US" dirty="0"/>
              <a:t> </a:t>
            </a:r>
            <a:r>
              <a:rPr lang="en-US" dirty="0">
                <a:solidFill>
                  <a:srgbClr val="FFFF00"/>
                </a:solidFill>
              </a:rPr>
              <a:t>Relationship</a:t>
            </a:r>
          </a:p>
        </p:txBody>
      </p:sp>
      <p:pic>
        <p:nvPicPr>
          <p:cNvPr id="5122" name="Picture 2">
            <a:extLst>
              <a:ext uri="{FF2B5EF4-FFF2-40B4-BE49-F238E27FC236}">
                <a16:creationId xmlns:a16="http://schemas.microsoft.com/office/drawing/2014/main" id="{E41D695F-7152-4FEC-9A71-9835E8DF62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430" y="3608538"/>
            <a:ext cx="3140085" cy="2724150"/>
          </a:xfrm>
          <a:prstGeom prst="rect">
            <a:avLst/>
          </a:prstGeom>
          <a:noFill/>
          <a:ln w="38100">
            <a:solidFill>
              <a:srgbClr val="FFFF00"/>
            </a:solidFill>
          </a:ln>
          <a:extLst>
            <a:ext uri="{909E8E84-426E-40DD-AFC4-6F175D3DCCD1}">
              <a14:hiddenFill xmlns:a14="http://schemas.microsoft.com/office/drawing/2010/main">
                <a:solidFill>
                  <a:srgbClr val="FFFFFF"/>
                </a:solidFill>
              </a14:hiddenFill>
            </a:ext>
          </a:extLst>
        </p:spPr>
      </p:pic>
      <p:pic>
        <p:nvPicPr>
          <p:cNvPr id="10" name="Picture 9" descr="Icon&#10;&#10;Description automatically generated with medium confidence">
            <a:extLst>
              <a:ext uri="{FF2B5EF4-FFF2-40B4-BE49-F238E27FC236}">
                <a16:creationId xmlns:a16="http://schemas.microsoft.com/office/drawing/2014/main" id="{44154C75-1210-4035-A327-8AF52A2C460F}"/>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5131"/>
            <a:ext cx="1086736" cy="851419"/>
          </a:xfrm>
          <a:prstGeom prst="rect">
            <a:avLst/>
          </a:prstGeom>
        </p:spPr>
      </p:pic>
    </p:spTree>
    <p:extLst>
      <p:ext uri="{BB962C8B-B14F-4D97-AF65-F5344CB8AC3E}">
        <p14:creationId xmlns:p14="http://schemas.microsoft.com/office/powerpoint/2010/main" val="156708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AD4373-0A37-413E-BF06-750F921984D3}"/>
              </a:ext>
            </a:extLst>
          </p:cNvPr>
          <p:cNvSpPr txBox="1"/>
          <p:nvPr/>
        </p:nvSpPr>
        <p:spPr>
          <a:xfrm>
            <a:off x="4840669" y="1099225"/>
            <a:ext cx="6096000" cy="1477328"/>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they have internet connection or not. </a:t>
            </a:r>
            <a:r>
              <a:rPr lang="en-US" dirty="0">
                <a:latin typeface="Calibri" panose="020F0502020204030204" pitchFamily="34" charset="0"/>
                <a:cs typeface="Calibri" panose="020F0502020204030204" pitchFamily="34" charset="0"/>
              </a:rPr>
              <a:t>If s</a:t>
            </a:r>
            <a:r>
              <a:rPr lang="en-US" b="0" i="0" u="none" strike="noStrike" dirty="0">
                <a:effectLst/>
                <a:latin typeface="Calibri" panose="020F0502020204030204" pitchFamily="34" charset="0"/>
                <a:cs typeface="Calibri" panose="020F0502020204030204" pitchFamily="34" charset="0"/>
              </a:rPr>
              <a:t>tudents have internet access at their house, then they are performing better.</a:t>
            </a:r>
          </a:p>
          <a:p>
            <a:pPr algn="just"/>
            <a:r>
              <a:rPr lang="en-US" dirty="0">
                <a:latin typeface="Calibri" panose="020F0502020204030204" pitchFamily="34" charset="0"/>
                <a:cs typeface="Calibri" panose="020F0502020204030204" pitchFamily="34" charset="0"/>
              </a:rPr>
              <a:t>Insight: Internet connectivity tends to improve the grades of the student.</a:t>
            </a:r>
          </a:p>
        </p:txBody>
      </p:sp>
      <p:sp>
        <p:nvSpPr>
          <p:cNvPr id="29" name="TextBox 28">
            <a:extLst>
              <a:ext uri="{FF2B5EF4-FFF2-40B4-BE49-F238E27FC236}">
                <a16:creationId xmlns:a16="http://schemas.microsoft.com/office/drawing/2014/main" id="{31D6C3B6-654D-4117-BF61-45042848F21F}"/>
              </a:ext>
            </a:extLst>
          </p:cNvPr>
          <p:cNvSpPr txBox="1"/>
          <p:nvPr/>
        </p:nvSpPr>
        <p:spPr>
          <a:xfrm>
            <a:off x="1184462" y="4281447"/>
            <a:ext cx="6096000" cy="1754326"/>
          </a:xfrm>
          <a:prstGeom prst="rect">
            <a:avLst/>
          </a:prstGeom>
          <a:noFill/>
        </p:spPr>
        <p:txBody>
          <a:bodyPr wrap="square">
            <a:spAutoFit/>
          </a:bodyPr>
          <a:lstStyle/>
          <a:p>
            <a:pPr algn="just"/>
            <a:r>
              <a:rPr lang="en-US" b="0" i="0" u="none" strike="noStrike" dirty="0">
                <a:effectLst/>
                <a:latin typeface="Calibri" panose="020F0502020204030204" pitchFamily="34" charset="0"/>
                <a:cs typeface="Calibri" panose="020F0502020204030204" pitchFamily="34" charset="0"/>
              </a:rPr>
              <a:t>The graph illustrates the patterns of student's grades based on the </a:t>
            </a:r>
            <a:r>
              <a:rPr lang="en-US" b="0" i="0" dirty="0">
                <a:effectLst/>
                <a:latin typeface="Calibri" panose="020F0502020204030204" pitchFamily="34" charset="0"/>
                <a:cs typeface="Calibri" panose="020F0502020204030204" pitchFamily="34" charset="0"/>
              </a:rPr>
              <a:t>parent's cohabitation status</a:t>
            </a:r>
            <a:r>
              <a:rPr lang="en-US" b="0" i="0" u="none" strike="noStrike" dirty="0">
                <a:effectLst/>
                <a:latin typeface="Calibri" panose="020F0502020204030204" pitchFamily="34" charset="0"/>
                <a:cs typeface="Calibri" panose="020F0502020204030204" pitchFamily="34" charset="0"/>
              </a:rPr>
              <a:t>. If parents are separated students are performing better with a small margin compared to those whose parents are living together.</a:t>
            </a:r>
          </a:p>
          <a:p>
            <a:pPr algn="just"/>
            <a:r>
              <a:rPr lang="en-US" dirty="0">
                <a:latin typeface="Calibri" panose="020F0502020204030204" pitchFamily="34" charset="0"/>
                <a:cs typeface="Calibri" panose="020F0502020204030204" pitchFamily="34" charset="0"/>
              </a:rPr>
              <a:t>Insight: Parent’s cohabitation status has little impact on the grades of the students.</a:t>
            </a:r>
          </a:p>
        </p:txBody>
      </p:sp>
      <p:pic>
        <p:nvPicPr>
          <p:cNvPr id="3" name="Picture 2" descr="Chart&#10;&#10;Description automatically generated">
            <a:extLst>
              <a:ext uri="{FF2B5EF4-FFF2-40B4-BE49-F238E27FC236}">
                <a16:creationId xmlns:a16="http://schemas.microsoft.com/office/drawing/2014/main" id="{174F3DE7-8A88-48B6-AC8D-B9A5EEF49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484" y="947458"/>
            <a:ext cx="3220849" cy="2876550"/>
          </a:xfrm>
          <a:prstGeom prst="rect">
            <a:avLst/>
          </a:prstGeom>
          <a:noFill/>
          <a:ln w="38100">
            <a:solidFill>
              <a:srgbClr val="FFFF00"/>
            </a:solidFill>
          </a:ln>
        </p:spPr>
      </p:pic>
      <p:sp>
        <p:nvSpPr>
          <p:cNvPr id="10" name="TextBox 9">
            <a:extLst>
              <a:ext uri="{FF2B5EF4-FFF2-40B4-BE49-F238E27FC236}">
                <a16:creationId xmlns:a16="http://schemas.microsoft.com/office/drawing/2014/main" id="{F82B14EB-6CE0-4B55-BB65-66D565B6F098}"/>
              </a:ext>
            </a:extLst>
          </p:cNvPr>
          <p:cNvSpPr txBox="1"/>
          <p:nvPr/>
        </p:nvSpPr>
        <p:spPr>
          <a:xfrm>
            <a:off x="7731760" y="2885941"/>
            <a:ext cx="3840479"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Parent’s cohabitation Status</a:t>
            </a:r>
          </a:p>
        </p:txBody>
      </p:sp>
      <p:sp>
        <p:nvSpPr>
          <p:cNvPr id="11" name="TextBox 10">
            <a:extLst>
              <a:ext uri="{FF2B5EF4-FFF2-40B4-BE49-F238E27FC236}">
                <a16:creationId xmlns:a16="http://schemas.microsoft.com/office/drawing/2014/main" id="{6AFBF8CC-4C1C-45B7-AF2C-2A518D6632C2}"/>
              </a:ext>
            </a:extLst>
          </p:cNvPr>
          <p:cNvSpPr txBox="1"/>
          <p:nvPr/>
        </p:nvSpPr>
        <p:spPr>
          <a:xfrm>
            <a:off x="1184462" y="361071"/>
            <a:ext cx="2745445"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Internet Connection</a:t>
            </a:r>
          </a:p>
        </p:txBody>
      </p:sp>
      <p:pic>
        <p:nvPicPr>
          <p:cNvPr id="5" name="Picture 4" descr="Chart&#10;&#10;Description automatically generated">
            <a:extLst>
              <a:ext uri="{FF2B5EF4-FFF2-40B4-BE49-F238E27FC236}">
                <a16:creationId xmlns:a16="http://schemas.microsoft.com/office/drawing/2014/main" id="{86491158-8D9F-4B9E-8C7D-8A0597370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645" y="3509935"/>
            <a:ext cx="3220849" cy="2876550"/>
          </a:xfrm>
          <a:prstGeom prst="rect">
            <a:avLst/>
          </a:prstGeom>
          <a:noFill/>
          <a:ln w="38100">
            <a:solidFill>
              <a:srgbClr val="FFFF00"/>
            </a:solidFill>
          </a:ln>
        </p:spPr>
      </p:pic>
      <p:pic>
        <p:nvPicPr>
          <p:cNvPr id="8" name="Picture 7" descr="Icon&#10;&#10;Description automatically generated with medium confidence">
            <a:extLst>
              <a:ext uri="{FF2B5EF4-FFF2-40B4-BE49-F238E27FC236}">
                <a16:creationId xmlns:a16="http://schemas.microsoft.com/office/drawing/2014/main" id="{88BB521C-E4B4-4DC1-B7C8-8D9EAA1DB3C4}"/>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27680" y="0"/>
            <a:ext cx="1086736" cy="851419"/>
          </a:xfrm>
          <a:prstGeom prst="rect">
            <a:avLst/>
          </a:prstGeom>
        </p:spPr>
      </p:pic>
    </p:spTree>
    <p:extLst>
      <p:ext uri="{BB962C8B-B14F-4D97-AF65-F5344CB8AC3E}">
        <p14:creationId xmlns:p14="http://schemas.microsoft.com/office/powerpoint/2010/main" val="202229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64B01451-5040-4E01-B532-85A8265D8C2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701946" y="3429000"/>
            <a:ext cx="3602548" cy="2320333"/>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Chart, scatter chart&#10;&#10;Description automatically generated">
            <a:extLst>
              <a:ext uri="{FF2B5EF4-FFF2-40B4-BE49-F238E27FC236}">
                <a16:creationId xmlns:a16="http://schemas.microsoft.com/office/drawing/2014/main" id="{81B011E3-D7E1-4266-8667-79B1EE337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537" y="709613"/>
            <a:ext cx="3925420" cy="2610746"/>
          </a:xfrm>
          <a:prstGeom prst="rect">
            <a:avLst/>
          </a:prstGeom>
        </p:spPr>
      </p:pic>
      <p:sp>
        <p:nvSpPr>
          <p:cNvPr id="6" name="TextBox 5">
            <a:extLst>
              <a:ext uri="{FF2B5EF4-FFF2-40B4-BE49-F238E27FC236}">
                <a16:creationId xmlns:a16="http://schemas.microsoft.com/office/drawing/2014/main" id="{D0443CE3-15DD-4E1E-9178-FEE827877A96}"/>
              </a:ext>
            </a:extLst>
          </p:cNvPr>
          <p:cNvSpPr txBox="1"/>
          <p:nvPr/>
        </p:nvSpPr>
        <p:spPr>
          <a:xfrm>
            <a:off x="1239371" y="169951"/>
            <a:ext cx="3771900" cy="369332"/>
          </a:xfrm>
          <a:prstGeom prst="rect">
            <a:avLst/>
          </a:prstGeom>
          <a:noFill/>
        </p:spPr>
        <p:txBody>
          <a:bodyPr wrap="square">
            <a:spAutoFit/>
          </a:bodyPr>
          <a:lstStyle>
            <a:defPPr>
              <a:defRPr lang="en-US"/>
            </a:defPPr>
            <a:lvl1pPr>
              <a:defRPr b="1" i="0" u="sng">
                <a:solidFill>
                  <a:srgbClr val="FFFF00"/>
                </a:solidFill>
                <a:effectLst/>
                <a:latin typeface="Algerian" panose="04020705040A02060702" pitchFamily="82" charset="0"/>
                <a:cs typeface="Calibri" panose="020F0502020204030204" pitchFamily="34" charset="0"/>
              </a:defRPr>
            </a:lvl1pPr>
          </a:lstStyle>
          <a:p>
            <a:r>
              <a:rPr lang="en-US" dirty="0"/>
              <a:t>Linear Regression Model</a:t>
            </a:r>
          </a:p>
        </p:txBody>
      </p:sp>
      <p:sp>
        <p:nvSpPr>
          <p:cNvPr id="7" name="TextBox 6">
            <a:extLst>
              <a:ext uri="{FF2B5EF4-FFF2-40B4-BE49-F238E27FC236}">
                <a16:creationId xmlns:a16="http://schemas.microsoft.com/office/drawing/2014/main" id="{A0907654-D398-47E4-B838-DB03E4950D87}"/>
              </a:ext>
            </a:extLst>
          </p:cNvPr>
          <p:cNvSpPr txBox="1"/>
          <p:nvPr/>
        </p:nvSpPr>
        <p:spPr>
          <a:xfrm>
            <a:off x="7244045" y="2829155"/>
            <a:ext cx="4229801" cy="369332"/>
          </a:xfrm>
          <a:prstGeom prst="rect">
            <a:avLst/>
          </a:prstGeom>
          <a:noFill/>
        </p:spPr>
        <p:txBody>
          <a:bodyPr wrap="square">
            <a:spAutoFit/>
          </a:bodyPr>
          <a:lstStyle>
            <a:defPPr>
              <a:defRPr lang="en-US"/>
            </a:defPPr>
            <a:lvl1pPr>
              <a:defRPr b="1" i="0" u="sng">
                <a:effectLst/>
                <a:latin typeface="Algerian" panose="04020705040A02060702" pitchFamily="82" charset="0"/>
                <a:cs typeface="Calibri" panose="020F0502020204030204" pitchFamily="34" charset="0"/>
              </a:defRPr>
            </a:lvl1pPr>
          </a:lstStyle>
          <a:p>
            <a:r>
              <a:rPr lang="en-US" dirty="0">
                <a:solidFill>
                  <a:srgbClr val="FFFF00"/>
                </a:solidFill>
              </a:rPr>
              <a:t>Random Forest Regression Model</a:t>
            </a:r>
          </a:p>
        </p:txBody>
      </p:sp>
      <p:sp>
        <p:nvSpPr>
          <p:cNvPr id="2" name="TextBox 1">
            <a:extLst>
              <a:ext uri="{FF2B5EF4-FFF2-40B4-BE49-F238E27FC236}">
                <a16:creationId xmlns:a16="http://schemas.microsoft.com/office/drawing/2014/main" id="{0BE44C5D-DDF0-4973-A448-F561468CEE66}"/>
              </a:ext>
            </a:extLst>
          </p:cNvPr>
          <p:cNvSpPr txBox="1"/>
          <p:nvPr/>
        </p:nvSpPr>
        <p:spPr>
          <a:xfrm>
            <a:off x="6096000" y="758512"/>
            <a:ext cx="4662349" cy="1477328"/>
          </a:xfrm>
          <a:prstGeom prst="rect">
            <a:avLst/>
          </a:prstGeom>
          <a:noFill/>
        </p:spPr>
        <p:txBody>
          <a:bodyPr wrap="square" rtlCol="0">
            <a:spAutoFit/>
          </a:bodyPr>
          <a:lstStyle/>
          <a:p>
            <a:pPr algn="just"/>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 </a:t>
            </a:r>
            <a:r>
              <a:rPr lang="en-US" dirty="0">
                <a:latin typeface="Calibri" panose="020F0502020204030204" pitchFamily="34" charset="0"/>
                <a:cs typeface="Calibri" panose="020F0502020204030204" pitchFamily="34" charset="0"/>
              </a:rPr>
              <a:t>= 0.7929 </a:t>
            </a:r>
            <a:r>
              <a:rPr lang="en-US" sz="1800" dirty="0">
                <a:effectLst/>
                <a:latin typeface="Calibri" panose="020F0502020204030204" pitchFamily="34" charset="0"/>
                <a:ea typeface="Times New Roman" panose="02020603050405020304" pitchFamily="18" charset="0"/>
                <a:cs typeface="Calibri" panose="020F0502020204030204" pitchFamily="34" charset="0"/>
              </a:rPr>
              <a:t>which mean </a:t>
            </a:r>
            <a:r>
              <a:rPr lang="en-US" dirty="0">
                <a:latin typeface="Calibri" panose="020F0502020204030204" pitchFamily="34" charset="0"/>
                <a:cs typeface="Calibri" panose="020F0502020204030204" pitchFamily="34" charset="0"/>
              </a:rPr>
              <a:t>79.29% </a:t>
            </a:r>
            <a:r>
              <a:rPr lang="en-US" sz="1800" dirty="0">
                <a:effectLst/>
                <a:latin typeface="Calibri" panose="020F0502020204030204" pitchFamily="34" charset="0"/>
                <a:ea typeface="Times New Roman" panose="02020603050405020304" pitchFamily="18" charset="0"/>
                <a:cs typeface="Calibri" panose="020F0502020204030204" pitchFamily="34" charset="0"/>
              </a:rPr>
              <a:t>of variation (change in Student grades) is explained by the independent variables .</a:t>
            </a:r>
          </a:p>
          <a:p>
            <a:r>
              <a:rPr lang="en-IN" dirty="0"/>
              <a:t>MAE : 1.053</a:t>
            </a:r>
          </a:p>
          <a:p>
            <a:r>
              <a:rPr lang="en-IN" dirty="0"/>
              <a:t>MSE : 3.133</a:t>
            </a:r>
          </a:p>
        </p:txBody>
      </p:sp>
      <p:sp>
        <p:nvSpPr>
          <p:cNvPr id="8" name="TextBox 7">
            <a:extLst>
              <a:ext uri="{FF2B5EF4-FFF2-40B4-BE49-F238E27FC236}">
                <a16:creationId xmlns:a16="http://schemas.microsoft.com/office/drawing/2014/main" id="{030DEB3E-DB53-42B2-8A5E-16722AEA1AB1}"/>
              </a:ext>
            </a:extLst>
          </p:cNvPr>
          <p:cNvSpPr txBox="1"/>
          <p:nvPr/>
        </p:nvSpPr>
        <p:spPr>
          <a:xfrm>
            <a:off x="1649506" y="3932396"/>
            <a:ext cx="5280212" cy="1477328"/>
          </a:xfrm>
          <a:prstGeom prst="rect">
            <a:avLst/>
          </a:prstGeom>
          <a:noFill/>
        </p:spPr>
        <p:txBody>
          <a:bodyPr wrap="square" rtlCol="0">
            <a:spAutoFit/>
          </a:bodyPr>
          <a:lstStyle/>
          <a:p>
            <a:pPr algn="just"/>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 </a:t>
            </a:r>
            <a:r>
              <a:rPr lang="en-US" dirty="0">
                <a:latin typeface="Calibri" panose="020F0502020204030204" pitchFamily="34" charset="0"/>
                <a:cs typeface="Calibri" panose="020F0502020204030204" pitchFamily="34" charset="0"/>
              </a:rPr>
              <a:t>= 0.8283 </a:t>
            </a:r>
            <a:r>
              <a:rPr lang="en-US" sz="1800" dirty="0">
                <a:effectLst/>
                <a:latin typeface="Calibri" panose="020F0502020204030204" pitchFamily="34" charset="0"/>
                <a:ea typeface="Times New Roman" panose="02020603050405020304" pitchFamily="18" charset="0"/>
                <a:cs typeface="Calibri" panose="020F0502020204030204" pitchFamily="34" charset="0"/>
              </a:rPr>
              <a:t>which mean 82.83</a:t>
            </a:r>
            <a:r>
              <a:rPr lang="en-US" dirty="0">
                <a:latin typeface="Calibri" panose="020F0502020204030204" pitchFamily="34"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of variation (change in Student grades) is explained by the independent variables .</a:t>
            </a:r>
          </a:p>
          <a:p>
            <a:r>
              <a:rPr lang="en-IN" dirty="0"/>
              <a:t>MAE : 0.959</a:t>
            </a:r>
          </a:p>
          <a:p>
            <a:r>
              <a:rPr lang="en-IN" dirty="0"/>
              <a:t>MSE : 2.597</a:t>
            </a:r>
          </a:p>
        </p:txBody>
      </p:sp>
      <p:sp>
        <p:nvSpPr>
          <p:cNvPr id="4" name="TextBox 3">
            <a:extLst>
              <a:ext uri="{FF2B5EF4-FFF2-40B4-BE49-F238E27FC236}">
                <a16:creationId xmlns:a16="http://schemas.microsoft.com/office/drawing/2014/main" id="{C3FA65E2-5425-4654-A09D-4E95E9EA9E44}"/>
              </a:ext>
            </a:extLst>
          </p:cNvPr>
          <p:cNvSpPr txBox="1"/>
          <p:nvPr/>
        </p:nvSpPr>
        <p:spPr>
          <a:xfrm>
            <a:off x="1649506" y="6099488"/>
            <a:ext cx="8973670" cy="646331"/>
          </a:xfrm>
          <a:prstGeom prst="rect">
            <a:avLst/>
          </a:prstGeom>
          <a:noFill/>
        </p:spPr>
        <p:txBody>
          <a:bodyPr wrap="square" rtlCol="0">
            <a:spAutoFit/>
          </a:bodyPr>
          <a:lstStyle/>
          <a:p>
            <a:r>
              <a:rPr lang="en-US" b="1" u="sng" dirty="0">
                <a:latin typeface="Calibri" panose="020F0502020204030204" pitchFamily="34" charset="0"/>
                <a:cs typeface="Calibri" panose="020F0502020204030204" pitchFamily="34" charset="0"/>
              </a:rPr>
              <a:t>Conclusion: </a:t>
            </a:r>
            <a:r>
              <a:rPr lang="en-US" dirty="0">
                <a:latin typeface="Calibri" panose="020F0502020204030204" pitchFamily="34" charset="0"/>
                <a:cs typeface="Calibri" panose="020F0502020204030204" pitchFamily="34" charset="0"/>
              </a:rPr>
              <a:t> Though both models are looking perfect but Random Forest Regression model appears to be a better than Linear Regression Model.</a:t>
            </a:r>
          </a:p>
        </p:txBody>
      </p:sp>
      <p:pic>
        <p:nvPicPr>
          <p:cNvPr id="9" name="Picture 8" descr="Icon&#10;&#10;Description automatically generated with medium confidence">
            <a:extLst>
              <a:ext uri="{FF2B5EF4-FFF2-40B4-BE49-F238E27FC236}">
                <a16:creationId xmlns:a16="http://schemas.microsoft.com/office/drawing/2014/main" id="{3BE4C4A7-B6DD-4B21-8844-03A6AE021A21}"/>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a:off x="11105264" y="-16657"/>
            <a:ext cx="1086736" cy="851419"/>
          </a:xfrm>
          <a:prstGeom prst="rect">
            <a:avLst/>
          </a:prstGeom>
        </p:spPr>
      </p:pic>
    </p:spTree>
    <p:extLst>
      <p:ext uri="{BB962C8B-B14F-4D97-AF65-F5344CB8AC3E}">
        <p14:creationId xmlns:p14="http://schemas.microsoft.com/office/powerpoint/2010/main" val="48255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415"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16" name="Group 256">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17"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9"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8"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9"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0"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9"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1"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3"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4"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5"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6"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7"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8"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9"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0"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1"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2"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3"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4"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5"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6"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7"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8"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9"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0"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1"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2"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3"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4"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5"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6"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7"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8"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9"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0"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1"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2"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3"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4"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5"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6"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7"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8"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9"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0"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1"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2"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3"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4"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85" name="Group 311">
            <a:extLst>
              <a:ext uri="{FF2B5EF4-FFF2-40B4-BE49-F238E27FC236}">
                <a16:creationId xmlns:a16="http://schemas.microsoft.com/office/drawing/2014/main" id="{D0FEB013-AB80-45BB-BF4A-E2F67A6A1D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86" name="Rectangle 312">
              <a:extLst>
                <a:ext uri="{FF2B5EF4-FFF2-40B4-BE49-F238E27FC236}">
                  <a16:creationId xmlns:a16="http://schemas.microsoft.com/office/drawing/2014/main" id="{087A4ABE-83B4-41A8-8EE8-01F27C191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7" name="Picture 2">
              <a:extLst>
                <a:ext uri="{FF2B5EF4-FFF2-40B4-BE49-F238E27FC236}">
                  <a16:creationId xmlns:a16="http://schemas.microsoft.com/office/drawing/2014/main" id="{46607820-4958-48FC-B280-469FF6BB014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pic>
        <p:nvPicPr>
          <p:cNvPr id="7" name="Picture 6" descr="Logo&#10;&#10;Description automatically generated">
            <a:extLst>
              <a:ext uri="{FF2B5EF4-FFF2-40B4-BE49-F238E27FC236}">
                <a16:creationId xmlns:a16="http://schemas.microsoft.com/office/drawing/2014/main" id="{9891CD2F-29E0-43E8-B12B-5B48F2ACCAC1}"/>
              </a:ext>
            </a:extLst>
          </p:cNvPr>
          <p:cNvPicPr>
            <a:picLocks noChangeAspect="1"/>
          </p:cNvPicPr>
          <p:nvPr/>
        </p:nvPicPr>
        <p:blipFill rotWithShape="1">
          <a:blip r:embed="rId4">
            <a:alphaModFix amt="70000"/>
            <a:extLst>
              <a:ext uri="{28A0092B-C50C-407E-A947-70E740481C1C}">
                <a14:useLocalDpi xmlns:a14="http://schemas.microsoft.com/office/drawing/2010/main" val="0"/>
              </a:ext>
            </a:extLst>
          </a:blip>
          <a:srcRect l="26557" r="23494"/>
          <a:stretch/>
        </p:blipFill>
        <p:spPr>
          <a:xfrm>
            <a:off x="3612" y="10"/>
            <a:ext cx="6089742" cy="6857990"/>
          </a:xfrm>
          <a:prstGeom prst="rect">
            <a:avLst/>
          </a:prstGeom>
        </p:spPr>
      </p:pic>
      <p:pic>
        <p:nvPicPr>
          <p:cNvPr id="4" name="Picture 3" descr="Magnifying glass on clear background">
            <a:extLst>
              <a:ext uri="{FF2B5EF4-FFF2-40B4-BE49-F238E27FC236}">
                <a16:creationId xmlns:a16="http://schemas.microsoft.com/office/drawing/2014/main" id="{7F897143-BCE5-4887-9F2A-DCC8F7DF1FF3}"/>
              </a:ext>
            </a:extLst>
          </p:cNvPr>
          <p:cNvPicPr>
            <a:picLocks noChangeAspect="1"/>
          </p:cNvPicPr>
          <p:nvPr/>
        </p:nvPicPr>
        <p:blipFill rotWithShape="1">
          <a:blip r:embed="rId5">
            <a:alphaModFix amt="50000"/>
          </a:blip>
          <a:srcRect l="32976" r="7750" b="-2"/>
          <a:stretch/>
        </p:blipFill>
        <p:spPr>
          <a:xfrm>
            <a:off x="6121308" y="-464"/>
            <a:ext cx="6089742" cy="6858000"/>
          </a:xfrm>
          <a:prstGeom prst="rect">
            <a:avLst/>
          </a:prstGeom>
        </p:spPr>
      </p:pic>
      <p:grpSp>
        <p:nvGrpSpPr>
          <p:cNvPr id="488" name="Group 314">
            <a:extLst>
              <a:ext uri="{FF2B5EF4-FFF2-40B4-BE49-F238E27FC236}">
                <a16:creationId xmlns:a16="http://schemas.microsoft.com/office/drawing/2014/main" id="{DEC7A854-9A78-4DB8-904E-4E08CBDA6D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489" name="Round Diagonal Corner Rectangle 7">
              <a:extLst>
                <a:ext uri="{FF2B5EF4-FFF2-40B4-BE49-F238E27FC236}">
                  <a16:creationId xmlns:a16="http://schemas.microsoft.com/office/drawing/2014/main" id="{A2A82C6B-F723-4D9A-A456-D0F437D28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90" name="Group 316">
              <a:extLst>
                <a:ext uri="{FF2B5EF4-FFF2-40B4-BE49-F238E27FC236}">
                  <a16:creationId xmlns:a16="http://schemas.microsoft.com/office/drawing/2014/main" id="{D220ACA4-C213-4FAC-82D9-46332311EE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491" name="Freeform 32">
                <a:extLst>
                  <a:ext uri="{FF2B5EF4-FFF2-40B4-BE49-F238E27FC236}">
                    <a16:creationId xmlns:a16="http://schemas.microsoft.com/office/drawing/2014/main" id="{20C77F63-480C-469D-B452-EA017268D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2" name="Freeform 33">
                <a:extLst>
                  <a:ext uri="{FF2B5EF4-FFF2-40B4-BE49-F238E27FC236}">
                    <a16:creationId xmlns:a16="http://schemas.microsoft.com/office/drawing/2014/main" id="{0D6CC5CA-ED15-4920-9521-3F64A03945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1" name="Freeform 34">
                <a:extLst>
                  <a:ext uri="{FF2B5EF4-FFF2-40B4-BE49-F238E27FC236}">
                    <a16:creationId xmlns:a16="http://schemas.microsoft.com/office/drawing/2014/main" id="{C0098FC5-7B71-48CC-9940-22A18B64F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2" name="Freeform 37">
                <a:extLst>
                  <a:ext uri="{FF2B5EF4-FFF2-40B4-BE49-F238E27FC236}">
                    <a16:creationId xmlns:a16="http://schemas.microsoft.com/office/drawing/2014/main" id="{F4323B9B-1F6A-4351-AC88-73859DEF4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3" name="Freeform 35">
                <a:extLst>
                  <a:ext uri="{FF2B5EF4-FFF2-40B4-BE49-F238E27FC236}">
                    <a16:creationId xmlns:a16="http://schemas.microsoft.com/office/drawing/2014/main" id="{E1A6271B-FA1E-469F-98B8-18979B1D8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4" name="Freeform 36">
                <a:extLst>
                  <a:ext uri="{FF2B5EF4-FFF2-40B4-BE49-F238E27FC236}">
                    <a16:creationId xmlns:a16="http://schemas.microsoft.com/office/drawing/2014/main" id="{FCC25EA5-E7AD-4889-BAE9-E935548286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5" name="Freeform 38">
                <a:extLst>
                  <a:ext uri="{FF2B5EF4-FFF2-40B4-BE49-F238E27FC236}">
                    <a16:creationId xmlns:a16="http://schemas.microsoft.com/office/drawing/2014/main" id="{A933E71F-1651-4E4A-B8C5-848181C8D4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6" name="Freeform 39">
                <a:extLst>
                  <a:ext uri="{FF2B5EF4-FFF2-40B4-BE49-F238E27FC236}">
                    <a16:creationId xmlns:a16="http://schemas.microsoft.com/office/drawing/2014/main" id="{225AB4D3-D061-4F1A-B620-BE8F07EC3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7" name="Freeform 40">
                <a:extLst>
                  <a:ext uri="{FF2B5EF4-FFF2-40B4-BE49-F238E27FC236}">
                    <a16:creationId xmlns:a16="http://schemas.microsoft.com/office/drawing/2014/main" id="{4988B013-C7AB-407E-BB31-CFAEC44813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8" name="Rectangle 41">
                <a:extLst>
                  <a:ext uri="{FF2B5EF4-FFF2-40B4-BE49-F238E27FC236}">
                    <a16:creationId xmlns:a16="http://schemas.microsoft.com/office/drawing/2014/main" id="{F74CE165-1F62-4241-8E84-B5A2147F7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429" name="Freeform 32">
                <a:extLst>
                  <a:ext uri="{FF2B5EF4-FFF2-40B4-BE49-F238E27FC236}">
                    <a16:creationId xmlns:a16="http://schemas.microsoft.com/office/drawing/2014/main" id="{54A056B5-4B15-4DA7-8DCB-23C9E5837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0" name="Freeform 33">
                <a:extLst>
                  <a:ext uri="{FF2B5EF4-FFF2-40B4-BE49-F238E27FC236}">
                    <a16:creationId xmlns:a16="http://schemas.microsoft.com/office/drawing/2014/main" id="{8FE3522A-3119-4FE5-AF44-A128BF67F0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1" name="Freeform 34">
                <a:extLst>
                  <a:ext uri="{FF2B5EF4-FFF2-40B4-BE49-F238E27FC236}">
                    <a16:creationId xmlns:a16="http://schemas.microsoft.com/office/drawing/2014/main" id="{2ED483FC-0B6C-4303-8024-15EBB871A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2" name="Freeform 37">
                <a:extLst>
                  <a:ext uri="{FF2B5EF4-FFF2-40B4-BE49-F238E27FC236}">
                    <a16:creationId xmlns:a16="http://schemas.microsoft.com/office/drawing/2014/main" id="{BA5DF7E8-1B9C-4853-9FE3-F1E558865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3" name="Freeform 35">
                <a:extLst>
                  <a:ext uri="{FF2B5EF4-FFF2-40B4-BE49-F238E27FC236}">
                    <a16:creationId xmlns:a16="http://schemas.microsoft.com/office/drawing/2014/main" id="{B1CF0BE4-9990-4E5E-A89F-50814C8DF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4" name="Freeform 36">
                <a:extLst>
                  <a:ext uri="{FF2B5EF4-FFF2-40B4-BE49-F238E27FC236}">
                    <a16:creationId xmlns:a16="http://schemas.microsoft.com/office/drawing/2014/main" id="{40CC50C8-554E-4798-8D35-ED59EBD86B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5" name="Freeform 38">
                <a:extLst>
                  <a:ext uri="{FF2B5EF4-FFF2-40B4-BE49-F238E27FC236}">
                    <a16:creationId xmlns:a16="http://schemas.microsoft.com/office/drawing/2014/main" id="{273274CB-ED28-48EA-BCC1-CE46DDA227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6" name="Freeform 39">
                <a:extLst>
                  <a:ext uri="{FF2B5EF4-FFF2-40B4-BE49-F238E27FC236}">
                    <a16:creationId xmlns:a16="http://schemas.microsoft.com/office/drawing/2014/main" id="{954B2AB2-ACC6-4779-B813-0E7CB039C5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7" name="Freeform 40">
                <a:extLst>
                  <a:ext uri="{FF2B5EF4-FFF2-40B4-BE49-F238E27FC236}">
                    <a16:creationId xmlns:a16="http://schemas.microsoft.com/office/drawing/2014/main" id="{B516D0FB-EA34-4289-A43D-D3799F5E1B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8" name="Rectangle 41">
                <a:extLst>
                  <a:ext uri="{FF2B5EF4-FFF2-40B4-BE49-F238E27FC236}">
                    <a16:creationId xmlns:a16="http://schemas.microsoft.com/office/drawing/2014/main" id="{F2780C2A-472F-4F8A-927E-D34C96EDB4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1F26A07C-0DEA-425E-9411-901FDE67E159}"/>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dirty="0"/>
              <a:t>Thank You</a:t>
            </a:r>
          </a:p>
        </p:txBody>
      </p:sp>
      <p:cxnSp>
        <p:nvCxnSpPr>
          <p:cNvPr id="440" name="Straight Connector 439">
            <a:extLst>
              <a:ext uri="{FF2B5EF4-FFF2-40B4-BE49-F238E27FC236}">
                <a16:creationId xmlns:a16="http://schemas.microsoft.com/office/drawing/2014/main" id="{D5C75924-618C-47AD-8202-8A078F7E78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8" idx="3"/>
          </p:cNvCxnSpPr>
          <p:nvPr>
            <p:extLst>
              <p:ext uri="{386F3935-93C4-4BCD-93E2-E3B085C9AB24}">
                <p16:designElem xmlns:p16="http://schemas.microsoft.com/office/powerpoint/2015/main" val="1"/>
              </p:ext>
            </p:extLst>
          </p:nvPr>
        </p:nvCxnSpPr>
        <p:spPr>
          <a:xfrm>
            <a:off x="6093354" y="-464"/>
            <a:ext cx="2646" cy="2235664"/>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442" name="Straight Connector 441">
            <a:extLst>
              <a:ext uri="{FF2B5EF4-FFF2-40B4-BE49-F238E27FC236}">
                <a16:creationId xmlns:a16="http://schemas.microsoft.com/office/drawing/2014/main" id="{6D87DDB9-98D5-4240-BBCD-038E6D26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9914" y="4626783"/>
            <a:ext cx="2646" cy="2235664"/>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32162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377</TotalTime>
  <Words>563</Words>
  <Application>Microsoft Macintosh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RBA_078_Dipanwita Bishnu</dc:creator>
  <cp:lastModifiedBy>RBA_085_Hemil Desai</cp:lastModifiedBy>
  <cp:revision>12</cp:revision>
  <dcterms:created xsi:type="dcterms:W3CDTF">2022-01-22T16:18:41Z</dcterms:created>
  <dcterms:modified xsi:type="dcterms:W3CDTF">2022-01-23T10:22:49Z</dcterms:modified>
</cp:coreProperties>
</file>