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Lst>
  <p:notesMasterIdLst>
    <p:notesMasterId r:id="rId33"/>
  </p:notesMasterIdLst>
  <p:sldIdLst>
    <p:sldId id="256" r:id="rId2"/>
    <p:sldId id="257" r:id="rId3"/>
    <p:sldId id="288" r:id="rId4"/>
    <p:sldId id="258" r:id="rId5"/>
    <p:sldId id="259" r:id="rId6"/>
    <p:sldId id="270" r:id="rId7"/>
    <p:sldId id="261" r:id="rId8"/>
    <p:sldId id="260" r:id="rId9"/>
    <p:sldId id="287" r:id="rId10"/>
    <p:sldId id="263" r:id="rId11"/>
    <p:sldId id="269" r:id="rId12"/>
    <p:sldId id="271" r:id="rId13"/>
    <p:sldId id="281" r:id="rId14"/>
    <p:sldId id="262" r:id="rId15"/>
    <p:sldId id="272" r:id="rId16"/>
    <p:sldId id="285" r:id="rId17"/>
    <p:sldId id="286" r:id="rId18"/>
    <p:sldId id="273" r:id="rId19"/>
    <p:sldId id="274" r:id="rId20"/>
    <p:sldId id="275" r:id="rId21"/>
    <p:sldId id="276" r:id="rId22"/>
    <p:sldId id="277" r:id="rId23"/>
    <p:sldId id="278" r:id="rId24"/>
    <p:sldId id="279" r:id="rId25"/>
    <p:sldId id="265" r:id="rId26"/>
    <p:sldId id="280" r:id="rId27"/>
    <p:sldId id="282" r:id="rId28"/>
    <p:sldId id="283" r:id="rId29"/>
    <p:sldId id="264" r:id="rId30"/>
    <p:sldId id="266" r:id="rId31"/>
    <p:sldId id="26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milParmar" initials="H" lastIdx="1" clrIdx="0">
    <p:extLst>
      <p:ext uri="{19B8F6BF-5375-455C-9EA6-DF929625EA0E}">
        <p15:presenceInfo xmlns:p15="http://schemas.microsoft.com/office/powerpoint/2012/main" userId="S-1-5-21-1115827637-278906649-3943603240-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11T11:54:23.654" idx="1">
    <p:pos x="7327" y="1166"/>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432DF-71D6-490E-9147-95D3FE111B65}" type="datetimeFigureOut">
              <a:rPr lang="en-IN" smtClean="0"/>
              <a:t>09-02-2023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F7511A-254E-4A5B-974E-E7821EC811D4}" type="slidenum">
              <a:rPr lang="en-IN" smtClean="0"/>
              <a:t>‹#›</a:t>
            </a:fld>
            <a:endParaRPr lang="en-IN"/>
          </a:p>
        </p:txBody>
      </p:sp>
    </p:spTree>
    <p:extLst>
      <p:ext uri="{BB962C8B-B14F-4D97-AF65-F5344CB8AC3E}">
        <p14:creationId xmlns:p14="http://schemas.microsoft.com/office/powerpoint/2010/main" val="2908966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7511A-254E-4A5B-974E-E7821EC811D4}" type="slidenum">
              <a:rPr lang="en-IN" smtClean="0"/>
              <a:t>1</a:t>
            </a:fld>
            <a:endParaRPr lang="en-IN"/>
          </a:p>
        </p:txBody>
      </p:sp>
    </p:spTree>
    <p:extLst>
      <p:ext uri="{BB962C8B-B14F-4D97-AF65-F5344CB8AC3E}">
        <p14:creationId xmlns:p14="http://schemas.microsoft.com/office/powerpoint/2010/main" val="3065553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7511A-254E-4A5B-974E-E7821EC811D4}" type="slidenum">
              <a:rPr lang="en-IN" smtClean="0"/>
              <a:t>5</a:t>
            </a:fld>
            <a:endParaRPr lang="en-IN"/>
          </a:p>
        </p:txBody>
      </p:sp>
    </p:spTree>
    <p:extLst>
      <p:ext uri="{BB962C8B-B14F-4D97-AF65-F5344CB8AC3E}">
        <p14:creationId xmlns:p14="http://schemas.microsoft.com/office/powerpoint/2010/main" val="1866596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7511A-254E-4A5B-974E-E7821EC811D4}" type="slidenum">
              <a:rPr lang="en-IN" smtClean="0"/>
              <a:t>26</a:t>
            </a:fld>
            <a:endParaRPr lang="en-IN"/>
          </a:p>
        </p:txBody>
      </p:sp>
    </p:spTree>
    <p:extLst>
      <p:ext uri="{BB962C8B-B14F-4D97-AF65-F5344CB8AC3E}">
        <p14:creationId xmlns:p14="http://schemas.microsoft.com/office/powerpoint/2010/main" val="2982605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7511A-254E-4A5B-974E-E7821EC811D4}" type="slidenum">
              <a:rPr lang="en-IN" smtClean="0"/>
              <a:t>27</a:t>
            </a:fld>
            <a:endParaRPr lang="en-IN"/>
          </a:p>
        </p:txBody>
      </p:sp>
    </p:spTree>
    <p:extLst>
      <p:ext uri="{BB962C8B-B14F-4D97-AF65-F5344CB8AC3E}">
        <p14:creationId xmlns:p14="http://schemas.microsoft.com/office/powerpoint/2010/main" val="4094871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7511A-254E-4A5B-974E-E7821EC811D4}" type="slidenum">
              <a:rPr lang="en-IN" smtClean="0"/>
              <a:t>28</a:t>
            </a:fld>
            <a:endParaRPr lang="en-IN"/>
          </a:p>
        </p:txBody>
      </p:sp>
    </p:spTree>
    <p:extLst>
      <p:ext uri="{BB962C8B-B14F-4D97-AF65-F5344CB8AC3E}">
        <p14:creationId xmlns:p14="http://schemas.microsoft.com/office/powerpoint/2010/main" val="198624662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0A30B2-8D89-4192-900F-88C4C941DCA0}" type="datetime1">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92B90E2-7465-4632-88CB-14BE06858C51}" type="slidenum">
              <a:rPr lang="en-IN" smtClean="0"/>
              <a:t>‹#›</a:t>
            </a:fld>
            <a:endParaRPr lang="en-IN"/>
          </a:p>
        </p:txBody>
      </p:sp>
      <p:pic>
        <p:nvPicPr>
          <p:cNvPr id="14" name="Picture 13">
            <a:extLst>
              <a:ext uri="{FF2B5EF4-FFF2-40B4-BE49-F238E27FC236}">
                <a16:creationId xmlns:a16="http://schemas.microsoft.com/office/drawing/2014/main" id="{59594328-A78D-4823-9F6D-ADC1D6AB569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74525" y="131925"/>
            <a:ext cx="1029947" cy="1078075"/>
          </a:xfrm>
          <a:prstGeom prst="rect">
            <a:avLst/>
          </a:prstGeom>
        </p:spPr>
      </p:pic>
      <p:pic>
        <p:nvPicPr>
          <p:cNvPr id="16" name="Picture 15">
            <a:extLst>
              <a:ext uri="{FF2B5EF4-FFF2-40B4-BE49-F238E27FC236}">
                <a16:creationId xmlns:a16="http://schemas.microsoft.com/office/drawing/2014/main" id="{661FB22E-1163-4582-B737-B6250C1F2FA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757306" y="-106196"/>
            <a:ext cx="2324424" cy="1076475"/>
          </a:xfrm>
          <a:prstGeom prst="rect">
            <a:avLst/>
          </a:prstGeom>
        </p:spPr>
      </p:pic>
    </p:spTree>
    <p:extLst>
      <p:ext uri="{BB962C8B-B14F-4D97-AF65-F5344CB8AC3E}">
        <p14:creationId xmlns:p14="http://schemas.microsoft.com/office/powerpoint/2010/main" val="227475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2EB0EB-FC73-4CA9-B2D7-D7B445BB6ECC}" type="datetime1">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2B90E2-7465-4632-88CB-14BE06858C51}" type="slidenum">
              <a:rPr lang="en-IN" smtClean="0"/>
              <a:t>‹#›</a:t>
            </a:fld>
            <a:endParaRPr lang="en-IN"/>
          </a:p>
        </p:txBody>
      </p:sp>
    </p:spTree>
    <p:extLst>
      <p:ext uri="{BB962C8B-B14F-4D97-AF65-F5344CB8AC3E}">
        <p14:creationId xmlns:p14="http://schemas.microsoft.com/office/powerpoint/2010/main" val="21755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FC582-E543-4E92-B309-3029EADBEC34}" type="datetime1">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2B90E2-7465-4632-88CB-14BE06858C51}" type="slidenum">
              <a:rPr lang="en-IN" smtClean="0"/>
              <a:t>‹#›</a:t>
            </a:fld>
            <a:endParaRPr lang="en-IN"/>
          </a:p>
        </p:txBody>
      </p:sp>
    </p:spTree>
    <p:extLst>
      <p:ext uri="{BB962C8B-B14F-4D97-AF65-F5344CB8AC3E}">
        <p14:creationId xmlns:p14="http://schemas.microsoft.com/office/powerpoint/2010/main" val="592691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CA21-1432-4239-944D-5E72276F45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DCA1DF-B2AD-4DE6-BA2C-75E3A0BBCBF4}"/>
              </a:ext>
            </a:extLst>
          </p:cNvPr>
          <p:cNvSpPr>
            <a:spLocks noGrp="1"/>
          </p:cNvSpPr>
          <p:nvPr>
            <p:ph type="dt" sz="half" idx="10"/>
          </p:nvPr>
        </p:nvSpPr>
        <p:spPr/>
        <p:txBody>
          <a:bodyPr/>
          <a:lstStyle/>
          <a:p>
            <a:fld id="{4E319E41-6514-4319-B7A9-0703C07069BD}" type="datetime1">
              <a:rPr lang="en-IN" smtClean="0"/>
              <a:t>09-02-2023</a:t>
            </a:fld>
            <a:endParaRPr lang="en-IN"/>
          </a:p>
        </p:txBody>
      </p:sp>
      <p:sp>
        <p:nvSpPr>
          <p:cNvPr id="4" name="Footer Placeholder 3">
            <a:extLst>
              <a:ext uri="{FF2B5EF4-FFF2-40B4-BE49-F238E27FC236}">
                <a16:creationId xmlns:a16="http://schemas.microsoft.com/office/drawing/2014/main" id="{13E36C3C-B550-4D8D-B94E-1917E79707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99924E-3B89-4753-876B-B242D5AE383D}"/>
              </a:ext>
            </a:extLst>
          </p:cNvPr>
          <p:cNvSpPr>
            <a:spLocks noGrp="1"/>
          </p:cNvSpPr>
          <p:nvPr>
            <p:ph type="sldNum" sz="quarter" idx="12"/>
          </p:nvPr>
        </p:nvSpPr>
        <p:spPr/>
        <p:txBody>
          <a:bodyPr/>
          <a:lstStyle/>
          <a:p>
            <a:fld id="{392B90E2-7465-4632-88CB-14BE06858C51}" type="slidenum">
              <a:rPr lang="en-IN" smtClean="0"/>
              <a:t>‹#›</a:t>
            </a:fld>
            <a:endParaRPr lang="en-IN"/>
          </a:p>
        </p:txBody>
      </p:sp>
    </p:spTree>
    <p:extLst>
      <p:ext uri="{BB962C8B-B14F-4D97-AF65-F5344CB8AC3E}">
        <p14:creationId xmlns:p14="http://schemas.microsoft.com/office/powerpoint/2010/main" val="2170768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B9CBB-53B0-499C-A74E-59BC4E4EAFE8}" type="datetime1">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2B90E2-7465-4632-88CB-14BE06858C51}" type="slidenum">
              <a:rPr lang="en-IN" smtClean="0"/>
              <a:t>‹#›</a:t>
            </a:fld>
            <a:endParaRPr lang="en-IN"/>
          </a:p>
        </p:txBody>
      </p:sp>
    </p:spTree>
    <p:extLst>
      <p:ext uri="{BB962C8B-B14F-4D97-AF65-F5344CB8AC3E}">
        <p14:creationId xmlns:p14="http://schemas.microsoft.com/office/powerpoint/2010/main" val="400293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0D09480A-CB3C-4B0B-8C46-DABFB4DC503A}" type="datetime1">
              <a:rPr lang="en-IN" smtClean="0"/>
              <a:t>09-02-2023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92B90E2-7465-4632-88CB-14BE06858C51}" type="slidenum">
              <a:rPr lang="en-IN" smtClean="0"/>
              <a:t>‹#›</a:t>
            </a:fld>
            <a:endParaRPr lang="en-IN"/>
          </a:p>
        </p:txBody>
      </p:sp>
    </p:spTree>
    <p:extLst>
      <p:ext uri="{BB962C8B-B14F-4D97-AF65-F5344CB8AC3E}">
        <p14:creationId xmlns:p14="http://schemas.microsoft.com/office/powerpoint/2010/main" val="3348793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9D5478-69F2-4F64-8696-9DAA2B471BAC}" type="datetime1">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2B90E2-7465-4632-88CB-14BE06858C51}" type="slidenum">
              <a:rPr lang="en-IN" smtClean="0"/>
              <a:t>‹#›</a:t>
            </a:fld>
            <a:endParaRPr lang="en-IN"/>
          </a:p>
        </p:txBody>
      </p:sp>
    </p:spTree>
    <p:extLst>
      <p:ext uri="{BB962C8B-B14F-4D97-AF65-F5344CB8AC3E}">
        <p14:creationId xmlns:p14="http://schemas.microsoft.com/office/powerpoint/2010/main" val="845210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EE0E42-3D6E-4651-87DF-3ED58727936E}" type="datetime1">
              <a:rPr lang="en-IN" smtClean="0"/>
              <a:t>09-02-2023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2B90E2-7465-4632-88CB-14BE06858C51}" type="slidenum">
              <a:rPr lang="en-IN" smtClean="0"/>
              <a:t>‹#›</a:t>
            </a:fld>
            <a:endParaRPr lang="en-IN"/>
          </a:p>
        </p:txBody>
      </p:sp>
    </p:spTree>
    <p:extLst>
      <p:ext uri="{BB962C8B-B14F-4D97-AF65-F5344CB8AC3E}">
        <p14:creationId xmlns:p14="http://schemas.microsoft.com/office/powerpoint/2010/main" val="370112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D19F27-47FB-4C7D-A371-9CF9AAA7451C}" type="datetime1">
              <a:rPr lang="en-IN" smtClean="0"/>
              <a:t>09-02-2023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2B90E2-7465-4632-88CB-14BE06858C51}" type="slidenum">
              <a:rPr lang="en-IN" smtClean="0"/>
              <a:t>‹#›</a:t>
            </a:fld>
            <a:endParaRPr lang="en-IN"/>
          </a:p>
        </p:txBody>
      </p:sp>
    </p:spTree>
    <p:extLst>
      <p:ext uri="{BB962C8B-B14F-4D97-AF65-F5344CB8AC3E}">
        <p14:creationId xmlns:p14="http://schemas.microsoft.com/office/powerpoint/2010/main" val="258058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3D6C35-E160-40B8-8C93-84ED383602C5}" type="datetime1">
              <a:rPr lang="en-IN" smtClean="0"/>
              <a:t>09-02-2023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2B90E2-7465-4632-88CB-14BE06858C51}" type="slidenum">
              <a:rPr lang="en-IN" smtClean="0"/>
              <a:t>‹#›</a:t>
            </a:fld>
            <a:endParaRPr lang="en-IN"/>
          </a:p>
        </p:txBody>
      </p:sp>
    </p:spTree>
    <p:extLst>
      <p:ext uri="{BB962C8B-B14F-4D97-AF65-F5344CB8AC3E}">
        <p14:creationId xmlns:p14="http://schemas.microsoft.com/office/powerpoint/2010/main" val="335563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BC71561-5AEA-42E4-85FC-54ABD83B0C92}" type="datetime1">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92B90E2-7465-4632-88CB-14BE06858C51}" type="slidenum">
              <a:rPr lang="en-IN" smtClean="0"/>
              <a:t>‹#›</a:t>
            </a:fld>
            <a:endParaRPr lang="en-IN"/>
          </a:p>
        </p:txBody>
      </p:sp>
    </p:spTree>
    <p:extLst>
      <p:ext uri="{BB962C8B-B14F-4D97-AF65-F5344CB8AC3E}">
        <p14:creationId xmlns:p14="http://schemas.microsoft.com/office/powerpoint/2010/main" val="2157961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777A80-8CFD-4588-9A59-F378D496F55D}" type="datetime1">
              <a:rPr lang="en-IN" smtClean="0"/>
              <a:t>09-02-2023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92B90E2-7465-4632-88CB-14BE06858C51}" type="slidenum">
              <a:rPr lang="en-IN" smtClean="0"/>
              <a:t>‹#›</a:t>
            </a:fld>
            <a:endParaRPr lang="en-IN"/>
          </a:p>
        </p:txBody>
      </p:sp>
    </p:spTree>
    <p:extLst>
      <p:ext uri="{BB962C8B-B14F-4D97-AF65-F5344CB8AC3E}">
        <p14:creationId xmlns:p14="http://schemas.microsoft.com/office/powerpoint/2010/main" val="191431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E319E41-6514-4319-B7A9-0703C07069BD}" type="datetime1">
              <a:rPr lang="en-IN" smtClean="0"/>
              <a:t>09-02-2023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92B90E2-7465-4632-88CB-14BE06858C51}" type="slidenum">
              <a:rPr lang="en-IN" smtClean="0"/>
              <a:t>‹#›</a:t>
            </a:fld>
            <a:endParaRPr lang="en-IN"/>
          </a:p>
        </p:txBody>
      </p:sp>
      <p:pic>
        <p:nvPicPr>
          <p:cNvPr id="10" name="Picture 9">
            <a:extLst>
              <a:ext uri="{FF2B5EF4-FFF2-40B4-BE49-F238E27FC236}">
                <a16:creationId xmlns:a16="http://schemas.microsoft.com/office/drawing/2014/main" id="{A77AB516-B9D8-4E5C-A172-38F6B82C74D3}"/>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74525" y="131925"/>
            <a:ext cx="1029947" cy="1078075"/>
          </a:xfrm>
          <a:prstGeom prst="rect">
            <a:avLst/>
          </a:prstGeom>
        </p:spPr>
      </p:pic>
      <p:pic>
        <p:nvPicPr>
          <p:cNvPr id="11" name="Picture 10">
            <a:extLst>
              <a:ext uri="{FF2B5EF4-FFF2-40B4-BE49-F238E27FC236}">
                <a16:creationId xmlns:a16="http://schemas.microsoft.com/office/drawing/2014/main" id="{8F32E01E-9F8C-4F7F-90DC-B0BA15CB7CF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9821619" y="0"/>
            <a:ext cx="2324424" cy="1076475"/>
          </a:xfrm>
          <a:prstGeom prst="rect">
            <a:avLst/>
          </a:prstGeom>
        </p:spPr>
      </p:pic>
    </p:spTree>
    <p:extLst>
      <p:ext uri="{BB962C8B-B14F-4D97-AF65-F5344CB8AC3E}">
        <p14:creationId xmlns:p14="http://schemas.microsoft.com/office/powerpoint/2010/main" val="278652088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hdr="0" ftr="0" dt="0"/>
  <p:txStyles>
    <p:titleStyle>
      <a:lvl1pPr algn="l" defTabSz="914400" rtl="0" eaLnBrk="1" latinLnBrk="0" hangingPunct="1">
        <a:lnSpc>
          <a:spcPct val="90000"/>
        </a:lnSpc>
        <a:spcBef>
          <a:spcPct val="0"/>
        </a:spcBef>
        <a:buNone/>
        <a:defRPr sz="5400" kern="1200" cap="all" baseline="0">
          <a:blipFill>
            <a:blip r:embed="rId18">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dviserinfo.sec.go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researchgate.net/publication/343229583_Stock_Market_Risk_Assessment_Using_Data_Mining_Techniques" TargetMode="External"/><Relationship Id="rId2" Type="http://schemas.openxmlformats.org/officeDocument/2006/relationships/hyperlink" Target="https://www.ijcsmc.com/docs/papers/June2015/V4I6201599a49.pdf" TargetMode="External"/><Relationship Id="rId1" Type="http://schemas.openxmlformats.org/officeDocument/2006/relationships/slideLayout" Target="../slideLayouts/slideLayout2.xml"/><Relationship Id="rId5" Type="http://schemas.openxmlformats.org/officeDocument/2006/relationships/hyperlink" Target="https://thesai.org/Downloads/Volume7No11/Paper_53Text_Mining_Techniques_Applications_and_Issues.pdf" TargetMode="External"/><Relationship Id="rId4" Type="http://schemas.openxmlformats.org/officeDocument/2006/relationships/hyperlink" Target="https://www.researchgate.net/publication/342145532_A_SUMMARIZATION_ON_TEXT_MINING_TECHNIQUES_FOR_INFORMATION_EXTRACTING_FROM_APPLICATIONS_AND_ISSUE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8FF26-8DCE-426F-A07C-F01D36AF8504}"/>
              </a:ext>
            </a:extLst>
          </p:cNvPr>
          <p:cNvSpPr>
            <a:spLocks noGrp="1"/>
          </p:cNvSpPr>
          <p:nvPr>
            <p:ph type="ctrTitle"/>
          </p:nvPr>
        </p:nvSpPr>
        <p:spPr>
          <a:xfrm>
            <a:off x="113123" y="933177"/>
            <a:ext cx="12192000" cy="2262781"/>
          </a:xfrm>
        </p:spPr>
        <p:txBody>
          <a:bodyPr>
            <a:normAutofit/>
          </a:bodyPr>
          <a:lstStyle/>
          <a:p>
            <a:pPr algn="ctr"/>
            <a:r>
              <a:rPr lang="en-US" sz="3000" b="1" dirty="0">
                <a:solidFill>
                  <a:schemeClr val="tx1"/>
                </a:solidFill>
                <a:latin typeface="Calibri" panose="020F0502020204030204" pitchFamily="34" charset="0"/>
                <a:cs typeface="Calibri" panose="020F0502020204030204" pitchFamily="34" charset="0"/>
              </a:rPr>
              <a:t>Text mining and analytics from unstructured data </a:t>
            </a:r>
            <a:br>
              <a:rPr lang="en-US" sz="3000" b="1" dirty="0">
                <a:solidFill>
                  <a:schemeClr val="tx1"/>
                </a:solidFill>
                <a:latin typeface="Calibri" panose="020F0502020204030204" pitchFamily="34" charset="0"/>
                <a:cs typeface="Calibri" panose="020F0502020204030204" pitchFamily="34" charset="0"/>
              </a:rPr>
            </a:br>
            <a:r>
              <a:rPr lang="en-US" sz="3000" b="1" dirty="0">
                <a:solidFill>
                  <a:schemeClr val="tx1"/>
                </a:solidFill>
                <a:latin typeface="Calibri" panose="020F0502020204030204" pitchFamily="34" charset="0"/>
                <a:cs typeface="Calibri" panose="020F0502020204030204" pitchFamily="34" charset="0"/>
              </a:rPr>
              <a:t>for investment management firms</a:t>
            </a:r>
            <a:endParaRPr lang="en-IN" sz="3000" b="1" dirty="0">
              <a:solidFill>
                <a:schemeClr val="tx1"/>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4DF8A04-C6CD-4F10-8FCC-57017DA1EADE}"/>
              </a:ext>
            </a:extLst>
          </p:cNvPr>
          <p:cNvSpPr txBox="1"/>
          <p:nvPr/>
        </p:nvSpPr>
        <p:spPr>
          <a:xfrm>
            <a:off x="0" y="4537537"/>
            <a:ext cx="12192000" cy="553998"/>
          </a:xfrm>
          <a:prstGeom prst="rect">
            <a:avLst/>
          </a:prstGeom>
          <a:noFill/>
        </p:spPr>
        <p:txBody>
          <a:bodyPr wrap="square" rtlCol="0">
            <a:spAutoFit/>
          </a:bodyPr>
          <a:lstStyle/>
          <a:p>
            <a:pPr algn="ctr"/>
            <a:r>
              <a:rPr lang="en-US" sz="1600" b="1" u="sng" dirty="0">
                <a:solidFill>
                  <a:srgbClr val="7030A0"/>
                </a:solidFill>
                <a:latin typeface="Calibri" panose="020F0502020204030204" pitchFamily="34" charset="0"/>
                <a:cs typeface="Calibri" panose="020F0502020204030204" pitchFamily="34" charset="0"/>
              </a:rPr>
              <a:t>Project Review </a:t>
            </a:r>
          </a:p>
          <a:p>
            <a:endParaRPr lang="en-IN" sz="1400" dirty="0"/>
          </a:p>
        </p:txBody>
      </p:sp>
      <p:sp>
        <p:nvSpPr>
          <p:cNvPr id="6" name="TextBox 5">
            <a:extLst>
              <a:ext uri="{FF2B5EF4-FFF2-40B4-BE49-F238E27FC236}">
                <a16:creationId xmlns:a16="http://schemas.microsoft.com/office/drawing/2014/main" id="{41C94B74-44DA-4D66-AE7F-4877598CCC5B}"/>
              </a:ext>
            </a:extLst>
          </p:cNvPr>
          <p:cNvSpPr txBox="1"/>
          <p:nvPr/>
        </p:nvSpPr>
        <p:spPr>
          <a:xfrm>
            <a:off x="-128834" y="2762672"/>
            <a:ext cx="12207711" cy="1754326"/>
          </a:xfrm>
          <a:prstGeom prst="rect">
            <a:avLst/>
          </a:prstGeom>
          <a:noFill/>
        </p:spPr>
        <p:txBody>
          <a:bodyPr wrap="square" rtlCol="0">
            <a:spAutoFit/>
          </a:bodyPr>
          <a:lstStyle/>
          <a:p>
            <a:pPr lvl="0" algn="ctr" defTabSz="914400" eaLnBrk="0" fontAlgn="base" hangingPunct="0">
              <a:spcBef>
                <a:spcPct val="0"/>
              </a:spcBef>
              <a:spcAft>
                <a:spcPct val="0"/>
              </a:spcAft>
              <a:defRPr/>
            </a:pPr>
            <a:r>
              <a:rPr lang="en-IN" altLang="en-US" i="1" dirty="0">
                <a:solidFill>
                  <a:prstClr val="black"/>
                </a:solidFill>
                <a:latin typeface="Calibri" panose="020F0502020204030204" pitchFamily="34" charset="0"/>
                <a:cs typeface="Calibri" panose="020F0502020204030204" pitchFamily="34" charset="0"/>
              </a:rPr>
              <a:t>Dissertation and Seminar </a:t>
            </a:r>
          </a:p>
          <a:p>
            <a:pPr lvl="0" algn="ctr" defTabSz="914400" eaLnBrk="0" fontAlgn="base" hangingPunct="0">
              <a:spcBef>
                <a:spcPct val="0"/>
              </a:spcBef>
              <a:spcAft>
                <a:spcPct val="0"/>
              </a:spcAft>
              <a:defRPr/>
            </a:pPr>
            <a:r>
              <a:rPr lang="en-IN" altLang="en-US" i="1" dirty="0">
                <a:solidFill>
                  <a:prstClr val="black"/>
                </a:solidFill>
                <a:latin typeface="Calibri" panose="020F0502020204030204" pitchFamily="34" charset="0"/>
                <a:cs typeface="Calibri" panose="020F0502020204030204" pitchFamily="34" charset="0"/>
              </a:rPr>
              <a:t>Masters of Technology in Data science (School of Technology),</a:t>
            </a:r>
          </a:p>
          <a:p>
            <a:pPr lvl="0" algn="ctr" defTabSz="914400" eaLnBrk="0" fontAlgn="base" hangingPunct="0">
              <a:spcBef>
                <a:spcPct val="0"/>
              </a:spcBef>
              <a:spcAft>
                <a:spcPct val="0"/>
              </a:spcAft>
              <a:defRPr/>
            </a:pPr>
            <a:r>
              <a:rPr lang="en-IN" altLang="en-US" i="1" dirty="0">
                <a:solidFill>
                  <a:prstClr val="black"/>
                </a:solidFill>
                <a:latin typeface="Calibri" panose="020F0502020204030204" pitchFamily="34" charset="0"/>
                <a:cs typeface="Calibri" panose="020F0502020204030204" pitchFamily="34" charset="0"/>
              </a:rPr>
              <a:t>Pandit </a:t>
            </a:r>
            <a:r>
              <a:rPr lang="en-IN" altLang="en-US" i="1" dirty="0" err="1">
                <a:solidFill>
                  <a:prstClr val="black"/>
                </a:solidFill>
                <a:latin typeface="Calibri" panose="020F0502020204030204" pitchFamily="34" charset="0"/>
                <a:cs typeface="Calibri" panose="020F0502020204030204" pitchFamily="34" charset="0"/>
              </a:rPr>
              <a:t>Deendayal</a:t>
            </a:r>
            <a:r>
              <a:rPr lang="en-IN" altLang="en-US" i="1" dirty="0">
                <a:solidFill>
                  <a:prstClr val="black"/>
                </a:solidFill>
                <a:latin typeface="Calibri" panose="020F0502020204030204" pitchFamily="34" charset="0"/>
                <a:cs typeface="Calibri" panose="020F0502020204030204" pitchFamily="34" charset="0"/>
              </a:rPr>
              <a:t> Energy University</a:t>
            </a:r>
          </a:p>
          <a:p>
            <a:pPr lvl="0" algn="ctr" defTabSz="914400" eaLnBrk="0" fontAlgn="base" hangingPunct="0">
              <a:spcBef>
                <a:spcPct val="0"/>
              </a:spcBef>
              <a:spcAft>
                <a:spcPct val="0"/>
              </a:spcAft>
              <a:defRPr/>
            </a:pPr>
            <a:endParaRPr lang="en-IN" altLang="en-US" dirty="0">
              <a:solidFill>
                <a:prstClr val="black"/>
              </a:solidFill>
              <a:latin typeface="Calibri" panose="020F0502020204030204" pitchFamily="34" charset="0"/>
              <a:cs typeface="Calibri" panose="020F0502020204030204" pitchFamily="34" charset="0"/>
            </a:endParaRPr>
          </a:p>
          <a:p>
            <a:pPr lvl="0" algn="ctr" defTabSz="914400" eaLnBrk="0" fontAlgn="base" hangingPunct="0">
              <a:spcBef>
                <a:spcPct val="0"/>
              </a:spcBef>
              <a:spcAft>
                <a:spcPct val="0"/>
              </a:spcAft>
              <a:defRPr/>
            </a:pPr>
            <a:r>
              <a:rPr lang="en-IN" altLang="en-US" b="1" i="1" u="sng" dirty="0">
                <a:solidFill>
                  <a:prstClr val="black"/>
                </a:solidFill>
                <a:latin typeface="Calibri" panose="020F0502020204030204" pitchFamily="34" charset="0"/>
                <a:cs typeface="Calibri" panose="020F0502020204030204" pitchFamily="34" charset="0"/>
              </a:rPr>
              <a:t>Industry Name : </a:t>
            </a:r>
            <a:r>
              <a:rPr lang="en-IN" altLang="en-US" b="1" i="1" u="sng" dirty="0" err="1">
                <a:solidFill>
                  <a:prstClr val="black"/>
                </a:solidFill>
                <a:latin typeface="Calibri" panose="020F0502020204030204" pitchFamily="34" charset="0"/>
                <a:cs typeface="Calibri" panose="020F0502020204030204" pitchFamily="34" charset="0"/>
              </a:rPr>
              <a:t>DiligenceVault</a:t>
            </a:r>
            <a:endParaRPr lang="en-IN" altLang="en-US" b="1" i="1" u="sng" dirty="0">
              <a:solidFill>
                <a:prstClr val="black"/>
              </a:solidFill>
              <a:latin typeface="Calibri" panose="020F0502020204030204" pitchFamily="34" charset="0"/>
              <a:cs typeface="Calibri" panose="020F0502020204030204" pitchFamily="34" charset="0"/>
            </a:endParaRPr>
          </a:p>
          <a:p>
            <a:pPr algn="ctr"/>
            <a:endParaRPr lang="en-IN"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5518771-194C-4886-9F40-1129D19FEE5F}"/>
              </a:ext>
            </a:extLst>
          </p:cNvPr>
          <p:cNvSpPr txBox="1"/>
          <p:nvPr/>
        </p:nvSpPr>
        <p:spPr>
          <a:xfrm>
            <a:off x="1102936" y="5496139"/>
            <a:ext cx="3078555" cy="738664"/>
          </a:xfrm>
          <a:prstGeom prst="rect">
            <a:avLst/>
          </a:prstGeom>
          <a:noFill/>
        </p:spPr>
        <p:txBody>
          <a:bodyPr wrap="square" rtlCol="0">
            <a:spAutoFit/>
          </a:bodyPr>
          <a:lstStyle/>
          <a:p>
            <a:pPr lvl="0" algn="ctr" defTabSz="914400" eaLnBrk="0" fontAlgn="base" hangingPunct="0">
              <a:spcBef>
                <a:spcPct val="0"/>
              </a:spcBef>
              <a:spcAft>
                <a:spcPct val="0"/>
              </a:spcAft>
              <a:defRPr/>
            </a:pPr>
            <a:r>
              <a:rPr lang="en-US" altLang="en-US" sz="1400" dirty="0">
                <a:solidFill>
                  <a:prstClr val="black"/>
                </a:solidFill>
                <a:latin typeface="Calibri" panose="020F0502020204030204" pitchFamily="34" charset="0"/>
                <a:cs typeface="Calibri" panose="020F0502020204030204" pitchFamily="34" charset="0"/>
              </a:rPr>
              <a:t>Dr. Hiren Thakkar(Assistant Professor)</a:t>
            </a:r>
          </a:p>
          <a:p>
            <a:pPr lvl="0" algn="ctr" defTabSz="914400" eaLnBrk="0" fontAlgn="base" hangingPunct="0">
              <a:spcBef>
                <a:spcPct val="0"/>
              </a:spcBef>
              <a:spcAft>
                <a:spcPct val="0"/>
              </a:spcAft>
              <a:defRPr/>
            </a:pPr>
            <a:r>
              <a:rPr lang="en-US" altLang="en-US" sz="1400" dirty="0">
                <a:solidFill>
                  <a:prstClr val="black"/>
                </a:solidFill>
                <a:latin typeface="Calibri" panose="020F0502020204030204" pitchFamily="34" charset="0"/>
                <a:cs typeface="Calibri" panose="020F0502020204030204" pitchFamily="34" charset="0"/>
              </a:rPr>
              <a:t>School of Technology</a:t>
            </a:r>
          </a:p>
          <a:p>
            <a:pPr lvl="0" algn="ctr" defTabSz="914400" eaLnBrk="0" fontAlgn="base" hangingPunct="0">
              <a:spcBef>
                <a:spcPct val="0"/>
              </a:spcBef>
              <a:spcAft>
                <a:spcPct val="0"/>
              </a:spcAft>
              <a:defRPr/>
            </a:pPr>
            <a:r>
              <a:rPr lang="en-US" altLang="en-US" sz="1400" dirty="0">
                <a:solidFill>
                  <a:prstClr val="black"/>
                </a:solidFill>
                <a:latin typeface="Calibri" panose="020F0502020204030204" pitchFamily="34" charset="0"/>
                <a:cs typeface="Calibri" panose="020F0502020204030204" pitchFamily="34" charset="0"/>
              </a:rPr>
              <a:t>Pandit </a:t>
            </a:r>
            <a:r>
              <a:rPr lang="en-US" altLang="en-US" sz="1400" dirty="0" err="1">
                <a:solidFill>
                  <a:prstClr val="black"/>
                </a:solidFill>
                <a:latin typeface="Calibri" panose="020F0502020204030204" pitchFamily="34" charset="0"/>
                <a:cs typeface="Calibri" panose="020F0502020204030204" pitchFamily="34" charset="0"/>
              </a:rPr>
              <a:t>Deendayal</a:t>
            </a:r>
            <a:r>
              <a:rPr lang="en-US" altLang="en-US" sz="1400" dirty="0">
                <a:solidFill>
                  <a:prstClr val="black"/>
                </a:solidFill>
                <a:latin typeface="Calibri" panose="020F0502020204030204" pitchFamily="34" charset="0"/>
                <a:cs typeface="Calibri" panose="020F0502020204030204" pitchFamily="34" charset="0"/>
              </a:rPr>
              <a:t> Energy University</a:t>
            </a:r>
            <a:endParaRPr lang="en-IN" altLang="en-US" sz="1400" dirty="0">
              <a:solidFill>
                <a:prstClr val="black"/>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DA33B5EF-0B5F-4BB6-9619-8E2CEF3ADD05}"/>
              </a:ext>
            </a:extLst>
          </p:cNvPr>
          <p:cNvSpPr txBox="1"/>
          <p:nvPr/>
        </p:nvSpPr>
        <p:spPr>
          <a:xfrm>
            <a:off x="4328223" y="5496139"/>
            <a:ext cx="3176833" cy="1169551"/>
          </a:xfrm>
          <a:prstGeom prst="rect">
            <a:avLst/>
          </a:prstGeom>
          <a:noFill/>
        </p:spPr>
        <p:txBody>
          <a:bodyPr wrap="square" rtlCol="0">
            <a:spAutoFit/>
          </a:bodyPr>
          <a:lstStyle/>
          <a:p>
            <a:pPr lvl="0" algn="ctr" defTabSz="914400" eaLnBrk="0" fontAlgn="base" hangingPunct="0">
              <a:spcBef>
                <a:spcPct val="0"/>
              </a:spcBef>
              <a:spcAft>
                <a:spcPct val="0"/>
              </a:spcAft>
              <a:defRPr/>
            </a:pPr>
            <a:r>
              <a:rPr lang="en-US" altLang="en-US" sz="1400" dirty="0">
                <a:solidFill>
                  <a:prstClr val="black"/>
                </a:solidFill>
                <a:latin typeface="Calibri" panose="020F0502020204030204" pitchFamily="34" charset="0"/>
                <a:cs typeface="Calibri" panose="020F0502020204030204" pitchFamily="34" charset="0"/>
              </a:rPr>
              <a:t>Hemil Parmar(21MDS004)</a:t>
            </a:r>
          </a:p>
          <a:p>
            <a:pPr lvl="0" algn="ctr" defTabSz="914400" eaLnBrk="0" fontAlgn="base" hangingPunct="0">
              <a:spcBef>
                <a:spcPct val="0"/>
              </a:spcBef>
              <a:spcAft>
                <a:spcPct val="0"/>
              </a:spcAft>
              <a:defRPr/>
            </a:pPr>
            <a:r>
              <a:rPr lang="en-US" altLang="en-US" sz="1400" dirty="0" err="1">
                <a:solidFill>
                  <a:prstClr val="black"/>
                </a:solidFill>
                <a:latin typeface="Calibri" panose="020F0502020204030204" pitchFamily="34" charset="0"/>
                <a:cs typeface="Calibri" panose="020F0502020204030204" pitchFamily="34" charset="0"/>
              </a:rPr>
              <a:t>M.Tech</a:t>
            </a:r>
            <a:r>
              <a:rPr lang="en-US" altLang="en-US" sz="1400" dirty="0">
                <a:solidFill>
                  <a:prstClr val="black"/>
                </a:solidFill>
                <a:latin typeface="Calibri" panose="020F0502020204030204" pitchFamily="34" charset="0"/>
                <a:cs typeface="Calibri" panose="020F0502020204030204" pitchFamily="34" charset="0"/>
              </a:rPr>
              <a:t> Data Science</a:t>
            </a:r>
          </a:p>
          <a:p>
            <a:pPr lvl="0" algn="ctr" defTabSz="914400" eaLnBrk="0" fontAlgn="base" hangingPunct="0">
              <a:spcBef>
                <a:spcPct val="0"/>
              </a:spcBef>
              <a:spcAft>
                <a:spcPct val="0"/>
              </a:spcAft>
              <a:defRPr/>
            </a:pPr>
            <a:r>
              <a:rPr lang="en-US" altLang="en-US" sz="1400" dirty="0">
                <a:solidFill>
                  <a:prstClr val="black"/>
                </a:solidFill>
                <a:latin typeface="Calibri" panose="020F0502020204030204" pitchFamily="34" charset="0"/>
                <a:cs typeface="Calibri" panose="020F0502020204030204" pitchFamily="34" charset="0"/>
              </a:rPr>
              <a:t>Pandit </a:t>
            </a:r>
            <a:r>
              <a:rPr lang="en-US" altLang="en-US" sz="1400" dirty="0" err="1">
                <a:solidFill>
                  <a:prstClr val="black"/>
                </a:solidFill>
                <a:latin typeface="Calibri" panose="020F0502020204030204" pitchFamily="34" charset="0"/>
                <a:cs typeface="Calibri" panose="020F0502020204030204" pitchFamily="34" charset="0"/>
              </a:rPr>
              <a:t>Deendayal</a:t>
            </a:r>
            <a:r>
              <a:rPr lang="en-US" altLang="en-US" sz="1400" dirty="0">
                <a:solidFill>
                  <a:prstClr val="black"/>
                </a:solidFill>
                <a:latin typeface="Calibri" panose="020F0502020204030204" pitchFamily="34" charset="0"/>
                <a:cs typeface="Calibri" panose="020F0502020204030204" pitchFamily="34" charset="0"/>
              </a:rPr>
              <a:t> Energy University</a:t>
            </a:r>
            <a:endParaRPr lang="en-IN" altLang="en-US" sz="1400" dirty="0">
              <a:solidFill>
                <a:prstClr val="black"/>
              </a:solidFill>
              <a:latin typeface="Calibri" panose="020F0502020204030204" pitchFamily="34" charset="0"/>
              <a:cs typeface="Calibri" panose="020F0502020204030204" pitchFamily="34" charset="0"/>
            </a:endParaRPr>
          </a:p>
          <a:p>
            <a:pPr lvl="0" algn="ctr" defTabSz="914400" eaLnBrk="0" fontAlgn="base" hangingPunct="0">
              <a:spcBef>
                <a:spcPct val="0"/>
              </a:spcBef>
              <a:spcAft>
                <a:spcPct val="0"/>
              </a:spcAft>
              <a:defRPr/>
            </a:pPr>
            <a:endParaRPr lang="en-US" altLang="en-US" sz="1400" dirty="0">
              <a:solidFill>
                <a:prstClr val="black"/>
              </a:solidFill>
              <a:latin typeface="Calibri" panose="020F0502020204030204" pitchFamily="34" charset="0"/>
              <a:cs typeface="Calibri" panose="020F0502020204030204" pitchFamily="34" charset="0"/>
            </a:endParaRPr>
          </a:p>
          <a:p>
            <a:pPr lvl="0" algn="ctr" defTabSz="914400" eaLnBrk="0" fontAlgn="base" hangingPunct="0">
              <a:spcBef>
                <a:spcPct val="0"/>
              </a:spcBef>
              <a:spcAft>
                <a:spcPct val="0"/>
              </a:spcAft>
              <a:defRPr/>
            </a:pPr>
            <a:endParaRPr lang="en-IN" altLang="en-US" sz="1400" dirty="0">
              <a:solidFill>
                <a:prstClr val="black"/>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8AC24ED-4F25-43D1-854A-C17266378BC2}"/>
              </a:ext>
            </a:extLst>
          </p:cNvPr>
          <p:cNvSpPr txBox="1"/>
          <p:nvPr/>
        </p:nvSpPr>
        <p:spPr>
          <a:xfrm>
            <a:off x="7505056" y="5371156"/>
            <a:ext cx="2997724" cy="738664"/>
          </a:xfrm>
          <a:prstGeom prst="rect">
            <a:avLst/>
          </a:prstGeom>
          <a:noFill/>
        </p:spPr>
        <p:txBody>
          <a:bodyPr wrap="square" rtlCol="0">
            <a:spAutoFit/>
          </a:bodyPr>
          <a:lstStyle/>
          <a:p>
            <a:pPr lvl="0" algn="ctr" defTabSz="914400" eaLnBrk="0" fontAlgn="base" hangingPunct="0">
              <a:spcBef>
                <a:spcPct val="0"/>
              </a:spcBef>
              <a:spcAft>
                <a:spcPct val="0"/>
              </a:spcAft>
              <a:defRPr/>
            </a:pPr>
            <a:r>
              <a:rPr lang="en-US" altLang="en-US" sz="1400" dirty="0">
                <a:solidFill>
                  <a:prstClr val="black"/>
                </a:solidFill>
                <a:latin typeface="Calibri" panose="020F0502020204030204" pitchFamily="34" charset="0"/>
                <a:cs typeface="Calibri" panose="020F0502020204030204" pitchFamily="34" charset="0"/>
              </a:rPr>
              <a:t>Nitin Khosla </a:t>
            </a:r>
          </a:p>
          <a:p>
            <a:pPr lvl="0" algn="ctr" defTabSz="914400" eaLnBrk="0" fontAlgn="base" hangingPunct="0">
              <a:spcBef>
                <a:spcPct val="0"/>
              </a:spcBef>
              <a:spcAft>
                <a:spcPct val="0"/>
              </a:spcAft>
              <a:defRPr/>
            </a:pPr>
            <a:r>
              <a:rPr lang="en-US" altLang="en-US" sz="1400" dirty="0">
                <a:solidFill>
                  <a:prstClr val="black"/>
                </a:solidFill>
                <a:latin typeface="Calibri" panose="020F0502020204030204" pitchFamily="34" charset="0"/>
                <a:cs typeface="Calibri" panose="020F0502020204030204" pitchFamily="34" charset="0"/>
              </a:rPr>
              <a:t>CTO</a:t>
            </a:r>
          </a:p>
          <a:p>
            <a:pPr lvl="0" algn="ctr" defTabSz="914400" eaLnBrk="0" fontAlgn="base" hangingPunct="0">
              <a:spcBef>
                <a:spcPct val="0"/>
              </a:spcBef>
              <a:spcAft>
                <a:spcPct val="0"/>
              </a:spcAft>
              <a:defRPr/>
            </a:pPr>
            <a:r>
              <a:rPr lang="en-US" altLang="en-US" sz="1400" dirty="0" err="1">
                <a:solidFill>
                  <a:prstClr val="black"/>
                </a:solidFill>
                <a:latin typeface="Calibri" panose="020F0502020204030204" pitchFamily="34" charset="0"/>
                <a:cs typeface="Calibri" panose="020F0502020204030204" pitchFamily="34" charset="0"/>
              </a:rPr>
              <a:t>DiligenceVault</a:t>
            </a:r>
            <a:endParaRPr lang="en-IN" altLang="en-US" sz="1400"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7861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02A55-152A-4F24-9E13-827995111928}"/>
              </a:ext>
            </a:extLst>
          </p:cNvPr>
          <p:cNvSpPr>
            <a:spLocks noGrp="1"/>
          </p:cNvSpPr>
          <p:nvPr>
            <p:ph type="title"/>
          </p:nvPr>
        </p:nvSpPr>
        <p:spPr/>
        <p:txBody>
          <a:bodyPr/>
          <a:lstStyle/>
          <a:p>
            <a:r>
              <a:rPr lang="en-US" dirty="0">
                <a:solidFill>
                  <a:schemeClr val="tx1"/>
                </a:solidFill>
                <a:latin typeface="Calibri" panose="020F0502020204030204" pitchFamily="34" charset="0"/>
                <a:cs typeface="Calibri" panose="020F0502020204030204" pitchFamily="34" charset="0"/>
              </a:rPr>
              <a:t>Data gathering</a:t>
            </a:r>
            <a:endParaRPr lang="en-IN" dirty="0">
              <a:solidFill>
                <a:schemeClr val="tx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3B6C81B-E222-4324-BD2B-9902B6D47E99}"/>
              </a:ext>
            </a:extLst>
          </p:cNvPr>
          <p:cNvSpPr>
            <a:spLocks noGrp="1"/>
          </p:cNvSpPr>
          <p:nvPr>
            <p:ph idx="1"/>
          </p:nvPr>
        </p:nvSpPr>
        <p:spPr/>
        <p:txBody>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We have collected data from US Government Website called Investment Advisor Public Disclosure. </a:t>
            </a:r>
            <a:r>
              <a:rPr lang="en-US" u="sng" dirty="0">
                <a:solidFill>
                  <a:srgbClr val="6600FF"/>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Link</a:t>
            </a:r>
            <a:endParaRPr lang="en-US" u="sng" dirty="0">
              <a:solidFill>
                <a:srgbClr val="6600FF"/>
              </a:solidFill>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Common sections (features) present in Document:</a:t>
            </a:r>
          </a:p>
          <a:p>
            <a:pPr lvl="1" algn="just">
              <a:buFont typeface="Arial" panose="020B0604020202020204" pitchFamily="34" charset="0"/>
              <a:buChar char="•"/>
            </a:pPr>
            <a:r>
              <a:rPr lang="en-US" dirty="0">
                <a:solidFill>
                  <a:srgbClr val="6600FF"/>
                </a:solidFill>
                <a:latin typeface="Calibri" panose="020F0502020204030204" pitchFamily="34" charset="0"/>
                <a:ea typeface="Calibri" panose="020F0502020204030204" pitchFamily="34" charset="0"/>
                <a:cs typeface="Calibri" panose="020F0502020204030204" pitchFamily="34" charset="0"/>
              </a:rPr>
              <a:t>Material Changes (desired section)</a:t>
            </a:r>
          </a:p>
          <a:p>
            <a:pPr lvl="1"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Advisory Business</a:t>
            </a:r>
          </a:p>
          <a:p>
            <a:pPr lvl="1"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Performance Based Fees and Side By Side Management</a:t>
            </a:r>
          </a:p>
          <a:p>
            <a:pPr lvl="1"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Type of Clients</a:t>
            </a:r>
          </a:p>
          <a:p>
            <a:pPr lvl="1"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Methods of Analysis</a:t>
            </a:r>
          </a:p>
          <a:p>
            <a:pPr lvl="1"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Review of Accounts</a:t>
            </a:r>
          </a:p>
          <a:p>
            <a:pPr lvl="1"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Investment  Discretion</a:t>
            </a:r>
          </a:p>
          <a:p>
            <a:pPr lvl="1"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Financial Information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EA5C645-0A68-4A14-8F18-208E8AA917E2}"/>
              </a:ext>
            </a:extLst>
          </p:cNvPr>
          <p:cNvSpPr>
            <a:spLocks noGrp="1"/>
          </p:cNvSpPr>
          <p:nvPr>
            <p:ph type="sldNum" sz="quarter" idx="12"/>
          </p:nvPr>
        </p:nvSpPr>
        <p:spPr/>
        <p:txBody>
          <a:bodyPr/>
          <a:lstStyle/>
          <a:p>
            <a:fld id="{392B90E2-7465-4632-88CB-14BE06858C51}" type="slidenum">
              <a:rPr lang="en-IN" smtClean="0"/>
              <a:t>10</a:t>
            </a:fld>
            <a:endParaRPr lang="en-IN"/>
          </a:p>
        </p:txBody>
      </p:sp>
    </p:spTree>
    <p:extLst>
      <p:ext uri="{BB962C8B-B14F-4D97-AF65-F5344CB8AC3E}">
        <p14:creationId xmlns:p14="http://schemas.microsoft.com/office/powerpoint/2010/main" val="2784674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55C95-E0B9-4092-905F-69C83580B3FC}"/>
              </a:ext>
            </a:extLst>
          </p:cNvPr>
          <p:cNvSpPr>
            <a:spLocks noGrp="1"/>
          </p:cNvSpPr>
          <p:nvPr>
            <p:ph type="title"/>
          </p:nvPr>
        </p:nvSpPr>
        <p:spPr>
          <a:xfrm>
            <a:off x="1066800" y="0"/>
            <a:ext cx="10058400" cy="1609344"/>
          </a:xfrm>
        </p:spPr>
        <p:txBody>
          <a:bodyPr/>
          <a:lstStyle/>
          <a:p>
            <a:r>
              <a:rPr lang="en-US" dirty="0">
                <a:latin typeface="Calibri" panose="020F0502020204030204" pitchFamily="34" charset="0"/>
                <a:cs typeface="Calibri" panose="020F0502020204030204" pitchFamily="34" charset="0"/>
              </a:rPr>
              <a:t> </a:t>
            </a:r>
            <a:r>
              <a:rPr lang="en-US" sz="3600" dirty="0">
                <a:solidFill>
                  <a:schemeClr val="tx1"/>
                </a:solidFill>
                <a:latin typeface="Calibri" panose="020F0502020204030204" pitchFamily="34" charset="0"/>
                <a:cs typeface="Calibri" panose="020F0502020204030204" pitchFamily="34" charset="0"/>
              </a:rPr>
              <a:t>document</a:t>
            </a:r>
            <a:endParaRPr lang="en-IN" sz="3600" dirty="0">
              <a:solidFill>
                <a:schemeClr val="tx1"/>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ADF0836-05DB-4270-B513-3616D822D736}"/>
              </a:ext>
            </a:extLst>
          </p:cNvPr>
          <p:cNvSpPr>
            <a:spLocks noGrp="1"/>
          </p:cNvSpPr>
          <p:nvPr>
            <p:ph type="sldNum" sz="quarter" idx="12"/>
          </p:nvPr>
        </p:nvSpPr>
        <p:spPr/>
        <p:txBody>
          <a:bodyPr/>
          <a:lstStyle/>
          <a:p>
            <a:fld id="{392B90E2-7465-4632-88CB-14BE06858C51}" type="slidenum">
              <a:rPr lang="en-IN" smtClean="0"/>
              <a:t>11</a:t>
            </a:fld>
            <a:endParaRPr lang="en-IN"/>
          </a:p>
        </p:txBody>
      </p:sp>
      <p:pic>
        <p:nvPicPr>
          <p:cNvPr id="9" name="Picture 8">
            <a:extLst>
              <a:ext uri="{FF2B5EF4-FFF2-40B4-BE49-F238E27FC236}">
                <a16:creationId xmlns:a16="http://schemas.microsoft.com/office/drawing/2014/main" id="{FB1D1DCB-48CB-44DB-A487-7B42D9272DD6}"/>
              </a:ext>
            </a:extLst>
          </p:cNvPr>
          <p:cNvPicPr/>
          <p:nvPr/>
        </p:nvPicPr>
        <p:blipFill>
          <a:blip r:embed="rId2">
            <a:extLst>
              <a:ext uri="{28A0092B-C50C-407E-A947-70E740481C1C}">
                <a14:useLocalDpi xmlns:a14="http://schemas.microsoft.com/office/drawing/2010/main" val="0"/>
              </a:ext>
            </a:extLst>
          </a:blip>
          <a:stretch>
            <a:fillRect/>
          </a:stretch>
        </p:blipFill>
        <p:spPr>
          <a:xfrm>
            <a:off x="1880570" y="1562336"/>
            <a:ext cx="3780708" cy="4609864"/>
          </a:xfrm>
          <a:prstGeom prst="rect">
            <a:avLst/>
          </a:prstGeom>
          <a:ln>
            <a:noFill/>
          </a:ln>
          <a:effectLst>
            <a:outerShdw blurRad="190500" algn="tl" rotWithShape="0">
              <a:srgbClr val="000000">
                <a:alpha val="70000"/>
              </a:srgbClr>
            </a:outerShdw>
          </a:effectLst>
        </p:spPr>
      </p:pic>
      <p:pic>
        <p:nvPicPr>
          <p:cNvPr id="10" name="Content Placeholder 9">
            <a:extLst>
              <a:ext uri="{FF2B5EF4-FFF2-40B4-BE49-F238E27FC236}">
                <a16:creationId xmlns:a16="http://schemas.microsoft.com/office/drawing/2014/main" id="{DB3AD703-38C1-435F-A312-D82F94472A07}"/>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6975276" y="1562335"/>
            <a:ext cx="3780708" cy="46098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48181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B3034A-EECA-4AF0-97BF-0D2387AA1C96}"/>
              </a:ext>
            </a:extLst>
          </p:cNvPr>
          <p:cNvSpPr>
            <a:spLocks noGrp="1"/>
          </p:cNvSpPr>
          <p:nvPr>
            <p:ph type="sldNum" sz="quarter" idx="12"/>
          </p:nvPr>
        </p:nvSpPr>
        <p:spPr/>
        <p:txBody>
          <a:bodyPr/>
          <a:lstStyle/>
          <a:p>
            <a:fld id="{392B90E2-7465-4632-88CB-14BE06858C51}" type="slidenum">
              <a:rPr lang="en-IN" smtClean="0"/>
              <a:t>12</a:t>
            </a:fld>
            <a:endParaRPr lang="en-IN"/>
          </a:p>
        </p:txBody>
      </p:sp>
      <p:pic>
        <p:nvPicPr>
          <p:cNvPr id="9" name="Picture 8">
            <a:extLst>
              <a:ext uri="{FF2B5EF4-FFF2-40B4-BE49-F238E27FC236}">
                <a16:creationId xmlns:a16="http://schemas.microsoft.com/office/drawing/2014/main" id="{19C43506-81EA-4700-8F3C-D0231EB3BCA4}"/>
              </a:ext>
            </a:extLst>
          </p:cNvPr>
          <p:cNvPicPr/>
          <p:nvPr/>
        </p:nvPicPr>
        <p:blipFill>
          <a:blip r:embed="rId2">
            <a:extLst>
              <a:ext uri="{28A0092B-C50C-407E-A947-70E740481C1C}">
                <a14:useLocalDpi xmlns:a14="http://schemas.microsoft.com/office/drawing/2010/main" val="0"/>
              </a:ext>
            </a:extLst>
          </a:blip>
          <a:stretch>
            <a:fillRect/>
          </a:stretch>
        </p:blipFill>
        <p:spPr>
          <a:xfrm>
            <a:off x="1414806" y="1126503"/>
            <a:ext cx="3996179" cy="5045697"/>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22613F28-1553-4ED0-8532-6A6F9665801B}"/>
              </a:ext>
            </a:extLst>
          </p:cNvPr>
          <p:cNvPicPr/>
          <p:nvPr/>
        </p:nvPicPr>
        <p:blipFill>
          <a:blip r:embed="rId3">
            <a:extLst>
              <a:ext uri="{28A0092B-C50C-407E-A947-70E740481C1C}">
                <a14:useLocalDpi xmlns:a14="http://schemas.microsoft.com/office/drawing/2010/main" val="0"/>
              </a:ext>
            </a:extLst>
          </a:blip>
          <a:stretch>
            <a:fillRect/>
          </a:stretch>
        </p:blipFill>
        <p:spPr>
          <a:xfrm>
            <a:off x="6579909" y="1126503"/>
            <a:ext cx="3996179" cy="504569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04325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281D6-C02E-4605-B02D-F56F3F702B48}"/>
              </a:ext>
            </a:extLst>
          </p:cNvPr>
          <p:cNvSpPr>
            <a:spLocks noGrp="1"/>
          </p:cNvSpPr>
          <p:nvPr>
            <p:ph type="title"/>
          </p:nvPr>
        </p:nvSpPr>
        <p:spPr/>
        <p:txBody>
          <a:bodyPr/>
          <a:lstStyle/>
          <a:p>
            <a:r>
              <a:rPr lang="en-US" dirty="0">
                <a:solidFill>
                  <a:schemeClr val="tx1"/>
                </a:solidFill>
                <a:latin typeface="Calibri" panose="020F0502020204030204" pitchFamily="34" charset="0"/>
                <a:cs typeface="Calibri" panose="020F0502020204030204" pitchFamily="34" charset="0"/>
              </a:rPr>
              <a:t>Document clustering</a:t>
            </a:r>
            <a:endParaRPr lang="en-IN" dirty="0"/>
          </a:p>
        </p:txBody>
      </p:sp>
      <p:sp>
        <p:nvSpPr>
          <p:cNvPr id="3" name="Content Placeholder 2">
            <a:extLst>
              <a:ext uri="{FF2B5EF4-FFF2-40B4-BE49-F238E27FC236}">
                <a16:creationId xmlns:a16="http://schemas.microsoft.com/office/drawing/2014/main" id="{E7BFE889-F7D0-4FDC-BA29-B81538E162F2}"/>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All the documents have different pattern so we need grouping of documents.</a:t>
            </a:r>
          </a:p>
          <a:p>
            <a:r>
              <a:rPr lang="en-US" dirty="0">
                <a:latin typeface="Calibri" panose="020F0502020204030204" pitchFamily="34" charset="0"/>
                <a:ea typeface="Calibri" panose="020F0502020204030204" pitchFamily="34" charset="0"/>
                <a:cs typeface="Calibri" panose="020F0502020204030204" pitchFamily="34" charset="0"/>
              </a:rPr>
              <a:t>Based on that grouping we can analyze the document and mine the desired text.</a:t>
            </a:r>
          </a:p>
          <a:p>
            <a:r>
              <a:rPr lang="en-US" dirty="0">
                <a:latin typeface="Calibri" panose="020F0502020204030204" pitchFamily="34" charset="0"/>
                <a:ea typeface="Calibri" panose="020F0502020204030204" pitchFamily="34" charset="0"/>
                <a:cs typeface="Calibri" panose="020F0502020204030204" pitchFamily="34" charset="0"/>
              </a:rPr>
              <a:t>We have applied the K-Means clustering to random 100 Documents</a:t>
            </a:r>
          </a:p>
          <a:p>
            <a:r>
              <a:rPr lang="en-US" dirty="0">
                <a:latin typeface="Calibri" panose="020F0502020204030204" pitchFamily="34" charset="0"/>
                <a:ea typeface="Calibri" panose="020F0502020204030204" pitchFamily="34" charset="0"/>
                <a:cs typeface="Calibri" panose="020F0502020204030204" pitchFamily="34" charset="0"/>
              </a:rPr>
              <a:t>We get the 3 optimal Clusters.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B16D2AB-5504-4A10-80CD-558C0FC01C31}"/>
              </a:ext>
            </a:extLst>
          </p:cNvPr>
          <p:cNvSpPr>
            <a:spLocks noGrp="1"/>
          </p:cNvSpPr>
          <p:nvPr>
            <p:ph type="sldNum" sz="quarter" idx="12"/>
          </p:nvPr>
        </p:nvSpPr>
        <p:spPr/>
        <p:txBody>
          <a:bodyPr/>
          <a:lstStyle/>
          <a:p>
            <a:fld id="{392B90E2-7465-4632-88CB-14BE06858C51}" type="slidenum">
              <a:rPr lang="en-IN" smtClean="0"/>
              <a:t>13</a:t>
            </a:fld>
            <a:endParaRPr lang="en-IN"/>
          </a:p>
        </p:txBody>
      </p:sp>
    </p:spTree>
    <p:extLst>
      <p:ext uri="{BB962C8B-B14F-4D97-AF65-F5344CB8AC3E}">
        <p14:creationId xmlns:p14="http://schemas.microsoft.com/office/powerpoint/2010/main" val="1116320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DAA39-F58A-4EA9-BC83-4E27F7E03FEC}"/>
              </a:ext>
            </a:extLst>
          </p:cNvPr>
          <p:cNvSpPr>
            <a:spLocks noGrp="1"/>
          </p:cNvSpPr>
          <p:nvPr>
            <p:ph type="title"/>
          </p:nvPr>
        </p:nvSpPr>
        <p:spPr/>
        <p:txBody>
          <a:bodyPr/>
          <a:lstStyle/>
          <a:p>
            <a:endParaRPr lang="en-IN" dirty="0">
              <a:solidFill>
                <a:schemeClr val="tx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89A564B-4DA2-4165-B75F-A9B1A120EF0B}"/>
              </a:ext>
            </a:extLst>
          </p:cNvPr>
          <p:cNvSpPr>
            <a:spLocks noGrp="1"/>
          </p:cNvSpPr>
          <p:nvPr>
            <p:ph idx="1"/>
          </p:nvPr>
        </p:nvSpPr>
        <p:spPr>
          <a:xfrm>
            <a:off x="1069848" y="1847654"/>
            <a:ext cx="10058400" cy="4324546"/>
          </a:xfrm>
        </p:spPr>
        <p:txBody>
          <a:bodyPr/>
          <a:lstStyle/>
          <a:p>
            <a:pPr marL="0" indent="0">
              <a:buNone/>
            </a:pPr>
            <a:endParaRPr lang="en-IN" dirty="0"/>
          </a:p>
        </p:txBody>
      </p:sp>
      <p:sp>
        <p:nvSpPr>
          <p:cNvPr id="4" name="Slide Number Placeholder 3">
            <a:extLst>
              <a:ext uri="{FF2B5EF4-FFF2-40B4-BE49-F238E27FC236}">
                <a16:creationId xmlns:a16="http://schemas.microsoft.com/office/drawing/2014/main" id="{2C6803A3-B6E9-4D19-8D39-B5BA16FBD136}"/>
              </a:ext>
            </a:extLst>
          </p:cNvPr>
          <p:cNvSpPr>
            <a:spLocks noGrp="1"/>
          </p:cNvSpPr>
          <p:nvPr>
            <p:ph type="sldNum" sz="quarter" idx="12"/>
          </p:nvPr>
        </p:nvSpPr>
        <p:spPr/>
        <p:txBody>
          <a:bodyPr/>
          <a:lstStyle/>
          <a:p>
            <a:fld id="{392B90E2-7465-4632-88CB-14BE06858C51}" type="slidenum">
              <a:rPr lang="en-IN" smtClean="0"/>
              <a:t>14</a:t>
            </a:fld>
            <a:endParaRPr lang="en-IN"/>
          </a:p>
        </p:txBody>
      </p:sp>
      <p:pic>
        <p:nvPicPr>
          <p:cNvPr id="7" name="Picture 6" descr="C:\Users\DELL\AppData\Local\Microsoft\Windows\INetCache\Content.MSO\C1E10D86.tmp">
            <a:extLst>
              <a:ext uri="{FF2B5EF4-FFF2-40B4-BE49-F238E27FC236}">
                <a16:creationId xmlns:a16="http://schemas.microsoft.com/office/drawing/2014/main" id="{4E0BEA41-5D2E-45AD-8D81-0C70FFE382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6493" y="2473283"/>
            <a:ext cx="3788373" cy="2956556"/>
          </a:xfrm>
          <a:prstGeom prst="rect">
            <a:avLst/>
          </a:prstGeom>
          <a:noFill/>
          <a:ln>
            <a:noFill/>
          </a:ln>
        </p:spPr>
      </p:pic>
      <p:pic>
        <p:nvPicPr>
          <p:cNvPr id="8" name="Picture 7">
            <a:extLst>
              <a:ext uri="{FF2B5EF4-FFF2-40B4-BE49-F238E27FC236}">
                <a16:creationId xmlns:a16="http://schemas.microsoft.com/office/drawing/2014/main" id="{F8AC5520-0F11-449D-99D2-3598A4598EC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00280" y="1848879"/>
            <a:ext cx="6289108" cy="4324546"/>
          </a:xfrm>
          <a:prstGeom prst="rect">
            <a:avLst/>
          </a:prstGeom>
          <a:noFill/>
          <a:ln>
            <a:noFill/>
          </a:ln>
        </p:spPr>
      </p:pic>
    </p:spTree>
    <p:extLst>
      <p:ext uri="{BB962C8B-B14F-4D97-AF65-F5344CB8AC3E}">
        <p14:creationId xmlns:p14="http://schemas.microsoft.com/office/powerpoint/2010/main" val="684468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8BE26-A3A0-4FA8-9549-434E556AFA4C}"/>
              </a:ext>
            </a:extLst>
          </p:cNvPr>
          <p:cNvSpPr>
            <a:spLocks noGrp="1"/>
          </p:cNvSpPr>
          <p:nvPr>
            <p:ph type="title"/>
          </p:nvPr>
        </p:nvSpPr>
        <p:spPr/>
        <p:txBody>
          <a:bodyPr/>
          <a:lstStyle/>
          <a:p>
            <a:r>
              <a:rPr lang="en-US" dirty="0">
                <a:solidFill>
                  <a:schemeClr val="tx1"/>
                </a:solidFill>
                <a:latin typeface="Calibri" panose="020F0502020204030204" pitchFamily="34" charset="0"/>
                <a:cs typeface="Calibri" panose="020F0502020204030204" pitchFamily="34" charset="0"/>
              </a:rPr>
              <a:t>Text mining</a:t>
            </a:r>
            <a:endParaRPr lang="en-IN" dirty="0"/>
          </a:p>
        </p:txBody>
      </p:sp>
      <p:sp>
        <p:nvSpPr>
          <p:cNvPr id="3" name="Content Placeholder 2">
            <a:extLst>
              <a:ext uri="{FF2B5EF4-FFF2-40B4-BE49-F238E27FC236}">
                <a16:creationId xmlns:a16="http://schemas.microsoft.com/office/drawing/2014/main" id="{D662DCC6-4AD5-4BA6-ACE5-1EF04C13F16E}"/>
              </a:ext>
            </a:extLst>
          </p:cNvPr>
          <p:cNvSpPr>
            <a:spLocks noGrp="1"/>
          </p:cNvSpPr>
          <p:nvPr>
            <p:ph idx="1"/>
          </p:nvPr>
        </p:nvSpPr>
        <p:spPr>
          <a:xfrm>
            <a:off x="1069848" y="1743959"/>
            <a:ext cx="10058400" cy="4428241"/>
          </a:xfrm>
        </p:spPr>
        <p:txBody>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We have parsed all the documents to get the desired data from the documents for further analysis.</a:t>
            </a:r>
            <a:r>
              <a:rPr lang="en-US" dirty="0"/>
              <a:t> </a:t>
            </a:r>
            <a:r>
              <a:rPr lang="en-US" dirty="0">
                <a:latin typeface="Calibri" panose="020F0502020204030204" pitchFamily="34" charset="0"/>
                <a:ea typeface="Calibri" panose="020F0502020204030204" pitchFamily="34" charset="0"/>
                <a:cs typeface="Calibri" panose="020F0502020204030204" pitchFamily="34" charset="0"/>
              </a:rPr>
              <a:t>In below example one document is parsed and applied the process to get the desired data.</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C7ACB879-EC14-4C79-8DB0-5550644EAB87}"/>
              </a:ext>
            </a:extLst>
          </p:cNvPr>
          <p:cNvSpPr>
            <a:spLocks noGrp="1"/>
          </p:cNvSpPr>
          <p:nvPr>
            <p:ph type="sldNum" sz="quarter" idx="12"/>
          </p:nvPr>
        </p:nvSpPr>
        <p:spPr/>
        <p:txBody>
          <a:bodyPr/>
          <a:lstStyle/>
          <a:p>
            <a:fld id="{392B90E2-7465-4632-88CB-14BE06858C51}" type="slidenum">
              <a:rPr lang="en-IN" smtClean="0"/>
              <a:t>15</a:t>
            </a:fld>
            <a:endParaRPr lang="en-IN"/>
          </a:p>
        </p:txBody>
      </p:sp>
      <p:pic>
        <p:nvPicPr>
          <p:cNvPr id="5" name="Picture 4">
            <a:extLst>
              <a:ext uri="{FF2B5EF4-FFF2-40B4-BE49-F238E27FC236}">
                <a16:creationId xmlns:a16="http://schemas.microsoft.com/office/drawing/2014/main" id="{95EA8FF0-6917-48F0-BEF2-B627121864F9}"/>
              </a:ext>
            </a:extLst>
          </p:cNvPr>
          <p:cNvPicPr/>
          <p:nvPr/>
        </p:nvPicPr>
        <p:blipFill>
          <a:blip r:embed="rId2">
            <a:extLst>
              <a:ext uri="{28A0092B-C50C-407E-A947-70E740481C1C}">
                <a14:useLocalDpi xmlns:a14="http://schemas.microsoft.com/office/drawing/2010/main" val="0"/>
              </a:ext>
            </a:extLst>
          </a:blip>
          <a:stretch>
            <a:fillRect/>
          </a:stretch>
        </p:blipFill>
        <p:spPr>
          <a:xfrm>
            <a:off x="1527141" y="2809188"/>
            <a:ext cx="8578392" cy="3209072"/>
          </a:xfrm>
          <a:prstGeom prst="rect">
            <a:avLst/>
          </a:prstGeom>
        </p:spPr>
      </p:pic>
    </p:spTree>
    <p:extLst>
      <p:ext uri="{BB962C8B-B14F-4D97-AF65-F5344CB8AC3E}">
        <p14:creationId xmlns:p14="http://schemas.microsoft.com/office/powerpoint/2010/main" val="3914075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A474-D4BD-416F-82B5-CEE26BEE9CF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8C49F6-3147-44DB-98E5-C9B8491E3842}"/>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We have run the process of mining through all the documents and stored in the database.</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1862E98-D6E3-430E-89D0-1DFFB6EAAA52}"/>
              </a:ext>
            </a:extLst>
          </p:cNvPr>
          <p:cNvSpPr>
            <a:spLocks noGrp="1"/>
          </p:cNvSpPr>
          <p:nvPr>
            <p:ph type="sldNum" sz="quarter" idx="12"/>
          </p:nvPr>
        </p:nvSpPr>
        <p:spPr/>
        <p:txBody>
          <a:bodyPr/>
          <a:lstStyle/>
          <a:p>
            <a:fld id="{392B90E2-7465-4632-88CB-14BE06858C51}" type="slidenum">
              <a:rPr lang="en-IN" smtClean="0"/>
              <a:t>16</a:t>
            </a:fld>
            <a:endParaRPr lang="en-IN"/>
          </a:p>
        </p:txBody>
      </p:sp>
      <p:pic>
        <p:nvPicPr>
          <p:cNvPr id="6" name="Picture 5">
            <a:extLst>
              <a:ext uri="{FF2B5EF4-FFF2-40B4-BE49-F238E27FC236}">
                <a16:creationId xmlns:a16="http://schemas.microsoft.com/office/drawing/2014/main" id="{17663DA2-7321-45E0-BEE1-9567586C8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908" y="2764692"/>
            <a:ext cx="11545300" cy="3292125"/>
          </a:xfrm>
          <a:prstGeom prst="rect">
            <a:avLst/>
          </a:prstGeom>
        </p:spPr>
      </p:pic>
    </p:spTree>
    <p:extLst>
      <p:ext uri="{BB962C8B-B14F-4D97-AF65-F5344CB8AC3E}">
        <p14:creationId xmlns:p14="http://schemas.microsoft.com/office/powerpoint/2010/main" val="2614874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6280-3735-404B-A33A-A594114A09B0}"/>
              </a:ext>
            </a:extLst>
          </p:cNvPr>
          <p:cNvSpPr>
            <a:spLocks noGrp="1"/>
          </p:cNvSpPr>
          <p:nvPr>
            <p:ph type="title"/>
          </p:nvPr>
        </p:nvSpPr>
        <p:spPr>
          <a:xfrm flipV="1">
            <a:off x="1069848" y="424206"/>
            <a:ext cx="8583199" cy="6042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2D768AA-E7B0-4803-B346-A37988D574CC}"/>
              </a:ext>
            </a:extLst>
          </p:cNvPr>
          <p:cNvSpPr>
            <a:spLocks noGrp="1"/>
          </p:cNvSpPr>
          <p:nvPr>
            <p:ph idx="1"/>
          </p:nvPr>
        </p:nvSpPr>
        <p:spPr>
          <a:xfrm>
            <a:off x="1069848" y="1403604"/>
            <a:ext cx="10058400" cy="4050792"/>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We have converted the that </a:t>
            </a:r>
            <a:r>
              <a:rPr lang="en-US" dirty="0" err="1">
                <a:latin typeface="Calibri" panose="020F0502020204030204" pitchFamily="34" charset="0"/>
                <a:ea typeface="Calibri" panose="020F0502020204030204" pitchFamily="34" charset="0"/>
                <a:cs typeface="Calibri" panose="020F0502020204030204" pitchFamily="34" charset="0"/>
              </a:rPr>
              <a:t>sql</a:t>
            </a:r>
            <a:r>
              <a:rPr lang="en-US" dirty="0">
                <a:latin typeface="Calibri" panose="020F0502020204030204" pitchFamily="34" charset="0"/>
                <a:ea typeface="Calibri" panose="020F0502020204030204" pitchFamily="34" charset="0"/>
                <a:cs typeface="Calibri" panose="020F0502020204030204" pitchFamily="34" charset="0"/>
              </a:rPr>
              <a:t> database table into .csv format for further analysis.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5DAC4A25-F2AE-4B9C-B0B0-6CE04F6D5291}"/>
              </a:ext>
            </a:extLst>
          </p:cNvPr>
          <p:cNvSpPr>
            <a:spLocks noGrp="1"/>
          </p:cNvSpPr>
          <p:nvPr>
            <p:ph type="sldNum" sz="quarter" idx="12"/>
          </p:nvPr>
        </p:nvSpPr>
        <p:spPr/>
        <p:txBody>
          <a:bodyPr/>
          <a:lstStyle/>
          <a:p>
            <a:fld id="{392B90E2-7465-4632-88CB-14BE06858C51}" type="slidenum">
              <a:rPr lang="en-IN" smtClean="0"/>
              <a:t>17</a:t>
            </a:fld>
            <a:endParaRPr lang="en-IN"/>
          </a:p>
        </p:txBody>
      </p:sp>
      <p:pic>
        <p:nvPicPr>
          <p:cNvPr id="6" name="Picture 5">
            <a:extLst>
              <a:ext uri="{FF2B5EF4-FFF2-40B4-BE49-F238E27FC236}">
                <a16:creationId xmlns:a16="http://schemas.microsoft.com/office/drawing/2014/main" id="{800C73A3-8BD5-4794-A255-EC42AC8A9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660" y="1911659"/>
            <a:ext cx="8926903" cy="4461709"/>
          </a:xfrm>
          <a:prstGeom prst="rect">
            <a:avLst/>
          </a:prstGeom>
        </p:spPr>
      </p:pic>
    </p:spTree>
    <p:extLst>
      <p:ext uri="{BB962C8B-B14F-4D97-AF65-F5344CB8AC3E}">
        <p14:creationId xmlns:p14="http://schemas.microsoft.com/office/powerpoint/2010/main" val="1783276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843CA-F6D8-4566-909F-66D731EC773C}"/>
              </a:ext>
            </a:extLst>
          </p:cNvPr>
          <p:cNvSpPr>
            <a:spLocks noGrp="1"/>
          </p:cNvSpPr>
          <p:nvPr>
            <p:ph type="title"/>
          </p:nvPr>
        </p:nvSpPr>
        <p:spPr/>
        <p:txBody>
          <a:bodyPr/>
          <a:lstStyle/>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Statistics</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B58F19E-CB32-4F90-B2CF-F85B7BFE34EC}"/>
              </a:ext>
            </a:extLst>
          </p:cNvPr>
          <p:cNvSpPr>
            <a:spLocks noGrp="1"/>
          </p:cNvSpPr>
          <p:nvPr>
            <p:ph idx="1"/>
          </p:nvPr>
        </p:nvSpPr>
        <p:spPr/>
        <p:txBody>
          <a:bodyPr>
            <a:normAutofit lnSpcReduction="10000"/>
          </a:bodyPr>
          <a:lstStyle/>
          <a:p>
            <a:r>
              <a:rPr lang="en-US" dirty="0">
                <a:latin typeface="Calibri" panose="020F0502020204030204" pitchFamily="34" charset="0"/>
                <a:ea typeface="Calibri" panose="020F0502020204030204" pitchFamily="34" charset="0"/>
                <a:cs typeface="Calibri" panose="020F0502020204030204" pitchFamily="34" charset="0"/>
              </a:rPr>
              <a:t>We have applied some statistics technique to verify whether data are extracted correctly or not. We checked the length of extracted data and full document.</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pPr fontAlgn="base" latinLnBrk="1"/>
            <a:r>
              <a:rPr lang="en-IN" dirty="0">
                <a:latin typeface="Calibri" panose="020F0502020204030204" pitchFamily="34" charset="0"/>
                <a:ea typeface="Calibri" panose="020F0502020204030204" pitchFamily="34" charset="0"/>
                <a:cs typeface="Calibri" panose="020F0502020204030204" pitchFamily="34" charset="0"/>
              </a:rPr>
              <a:t>Average Full text Length: 67124.54498840618</a:t>
            </a:r>
          </a:p>
          <a:p>
            <a:pPr fontAlgn="base" latinLnBrk="1"/>
            <a:r>
              <a:rPr lang="en-IN" dirty="0">
                <a:latin typeface="Calibri" panose="020F0502020204030204" pitchFamily="34" charset="0"/>
                <a:ea typeface="Calibri" panose="020F0502020204030204" pitchFamily="34" charset="0"/>
                <a:cs typeface="Calibri" panose="020F0502020204030204" pitchFamily="34" charset="0"/>
              </a:rPr>
              <a:t>Maximum Full text Length: 1010098</a:t>
            </a:r>
          </a:p>
          <a:p>
            <a:pPr fontAlgn="base" latinLnBrk="1"/>
            <a:r>
              <a:rPr lang="en-IN" dirty="0">
                <a:latin typeface="Calibri" panose="020F0502020204030204" pitchFamily="34" charset="0"/>
                <a:ea typeface="Calibri" panose="020F0502020204030204" pitchFamily="34" charset="0"/>
                <a:cs typeface="Calibri" panose="020F0502020204030204" pitchFamily="34" charset="0"/>
              </a:rPr>
              <a:t>Median Full text Length: 54832.0</a:t>
            </a:r>
          </a:p>
          <a:p>
            <a:pPr fontAlgn="base" latinLnBrk="1"/>
            <a:endParaRPr lang="en-IN" dirty="0">
              <a:latin typeface="Calibri" panose="020F0502020204030204" pitchFamily="34" charset="0"/>
              <a:ea typeface="Calibri" panose="020F0502020204030204" pitchFamily="34" charset="0"/>
              <a:cs typeface="Calibri" panose="020F0502020204030204" pitchFamily="34" charset="0"/>
            </a:endParaRPr>
          </a:p>
          <a:p>
            <a:pPr fontAlgn="base" latinLnBrk="1"/>
            <a:r>
              <a:rPr lang="en-IN" dirty="0">
                <a:latin typeface="Calibri" panose="020F0502020204030204" pitchFamily="34" charset="0"/>
                <a:ea typeface="Calibri" panose="020F0502020204030204" pitchFamily="34" charset="0"/>
                <a:cs typeface="Calibri" panose="020F0502020204030204" pitchFamily="34" charset="0"/>
              </a:rPr>
              <a:t>Average Material Changes Length: 840.8424727654548</a:t>
            </a:r>
          </a:p>
          <a:p>
            <a:pPr fontAlgn="base" latinLnBrk="1"/>
            <a:r>
              <a:rPr lang="en-IN" dirty="0">
                <a:latin typeface="Calibri" panose="020F0502020204030204" pitchFamily="34" charset="0"/>
                <a:ea typeface="Calibri" panose="020F0502020204030204" pitchFamily="34" charset="0"/>
                <a:cs typeface="Calibri" panose="020F0502020204030204" pitchFamily="34" charset="0"/>
              </a:rPr>
              <a:t>Maximum Material Changes Length: 163490.0</a:t>
            </a:r>
          </a:p>
          <a:p>
            <a:pPr fontAlgn="base" latinLnBrk="1"/>
            <a:r>
              <a:rPr lang="en-IN" dirty="0">
                <a:latin typeface="Calibri" panose="020F0502020204030204" pitchFamily="34" charset="0"/>
                <a:ea typeface="Calibri" panose="020F0502020204030204" pitchFamily="34" charset="0"/>
                <a:cs typeface="Calibri" panose="020F0502020204030204" pitchFamily="34" charset="0"/>
              </a:rPr>
              <a:t>Median Material Changes Length: 596.0</a:t>
            </a:r>
          </a:p>
          <a:p>
            <a:endParaRPr lang="en-IN" dirty="0"/>
          </a:p>
        </p:txBody>
      </p:sp>
      <p:sp>
        <p:nvSpPr>
          <p:cNvPr id="4" name="Slide Number Placeholder 3">
            <a:extLst>
              <a:ext uri="{FF2B5EF4-FFF2-40B4-BE49-F238E27FC236}">
                <a16:creationId xmlns:a16="http://schemas.microsoft.com/office/drawing/2014/main" id="{B5261200-A7B3-4637-BFC5-B4DE4BCD7575}"/>
              </a:ext>
            </a:extLst>
          </p:cNvPr>
          <p:cNvSpPr>
            <a:spLocks noGrp="1"/>
          </p:cNvSpPr>
          <p:nvPr>
            <p:ph type="sldNum" sz="quarter" idx="12"/>
          </p:nvPr>
        </p:nvSpPr>
        <p:spPr/>
        <p:txBody>
          <a:bodyPr/>
          <a:lstStyle/>
          <a:p>
            <a:fld id="{392B90E2-7465-4632-88CB-14BE06858C51}" type="slidenum">
              <a:rPr lang="en-IN" smtClean="0"/>
              <a:t>18</a:t>
            </a:fld>
            <a:endParaRPr lang="en-IN"/>
          </a:p>
        </p:txBody>
      </p:sp>
    </p:spTree>
    <p:extLst>
      <p:ext uri="{BB962C8B-B14F-4D97-AF65-F5344CB8AC3E}">
        <p14:creationId xmlns:p14="http://schemas.microsoft.com/office/powerpoint/2010/main" val="1437543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1AA2B-AEFD-4AFB-98E5-4566A7100D19}"/>
              </a:ext>
            </a:extLst>
          </p:cNvPr>
          <p:cNvSpPr>
            <a:spLocks noGrp="1"/>
          </p:cNvSpPr>
          <p:nvPr>
            <p:ph type="title"/>
          </p:nvPr>
        </p:nvSpPr>
        <p:spPr/>
        <p:txBody>
          <a:bodyPr/>
          <a:lstStyle/>
          <a:p>
            <a:endParaRPr lang="en-IN" dirty="0"/>
          </a:p>
        </p:txBody>
      </p:sp>
      <p:sp>
        <p:nvSpPr>
          <p:cNvPr id="4" name="Slide Number Placeholder 3">
            <a:extLst>
              <a:ext uri="{FF2B5EF4-FFF2-40B4-BE49-F238E27FC236}">
                <a16:creationId xmlns:a16="http://schemas.microsoft.com/office/drawing/2014/main" id="{E0A8C137-4675-4043-9103-9674F3C2FFE0}"/>
              </a:ext>
            </a:extLst>
          </p:cNvPr>
          <p:cNvSpPr>
            <a:spLocks noGrp="1"/>
          </p:cNvSpPr>
          <p:nvPr>
            <p:ph type="sldNum" sz="quarter" idx="12"/>
          </p:nvPr>
        </p:nvSpPr>
        <p:spPr/>
        <p:txBody>
          <a:bodyPr/>
          <a:lstStyle/>
          <a:p>
            <a:fld id="{392B90E2-7465-4632-88CB-14BE06858C51}" type="slidenum">
              <a:rPr lang="en-IN" smtClean="0"/>
              <a:t>19</a:t>
            </a:fld>
            <a:endParaRPr lang="en-IN"/>
          </a:p>
        </p:txBody>
      </p:sp>
      <p:pic>
        <p:nvPicPr>
          <p:cNvPr id="5" name="Content Placeholder 4" descr="C:\Users\DELL\AppData\Local\Microsoft\Windows\INetCache\Content.MSO\2F0BDDB5.tmp">
            <a:extLst>
              <a:ext uri="{FF2B5EF4-FFF2-40B4-BE49-F238E27FC236}">
                <a16:creationId xmlns:a16="http://schemas.microsoft.com/office/drawing/2014/main" id="{B5FD2EBC-6313-4EDC-8107-557FCA732C2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533" y="1710833"/>
            <a:ext cx="7681275" cy="5147167"/>
          </a:xfrm>
          <a:prstGeom prst="rect">
            <a:avLst/>
          </a:prstGeom>
          <a:noFill/>
          <a:ln>
            <a:noFill/>
          </a:ln>
        </p:spPr>
      </p:pic>
      <p:sp>
        <p:nvSpPr>
          <p:cNvPr id="3" name="TextBox 2">
            <a:extLst>
              <a:ext uri="{FF2B5EF4-FFF2-40B4-BE49-F238E27FC236}">
                <a16:creationId xmlns:a16="http://schemas.microsoft.com/office/drawing/2014/main" id="{9CD0D705-8641-47F9-B0DE-924BA6962C45}"/>
              </a:ext>
            </a:extLst>
          </p:cNvPr>
          <p:cNvSpPr txBox="1"/>
          <p:nvPr/>
        </p:nvSpPr>
        <p:spPr>
          <a:xfrm>
            <a:off x="7880808" y="2205872"/>
            <a:ext cx="3883844" cy="646331"/>
          </a:xfrm>
          <a:prstGeom prst="rect">
            <a:avLst/>
          </a:prstGeom>
          <a:noFill/>
        </p:spPr>
        <p:txBody>
          <a:bodyPr wrap="square" rtlCol="0">
            <a:spAutoFit/>
          </a:bodyPr>
          <a:lstStyle/>
          <a:p>
            <a:r>
              <a:rPr lang="en-US" dirty="0"/>
              <a:t>Full document length based on no of pages.</a:t>
            </a:r>
            <a:endParaRPr lang="en-IN" dirty="0"/>
          </a:p>
        </p:txBody>
      </p:sp>
    </p:spTree>
    <p:extLst>
      <p:ext uri="{BB962C8B-B14F-4D97-AF65-F5344CB8AC3E}">
        <p14:creationId xmlns:p14="http://schemas.microsoft.com/office/powerpoint/2010/main" val="291777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0C2FF-4FF2-4A3B-9AE6-CA54F72337B9}"/>
              </a:ext>
            </a:extLst>
          </p:cNvPr>
          <p:cNvSpPr>
            <a:spLocks noGrp="1"/>
          </p:cNvSpPr>
          <p:nvPr>
            <p:ph type="title"/>
          </p:nvPr>
        </p:nvSpPr>
        <p:spPr/>
        <p:txBody>
          <a:bodyPr/>
          <a:lstStyle/>
          <a:p>
            <a:r>
              <a:rPr lang="en-US" dirty="0">
                <a:solidFill>
                  <a:schemeClr val="tx1"/>
                </a:solidFill>
                <a:latin typeface="Calibri" panose="020F0502020204030204" pitchFamily="34" charset="0"/>
                <a:cs typeface="Calibri" panose="020F0502020204030204" pitchFamily="34" charset="0"/>
              </a:rPr>
              <a:t>contents</a:t>
            </a:r>
            <a:endParaRPr lang="en-IN" dirty="0">
              <a:solidFill>
                <a:schemeClr val="tx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1E99AC9-75D3-4CD9-BD85-DD0D59D3854C}"/>
              </a:ext>
            </a:extLst>
          </p:cNvPr>
          <p:cNvSpPr>
            <a:spLocks noGrp="1"/>
          </p:cNvSpPr>
          <p:nvPr>
            <p:ph idx="1"/>
          </p:nvPr>
        </p:nvSpPr>
        <p:spPr/>
        <p:txBody>
          <a:bodyPr>
            <a:normAutofit/>
          </a:bodyPr>
          <a:lstStyle/>
          <a:p>
            <a:pPr marL="457200" indent="-457200" algn="just">
              <a:buFont typeface="+mj-lt"/>
              <a:buAutoNum type="arabicPeriod"/>
            </a:pPr>
            <a:r>
              <a:rPr lang="en-US" dirty="0">
                <a:latin typeface="Calibri" panose="020F0502020204030204" pitchFamily="34" charset="0"/>
                <a:cs typeface="Calibri" panose="020F0502020204030204" pitchFamily="34" charset="0"/>
              </a:rPr>
              <a:t> Abstract</a:t>
            </a:r>
          </a:p>
          <a:p>
            <a:pPr marL="457200" indent="-457200" algn="just">
              <a:buFont typeface="+mj-lt"/>
              <a:buAutoNum type="arabicPeriod"/>
            </a:pPr>
            <a:r>
              <a:rPr lang="en-US" dirty="0">
                <a:latin typeface="Calibri" panose="020F0502020204030204" pitchFamily="34" charset="0"/>
                <a:cs typeface="Calibri" panose="020F0502020204030204" pitchFamily="34" charset="0"/>
              </a:rPr>
              <a:t> Introduction</a:t>
            </a:r>
          </a:p>
          <a:p>
            <a:pPr marL="457200" indent="-457200" algn="just">
              <a:buFont typeface="+mj-lt"/>
              <a:buAutoNum type="arabicPeriod"/>
            </a:pPr>
            <a:r>
              <a:rPr lang="en-US" dirty="0">
                <a:latin typeface="Calibri" panose="020F0502020204030204" pitchFamily="34" charset="0"/>
                <a:cs typeface="Calibri" panose="020F0502020204030204" pitchFamily="34" charset="0"/>
              </a:rPr>
              <a:t> Literature Review</a:t>
            </a:r>
          </a:p>
          <a:p>
            <a:pPr marL="457200" indent="-457200" algn="just">
              <a:buFont typeface="+mj-lt"/>
              <a:buAutoNum type="arabicPeriod"/>
            </a:pPr>
            <a:r>
              <a:rPr lang="en-US" dirty="0">
                <a:latin typeface="Calibri" panose="020F0502020204030204" pitchFamily="34" charset="0"/>
                <a:cs typeface="Calibri" panose="020F0502020204030204" pitchFamily="34" charset="0"/>
              </a:rPr>
              <a:t> Motivation &amp; Objective</a:t>
            </a:r>
          </a:p>
          <a:p>
            <a:pPr marL="457200" indent="-457200" algn="just">
              <a:buFont typeface="+mj-lt"/>
              <a:buAutoNum type="arabicPeriod"/>
            </a:pPr>
            <a:r>
              <a:rPr lang="en-US" dirty="0">
                <a:latin typeface="Calibri" panose="020F0502020204030204" pitchFamily="34" charset="0"/>
                <a:cs typeface="Calibri" panose="020F0502020204030204" pitchFamily="34" charset="0"/>
              </a:rPr>
              <a:t> Work Methodology</a:t>
            </a:r>
          </a:p>
          <a:p>
            <a:pPr marL="457200" indent="-457200" algn="just">
              <a:buFont typeface="+mj-lt"/>
              <a:buAutoNum type="arabicPeriod"/>
            </a:pPr>
            <a:r>
              <a:rPr lang="en-US" dirty="0">
                <a:latin typeface="Calibri" panose="020F0502020204030204" pitchFamily="34" charset="0"/>
                <a:cs typeface="Calibri" panose="020F0502020204030204" pitchFamily="34" charset="0"/>
              </a:rPr>
              <a:t> Future Scope</a:t>
            </a:r>
          </a:p>
          <a:p>
            <a:pPr marL="457200" indent="-457200" algn="just">
              <a:buFont typeface="+mj-lt"/>
              <a:buAutoNum type="arabicPeriod"/>
            </a:pPr>
            <a:r>
              <a:rPr lang="en-US" dirty="0">
                <a:latin typeface="Calibri" panose="020F0502020204030204" pitchFamily="34" charset="0"/>
                <a:cs typeface="Calibri" panose="020F0502020204030204" pitchFamily="34" charset="0"/>
              </a:rPr>
              <a:t> References</a:t>
            </a:r>
          </a:p>
          <a:p>
            <a:pPr marL="457200" indent="-457200" algn="just">
              <a:buFont typeface="+mj-lt"/>
              <a:buAutoNum type="arabicPeriod"/>
            </a:pPr>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85013E20-9305-4ABE-9E10-E2292F287D38}"/>
              </a:ext>
            </a:extLst>
          </p:cNvPr>
          <p:cNvSpPr>
            <a:spLocks noGrp="1"/>
          </p:cNvSpPr>
          <p:nvPr>
            <p:ph type="sldNum" sz="quarter" idx="12"/>
          </p:nvPr>
        </p:nvSpPr>
        <p:spPr/>
        <p:txBody>
          <a:bodyPr/>
          <a:lstStyle/>
          <a:p>
            <a:fld id="{392B90E2-7465-4632-88CB-14BE06858C51}" type="slidenum">
              <a:rPr lang="en-IN" smtClean="0"/>
              <a:t>2</a:t>
            </a:fld>
            <a:endParaRPr lang="en-IN"/>
          </a:p>
        </p:txBody>
      </p:sp>
    </p:spTree>
    <p:extLst>
      <p:ext uri="{BB962C8B-B14F-4D97-AF65-F5344CB8AC3E}">
        <p14:creationId xmlns:p14="http://schemas.microsoft.com/office/powerpoint/2010/main" val="2848748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31EB-DA74-4884-86FE-D603F7B29B69}"/>
              </a:ext>
            </a:extLst>
          </p:cNvPr>
          <p:cNvSpPr>
            <a:spLocks noGrp="1"/>
          </p:cNvSpPr>
          <p:nvPr>
            <p:ph type="title"/>
          </p:nvPr>
        </p:nvSpPr>
        <p:spPr/>
        <p:txBody>
          <a:bodyPr/>
          <a:lstStyle/>
          <a:p>
            <a:endParaRPr lang="en-IN" dirty="0"/>
          </a:p>
        </p:txBody>
      </p:sp>
      <p:sp>
        <p:nvSpPr>
          <p:cNvPr id="4" name="Slide Number Placeholder 3">
            <a:extLst>
              <a:ext uri="{FF2B5EF4-FFF2-40B4-BE49-F238E27FC236}">
                <a16:creationId xmlns:a16="http://schemas.microsoft.com/office/drawing/2014/main" id="{FA15A272-7CEB-41BA-A0D2-B10884E85BB1}"/>
              </a:ext>
            </a:extLst>
          </p:cNvPr>
          <p:cNvSpPr>
            <a:spLocks noGrp="1"/>
          </p:cNvSpPr>
          <p:nvPr>
            <p:ph type="sldNum" sz="quarter" idx="12"/>
          </p:nvPr>
        </p:nvSpPr>
        <p:spPr/>
        <p:txBody>
          <a:bodyPr/>
          <a:lstStyle/>
          <a:p>
            <a:fld id="{392B90E2-7465-4632-88CB-14BE06858C51}" type="slidenum">
              <a:rPr lang="en-IN" smtClean="0"/>
              <a:t>20</a:t>
            </a:fld>
            <a:endParaRPr lang="en-IN"/>
          </a:p>
        </p:txBody>
      </p:sp>
      <p:pic>
        <p:nvPicPr>
          <p:cNvPr id="5" name="Content Placeholder 4" descr="C:\Users\DELL\AppData\Local\Microsoft\Windows\INetCache\Content.MSO\1533CE8B.tmp">
            <a:extLst>
              <a:ext uri="{FF2B5EF4-FFF2-40B4-BE49-F238E27FC236}">
                <a16:creationId xmlns:a16="http://schemas.microsoft.com/office/drawing/2014/main" id="{FF74E0E5-EF87-4AE8-A5BA-0286901EB39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31732" y="1746214"/>
            <a:ext cx="6050500" cy="4366364"/>
          </a:xfrm>
          <a:prstGeom prst="rect">
            <a:avLst/>
          </a:prstGeom>
          <a:noFill/>
          <a:ln>
            <a:noFill/>
          </a:ln>
        </p:spPr>
      </p:pic>
      <p:pic>
        <p:nvPicPr>
          <p:cNvPr id="1029" name="Picture 5">
            <a:extLst>
              <a:ext uri="{FF2B5EF4-FFF2-40B4-BE49-F238E27FC236}">
                <a16:creationId xmlns:a16="http://schemas.microsoft.com/office/drawing/2014/main" id="{F1D34C65-12CF-43F2-B430-24C3814ACC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01" y="1746214"/>
            <a:ext cx="5493167" cy="43663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366BD5C-B96A-40AA-974E-EBA03C917EFE}"/>
              </a:ext>
            </a:extLst>
          </p:cNvPr>
          <p:cNvSpPr txBox="1"/>
          <p:nvPr/>
        </p:nvSpPr>
        <p:spPr>
          <a:xfrm>
            <a:off x="490194" y="6272784"/>
            <a:ext cx="4949072" cy="369332"/>
          </a:xfrm>
          <a:prstGeom prst="rect">
            <a:avLst/>
          </a:prstGeom>
          <a:noFill/>
        </p:spPr>
        <p:txBody>
          <a:bodyPr wrap="square" rtlCol="0">
            <a:sp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Manually checked data (5000 docs)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F368547-6890-46A2-A6A9-F72888663F09}"/>
              </a:ext>
            </a:extLst>
          </p:cNvPr>
          <p:cNvSpPr txBox="1"/>
          <p:nvPr/>
        </p:nvSpPr>
        <p:spPr>
          <a:xfrm>
            <a:off x="6202837" y="6268577"/>
            <a:ext cx="5108291" cy="369332"/>
          </a:xfrm>
          <a:prstGeom prst="rect">
            <a:avLst/>
          </a:prstGeom>
          <a:noFill/>
        </p:spPr>
        <p:txBody>
          <a:bodyPr wrap="square" rtlCol="0">
            <a:sp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1,14,285 docs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2226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013C-0231-47FB-B64C-E4016F3B9DB1}"/>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186A2112-AA6B-4FA2-89CC-9B3A222A7EDC}"/>
              </a:ext>
            </a:extLst>
          </p:cNvPr>
          <p:cNvSpPr>
            <a:spLocks noGrp="1"/>
          </p:cNvSpPr>
          <p:nvPr>
            <p:ph type="sldNum" sz="quarter" idx="12"/>
          </p:nvPr>
        </p:nvSpPr>
        <p:spPr/>
        <p:txBody>
          <a:bodyPr/>
          <a:lstStyle/>
          <a:p>
            <a:fld id="{392B90E2-7465-4632-88CB-14BE06858C51}" type="slidenum">
              <a:rPr lang="en-IN" smtClean="0"/>
              <a:t>21</a:t>
            </a:fld>
            <a:endParaRPr lang="en-IN"/>
          </a:p>
        </p:txBody>
      </p:sp>
      <p:pic>
        <p:nvPicPr>
          <p:cNvPr id="5" name="Content Placeholder 4" descr="C:\Users\DELL\AppData\Local\Microsoft\Windows\INetCache\Content.MSO\48EEB3D1.tmp">
            <a:extLst>
              <a:ext uri="{FF2B5EF4-FFF2-40B4-BE49-F238E27FC236}">
                <a16:creationId xmlns:a16="http://schemas.microsoft.com/office/drawing/2014/main" id="{99042835-7C1A-46F5-B696-62384E8415A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4979" y="1479877"/>
            <a:ext cx="6558191" cy="5005764"/>
          </a:xfrm>
          <a:prstGeom prst="rect">
            <a:avLst/>
          </a:prstGeom>
          <a:noFill/>
          <a:ln>
            <a:noFill/>
          </a:ln>
        </p:spPr>
      </p:pic>
    </p:spTree>
    <p:extLst>
      <p:ext uri="{BB962C8B-B14F-4D97-AF65-F5344CB8AC3E}">
        <p14:creationId xmlns:p14="http://schemas.microsoft.com/office/powerpoint/2010/main" val="1710859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45B79-69FE-40CA-8EA1-351B1651C489}"/>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39182300-428A-46FC-893E-C20A35B33FC9}"/>
              </a:ext>
            </a:extLst>
          </p:cNvPr>
          <p:cNvSpPr>
            <a:spLocks noGrp="1"/>
          </p:cNvSpPr>
          <p:nvPr>
            <p:ph type="sldNum" sz="quarter" idx="12"/>
          </p:nvPr>
        </p:nvSpPr>
        <p:spPr/>
        <p:txBody>
          <a:bodyPr/>
          <a:lstStyle/>
          <a:p>
            <a:fld id="{392B90E2-7465-4632-88CB-14BE06858C51}" type="slidenum">
              <a:rPr lang="en-IN" smtClean="0"/>
              <a:t>22</a:t>
            </a:fld>
            <a:endParaRPr lang="en-IN"/>
          </a:p>
        </p:txBody>
      </p:sp>
      <p:pic>
        <p:nvPicPr>
          <p:cNvPr id="5" name="Content Placeholder 4" descr="C:\Users\DELL\AppData\Local\Microsoft\Windows\INetCache\Content.MSO\B053707.tmp">
            <a:extLst>
              <a:ext uri="{FF2B5EF4-FFF2-40B4-BE49-F238E27FC236}">
                <a16:creationId xmlns:a16="http://schemas.microsoft.com/office/drawing/2014/main" id="{1CAFEDB4-D855-4E33-9C2D-E6B0C5BD8F6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5823" y="1102804"/>
            <a:ext cx="8020919" cy="5411118"/>
          </a:xfrm>
          <a:prstGeom prst="rect">
            <a:avLst/>
          </a:prstGeom>
          <a:noFill/>
          <a:ln>
            <a:noFill/>
          </a:ln>
        </p:spPr>
      </p:pic>
    </p:spTree>
    <p:extLst>
      <p:ext uri="{BB962C8B-B14F-4D97-AF65-F5344CB8AC3E}">
        <p14:creationId xmlns:p14="http://schemas.microsoft.com/office/powerpoint/2010/main" val="2070295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2A47F-5A43-412A-98BE-C08AD6AFCE86}"/>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1DA2DAD5-70E2-45B8-B7AC-5EA929CD8550}"/>
              </a:ext>
            </a:extLst>
          </p:cNvPr>
          <p:cNvSpPr>
            <a:spLocks noGrp="1"/>
          </p:cNvSpPr>
          <p:nvPr>
            <p:ph type="sldNum" sz="quarter" idx="12"/>
          </p:nvPr>
        </p:nvSpPr>
        <p:spPr/>
        <p:txBody>
          <a:bodyPr/>
          <a:lstStyle/>
          <a:p>
            <a:fld id="{392B90E2-7465-4632-88CB-14BE06858C51}" type="slidenum">
              <a:rPr lang="en-IN" smtClean="0"/>
              <a:t>23</a:t>
            </a:fld>
            <a:endParaRPr lang="en-IN"/>
          </a:p>
        </p:txBody>
      </p:sp>
      <p:pic>
        <p:nvPicPr>
          <p:cNvPr id="5" name="Content Placeholder 4" descr="C:\Users\DELL\AppData\Local\Microsoft\Windows\INetCache\Content.MSO\D0D93DAD.tmp">
            <a:extLst>
              <a:ext uri="{FF2B5EF4-FFF2-40B4-BE49-F238E27FC236}">
                <a16:creationId xmlns:a16="http://schemas.microsoft.com/office/drawing/2014/main" id="{495A7EAB-8799-4744-9746-BCE6DC426EA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3752" y="2093976"/>
            <a:ext cx="4218118" cy="4051300"/>
          </a:xfrm>
          <a:prstGeom prst="rect">
            <a:avLst/>
          </a:prstGeom>
          <a:noFill/>
          <a:ln>
            <a:noFill/>
          </a:ln>
        </p:spPr>
      </p:pic>
      <p:sp>
        <p:nvSpPr>
          <p:cNvPr id="3" name="TextBox 2">
            <a:extLst>
              <a:ext uri="{FF2B5EF4-FFF2-40B4-BE49-F238E27FC236}">
                <a16:creationId xmlns:a16="http://schemas.microsoft.com/office/drawing/2014/main" id="{23773A2E-51CC-4FB2-A25C-6B68A1D8F359}"/>
              </a:ext>
            </a:extLst>
          </p:cNvPr>
          <p:cNvSpPr txBox="1"/>
          <p:nvPr/>
        </p:nvSpPr>
        <p:spPr>
          <a:xfrm>
            <a:off x="5816338" y="2290712"/>
            <a:ext cx="5778631"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As we can see in pie chart,</a:t>
            </a:r>
            <a:r>
              <a:rPr lang="en-IN" dirty="0">
                <a:latin typeface="Calibri" panose="020F0502020204030204" pitchFamily="34" charset="0"/>
                <a:ea typeface="Calibri" panose="020F0502020204030204" pitchFamily="34" charset="0"/>
                <a:cs typeface="Calibri" panose="020F0502020204030204" pitchFamily="34" charset="0"/>
              </a:rPr>
              <a:t> 68.59% firms have made the changes in their frim in last past years and 31.41% have made not.</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Based on this data we have predict which firm has made the changes.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4177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B19D-FCEE-4913-B4F9-B59ECE23F71E}"/>
              </a:ext>
            </a:extLst>
          </p:cNvPr>
          <p:cNvSpPr>
            <a:spLocks noGrp="1"/>
          </p:cNvSpPr>
          <p:nvPr>
            <p:ph type="title"/>
          </p:nvPr>
        </p:nvSpPr>
        <p:spPr>
          <a:xfrm>
            <a:off x="1066800" y="585216"/>
            <a:ext cx="10058400" cy="1609344"/>
          </a:xfrm>
        </p:spPr>
        <p:txBody>
          <a:bodyPr/>
          <a:lstStyle/>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Sentiment Analysis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is_material_changes</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3F02E66-C99C-47BD-9E4A-B44D7A33433C}"/>
              </a:ext>
            </a:extLst>
          </p:cNvPr>
          <p:cNvSpPr>
            <a:spLocks noGrp="1"/>
          </p:cNvSpPr>
          <p:nvPr>
            <p:ph idx="1"/>
          </p:nvPr>
        </p:nvSpPr>
        <p:spPr>
          <a:xfrm>
            <a:off x="1066800" y="2383815"/>
            <a:ext cx="10058400" cy="4050792"/>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In above pie chart we have to find the changes in mined data that is there any change made by firm in last year or not. This will be binary classification.</a:t>
            </a:r>
            <a:endParaRPr lang="en-IN"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Dataset Shape : (5000, 10)</a:t>
            </a:r>
          </a:p>
          <a:p>
            <a:r>
              <a:rPr lang="en-US" dirty="0">
                <a:latin typeface="Calibri" panose="020F0502020204030204" pitchFamily="34" charset="0"/>
                <a:ea typeface="Calibri" panose="020F0502020204030204" pitchFamily="34" charset="0"/>
                <a:cs typeface="Calibri" panose="020F0502020204030204" pitchFamily="34" charset="0"/>
              </a:rPr>
              <a:t>Train-Test data split ratio : 20%</a:t>
            </a:r>
          </a:p>
          <a:p>
            <a:pPr lvl="1"/>
            <a:r>
              <a:rPr lang="en-US" dirty="0">
                <a:latin typeface="Calibri" panose="020F0502020204030204" pitchFamily="34" charset="0"/>
                <a:ea typeface="Calibri" panose="020F0502020204030204" pitchFamily="34" charset="0"/>
                <a:cs typeface="Calibri" panose="020F0502020204030204" pitchFamily="34" charset="0"/>
              </a:rPr>
              <a:t>Train Data : 4000</a:t>
            </a:r>
          </a:p>
          <a:p>
            <a:pPr lvl="1"/>
            <a:r>
              <a:rPr lang="en-US" dirty="0">
                <a:latin typeface="Calibri" panose="020F0502020204030204" pitchFamily="34" charset="0"/>
                <a:ea typeface="Calibri" panose="020F0502020204030204" pitchFamily="34" charset="0"/>
                <a:cs typeface="Calibri" panose="020F0502020204030204" pitchFamily="34" charset="0"/>
              </a:rPr>
              <a:t>Test Data : 1000</a:t>
            </a:r>
          </a:p>
        </p:txBody>
      </p:sp>
      <p:sp>
        <p:nvSpPr>
          <p:cNvPr id="4" name="Slide Number Placeholder 3">
            <a:extLst>
              <a:ext uri="{FF2B5EF4-FFF2-40B4-BE49-F238E27FC236}">
                <a16:creationId xmlns:a16="http://schemas.microsoft.com/office/drawing/2014/main" id="{D800A290-22B7-433B-A8F6-EAFC4C514F5E}"/>
              </a:ext>
            </a:extLst>
          </p:cNvPr>
          <p:cNvSpPr>
            <a:spLocks noGrp="1"/>
          </p:cNvSpPr>
          <p:nvPr>
            <p:ph type="sldNum" sz="quarter" idx="12"/>
          </p:nvPr>
        </p:nvSpPr>
        <p:spPr/>
        <p:txBody>
          <a:bodyPr/>
          <a:lstStyle/>
          <a:p>
            <a:fld id="{392B90E2-7465-4632-88CB-14BE06858C51}" type="slidenum">
              <a:rPr lang="en-IN" smtClean="0"/>
              <a:t>24</a:t>
            </a:fld>
            <a:endParaRPr lang="en-IN"/>
          </a:p>
        </p:txBody>
      </p:sp>
    </p:spTree>
    <p:extLst>
      <p:ext uri="{BB962C8B-B14F-4D97-AF65-F5344CB8AC3E}">
        <p14:creationId xmlns:p14="http://schemas.microsoft.com/office/powerpoint/2010/main" val="3015777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CDBB-22B0-436C-B41E-03810F6CDA19}"/>
              </a:ext>
            </a:extLst>
          </p:cNvPr>
          <p:cNvSpPr>
            <a:spLocks noGrp="1"/>
          </p:cNvSpPr>
          <p:nvPr>
            <p:ph type="title"/>
          </p:nvPr>
        </p:nvSpPr>
        <p:spPr>
          <a:xfrm>
            <a:off x="1069848" y="484632"/>
            <a:ext cx="10058400" cy="853974"/>
          </a:xfrm>
        </p:spPr>
        <p:txBody>
          <a:bodyPr/>
          <a:lstStyle/>
          <a:p>
            <a:r>
              <a:rPr lang="en-US" dirty="0">
                <a:solidFill>
                  <a:schemeClr val="tx1"/>
                </a:solidFill>
                <a:latin typeface="Calibri" panose="020F0502020204030204" pitchFamily="34" charset="0"/>
                <a:cs typeface="Calibri" panose="020F0502020204030204" pitchFamily="34" charset="0"/>
              </a:rPr>
              <a:t>Work flow</a:t>
            </a:r>
            <a:endParaRPr lang="en-IN" dirty="0">
              <a:solidFill>
                <a:schemeClr val="tx1"/>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B100C6FE-8DDE-4B36-834D-7CA768190BBC}"/>
              </a:ext>
            </a:extLst>
          </p:cNvPr>
          <p:cNvSpPr>
            <a:spLocks noGrp="1"/>
          </p:cNvSpPr>
          <p:nvPr>
            <p:ph type="sldNum" sz="quarter" idx="12"/>
          </p:nvPr>
        </p:nvSpPr>
        <p:spPr/>
        <p:txBody>
          <a:bodyPr/>
          <a:lstStyle/>
          <a:p>
            <a:fld id="{392B90E2-7465-4632-88CB-14BE06858C51}" type="slidenum">
              <a:rPr lang="en-IN" smtClean="0"/>
              <a:t>25</a:t>
            </a:fld>
            <a:endParaRPr lang="en-IN"/>
          </a:p>
        </p:txBody>
      </p:sp>
      <p:pic>
        <p:nvPicPr>
          <p:cNvPr id="22" name="Content Placeholder 21">
            <a:extLst>
              <a:ext uri="{FF2B5EF4-FFF2-40B4-BE49-F238E27FC236}">
                <a16:creationId xmlns:a16="http://schemas.microsoft.com/office/drawing/2014/main" id="{11EBD631-FAFA-48B5-8F51-62703A1C64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0652" y="1197204"/>
            <a:ext cx="5522960" cy="5522960"/>
          </a:xfrm>
        </p:spPr>
      </p:pic>
    </p:spTree>
    <p:extLst>
      <p:ext uri="{BB962C8B-B14F-4D97-AF65-F5344CB8AC3E}">
        <p14:creationId xmlns:p14="http://schemas.microsoft.com/office/powerpoint/2010/main" val="2979791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3D608-4151-40AE-AF43-50E0D5E8EA94}"/>
              </a:ext>
            </a:extLst>
          </p:cNvPr>
          <p:cNvSpPr>
            <a:spLocks noGrp="1"/>
          </p:cNvSpPr>
          <p:nvPr>
            <p:ph type="title"/>
          </p:nvPr>
        </p:nvSpPr>
        <p:spPr/>
        <p:txBody>
          <a:bodyPr/>
          <a:lstStyle/>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Results </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1CF61DCA-3AB5-4247-86C1-8BD563BB4CF4}"/>
              </a:ext>
            </a:extLst>
          </p:cNvPr>
          <p:cNvSpPr>
            <a:spLocks noGrp="1"/>
          </p:cNvSpPr>
          <p:nvPr>
            <p:ph type="sldNum" sz="quarter" idx="12"/>
          </p:nvPr>
        </p:nvSpPr>
        <p:spPr/>
        <p:txBody>
          <a:bodyPr/>
          <a:lstStyle/>
          <a:p>
            <a:fld id="{392B90E2-7465-4632-88CB-14BE06858C51}" type="slidenum">
              <a:rPr lang="en-IN" smtClean="0"/>
              <a:t>26</a:t>
            </a:fld>
            <a:endParaRPr lang="en-IN"/>
          </a:p>
        </p:txBody>
      </p:sp>
      <p:graphicFrame>
        <p:nvGraphicFramePr>
          <p:cNvPr id="6" name="Content Placeholder 5">
            <a:extLst>
              <a:ext uri="{FF2B5EF4-FFF2-40B4-BE49-F238E27FC236}">
                <a16:creationId xmlns:a16="http://schemas.microsoft.com/office/drawing/2014/main" id="{8EFECFEF-5F2A-465A-BEB9-7E3C5E64A95C}"/>
              </a:ext>
            </a:extLst>
          </p:cNvPr>
          <p:cNvGraphicFramePr>
            <a:graphicFrameLocks noGrp="1"/>
          </p:cNvGraphicFramePr>
          <p:nvPr>
            <p:ph idx="1"/>
            <p:extLst>
              <p:ext uri="{D42A27DB-BD31-4B8C-83A1-F6EECF244321}">
                <p14:modId xmlns:p14="http://schemas.microsoft.com/office/powerpoint/2010/main" val="4067697168"/>
              </p:ext>
            </p:extLst>
          </p:nvPr>
        </p:nvGraphicFramePr>
        <p:xfrm>
          <a:off x="966280" y="2290582"/>
          <a:ext cx="10058400" cy="3817987"/>
        </p:xfrm>
        <a:graphic>
          <a:graphicData uri="http://schemas.openxmlformats.org/drawingml/2006/table">
            <a:tbl>
              <a:tblPr firstRow="1" bandRow="1">
                <a:tableStyleId>{5C22544A-7EE6-4342-B048-85BDC9FD1C3A}</a:tableStyleId>
              </a:tblPr>
              <a:tblGrid>
                <a:gridCol w="3916805">
                  <a:extLst>
                    <a:ext uri="{9D8B030D-6E8A-4147-A177-3AD203B41FA5}">
                      <a16:colId xmlns:a16="http://schemas.microsoft.com/office/drawing/2014/main" val="1295714887"/>
                    </a:ext>
                  </a:extLst>
                </a:gridCol>
                <a:gridCol w="6141595">
                  <a:extLst>
                    <a:ext uri="{9D8B030D-6E8A-4147-A177-3AD203B41FA5}">
                      <a16:colId xmlns:a16="http://schemas.microsoft.com/office/drawing/2014/main" val="1212376323"/>
                    </a:ext>
                  </a:extLst>
                </a:gridCol>
              </a:tblGrid>
              <a:tr h="370840">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Confusion Matrix</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Classification Report</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10932616"/>
                  </a:ext>
                </a:extLst>
              </a:tr>
              <a:tr h="3447147">
                <a:tc>
                  <a:txBody>
                    <a:bodyPr/>
                    <a:lstStyle/>
                    <a:p>
                      <a:endParaRPr lang="en-IN" dirty="0"/>
                    </a:p>
                  </a:txBody>
                  <a:tcPr>
                    <a:lnR w="12700" cmpd="sng">
                      <a:noFill/>
                    </a:lnR>
                    <a:lnT w="38100" cmpd="sng">
                      <a:noFill/>
                    </a:lnT>
                  </a:tcPr>
                </a:tc>
                <a:tc>
                  <a:txBody>
                    <a:bodyPr/>
                    <a:lstStyle/>
                    <a:p>
                      <a:endParaRPr lang="en-IN"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46378847"/>
                  </a:ext>
                </a:extLst>
              </a:tr>
            </a:tbl>
          </a:graphicData>
        </a:graphic>
      </p:graphicFrame>
      <p:pic>
        <p:nvPicPr>
          <p:cNvPr id="8" name="Picture 7">
            <a:extLst>
              <a:ext uri="{FF2B5EF4-FFF2-40B4-BE49-F238E27FC236}">
                <a16:creationId xmlns:a16="http://schemas.microsoft.com/office/drawing/2014/main" id="{3978FE7B-7CA9-435B-A92F-2A5F991CF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280" y="2783121"/>
            <a:ext cx="3811044" cy="3200300"/>
          </a:xfrm>
          <a:prstGeom prst="rect">
            <a:avLst/>
          </a:prstGeom>
        </p:spPr>
      </p:pic>
      <p:pic>
        <p:nvPicPr>
          <p:cNvPr id="10" name="Picture 9">
            <a:extLst>
              <a:ext uri="{FF2B5EF4-FFF2-40B4-BE49-F238E27FC236}">
                <a16:creationId xmlns:a16="http://schemas.microsoft.com/office/drawing/2014/main" id="{0418E503-E8C1-44A1-93AB-4DE243EBE9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1140" y="2982027"/>
            <a:ext cx="5399723" cy="1995326"/>
          </a:xfrm>
          <a:prstGeom prst="rect">
            <a:avLst/>
          </a:prstGeom>
        </p:spPr>
      </p:pic>
      <p:sp>
        <p:nvSpPr>
          <p:cNvPr id="11" name="TextBox 10">
            <a:extLst>
              <a:ext uri="{FF2B5EF4-FFF2-40B4-BE49-F238E27FC236}">
                <a16:creationId xmlns:a16="http://schemas.microsoft.com/office/drawing/2014/main" id="{D34A6638-934B-44D2-BAFF-5A768C93BACC}"/>
              </a:ext>
            </a:extLst>
          </p:cNvPr>
          <p:cNvSpPr txBox="1"/>
          <p:nvPr/>
        </p:nvSpPr>
        <p:spPr>
          <a:xfrm>
            <a:off x="966280" y="1696825"/>
            <a:ext cx="10058400" cy="461665"/>
          </a:xfrm>
          <a:prstGeom prst="rect">
            <a:avLst/>
          </a:prstGeom>
          <a:noFill/>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1. Logistic Regression</a:t>
            </a: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6148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3D608-4151-40AE-AF43-50E0D5E8EA94}"/>
              </a:ext>
            </a:extLst>
          </p:cNvPr>
          <p:cNvSpPr>
            <a:spLocks noGrp="1"/>
          </p:cNvSpPr>
          <p:nvPr>
            <p:ph type="title"/>
          </p:nvPr>
        </p:nvSpPr>
        <p:spPr/>
        <p:txBody>
          <a:bodyPr>
            <a:normAutofit/>
          </a:bodyPr>
          <a:lstStyle/>
          <a:p>
            <a:r>
              <a:rPr lang="en-US" sz="4500" dirty="0">
                <a:solidFill>
                  <a:schemeClr val="tx1"/>
                </a:solidFill>
                <a:latin typeface="Calibri" panose="020F0502020204030204" pitchFamily="34" charset="0"/>
                <a:ea typeface="Calibri" panose="020F0502020204030204" pitchFamily="34" charset="0"/>
                <a:cs typeface="Calibri" panose="020F0502020204030204" pitchFamily="34" charset="0"/>
              </a:rPr>
              <a:t>Cont</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1CF61DCA-3AB5-4247-86C1-8BD563BB4CF4}"/>
              </a:ext>
            </a:extLst>
          </p:cNvPr>
          <p:cNvSpPr>
            <a:spLocks noGrp="1"/>
          </p:cNvSpPr>
          <p:nvPr>
            <p:ph type="sldNum" sz="quarter" idx="12"/>
          </p:nvPr>
        </p:nvSpPr>
        <p:spPr/>
        <p:txBody>
          <a:bodyPr/>
          <a:lstStyle/>
          <a:p>
            <a:fld id="{392B90E2-7465-4632-88CB-14BE06858C51}" type="slidenum">
              <a:rPr lang="en-IN" smtClean="0"/>
              <a:t>27</a:t>
            </a:fld>
            <a:endParaRPr lang="en-IN"/>
          </a:p>
        </p:txBody>
      </p:sp>
      <p:graphicFrame>
        <p:nvGraphicFramePr>
          <p:cNvPr id="6" name="Content Placeholder 5">
            <a:extLst>
              <a:ext uri="{FF2B5EF4-FFF2-40B4-BE49-F238E27FC236}">
                <a16:creationId xmlns:a16="http://schemas.microsoft.com/office/drawing/2014/main" id="{8EFECFEF-5F2A-465A-BEB9-7E3C5E64A95C}"/>
              </a:ext>
            </a:extLst>
          </p:cNvPr>
          <p:cNvGraphicFramePr>
            <a:graphicFrameLocks noGrp="1"/>
          </p:cNvGraphicFramePr>
          <p:nvPr>
            <p:ph idx="1"/>
            <p:extLst>
              <p:ext uri="{D42A27DB-BD31-4B8C-83A1-F6EECF244321}">
                <p14:modId xmlns:p14="http://schemas.microsoft.com/office/powerpoint/2010/main" val="2174248945"/>
              </p:ext>
            </p:extLst>
          </p:nvPr>
        </p:nvGraphicFramePr>
        <p:xfrm>
          <a:off x="966280" y="2290582"/>
          <a:ext cx="10058400" cy="3817987"/>
        </p:xfrm>
        <a:graphic>
          <a:graphicData uri="http://schemas.openxmlformats.org/drawingml/2006/table">
            <a:tbl>
              <a:tblPr firstRow="1" bandRow="1">
                <a:tableStyleId>{5C22544A-7EE6-4342-B048-85BDC9FD1C3A}</a:tableStyleId>
              </a:tblPr>
              <a:tblGrid>
                <a:gridCol w="3916805">
                  <a:extLst>
                    <a:ext uri="{9D8B030D-6E8A-4147-A177-3AD203B41FA5}">
                      <a16:colId xmlns:a16="http://schemas.microsoft.com/office/drawing/2014/main" val="1295714887"/>
                    </a:ext>
                  </a:extLst>
                </a:gridCol>
                <a:gridCol w="6141595">
                  <a:extLst>
                    <a:ext uri="{9D8B030D-6E8A-4147-A177-3AD203B41FA5}">
                      <a16:colId xmlns:a16="http://schemas.microsoft.com/office/drawing/2014/main" val="1212376323"/>
                    </a:ext>
                  </a:extLst>
                </a:gridCol>
              </a:tblGrid>
              <a:tr h="370840">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Confusion Matrix</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Classification Report</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10932616"/>
                  </a:ext>
                </a:extLst>
              </a:tr>
              <a:tr h="3447147">
                <a:tc>
                  <a:txBody>
                    <a:bodyPr/>
                    <a:lstStyle/>
                    <a:p>
                      <a:endParaRPr lang="en-IN" dirty="0"/>
                    </a:p>
                  </a:txBody>
                  <a:tcPr>
                    <a:lnR w="12700" cmpd="sng">
                      <a:noFill/>
                    </a:lnR>
                    <a:lnT w="38100" cmpd="sng">
                      <a:noFill/>
                    </a:lnT>
                  </a:tcPr>
                </a:tc>
                <a:tc>
                  <a:txBody>
                    <a:bodyPr/>
                    <a:lstStyle/>
                    <a:p>
                      <a:endParaRPr lang="en-IN"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46378847"/>
                  </a:ext>
                </a:extLst>
              </a:tr>
            </a:tbl>
          </a:graphicData>
        </a:graphic>
      </p:graphicFrame>
      <p:sp>
        <p:nvSpPr>
          <p:cNvPr id="11" name="TextBox 10">
            <a:extLst>
              <a:ext uri="{FF2B5EF4-FFF2-40B4-BE49-F238E27FC236}">
                <a16:creationId xmlns:a16="http://schemas.microsoft.com/office/drawing/2014/main" id="{D34A6638-934B-44D2-BAFF-5A768C93BACC}"/>
              </a:ext>
            </a:extLst>
          </p:cNvPr>
          <p:cNvSpPr txBox="1"/>
          <p:nvPr/>
        </p:nvSpPr>
        <p:spPr>
          <a:xfrm>
            <a:off x="966280" y="1696825"/>
            <a:ext cx="10058400" cy="461665"/>
          </a:xfrm>
          <a:prstGeom prst="rect">
            <a:avLst/>
          </a:prstGeom>
          <a:noFill/>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2. Decision Tree</a:t>
            </a: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76B5AD2-6B38-435D-A5F3-FAA805154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849" y="2781585"/>
            <a:ext cx="3782292" cy="3176155"/>
          </a:xfrm>
          <a:prstGeom prst="rect">
            <a:avLst/>
          </a:prstGeom>
        </p:spPr>
      </p:pic>
      <p:pic>
        <p:nvPicPr>
          <p:cNvPr id="9" name="Picture 8">
            <a:extLst>
              <a:ext uri="{FF2B5EF4-FFF2-40B4-BE49-F238E27FC236}">
                <a16:creationId xmlns:a16="http://schemas.microsoft.com/office/drawing/2014/main" id="{B58AAFE3-19A2-4103-A275-74D53E4EAF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169" y="3080580"/>
            <a:ext cx="5496029" cy="1877917"/>
          </a:xfrm>
          <a:prstGeom prst="rect">
            <a:avLst/>
          </a:prstGeom>
        </p:spPr>
      </p:pic>
    </p:spTree>
    <p:extLst>
      <p:ext uri="{BB962C8B-B14F-4D97-AF65-F5344CB8AC3E}">
        <p14:creationId xmlns:p14="http://schemas.microsoft.com/office/powerpoint/2010/main" val="863004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3D608-4151-40AE-AF43-50E0D5E8EA94}"/>
              </a:ext>
            </a:extLst>
          </p:cNvPr>
          <p:cNvSpPr>
            <a:spLocks noGrp="1"/>
          </p:cNvSpPr>
          <p:nvPr>
            <p:ph type="title"/>
          </p:nvPr>
        </p:nvSpPr>
        <p:spPr/>
        <p:txBody>
          <a:bodyPr>
            <a:normAutofit/>
          </a:bodyPr>
          <a:lstStyle/>
          <a:p>
            <a:r>
              <a:rPr lang="en-US" sz="4500" dirty="0">
                <a:solidFill>
                  <a:schemeClr val="tx1"/>
                </a:solidFill>
                <a:latin typeface="Calibri" panose="020F0502020204030204" pitchFamily="34" charset="0"/>
                <a:ea typeface="Calibri" panose="020F0502020204030204" pitchFamily="34" charset="0"/>
                <a:cs typeface="Calibri" panose="020F0502020204030204" pitchFamily="34" charset="0"/>
              </a:rPr>
              <a:t>Cont..</a:t>
            </a:r>
            <a:endParaRPr lang="en-IN" sz="45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1CF61DCA-3AB5-4247-86C1-8BD563BB4CF4}"/>
              </a:ext>
            </a:extLst>
          </p:cNvPr>
          <p:cNvSpPr>
            <a:spLocks noGrp="1"/>
          </p:cNvSpPr>
          <p:nvPr>
            <p:ph type="sldNum" sz="quarter" idx="12"/>
          </p:nvPr>
        </p:nvSpPr>
        <p:spPr/>
        <p:txBody>
          <a:bodyPr/>
          <a:lstStyle/>
          <a:p>
            <a:fld id="{392B90E2-7465-4632-88CB-14BE06858C51}" type="slidenum">
              <a:rPr lang="en-IN" smtClean="0"/>
              <a:t>28</a:t>
            </a:fld>
            <a:endParaRPr lang="en-IN"/>
          </a:p>
        </p:txBody>
      </p:sp>
      <p:graphicFrame>
        <p:nvGraphicFramePr>
          <p:cNvPr id="6" name="Content Placeholder 5">
            <a:extLst>
              <a:ext uri="{FF2B5EF4-FFF2-40B4-BE49-F238E27FC236}">
                <a16:creationId xmlns:a16="http://schemas.microsoft.com/office/drawing/2014/main" id="{8EFECFEF-5F2A-465A-BEB9-7E3C5E64A95C}"/>
              </a:ext>
            </a:extLst>
          </p:cNvPr>
          <p:cNvGraphicFramePr>
            <a:graphicFrameLocks noGrp="1"/>
          </p:cNvGraphicFramePr>
          <p:nvPr>
            <p:ph idx="1"/>
            <p:extLst>
              <p:ext uri="{D42A27DB-BD31-4B8C-83A1-F6EECF244321}">
                <p14:modId xmlns:p14="http://schemas.microsoft.com/office/powerpoint/2010/main" val="2223553954"/>
              </p:ext>
            </p:extLst>
          </p:nvPr>
        </p:nvGraphicFramePr>
        <p:xfrm>
          <a:off x="966280" y="2290582"/>
          <a:ext cx="10058400" cy="3817987"/>
        </p:xfrm>
        <a:graphic>
          <a:graphicData uri="http://schemas.openxmlformats.org/drawingml/2006/table">
            <a:tbl>
              <a:tblPr firstRow="1" bandRow="1">
                <a:tableStyleId>{5C22544A-7EE6-4342-B048-85BDC9FD1C3A}</a:tableStyleId>
              </a:tblPr>
              <a:tblGrid>
                <a:gridCol w="3916805">
                  <a:extLst>
                    <a:ext uri="{9D8B030D-6E8A-4147-A177-3AD203B41FA5}">
                      <a16:colId xmlns:a16="http://schemas.microsoft.com/office/drawing/2014/main" val="1295714887"/>
                    </a:ext>
                  </a:extLst>
                </a:gridCol>
                <a:gridCol w="6141595">
                  <a:extLst>
                    <a:ext uri="{9D8B030D-6E8A-4147-A177-3AD203B41FA5}">
                      <a16:colId xmlns:a16="http://schemas.microsoft.com/office/drawing/2014/main" val="1212376323"/>
                    </a:ext>
                  </a:extLst>
                </a:gridCol>
              </a:tblGrid>
              <a:tr h="370840">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Confusion Matrix</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Classification Report</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10932616"/>
                  </a:ext>
                </a:extLst>
              </a:tr>
              <a:tr h="3447147">
                <a:tc>
                  <a:txBody>
                    <a:bodyPr/>
                    <a:lstStyle/>
                    <a:p>
                      <a:endParaRPr lang="en-IN" dirty="0"/>
                    </a:p>
                  </a:txBody>
                  <a:tcPr>
                    <a:lnR w="12700" cmpd="sng">
                      <a:noFill/>
                    </a:lnR>
                    <a:lnT w="38100" cmpd="sng">
                      <a:noFill/>
                    </a:lnT>
                  </a:tcPr>
                </a:tc>
                <a:tc>
                  <a:txBody>
                    <a:bodyPr/>
                    <a:lstStyle/>
                    <a:p>
                      <a:endParaRPr lang="en-IN"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46378847"/>
                  </a:ext>
                </a:extLst>
              </a:tr>
            </a:tbl>
          </a:graphicData>
        </a:graphic>
      </p:graphicFrame>
      <p:sp>
        <p:nvSpPr>
          <p:cNvPr id="11" name="TextBox 10">
            <a:extLst>
              <a:ext uri="{FF2B5EF4-FFF2-40B4-BE49-F238E27FC236}">
                <a16:creationId xmlns:a16="http://schemas.microsoft.com/office/drawing/2014/main" id="{D34A6638-934B-44D2-BAFF-5A768C93BACC}"/>
              </a:ext>
            </a:extLst>
          </p:cNvPr>
          <p:cNvSpPr txBox="1"/>
          <p:nvPr/>
        </p:nvSpPr>
        <p:spPr>
          <a:xfrm>
            <a:off x="966280" y="1696825"/>
            <a:ext cx="10058400" cy="461665"/>
          </a:xfrm>
          <a:prstGeom prst="rect">
            <a:avLst/>
          </a:prstGeom>
          <a:noFill/>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3. Random Forest</a:t>
            </a: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A0306FF-91E6-4827-86C6-3BE674D7D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280" y="2711937"/>
            <a:ext cx="3681134" cy="3138403"/>
          </a:xfrm>
          <a:prstGeom prst="rect">
            <a:avLst/>
          </a:prstGeom>
        </p:spPr>
      </p:pic>
      <p:pic>
        <p:nvPicPr>
          <p:cNvPr id="9" name="Picture 8">
            <a:extLst>
              <a:ext uri="{FF2B5EF4-FFF2-40B4-BE49-F238E27FC236}">
                <a16:creationId xmlns:a16="http://schemas.microsoft.com/office/drawing/2014/main" id="{1E5D4084-C55C-4C1F-B418-FF897746DC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081" y="2942117"/>
            <a:ext cx="5339931" cy="1997529"/>
          </a:xfrm>
          <a:prstGeom prst="rect">
            <a:avLst/>
          </a:prstGeom>
        </p:spPr>
      </p:pic>
    </p:spTree>
    <p:extLst>
      <p:ext uri="{BB962C8B-B14F-4D97-AF65-F5344CB8AC3E}">
        <p14:creationId xmlns:p14="http://schemas.microsoft.com/office/powerpoint/2010/main" val="1658247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4FE1-3173-45A3-97AE-7EA5906CAC5F}"/>
              </a:ext>
            </a:extLst>
          </p:cNvPr>
          <p:cNvSpPr>
            <a:spLocks noGrp="1"/>
          </p:cNvSpPr>
          <p:nvPr>
            <p:ph type="title"/>
          </p:nvPr>
        </p:nvSpPr>
        <p:spPr>
          <a:xfrm>
            <a:off x="1300898" y="512064"/>
            <a:ext cx="9824301" cy="1609344"/>
          </a:xfrm>
        </p:spPr>
        <p:txBody>
          <a:bodyPr>
            <a:normAutofit/>
          </a:bodyPr>
          <a:lstStyle/>
          <a:p>
            <a:r>
              <a:rPr lang="en-US" sz="4800" dirty="0">
                <a:solidFill>
                  <a:schemeClr val="tx1"/>
                </a:solidFill>
                <a:latin typeface="Calibri" panose="020F0502020204030204" pitchFamily="34" charset="0"/>
                <a:cs typeface="Calibri" panose="020F0502020204030204" pitchFamily="34" charset="0"/>
              </a:rPr>
              <a:t>Future scope</a:t>
            </a:r>
            <a:endParaRPr lang="en-IN" sz="4800" dirty="0">
              <a:solidFill>
                <a:schemeClr val="tx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6B84671-ABAB-4C6C-87F1-0C76B4B7F747}"/>
              </a:ext>
            </a:extLst>
          </p:cNvPr>
          <p:cNvSpPr>
            <a:spLocks noGrp="1"/>
          </p:cNvSpPr>
          <p:nvPr>
            <p:ph idx="1"/>
          </p:nvPr>
        </p:nvSpPr>
        <p:spPr>
          <a:xfrm>
            <a:off x="1300898" y="2121408"/>
            <a:ext cx="9827350" cy="4050792"/>
          </a:xfrm>
        </p:spPr>
        <p:txBody>
          <a:bodyPr/>
          <a:lstStyle/>
          <a:p>
            <a:pPr algn="just"/>
            <a:r>
              <a:rPr lang="en-US" dirty="0">
                <a:latin typeface="Calibri" panose="020F0502020204030204" pitchFamily="34" charset="0"/>
                <a:cs typeface="Calibri" panose="020F0502020204030204" pitchFamily="34" charset="0"/>
              </a:rPr>
              <a:t>Collect the data of different parameters/attributes/feature/section.</a:t>
            </a:r>
          </a:p>
          <a:p>
            <a:pPr algn="just"/>
            <a:r>
              <a:rPr lang="en-US" dirty="0">
                <a:latin typeface="Calibri" panose="020F0502020204030204" pitchFamily="34" charset="0"/>
                <a:cs typeface="Calibri" panose="020F0502020204030204" pitchFamily="34" charset="0"/>
              </a:rPr>
              <a:t>Get the insights of data.</a:t>
            </a:r>
          </a:p>
          <a:p>
            <a:pPr algn="just"/>
            <a:r>
              <a:rPr lang="en-US" dirty="0">
                <a:latin typeface="Calibri" panose="020F0502020204030204" pitchFamily="34" charset="0"/>
                <a:cs typeface="Calibri" panose="020F0502020204030204" pitchFamily="34" charset="0"/>
              </a:rPr>
              <a:t>Will be implemented the text summarization model to get summary of text.</a:t>
            </a:r>
          </a:p>
          <a:p>
            <a:pPr algn="just"/>
            <a:r>
              <a:rPr lang="en-US" dirty="0">
                <a:latin typeface="Calibri" panose="020F0502020204030204" pitchFamily="34" charset="0"/>
                <a:cs typeface="Calibri" panose="020F0502020204030204" pitchFamily="34" charset="0"/>
              </a:rPr>
              <a:t>Implement the UI to show the summary of text data.</a:t>
            </a:r>
          </a:p>
          <a:p>
            <a:pPr marL="0" indent="0" algn="just">
              <a:buNone/>
            </a:pPr>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ED35A266-486F-4190-8FD5-21C3DCD27481}"/>
              </a:ext>
            </a:extLst>
          </p:cNvPr>
          <p:cNvSpPr>
            <a:spLocks noGrp="1"/>
          </p:cNvSpPr>
          <p:nvPr>
            <p:ph type="sldNum" sz="quarter" idx="12"/>
          </p:nvPr>
        </p:nvSpPr>
        <p:spPr/>
        <p:txBody>
          <a:bodyPr/>
          <a:lstStyle/>
          <a:p>
            <a:fld id="{392B90E2-7465-4632-88CB-14BE06858C51}" type="slidenum">
              <a:rPr lang="en-IN" smtClean="0"/>
              <a:t>29</a:t>
            </a:fld>
            <a:endParaRPr lang="en-IN"/>
          </a:p>
        </p:txBody>
      </p:sp>
    </p:spTree>
    <p:extLst>
      <p:ext uri="{BB962C8B-B14F-4D97-AF65-F5344CB8AC3E}">
        <p14:creationId xmlns:p14="http://schemas.microsoft.com/office/powerpoint/2010/main" val="103662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7D24-6E13-4F58-A845-DD1873EE2903}"/>
              </a:ext>
            </a:extLst>
          </p:cNvPr>
          <p:cNvSpPr>
            <a:spLocks noGrp="1"/>
          </p:cNvSpPr>
          <p:nvPr>
            <p:ph type="title"/>
          </p:nvPr>
        </p:nvSpPr>
        <p:spPr/>
        <p:txBody>
          <a:bodyPr/>
          <a:lstStyle/>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abstract</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E49BA5A-489C-4BB6-BD97-47484C7457BC}"/>
              </a:ext>
            </a:extLst>
          </p:cNvPr>
          <p:cNvSpPr>
            <a:spLocks noGrp="1"/>
          </p:cNvSpPr>
          <p:nvPr>
            <p:ph idx="1"/>
          </p:nvPr>
        </p:nvSpPr>
        <p:spPr/>
        <p:txBody>
          <a:bodyPr/>
          <a:lstStyle/>
          <a:p>
            <a:pPr algn="just"/>
            <a:r>
              <a:rPr lang="en-US" dirty="0">
                <a:latin typeface="Calibri" panose="020F0502020204030204" pitchFamily="34" charset="0"/>
                <a:cs typeface="Calibri" panose="020F0502020204030204" pitchFamily="34" charset="0"/>
              </a:rPr>
              <a:t>All asset management firms are required to submit fund brochures to SEC(US govt regulatory body). Using technology, we are trying to determine material changes in every brochure as submitted by respective firms. Clients/Legal counsels are interested to know any material changes to evaluate risks and compliance purposes. With the help of some NLP techniques like sentiment analysis, we classify the firm has made any changes or not. Based on that data we will also implement the text summarization technique based on that our model will give the summary of text.</a:t>
            </a:r>
            <a:endParaRPr lang="en-IN" dirty="0"/>
          </a:p>
        </p:txBody>
      </p:sp>
      <p:sp>
        <p:nvSpPr>
          <p:cNvPr id="4" name="Slide Number Placeholder 3">
            <a:extLst>
              <a:ext uri="{FF2B5EF4-FFF2-40B4-BE49-F238E27FC236}">
                <a16:creationId xmlns:a16="http://schemas.microsoft.com/office/drawing/2014/main" id="{5F31F4B0-87FD-4D16-A5CC-8103E322F6FC}"/>
              </a:ext>
            </a:extLst>
          </p:cNvPr>
          <p:cNvSpPr>
            <a:spLocks noGrp="1"/>
          </p:cNvSpPr>
          <p:nvPr>
            <p:ph type="sldNum" sz="quarter" idx="12"/>
          </p:nvPr>
        </p:nvSpPr>
        <p:spPr/>
        <p:txBody>
          <a:bodyPr/>
          <a:lstStyle/>
          <a:p>
            <a:fld id="{392B90E2-7465-4632-88CB-14BE06858C51}" type="slidenum">
              <a:rPr lang="en-IN" smtClean="0"/>
              <a:t>3</a:t>
            </a:fld>
            <a:endParaRPr lang="en-IN"/>
          </a:p>
        </p:txBody>
      </p:sp>
    </p:spTree>
    <p:extLst>
      <p:ext uri="{BB962C8B-B14F-4D97-AF65-F5344CB8AC3E}">
        <p14:creationId xmlns:p14="http://schemas.microsoft.com/office/powerpoint/2010/main" val="1792716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FCFA-66EA-467D-B64B-D953CFB4A536}"/>
              </a:ext>
            </a:extLst>
          </p:cNvPr>
          <p:cNvSpPr>
            <a:spLocks noGrp="1"/>
          </p:cNvSpPr>
          <p:nvPr>
            <p:ph type="title"/>
          </p:nvPr>
        </p:nvSpPr>
        <p:spPr/>
        <p:txBody>
          <a:bodyPr/>
          <a:lstStyle/>
          <a:p>
            <a:r>
              <a:rPr lang="en-US" dirty="0">
                <a:solidFill>
                  <a:schemeClr val="tx1"/>
                </a:solidFill>
                <a:latin typeface="Calibri" panose="020F0502020204030204" pitchFamily="34" charset="0"/>
                <a:cs typeface="Calibri" panose="020F0502020204030204" pitchFamily="34" charset="0"/>
              </a:rPr>
              <a:t>references</a:t>
            </a:r>
            <a:endParaRPr lang="en-IN" dirty="0">
              <a:solidFill>
                <a:schemeClr val="tx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3D446CB-85B1-40DA-BBC0-086A93E2FFE1}"/>
              </a:ext>
            </a:extLst>
          </p:cNvPr>
          <p:cNvSpPr>
            <a:spLocks noGrp="1"/>
          </p:cNvSpPr>
          <p:nvPr>
            <p:ph idx="1"/>
          </p:nvPr>
        </p:nvSpPr>
        <p:spPr>
          <a:xfrm>
            <a:off x="985007" y="2037415"/>
            <a:ext cx="10137145" cy="4335953"/>
          </a:xfrm>
        </p:spPr>
        <p:txBody>
          <a:bodyPr>
            <a:normAutofit/>
          </a:bodyPr>
          <a:lstStyle/>
          <a:p>
            <a:pPr marL="457200" lvl="0" indent="-457200" algn="just">
              <a:buFont typeface="+mj-lt"/>
              <a:buAutoNum type="arabicParenR"/>
            </a:pPr>
            <a:r>
              <a:rPr lang="en-US" sz="1500" dirty="0">
                <a:latin typeface="Calibri" panose="020F0502020204030204" pitchFamily="34" charset="0"/>
                <a:cs typeface="Calibri" panose="020F0502020204030204" pitchFamily="34" charset="0"/>
              </a:rPr>
              <a:t>Twinkle Svadas1, Jasmin Jha2: Document Cluster Mining on Text Documents, Computer Engineering, L.J.I.E.T, India, 2015.</a:t>
            </a:r>
            <a:r>
              <a:rPr lang="en-IN" sz="1500" dirty="0">
                <a:latin typeface="Calibri" panose="020F0502020204030204" pitchFamily="34" charset="0"/>
                <a:cs typeface="Calibri" panose="020F0502020204030204" pitchFamily="34" charset="0"/>
              </a:rPr>
              <a:t>  </a:t>
            </a:r>
            <a:r>
              <a:rPr lang="en-IN" sz="1500" u="sng" dirty="0">
                <a:solidFill>
                  <a:srgbClr val="6600FF"/>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https://www.ijcsmc.com/docs/papers/June2015/V4I6201599a49.pdf</a:t>
            </a:r>
            <a:r>
              <a:rPr lang="en-US" sz="1500" dirty="0">
                <a:solidFill>
                  <a:srgbClr val="6600FF"/>
                </a:solidFill>
                <a:latin typeface="Calibri" panose="020F0502020204030204" pitchFamily="34" charset="0"/>
                <a:cs typeface="Calibri" panose="020F0502020204030204" pitchFamily="34" charset="0"/>
              </a:rPr>
              <a:t> </a:t>
            </a:r>
            <a:endParaRPr lang="en-IN" sz="1500" dirty="0">
              <a:solidFill>
                <a:srgbClr val="6600FF"/>
              </a:solidFill>
              <a:latin typeface="Calibri" panose="020F0502020204030204" pitchFamily="34" charset="0"/>
              <a:cs typeface="Calibri" panose="020F0502020204030204" pitchFamily="34" charset="0"/>
            </a:endParaRPr>
          </a:p>
          <a:p>
            <a:pPr marL="457200" lvl="0" indent="-457200" algn="just">
              <a:buFont typeface="+mj-lt"/>
              <a:buAutoNum type="arabicParenR"/>
            </a:pPr>
            <a:r>
              <a:rPr lang="en-IN" sz="1500" dirty="0">
                <a:latin typeface="Calibri" panose="020F0502020204030204" pitchFamily="34" charset="0"/>
                <a:cs typeface="Calibri" panose="020F0502020204030204" pitchFamily="34" charset="0"/>
              </a:rPr>
              <a:t>K. Anusha1 and A. Murugan2</a:t>
            </a:r>
            <a:r>
              <a:rPr lang="en-IN" sz="1500" b="1" dirty="0">
                <a:latin typeface="Calibri" panose="020F0502020204030204" pitchFamily="34" charset="0"/>
                <a:cs typeface="Calibri" panose="020F0502020204030204" pitchFamily="34" charset="0"/>
              </a:rPr>
              <a:t> : </a:t>
            </a:r>
            <a:r>
              <a:rPr lang="en-IN" sz="1500" dirty="0">
                <a:latin typeface="Calibri" panose="020F0502020204030204" pitchFamily="34" charset="0"/>
                <a:cs typeface="Calibri" panose="020F0502020204030204" pitchFamily="34" charset="0"/>
              </a:rPr>
              <a:t>Stock Market Risk Assessment Using Data Mining Techniques, J H A </a:t>
            </a:r>
            <a:r>
              <a:rPr lang="en-IN" sz="1500" dirty="0" err="1">
                <a:latin typeface="Calibri" panose="020F0502020204030204" pitchFamily="34" charset="0"/>
                <a:cs typeface="Calibri" panose="020F0502020204030204" pitchFamily="34" charset="0"/>
              </a:rPr>
              <a:t>Agarsen</a:t>
            </a:r>
            <a:r>
              <a:rPr lang="en-IN" sz="1500" dirty="0">
                <a:latin typeface="Calibri" panose="020F0502020204030204" pitchFamily="34" charset="0"/>
                <a:cs typeface="Calibri" panose="020F0502020204030204" pitchFamily="34" charset="0"/>
              </a:rPr>
              <a:t> College, Madhavaram, </a:t>
            </a:r>
            <a:r>
              <a:rPr lang="en-IN" sz="1500" dirty="0" err="1">
                <a:latin typeface="Calibri" panose="020F0502020204030204" pitchFamily="34" charset="0"/>
                <a:cs typeface="Calibri" panose="020F0502020204030204" pitchFamily="34" charset="0"/>
              </a:rPr>
              <a:t>Dr.</a:t>
            </a:r>
            <a:r>
              <a:rPr lang="en-IN" sz="1500" dirty="0">
                <a:latin typeface="Calibri" panose="020F0502020204030204" pitchFamily="34" charset="0"/>
                <a:cs typeface="Calibri" panose="020F0502020204030204" pitchFamily="34" charset="0"/>
              </a:rPr>
              <a:t> Ambedkar Government Arts College (Autonomous), Chennai, India, 2020. </a:t>
            </a:r>
            <a:r>
              <a:rPr lang="en-IN" sz="1500" u="sng" dirty="0">
                <a:solidFill>
                  <a:srgbClr val="6600FF"/>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https://www.researchgate.net/publication/343229583_Stock_Market_Risk_Assessment_Using_Data_Mining_Techniques</a:t>
            </a:r>
            <a:endParaRPr lang="en-IN" sz="1500" dirty="0">
              <a:solidFill>
                <a:srgbClr val="6600FF"/>
              </a:solidFill>
              <a:latin typeface="Calibri" panose="020F0502020204030204" pitchFamily="34" charset="0"/>
              <a:cs typeface="Calibri" panose="020F0502020204030204" pitchFamily="34" charset="0"/>
            </a:endParaRPr>
          </a:p>
          <a:p>
            <a:pPr marL="457200" lvl="0" indent="-457200" algn="just">
              <a:buFont typeface="+mj-lt"/>
              <a:buAutoNum type="arabicParenR"/>
            </a:pPr>
            <a:r>
              <a:rPr lang="en-IN" sz="1500" dirty="0">
                <a:latin typeface="Calibri" panose="020F0502020204030204" pitchFamily="34" charset="0"/>
                <a:cs typeface="Calibri" panose="020F0502020204030204" pitchFamily="34" charset="0"/>
              </a:rPr>
              <a:t>G Ravi Kumar, S </a:t>
            </a:r>
            <a:r>
              <a:rPr lang="en-IN" sz="1500" dirty="0" err="1">
                <a:latin typeface="Calibri" panose="020F0502020204030204" pitchFamily="34" charset="0"/>
                <a:cs typeface="Calibri" panose="020F0502020204030204" pitchFamily="34" charset="0"/>
              </a:rPr>
              <a:t>Rahamat</a:t>
            </a:r>
            <a:r>
              <a:rPr lang="en-IN" sz="1500" dirty="0">
                <a:latin typeface="Calibri" panose="020F0502020204030204" pitchFamily="34" charset="0"/>
                <a:cs typeface="Calibri" panose="020F0502020204030204" pitchFamily="34" charset="0"/>
              </a:rPr>
              <a:t> </a:t>
            </a:r>
            <a:r>
              <a:rPr lang="en-IN" sz="1500" dirty="0" err="1">
                <a:latin typeface="Calibri" panose="020F0502020204030204" pitchFamily="34" charset="0"/>
                <a:cs typeface="Calibri" panose="020F0502020204030204" pitchFamily="34" charset="0"/>
              </a:rPr>
              <a:t>Basha</a:t>
            </a:r>
            <a:r>
              <a:rPr lang="en-IN" sz="1500" dirty="0">
                <a:latin typeface="Calibri" panose="020F0502020204030204" pitchFamily="34" charset="0"/>
                <a:cs typeface="Calibri" panose="020F0502020204030204" pitchFamily="34" charset="0"/>
              </a:rPr>
              <a:t>, ,Surya </a:t>
            </a:r>
            <a:r>
              <a:rPr lang="en-IN" sz="1500" dirty="0" err="1">
                <a:latin typeface="Calibri" panose="020F0502020204030204" pitchFamily="34" charset="0"/>
                <a:cs typeface="Calibri" panose="020F0502020204030204" pitchFamily="34" charset="0"/>
              </a:rPr>
              <a:t>Bhupal</a:t>
            </a:r>
            <a:r>
              <a:rPr lang="en-IN" sz="1500" dirty="0">
                <a:latin typeface="Calibri" panose="020F0502020204030204" pitchFamily="34" charset="0"/>
                <a:cs typeface="Calibri" panose="020F0502020204030204" pitchFamily="34" charset="0"/>
              </a:rPr>
              <a:t> Rao : A Summarization on Text Mining Techniques For Information Extracting From Applications and Issues, Department of Computer Science, Rayalaseema University, Kurnool, Andhra Pradesh, India Department of CSE,RGMCET, Kurnool, Andhra Pradesh India, 2020. </a:t>
            </a:r>
            <a:r>
              <a:rPr lang="en-US" sz="1500" u="sng" dirty="0">
                <a:solidFill>
                  <a:srgbClr val="6600FF"/>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https://www.researchgate.net/publication/342145532_A_SUMMARIZATION_ON_TEXT_MINING_TECHNIQUES_FOR_INFORMATION_EXTRACTING_FROM_APPLICATIONS_AND_ISSUES</a:t>
            </a:r>
            <a:r>
              <a:rPr lang="en-US" sz="1500" dirty="0">
                <a:solidFill>
                  <a:srgbClr val="6600FF"/>
                </a:solidFill>
                <a:latin typeface="Calibri" panose="020F0502020204030204" pitchFamily="34" charset="0"/>
                <a:cs typeface="Calibri" panose="020F0502020204030204" pitchFamily="34" charset="0"/>
              </a:rPr>
              <a:t> </a:t>
            </a:r>
            <a:endParaRPr lang="en-IN" sz="1500" dirty="0">
              <a:solidFill>
                <a:srgbClr val="6600FF"/>
              </a:solidFill>
              <a:latin typeface="Calibri" panose="020F0502020204030204" pitchFamily="34" charset="0"/>
              <a:cs typeface="Calibri" panose="020F0502020204030204" pitchFamily="34" charset="0"/>
            </a:endParaRPr>
          </a:p>
          <a:p>
            <a:pPr marL="457200" lvl="0" indent="-457200" algn="just">
              <a:buFont typeface="+mj-lt"/>
              <a:buAutoNum type="arabicParenR"/>
            </a:pPr>
            <a:r>
              <a:rPr lang="en-IN" sz="1500" dirty="0">
                <a:latin typeface="Calibri" panose="020F0502020204030204" pitchFamily="34" charset="0"/>
                <a:cs typeface="Calibri" panose="020F0502020204030204" pitchFamily="34" charset="0"/>
              </a:rPr>
              <a:t>Ramzan Talib, Muhammad Kashif Hanif, </a:t>
            </a:r>
            <a:r>
              <a:rPr lang="en-IN" sz="1500" dirty="0" err="1">
                <a:latin typeface="Calibri" panose="020F0502020204030204" pitchFamily="34" charset="0"/>
                <a:cs typeface="Calibri" panose="020F0502020204030204" pitchFamily="34" charset="0"/>
              </a:rPr>
              <a:t>Shaeela</a:t>
            </a:r>
            <a:r>
              <a:rPr lang="en-IN" sz="1500" dirty="0">
                <a:latin typeface="Calibri" panose="020F0502020204030204" pitchFamily="34" charset="0"/>
                <a:cs typeface="Calibri" panose="020F0502020204030204" pitchFamily="34" charset="0"/>
              </a:rPr>
              <a:t> Ayesha, and </a:t>
            </a:r>
            <a:r>
              <a:rPr lang="en-IN" sz="1500" dirty="0" err="1">
                <a:latin typeface="Calibri" panose="020F0502020204030204" pitchFamily="34" charset="0"/>
                <a:cs typeface="Calibri" panose="020F0502020204030204" pitchFamily="34" charset="0"/>
              </a:rPr>
              <a:t>Fakeeha</a:t>
            </a:r>
            <a:r>
              <a:rPr lang="en-IN" sz="1500" dirty="0">
                <a:latin typeface="Calibri" panose="020F0502020204030204" pitchFamily="34" charset="0"/>
                <a:cs typeface="Calibri" panose="020F0502020204030204" pitchFamily="34" charset="0"/>
              </a:rPr>
              <a:t> Fatima : Text Mining: Techniques, Applications and Issues,  Department of Computer Science, Government College University, Faisalabad, Pakistan, 2016. </a:t>
            </a:r>
            <a:r>
              <a:rPr lang="en-US" sz="1500" u="sng" dirty="0">
                <a:solidFill>
                  <a:srgbClr val="6600FF"/>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https://thesai.org/Downloads/Volume7No11/Paper_53Text_Mining_Techniques_Applications_and_Issues.pdf</a:t>
            </a:r>
            <a:endParaRPr lang="en-IN" sz="1500" dirty="0">
              <a:solidFill>
                <a:srgbClr val="6600FF"/>
              </a:solidFill>
              <a:latin typeface="Calibri" panose="020F0502020204030204" pitchFamily="34" charset="0"/>
              <a:cs typeface="Calibri" panose="020F0502020204030204" pitchFamily="34" charset="0"/>
            </a:endParaRPr>
          </a:p>
          <a:p>
            <a:pPr marL="457200" indent="-457200" algn="just">
              <a:buFont typeface="+mj-lt"/>
              <a:buAutoNum type="arabicParenR"/>
            </a:pPr>
            <a:endParaRPr lang="en-US" sz="15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09DD739F-A770-45FF-9F47-8B9B5545268B}"/>
              </a:ext>
            </a:extLst>
          </p:cNvPr>
          <p:cNvSpPr>
            <a:spLocks noGrp="1"/>
          </p:cNvSpPr>
          <p:nvPr>
            <p:ph type="sldNum" sz="quarter" idx="12"/>
          </p:nvPr>
        </p:nvSpPr>
        <p:spPr/>
        <p:txBody>
          <a:bodyPr/>
          <a:lstStyle/>
          <a:p>
            <a:fld id="{392B90E2-7465-4632-88CB-14BE06858C51}" type="slidenum">
              <a:rPr lang="en-IN" smtClean="0"/>
              <a:t>30</a:t>
            </a:fld>
            <a:endParaRPr lang="en-IN"/>
          </a:p>
        </p:txBody>
      </p:sp>
    </p:spTree>
    <p:extLst>
      <p:ext uri="{BB962C8B-B14F-4D97-AF65-F5344CB8AC3E}">
        <p14:creationId xmlns:p14="http://schemas.microsoft.com/office/powerpoint/2010/main" val="1516715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33E1-3B55-409B-BF9D-F40079EDF42D}"/>
              </a:ext>
            </a:extLst>
          </p:cNvPr>
          <p:cNvSpPr>
            <a:spLocks noGrp="1"/>
          </p:cNvSpPr>
          <p:nvPr>
            <p:ph type="title"/>
          </p:nvPr>
        </p:nvSpPr>
        <p:spPr>
          <a:xfrm>
            <a:off x="0" y="2435981"/>
            <a:ext cx="12192000" cy="1609344"/>
          </a:xfrm>
        </p:spPr>
        <p:txBody>
          <a:bodyPr/>
          <a:lstStyle/>
          <a:p>
            <a:pPr algn="ctr"/>
            <a:r>
              <a:rPr lang="en-US" dirty="0">
                <a:solidFill>
                  <a:srgbClr val="C00000"/>
                </a:solidFill>
                <a:latin typeface="Calibri" panose="020F0502020204030204" pitchFamily="34" charset="0"/>
                <a:cs typeface="Calibri" panose="020F0502020204030204" pitchFamily="34" charset="0"/>
              </a:rPr>
              <a:t>Thank</a:t>
            </a:r>
            <a:r>
              <a:rPr lang="en-US" dirty="0">
                <a:solidFill>
                  <a:srgbClr val="C00000"/>
                </a:solidFill>
              </a:rPr>
              <a:t> </a:t>
            </a:r>
            <a:r>
              <a:rPr lang="en-US" dirty="0">
                <a:solidFill>
                  <a:srgbClr val="C00000"/>
                </a:solidFill>
                <a:latin typeface="Calibri" panose="020F0502020204030204" pitchFamily="34" charset="0"/>
                <a:cs typeface="Calibri" panose="020F0502020204030204" pitchFamily="34" charset="0"/>
              </a:rPr>
              <a:t>you</a:t>
            </a:r>
            <a:endParaRPr lang="en-IN"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71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7DEC-2C74-4199-AFE3-5E1CBF04D981}"/>
              </a:ext>
            </a:extLst>
          </p:cNvPr>
          <p:cNvSpPr>
            <a:spLocks noGrp="1"/>
          </p:cNvSpPr>
          <p:nvPr>
            <p:ph type="title"/>
          </p:nvPr>
        </p:nvSpPr>
        <p:spPr/>
        <p:txBody>
          <a:bodyPr/>
          <a:lstStyle/>
          <a:p>
            <a:r>
              <a:rPr lang="en-US" dirty="0">
                <a:solidFill>
                  <a:schemeClr val="tx1"/>
                </a:solidFill>
                <a:latin typeface="Calibri" panose="020F0502020204030204" pitchFamily="34" charset="0"/>
                <a:cs typeface="Calibri" panose="020F0502020204030204" pitchFamily="34" charset="0"/>
              </a:rPr>
              <a:t>introduction</a:t>
            </a:r>
            <a:endParaRPr lang="en-IN" dirty="0">
              <a:solidFill>
                <a:schemeClr val="tx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3B50B10-AFCA-4153-9F0E-A19F96F5A8CF}"/>
              </a:ext>
            </a:extLst>
          </p:cNvPr>
          <p:cNvSpPr>
            <a:spLocks noGrp="1"/>
          </p:cNvSpPr>
          <p:nvPr>
            <p:ph idx="1"/>
          </p:nvPr>
        </p:nvSpPr>
        <p:spPr/>
        <p:txBody>
          <a:bodyPr/>
          <a:lstStyle/>
          <a:p>
            <a:pPr algn="just"/>
            <a:r>
              <a:rPr lang="en-IN" dirty="0">
                <a:latin typeface="Calibri" panose="020F0502020204030204" pitchFamily="34" charset="0"/>
                <a:ea typeface="Calibri" panose="020F0502020204030204" pitchFamily="34" charset="0"/>
                <a:cs typeface="Calibri" panose="020F0502020204030204" pitchFamily="34" charset="0"/>
              </a:rPr>
              <a:t>Investment management refers to the handling of financial assets and other investments—not only buying and selling them.</a:t>
            </a:r>
          </a:p>
          <a:p>
            <a:pPr algn="just"/>
            <a:r>
              <a:rPr lang="en-IN" dirty="0">
                <a:latin typeface="Calibri" panose="020F0502020204030204" pitchFamily="34" charset="0"/>
                <a:ea typeface="Calibri" panose="020F0502020204030204" pitchFamily="34" charset="0"/>
                <a:cs typeface="Calibri" panose="020F0502020204030204" pitchFamily="34" charset="0"/>
              </a:rPr>
              <a:t>Management includes devising a short- or long-term strategy for acquiring and disposing of portfolio holdings. </a:t>
            </a:r>
          </a:p>
          <a:p>
            <a:pPr algn="just"/>
            <a:r>
              <a:rPr lang="en-IN" dirty="0">
                <a:latin typeface="Calibri" panose="020F0502020204030204" pitchFamily="34" charset="0"/>
                <a:ea typeface="Calibri" panose="020F0502020204030204" pitchFamily="34" charset="0"/>
                <a:cs typeface="Calibri" panose="020F0502020204030204" pitchFamily="34" charset="0"/>
              </a:rPr>
              <a:t>It can also include banking, budgeting, and tax services and duties, as well.</a:t>
            </a:r>
          </a:p>
          <a:p>
            <a:pPr algn="just"/>
            <a:r>
              <a:rPr lang="en-IN" dirty="0">
                <a:latin typeface="Calibri" panose="020F0502020204030204" pitchFamily="34" charset="0"/>
                <a:ea typeface="Calibri" panose="020F0502020204030204" pitchFamily="34" charset="0"/>
                <a:cs typeface="Calibri" panose="020F0502020204030204" pitchFamily="34" charset="0"/>
              </a:rPr>
              <a:t>Investment management firms handling over $25 million in assets must register with the SEC and accept fiduciary responsibility toward clients.</a:t>
            </a:r>
          </a:p>
          <a:p>
            <a:pPr algn="just"/>
            <a:endParaRPr lang="en-IN" b="1" dirty="0"/>
          </a:p>
        </p:txBody>
      </p:sp>
      <p:sp>
        <p:nvSpPr>
          <p:cNvPr id="4" name="Slide Number Placeholder 3">
            <a:extLst>
              <a:ext uri="{FF2B5EF4-FFF2-40B4-BE49-F238E27FC236}">
                <a16:creationId xmlns:a16="http://schemas.microsoft.com/office/drawing/2014/main" id="{2BFFD583-58A6-47D7-BF21-6ED6DAECB2E5}"/>
              </a:ext>
            </a:extLst>
          </p:cNvPr>
          <p:cNvSpPr>
            <a:spLocks noGrp="1"/>
          </p:cNvSpPr>
          <p:nvPr>
            <p:ph type="sldNum" sz="quarter" idx="12"/>
          </p:nvPr>
        </p:nvSpPr>
        <p:spPr/>
        <p:txBody>
          <a:bodyPr/>
          <a:lstStyle/>
          <a:p>
            <a:fld id="{392B90E2-7465-4632-88CB-14BE06858C51}" type="slidenum">
              <a:rPr lang="en-IN" smtClean="0"/>
              <a:t>4</a:t>
            </a:fld>
            <a:endParaRPr lang="en-IN"/>
          </a:p>
        </p:txBody>
      </p:sp>
    </p:spTree>
    <p:extLst>
      <p:ext uri="{BB962C8B-B14F-4D97-AF65-F5344CB8AC3E}">
        <p14:creationId xmlns:p14="http://schemas.microsoft.com/office/powerpoint/2010/main" val="404099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99544-3466-4E54-91E0-408208888C21}"/>
              </a:ext>
            </a:extLst>
          </p:cNvPr>
          <p:cNvSpPr>
            <a:spLocks noGrp="1"/>
          </p:cNvSpPr>
          <p:nvPr>
            <p:ph type="title"/>
          </p:nvPr>
        </p:nvSpPr>
        <p:spPr/>
        <p:txBody>
          <a:bodyPr/>
          <a:lstStyle/>
          <a:p>
            <a:r>
              <a:rPr lang="en-US" dirty="0">
                <a:solidFill>
                  <a:schemeClr val="tx1"/>
                </a:solidFill>
                <a:latin typeface="Calibri" panose="020F0502020204030204" pitchFamily="34" charset="0"/>
                <a:cs typeface="Calibri" panose="020F0502020204030204" pitchFamily="34" charset="0"/>
              </a:rPr>
              <a:t>Literature review</a:t>
            </a:r>
            <a:endParaRPr lang="en-IN" dirty="0">
              <a:solidFill>
                <a:schemeClr val="tx1"/>
              </a:solidFill>
              <a:latin typeface="Calibri" panose="020F0502020204030204" pitchFamily="34" charset="0"/>
              <a:cs typeface="Calibri" panose="020F0502020204030204" pitchFamily="34" charset="0"/>
            </a:endParaRPr>
          </a:p>
        </p:txBody>
      </p:sp>
      <p:graphicFrame>
        <p:nvGraphicFramePr>
          <p:cNvPr id="5" name="Content Placeholder 4">
            <a:extLst>
              <a:ext uri="{FF2B5EF4-FFF2-40B4-BE49-F238E27FC236}">
                <a16:creationId xmlns:a16="http://schemas.microsoft.com/office/drawing/2014/main" id="{D465A1C2-CF16-4789-A487-B7755AF05577}"/>
              </a:ext>
            </a:extLst>
          </p:cNvPr>
          <p:cNvGraphicFramePr>
            <a:graphicFrameLocks noGrp="1"/>
          </p:cNvGraphicFramePr>
          <p:nvPr>
            <p:ph idx="1"/>
            <p:extLst>
              <p:ext uri="{D42A27DB-BD31-4B8C-83A1-F6EECF244321}">
                <p14:modId xmlns:p14="http://schemas.microsoft.com/office/powerpoint/2010/main" val="481840899"/>
              </p:ext>
            </p:extLst>
          </p:nvPr>
        </p:nvGraphicFramePr>
        <p:xfrm>
          <a:off x="923827" y="2092487"/>
          <a:ext cx="9770916" cy="3158357"/>
        </p:xfrm>
        <a:graphic>
          <a:graphicData uri="http://schemas.openxmlformats.org/drawingml/2006/table">
            <a:tbl>
              <a:tblPr firstRow="1" bandRow="1">
                <a:tableStyleId>{5C22544A-7EE6-4342-B048-85BDC9FD1C3A}</a:tableStyleId>
              </a:tblPr>
              <a:tblGrid>
                <a:gridCol w="673035">
                  <a:extLst>
                    <a:ext uri="{9D8B030D-6E8A-4147-A177-3AD203B41FA5}">
                      <a16:colId xmlns:a16="http://schemas.microsoft.com/office/drawing/2014/main" val="1897176830"/>
                    </a:ext>
                  </a:extLst>
                </a:gridCol>
                <a:gridCol w="1996308">
                  <a:extLst>
                    <a:ext uri="{9D8B030D-6E8A-4147-A177-3AD203B41FA5}">
                      <a16:colId xmlns:a16="http://schemas.microsoft.com/office/drawing/2014/main" val="3742171673"/>
                    </a:ext>
                  </a:extLst>
                </a:gridCol>
                <a:gridCol w="2270302">
                  <a:extLst>
                    <a:ext uri="{9D8B030D-6E8A-4147-A177-3AD203B41FA5}">
                      <a16:colId xmlns:a16="http://schemas.microsoft.com/office/drawing/2014/main" val="268686753"/>
                    </a:ext>
                  </a:extLst>
                </a:gridCol>
                <a:gridCol w="2752627">
                  <a:extLst>
                    <a:ext uri="{9D8B030D-6E8A-4147-A177-3AD203B41FA5}">
                      <a16:colId xmlns:a16="http://schemas.microsoft.com/office/drawing/2014/main" val="1803428068"/>
                    </a:ext>
                  </a:extLst>
                </a:gridCol>
                <a:gridCol w="2078644">
                  <a:extLst>
                    <a:ext uri="{9D8B030D-6E8A-4147-A177-3AD203B41FA5}">
                      <a16:colId xmlns:a16="http://schemas.microsoft.com/office/drawing/2014/main" val="2645665913"/>
                    </a:ext>
                  </a:extLst>
                </a:gridCol>
              </a:tblGrid>
              <a:tr h="410839">
                <a:tc>
                  <a:txBody>
                    <a:bodyPr/>
                    <a:lstStyle/>
                    <a:p>
                      <a:pPr algn="ctr"/>
                      <a:r>
                        <a:rPr lang="en-US" dirty="0">
                          <a:latin typeface="Calibri" panose="020F0502020204030204" pitchFamily="34" charset="0"/>
                          <a:cs typeface="Calibri" panose="020F0502020204030204" pitchFamily="34" charset="0"/>
                        </a:rPr>
                        <a:t>No</a:t>
                      </a:r>
                      <a:endParaRPr lang="en-IN" dirty="0">
                        <a:latin typeface="Calibri" panose="020F0502020204030204" pitchFamily="34" charset="0"/>
                        <a:cs typeface="Calibri" panose="020F0502020204030204" pitchFamily="34" charset="0"/>
                      </a:endParaRPr>
                    </a:p>
                  </a:txBody>
                  <a:tcPr/>
                </a:tc>
                <a:tc>
                  <a:txBody>
                    <a:bodyPr/>
                    <a:lstStyle/>
                    <a:p>
                      <a:pPr algn="ctr"/>
                      <a:r>
                        <a:rPr lang="en-US" dirty="0">
                          <a:latin typeface="Calibri" panose="020F0502020204030204" pitchFamily="34" charset="0"/>
                          <a:cs typeface="Calibri" panose="020F0502020204030204" pitchFamily="34" charset="0"/>
                        </a:rPr>
                        <a:t>Authors</a:t>
                      </a:r>
                      <a:endParaRPr lang="en-IN" dirty="0">
                        <a:latin typeface="Calibri" panose="020F0502020204030204" pitchFamily="34" charset="0"/>
                        <a:cs typeface="Calibri" panose="020F0502020204030204" pitchFamily="34" charset="0"/>
                      </a:endParaRPr>
                    </a:p>
                  </a:txBody>
                  <a:tcPr/>
                </a:tc>
                <a:tc>
                  <a:txBody>
                    <a:bodyPr/>
                    <a:lstStyle/>
                    <a:p>
                      <a:pPr algn="ctr"/>
                      <a:r>
                        <a:rPr lang="en-US" dirty="0">
                          <a:latin typeface="Calibri" panose="020F0502020204030204" pitchFamily="34" charset="0"/>
                          <a:cs typeface="Calibri" panose="020F0502020204030204" pitchFamily="34" charset="0"/>
                        </a:rPr>
                        <a:t>Title</a:t>
                      </a:r>
                      <a:endParaRPr lang="en-IN" dirty="0">
                        <a:latin typeface="Calibri" panose="020F0502020204030204" pitchFamily="34" charset="0"/>
                        <a:cs typeface="Calibri" panose="020F0502020204030204" pitchFamily="34" charset="0"/>
                      </a:endParaRPr>
                    </a:p>
                  </a:txBody>
                  <a:tcPr/>
                </a:tc>
                <a:tc>
                  <a:txBody>
                    <a:bodyPr/>
                    <a:lstStyle/>
                    <a:p>
                      <a:pPr algn="ctr"/>
                      <a:r>
                        <a:rPr lang="en-US" dirty="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pPr algn="ctr"/>
                      <a:r>
                        <a:rPr lang="en-US" dirty="0">
                          <a:latin typeface="Calibri" panose="020F0502020204030204" pitchFamily="34" charset="0"/>
                          <a:cs typeface="Calibri" panose="020F0502020204030204" pitchFamily="34" charset="0"/>
                        </a:rPr>
                        <a:t>Year</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99199487"/>
                  </a:ext>
                </a:extLst>
              </a:tr>
              <a:tr h="1071979">
                <a:tc>
                  <a:txBody>
                    <a:bodyPr/>
                    <a:lstStyle/>
                    <a:p>
                      <a:pPr algn="ctr"/>
                      <a:r>
                        <a:rPr lang="en-US" dirty="0">
                          <a:latin typeface="Calibri" panose="020F0502020204030204" pitchFamily="34" charset="0"/>
                          <a:cs typeface="Calibri" panose="020F0502020204030204" pitchFamily="34" charset="0"/>
                        </a:rPr>
                        <a:t>[1]</a:t>
                      </a:r>
                      <a:endParaRPr lang="en-IN" dirty="0">
                        <a:latin typeface="Calibri" panose="020F0502020204030204" pitchFamily="34" charset="0"/>
                        <a:cs typeface="Calibri" panose="020F0502020204030204" pitchFamily="34" charset="0"/>
                      </a:endParaRPr>
                    </a:p>
                  </a:txBody>
                  <a:tcPr/>
                </a:tc>
                <a:tc>
                  <a:txBody>
                    <a:bodyPr/>
                    <a:lstStyle/>
                    <a:p>
                      <a:pPr algn="ctr"/>
                      <a:r>
                        <a:rPr lang="en-US" sz="1800" kern="1200" dirty="0">
                          <a:solidFill>
                            <a:schemeClr val="dk1"/>
                          </a:solidFill>
                          <a:effectLst/>
                          <a:latin typeface="Calibri" panose="020F0502020204030204" pitchFamily="34" charset="0"/>
                          <a:ea typeface="+mn-ea"/>
                          <a:cs typeface="Calibri" panose="020F0502020204030204" pitchFamily="34" charset="0"/>
                        </a:rPr>
                        <a:t>Twinkle Svadas1,</a:t>
                      </a:r>
                      <a:endParaRPr lang="en-IN" sz="1800" kern="1200" dirty="0">
                        <a:solidFill>
                          <a:schemeClr val="dk1"/>
                        </a:solidFill>
                        <a:effectLst/>
                        <a:latin typeface="Calibri" panose="020F0502020204030204" pitchFamily="34" charset="0"/>
                        <a:ea typeface="+mn-ea"/>
                        <a:cs typeface="Calibri" panose="020F0502020204030204" pitchFamily="34" charset="0"/>
                      </a:endParaRPr>
                    </a:p>
                    <a:p>
                      <a:pPr algn="ctr"/>
                      <a:r>
                        <a:rPr lang="en-US" sz="1800" kern="1200" dirty="0">
                          <a:solidFill>
                            <a:schemeClr val="dk1"/>
                          </a:solidFill>
                          <a:effectLst/>
                          <a:latin typeface="Calibri" panose="020F0502020204030204" pitchFamily="34" charset="0"/>
                          <a:ea typeface="+mn-ea"/>
                          <a:cs typeface="Calibri" panose="020F0502020204030204" pitchFamily="34" charset="0"/>
                        </a:rPr>
                        <a:t>Jasmin Jha2</a:t>
                      </a:r>
                      <a:endParaRPr lang="en-IN" dirty="0">
                        <a:latin typeface="Calibri" panose="020F0502020204030204" pitchFamily="34" charset="0"/>
                        <a:cs typeface="Calibri" panose="020F0502020204030204" pitchFamily="34" charset="0"/>
                      </a:endParaRPr>
                    </a:p>
                  </a:txBody>
                  <a:tcPr/>
                </a:tc>
                <a:tc>
                  <a:txBody>
                    <a:bodyPr/>
                    <a:lstStyle/>
                    <a:p>
                      <a:pPr algn="ctr"/>
                      <a:r>
                        <a:rPr lang="en-US" sz="1800" kern="1200" dirty="0">
                          <a:solidFill>
                            <a:schemeClr val="dk1"/>
                          </a:solidFill>
                          <a:effectLst/>
                          <a:latin typeface="Calibri" panose="020F0502020204030204" pitchFamily="34" charset="0"/>
                          <a:ea typeface="+mn-ea"/>
                          <a:cs typeface="Calibri" panose="020F0502020204030204" pitchFamily="34" charset="0"/>
                        </a:rPr>
                        <a:t>Document Cluster Mining on Text Documents</a:t>
                      </a:r>
                      <a:endParaRPr lang="en-IN" dirty="0">
                        <a:latin typeface="Calibri" panose="020F0502020204030204" pitchFamily="34" charset="0"/>
                        <a:cs typeface="Calibri" panose="020F0502020204030204" pitchFamily="34" charset="0"/>
                      </a:endParaRPr>
                    </a:p>
                  </a:txBody>
                  <a:tcPr/>
                </a:tc>
                <a:tc>
                  <a:txBody>
                    <a:bodyPr/>
                    <a:lstStyle/>
                    <a:p>
                      <a:pPr algn="ctr"/>
                      <a:r>
                        <a:rPr lang="en-US" sz="1800" kern="1200" dirty="0">
                          <a:solidFill>
                            <a:schemeClr val="dk1"/>
                          </a:solidFill>
                          <a:effectLst/>
                          <a:latin typeface="Calibri" panose="020F0502020204030204" pitchFamily="34" charset="0"/>
                          <a:ea typeface="+mn-ea"/>
                          <a:cs typeface="Calibri" panose="020F0502020204030204" pitchFamily="34" charset="0"/>
                        </a:rPr>
                        <a:t>Tokenization,</a:t>
                      </a:r>
                      <a:endParaRPr lang="en-IN" sz="1800" kern="1200" dirty="0">
                        <a:solidFill>
                          <a:schemeClr val="dk1"/>
                        </a:solidFill>
                        <a:effectLst/>
                        <a:latin typeface="Calibri" panose="020F0502020204030204" pitchFamily="34" charset="0"/>
                        <a:ea typeface="+mn-ea"/>
                        <a:cs typeface="Calibri" panose="020F0502020204030204" pitchFamily="34" charset="0"/>
                      </a:endParaRPr>
                    </a:p>
                    <a:p>
                      <a:pPr algn="ctr"/>
                      <a:r>
                        <a:rPr lang="en-US" sz="1800" kern="1200" dirty="0">
                          <a:solidFill>
                            <a:schemeClr val="dk1"/>
                          </a:solidFill>
                          <a:effectLst/>
                          <a:latin typeface="Calibri" panose="020F0502020204030204" pitchFamily="34" charset="0"/>
                          <a:ea typeface="+mn-ea"/>
                          <a:cs typeface="Calibri" panose="020F0502020204030204" pitchFamily="34" charset="0"/>
                        </a:rPr>
                        <a:t>Text Clustering,</a:t>
                      </a:r>
                      <a:endParaRPr lang="en-IN" sz="1800" kern="1200" dirty="0">
                        <a:solidFill>
                          <a:schemeClr val="dk1"/>
                        </a:solidFill>
                        <a:effectLst/>
                        <a:latin typeface="Calibri" panose="020F0502020204030204" pitchFamily="34" charset="0"/>
                        <a:ea typeface="+mn-ea"/>
                        <a:cs typeface="Calibri" panose="020F0502020204030204" pitchFamily="34" charset="0"/>
                      </a:endParaRPr>
                    </a:p>
                    <a:p>
                      <a:pPr algn="ctr"/>
                      <a:r>
                        <a:rPr lang="en-US" sz="1800" kern="1200" dirty="0">
                          <a:solidFill>
                            <a:schemeClr val="dk1"/>
                          </a:solidFill>
                          <a:effectLst/>
                          <a:latin typeface="Calibri" panose="020F0502020204030204" pitchFamily="34" charset="0"/>
                          <a:ea typeface="+mn-ea"/>
                          <a:cs typeface="Calibri" panose="020F0502020204030204" pitchFamily="34" charset="0"/>
                        </a:rPr>
                        <a:t>Ontology</a:t>
                      </a:r>
                      <a:endParaRPr lang="en-IN" sz="1800" kern="1200" dirty="0">
                        <a:solidFill>
                          <a:schemeClr val="dk1"/>
                        </a:solidFill>
                        <a:effectLst/>
                        <a:latin typeface="Calibri" panose="020F0502020204030204" pitchFamily="34" charset="0"/>
                        <a:ea typeface="+mn-ea"/>
                        <a:cs typeface="Calibri" panose="020F0502020204030204" pitchFamily="34" charset="0"/>
                      </a:endParaRPr>
                    </a:p>
                    <a:p>
                      <a:pPr algn="ctr"/>
                      <a:endParaRPr lang="en-IN" dirty="0">
                        <a:latin typeface="Calibri" panose="020F0502020204030204" pitchFamily="34" charset="0"/>
                        <a:cs typeface="Calibri" panose="020F0502020204030204" pitchFamily="34" charset="0"/>
                      </a:endParaRPr>
                    </a:p>
                  </a:txBody>
                  <a:tcPr/>
                </a:tc>
                <a:tc>
                  <a:txBody>
                    <a:bodyPr/>
                    <a:lstStyle/>
                    <a:p>
                      <a:pPr algn="ctr"/>
                      <a:r>
                        <a:rPr lang="en-US" dirty="0">
                          <a:latin typeface="Calibri" panose="020F0502020204030204" pitchFamily="34" charset="0"/>
                          <a:cs typeface="Calibri" panose="020F0502020204030204" pitchFamily="34" charset="0"/>
                        </a:rPr>
                        <a:t>2015</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26031656"/>
                  </a:ext>
                </a:extLst>
              </a:tr>
              <a:tr h="1071979">
                <a:tc>
                  <a:txBody>
                    <a:bodyPr/>
                    <a:lstStyle/>
                    <a:p>
                      <a:pPr algn="ctr"/>
                      <a:r>
                        <a:rPr lang="en-US" dirty="0">
                          <a:latin typeface="Calibri" panose="020F0502020204030204" pitchFamily="34" charset="0"/>
                          <a:cs typeface="Calibri" panose="020F0502020204030204" pitchFamily="34" charset="0"/>
                        </a:rPr>
                        <a:t>[2]</a:t>
                      </a:r>
                      <a:endParaRPr lang="en-IN" dirty="0">
                        <a:latin typeface="Calibri" panose="020F0502020204030204" pitchFamily="34" charset="0"/>
                        <a:cs typeface="Calibri" panose="020F0502020204030204" pitchFamily="34" charset="0"/>
                      </a:endParaRPr>
                    </a:p>
                  </a:txBody>
                  <a:tcPr/>
                </a:tc>
                <a:tc>
                  <a:txBody>
                    <a:bodyPr/>
                    <a:lstStyle/>
                    <a:p>
                      <a:pPr marL="0" marR="0" algn="ctr">
                        <a:lnSpc>
                          <a:spcPct val="115000"/>
                        </a:lnSpc>
                        <a:spcBef>
                          <a:spcPts val="0"/>
                        </a:spcBef>
                        <a:spcAft>
                          <a:spcPts val="0"/>
                        </a:spcAft>
                      </a:pPr>
                      <a:r>
                        <a:rPr lang="en-IN" sz="1800" dirty="0">
                          <a:effectLst/>
                          <a:latin typeface="Calibri" panose="020F0502020204030204" pitchFamily="34" charset="0"/>
                          <a:ea typeface="Calibri" panose="020F0502020204030204" pitchFamily="34" charset="0"/>
                          <a:cs typeface="Calibri" panose="020F0502020204030204" pitchFamily="34" charset="0"/>
                        </a:rPr>
                        <a:t>K. Anusha1 and A. Murugan2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dirty="0">
                          <a:effectLst/>
                          <a:latin typeface="Calibri" panose="020F0502020204030204" pitchFamily="34" charset="0"/>
                          <a:ea typeface="Calibri" panose="020F0502020204030204" pitchFamily="34" charset="0"/>
                          <a:cs typeface="Calibri" panose="020F0502020204030204" pitchFamily="34" charset="0"/>
                        </a:rPr>
                        <a:t>Stock Market Risk Assessment Using Data Mining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dirty="0">
                          <a:effectLst/>
                          <a:latin typeface="Calibri" panose="020F0502020204030204" pitchFamily="34" charset="0"/>
                          <a:ea typeface="Calibri" panose="020F0502020204030204" pitchFamily="34" charset="0"/>
                          <a:cs typeface="Calibri" panose="020F0502020204030204" pitchFamily="34" charset="0"/>
                        </a:rPr>
                        <a:t>Beta, Sharpe 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IN" sz="1800" dirty="0">
                          <a:effectLst/>
                          <a:latin typeface="Calibri" panose="020F0502020204030204" pitchFamily="34" charset="0"/>
                          <a:ea typeface="Calibri" panose="020F0502020204030204" pitchFamily="34" charset="0"/>
                          <a:cs typeface="Calibri" panose="020F0502020204030204" pitchFamily="34" charset="0"/>
                        </a:rPr>
                        <a:t>Treynor Ratio,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IN" sz="1800" dirty="0">
                          <a:effectLst/>
                          <a:latin typeface="Calibri" panose="020F0502020204030204" pitchFamily="34" charset="0"/>
                          <a:ea typeface="Calibri" panose="020F0502020204030204" pitchFamily="34" charset="0"/>
                          <a:cs typeface="Calibri" panose="020F0502020204030204" pitchFamily="34" charset="0"/>
                        </a:rPr>
                        <a:t>Jensen’s Alpha,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Naive byes 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2020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2353594"/>
                  </a:ext>
                </a:extLst>
              </a:tr>
            </a:tbl>
          </a:graphicData>
        </a:graphic>
      </p:graphicFrame>
      <p:sp>
        <p:nvSpPr>
          <p:cNvPr id="4" name="Slide Number Placeholder 3">
            <a:extLst>
              <a:ext uri="{FF2B5EF4-FFF2-40B4-BE49-F238E27FC236}">
                <a16:creationId xmlns:a16="http://schemas.microsoft.com/office/drawing/2014/main" id="{3A24E7FC-5917-4A72-A3B4-12A7E9B61BD7}"/>
              </a:ext>
            </a:extLst>
          </p:cNvPr>
          <p:cNvSpPr>
            <a:spLocks noGrp="1"/>
          </p:cNvSpPr>
          <p:nvPr>
            <p:ph type="sldNum" sz="quarter" idx="12"/>
          </p:nvPr>
        </p:nvSpPr>
        <p:spPr/>
        <p:txBody>
          <a:bodyPr/>
          <a:lstStyle/>
          <a:p>
            <a:fld id="{392B90E2-7465-4632-88CB-14BE06858C51}" type="slidenum">
              <a:rPr lang="en-IN" smtClean="0"/>
              <a:t>5</a:t>
            </a:fld>
            <a:endParaRPr lang="en-IN"/>
          </a:p>
        </p:txBody>
      </p:sp>
    </p:spTree>
    <p:extLst>
      <p:ext uri="{BB962C8B-B14F-4D97-AF65-F5344CB8AC3E}">
        <p14:creationId xmlns:p14="http://schemas.microsoft.com/office/powerpoint/2010/main" val="1999362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76CF0-18BB-44A0-A9D5-EC5DE98ECC20}"/>
              </a:ext>
            </a:extLst>
          </p:cNvPr>
          <p:cNvSpPr>
            <a:spLocks noGrp="1"/>
          </p:cNvSpPr>
          <p:nvPr>
            <p:ph type="title"/>
          </p:nvPr>
        </p:nvSpPr>
        <p:spPr/>
        <p:txBody>
          <a:bodyPr>
            <a:normAutofit/>
          </a:bodyPr>
          <a:lstStyle/>
          <a:p>
            <a:r>
              <a:rPr lang="en-US" sz="4000" dirty="0">
                <a:solidFill>
                  <a:schemeClr val="tx1"/>
                </a:solidFill>
                <a:latin typeface="Calibri" panose="020F0502020204030204" pitchFamily="34" charset="0"/>
                <a:cs typeface="Calibri" panose="020F0502020204030204" pitchFamily="34" charset="0"/>
              </a:rPr>
              <a:t>Continue</a:t>
            </a:r>
            <a:r>
              <a:rPr lang="en-US" sz="4000" dirty="0"/>
              <a:t>..</a:t>
            </a:r>
            <a:endParaRPr lang="en-IN" sz="4000" dirty="0"/>
          </a:p>
        </p:txBody>
      </p:sp>
      <p:graphicFrame>
        <p:nvGraphicFramePr>
          <p:cNvPr id="6" name="Content Placeholder 5">
            <a:extLst>
              <a:ext uri="{FF2B5EF4-FFF2-40B4-BE49-F238E27FC236}">
                <a16:creationId xmlns:a16="http://schemas.microsoft.com/office/drawing/2014/main" id="{347F60BF-AA80-4A83-9C51-2B114588466B}"/>
              </a:ext>
            </a:extLst>
          </p:cNvPr>
          <p:cNvGraphicFramePr>
            <a:graphicFrameLocks noGrp="1"/>
          </p:cNvGraphicFramePr>
          <p:nvPr>
            <p:ph idx="1"/>
            <p:extLst>
              <p:ext uri="{D42A27DB-BD31-4B8C-83A1-F6EECF244321}">
                <p14:modId xmlns:p14="http://schemas.microsoft.com/office/powerpoint/2010/main" val="881674166"/>
              </p:ext>
            </p:extLst>
          </p:nvPr>
        </p:nvGraphicFramePr>
        <p:xfrm>
          <a:off x="1063752" y="1781534"/>
          <a:ext cx="10058400" cy="3895109"/>
        </p:xfrm>
        <a:graphic>
          <a:graphicData uri="http://schemas.openxmlformats.org/drawingml/2006/table">
            <a:tbl>
              <a:tblPr firstRow="1" bandRow="1">
                <a:tableStyleId>{5C22544A-7EE6-4342-B048-85BDC9FD1C3A}</a:tableStyleId>
              </a:tblPr>
              <a:tblGrid>
                <a:gridCol w="768252">
                  <a:extLst>
                    <a:ext uri="{9D8B030D-6E8A-4147-A177-3AD203B41FA5}">
                      <a16:colId xmlns:a16="http://schemas.microsoft.com/office/drawing/2014/main" val="280936721"/>
                    </a:ext>
                  </a:extLst>
                </a:gridCol>
                <a:gridCol w="2243579">
                  <a:extLst>
                    <a:ext uri="{9D8B030D-6E8A-4147-A177-3AD203B41FA5}">
                      <a16:colId xmlns:a16="http://schemas.microsoft.com/office/drawing/2014/main" val="3977154260"/>
                    </a:ext>
                  </a:extLst>
                </a:gridCol>
                <a:gridCol w="2271860">
                  <a:extLst>
                    <a:ext uri="{9D8B030D-6E8A-4147-A177-3AD203B41FA5}">
                      <a16:colId xmlns:a16="http://schemas.microsoft.com/office/drawing/2014/main" val="3362206178"/>
                    </a:ext>
                  </a:extLst>
                </a:gridCol>
                <a:gridCol w="4059749">
                  <a:extLst>
                    <a:ext uri="{9D8B030D-6E8A-4147-A177-3AD203B41FA5}">
                      <a16:colId xmlns:a16="http://schemas.microsoft.com/office/drawing/2014/main" val="2390963577"/>
                    </a:ext>
                  </a:extLst>
                </a:gridCol>
                <a:gridCol w="714960">
                  <a:extLst>
                    <a:ext uri="{9D8B030D-6E8A-4147-A177-3AD203B41FA5}">
                      <a16:colId xmlns:a16="http://schemas.microsoft.com/office/drawing/2014/main" val="583807415"/>
                    </a:ext>
                  </a:extLst>
                </a:gridCol>
              </a:tblGrid>
              <a:tr h="462045">
                <a:tc>
                  <a:txBody>
                    <a:bodyPr/>
                    <a:lstStyle/>
                    <a:p>
                      <a:pPr algn="ctr"/>
                      <a:r>
                        <a:rPr lang="en-US" dirty="0">
                          <a:latin typeface="Calibri" panose="020F0502020204030204" pitchFamily="34" charset="0"/>
                          <a:cs typeface="Calibri" panose="020F0502020204030204" pitchFamily="34" charset="0"/>
                        </a:rPr>
                        <a:t>No</a:t>
                      </a:r>
                      <a:endParaRPr lang="en-IN" dirty="0">
                        <a:latin typeface="Calibri" panose="020F0502020204030204" pitchFamily="34" charset="0"/>
                        <a:cs typeface="Calibri" panose="020F0502020204030204" pitchFamily="34" charset="0"/>
                      </a:endParaRPr>
                    </a:p>
                  </a:txBody>
                  <a:tcPr/>
                </a:tc>
                <a:tc>
                  <a:txBody>
                    <a:bodyPr/>
                    <a:lstStyle/>
                    <a:p>
                      <a:pPr algn="ctr"/>
                      <a:r>
                        <a:rPr lang="en-US" sz="1800" dirty="0">
                          <a:latin typeface="Calibri" panose="020F0502020204030204" pitchFamily="34" charset="0"/>
                          <a:cs typeface="Calibri" panose="020F0502020204030204" pitchFamily="34" charset="0"/>
                        </a:rPr>
                        <a:t>Authors</a:t>
                      </a:r>
                      <a:endParaRPr lang="en-IN" sz="1800" dirty="0">
                        <a:latin typeface="Calibri" panose="020F0502020204030204" pitchFamily="34" charset="0"/>
                        <a:cs typeface="Calibri" panose="020F0502020204030204" pitchFamily="34" charset="0"/>
                      </a:endParaRPr>
                    </a:p>
                  </a:txBody>
                  <a:tcPr/>
                </a:tc>
                <a:tc>
                  <a:txBody>
                    <a:bodyPr/>
                    <a:lstStyle/>
                    <a:p>
                      <a:pPr algn="ctr"/>
                      <a:r>
                        <a:rPr lang="en-US" sz="1800" dirty="0">
                          <a:latin typeface="Calibri" panose="020F0502020204030204" pitchFamily="34" charset="0"/>
                          <a:cs typeface="Calibri" panose="020F0502020204030204" pitchFamily="34" charset="0"/>
                        </a:rPr>
                        <a:t>Title</a:t>
                      </a:r>
                      <a:endParaRPr lang="en-IN" sz="1800" dirty="0">
                        <a:latin typeface="Calibri" panose="020F0502020204030204" pitchFamily="34" charset="0"/>
                        <a:cs typeface="Calibri" panose="020F0502020204030204" pitchFamily="34" charset="0"/>
                      </a:endParaRPr>
                    </a:p>
                  </a:txBody>
                  <a:tcPr/>
                </a:tc>
                <a:tc>
                  <a:txBody>
                    <a:bodyPr/>
                    <a:lstStyle/>
                    <a:p>
                      <a:pPr algn="ctr"/>
                      <a:r>
                        <a:rPr lang="en-US" sz="1800" dirty="0">
                          <a:latin typeface="Calibri" panose="020F0502020204030204" pitchFamily="34" charset="0"/>
                          <a:cs typeface="Calibri" panose="020F0502020204030204" pitchFamily="34" charset="0"/>
                        </a:rPr>
                        <a:t>Methods</a:t>
                      </a:r>
                      <a:endParaRPr lang="en-IN" sz="1800" dirty="0">
                        <a:latin typeface="Calibri" panose="020F0502020204030204" pitchFamily="34" charset="0"/>
                        <a:cs typeface="Calibri" panose="020F0502020204030204" pitchFamily="34" charset="0"/>
                      </a:endParaRPr>
                    </a:p>
                  </a:txBody>
                  <a:tcPr/>
                </a:tc>
                <a:tc>
                  <a:txBody>
                    <a:bodyPr/>
                    <a:lstStyle/>
                    <a:p>
                      <a:pPr algn="ctr"/>
                      <a:r>
                        <a:rPr lang="en-US" sz="1800" dirty="0">
                          <a:latin typeface="Calibri" panose="020F0502020204030204" pitchFamily="34" charset="0"/>
                          <a:cs typeface="Calibri" panose="020F0502020204030204" pitchFamily="34" charset="0"/>
                        </a:rPr>
                        <a:t>Year</a:t>
                      </a:r>
                      <a:endParaRPr lang="en-IN"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91874904"/>
                  </a:ext>
                </a:extLst>
              </a:tr>
              <a:tr h="1210244">
                <a:tc>
                  <a:txBody>
                    <a:bodyPr/>
                    <a:lstStyle/>
                    <a:p>
                      <a:pPr algn="ctr"/>
                      <a:r>
                        <a:rPr lang="en-US" dirty="0">
                          <a:latin typeface="Calibri" panose="020F0502020204030204" pitchFamily="34" charset="0"/>
                          <a:cs typeface="Calibri" panose="020F0502020204030204" pitchFamily="34" charset="0"/>
                        </a:rPr>
                        <a:t>[3]</a:t>
                      </a:r>
                      <a:endParaRPr lang="en-IN" dirty="0">
                        <a:latin typeface="Calibri" panose="020F0502020204030204" pitchFamily="34" charset="0"/>
                        <a:cs typeface="Calibri" panose="020F0502020204030204" pitchFamily="34" charset="0"/>
                      </a:endParaRPr>
                    </a:p>
                  </a:txBody>
                  <a:tcPr/>
                </a:tc>
                <a:tc>
                  <a:txBody>
                    <a:bodyPr/>
                    <a:lstStyle/>
                    <a:p>
                      <a:pPr marL="0" marR="0" algn="ctr">
                        <a:lnSpc>
                          <a:spcPct val="115000"/>
                        </a:lnSpc>
                        <a:spcBef>
                          <a:spcPts val="0"/>
                        </a:spcBef>
                        <a:spcAft>
                          <a:spcPts val="0"/>
                        </a:spcAft>
                      </a:pPr>
                      <a:r>
                        <a:rPr lang="en-IN" sz="1800" dirty="0">
                          <a:effectLst/>
                          <a:latin typeface="Calibri" panose="020F0502020204030204" pitchFamily="34" charset="0"/>
                          <a:ea typeface="Calibri" panose="020F0502020204030204" pitchFamily="34" charset="0"/>
                          <a:cs typeface="Calibri" panose="020F0502020204030204" pitchFamily="34" charset="0"/>
                        </a:rPr>
                        <a:t>G Ravi Kumar, S </a:t>
                      </a:r>
                      <a:r>
                        <a:rPr lang="en-IN" sz="1800" dirty="0" err="1">
                          <a:effectLst/>
                          <a:latin typeface="Calibri" panose="020F0502020204030204" pitchFamily="34" charset="0"/>
                          <a:ea typeface="Calibri" panose="020F0502020204030204" pitchFamily="34" charset="0"/>
                          <a:cs typeface="Calibri" panose="020F0502020204030204" pitchFamily="34" charset="0"/>
                        </a:rPr>
                        <a:t>Rahamat</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dirty="0" err="1">
                          <a:effectLst/>
                          <a:latin typeface="Calibri" panose="020F0502020204030204" pitchFamily="34" charset="0"/>
                          <a:ea typeface="Calibri" panose="020F0502020204030204" pitchFamily="34" charset="0"/>
                          <a:cs typeface="Calibri" panose="020F0502020204030204" pitchFamily="34" charset="0"/>
                        </a:rPr>
                        <a:t>Basha</a:t>
                      </a:r>
                      <a:r>
                        <a:rPr lang="en-IN" sz="1800" dirty="0">
                          <a:effectLst/>
                          <a:latin typeface="Calibri" panose="020F0502020204030204" pitchFamily="34" charset="0"/>
                          <a:ea typeface="Calibri" panose="020F0502020204030204" pitchFamily="34" charset="0"/>
                          <a:cs typeface="Calibri" panose="020F0502020204030204" pitchFamily="34" charset="0"/>
                        </a:rPr>
                        <a:t>, Surya </a:t>
                      </a:r>
                      <a:r>
                        <a:rPr lang="en-IN" sz="1800" dirty="0" err="1">
                          <a:effectLst/>
                          <a:latin typeface="Calibri" panose="020F0502020204030204" pitchFamily="34" charset="0"/>
                          <a:ea typeface="Calibri" panose="020F0502020204030204" pitchFamily="34" charset="0"/>
                          <a:cs typeface="Calibri" panose="020F0502020204030204" pitchFamily="34" charset="0"/>
                        </a:rPr>
                        <a:t>Bhupal</a:t>
                      </a:r>
                      <a:r>
                        <a:rPr lang="en-IN" sz="1800" dirty="0">
                          <a:effectLst/>
                          <a:latin typeface="Calibri" panose="020F0502020204030204" pitchFamily="34" charset="0"/>
                          <a:ea typeface="Calibri" panose="020F0502020204030204" pitchFamily="34" charset="0"/>
                          <a:cs typeface="Calibri" panose="020F0502020204030204" pitchFamily="34" charset="0"/>
                        </a:rPr>
                        <a:t> Rao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dirty="0">
                          <a:effectLst/>
                          <a:latin typeface="Calibri" panose="020F0502020204030204" pitchFamily="34" charset="0"/>
                          <a:ea typeface="Calibri" panose="020F0502020204030204" pitchFamily="34" charset="0"/>
                          <a:cs typeface="Calibri" panose="020F0502020204030204" pitchFamily="34" charset="0"/>
                        </a:rPr>
                        <a:t>A Summarization on Text Mining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IN" sz="1800" dirty="0">
                          <a:effectLst/>
                          <a:latin typeface="Calibri" panose="020F0502020204030204" pitchFamily="34" charset="0"/>
                          <a:ea typeface="Calibri" panose="020F0502020204030204" pitchFamily="34" charset="0"/>
                          <a:cs typeface="Calibri" panose="020F0502020204030204" pitchFamily="34" charset="0"/>
                        </a:rPr>
                        <a:t>For Information Extracting From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IN" sz="1800" dirty="0">
                          <a:effectLst/>
                          <a:latin typeface="Calibri" panose="020F0502020204030204" pitchFamily="34" charset="0"/>
                          <a:ea typeface="Calibri" panose="020F0502020204030204" pitchFamily="34" charset="0"/>
                          <a:cs typeface="Calibri" panose="020F0502020204030204" pitchFamily="34" charset="0"/>
                        </a:rPr>
                        <a:t>Applications and Issues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Text Clustering, Natural Language Processing and Name Entity Recognition,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Information Extraction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2020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6924107"/>
                  </a:ext>
                </a:extLst>
              </a:tr>
              <a:tr h="967862">
                <a:tc>
                  <a:txBody>
                    <a:bodyPr/>
                    <a:lstStyle/>
                    <a:p>
                      <a:pPr algn="ctr"/>
                      <a:r>
                        <a:rPr lang="en-US" dirty="0">
                          <a:latin typeface="Calibri" panose="020F0502020204030204" pitchFamily="34" charset="0"/>
                          <a:cs typeface="Calibri" panose="020F0502020204030204" pitchFamily="34" charset="0"/>
                        </a:rPr>
                        <a:t>[4]</a:t>
                      </a:r>
                      <a:endParaRPr lang="en-IN" dirty="0">
                        <a:latin typeface="Calibri" panose="020F0502020204030204" pitchFamily="34" charset="0"/>
                        <a:cs typeface="Calibri" panose="020F0502020204030204" pitchFamily="34" charset="0"/>
                      </a:endParaRPr>
                    </a:p>
                  </a:txBody>
                  <a:tcPr/>
                </a:tc>
                <a:tc>
                  <a:txBody>
                    <a:bodyPr/>
                    <a:lstStyle/>
                    <a:p>
                      <a:pPr marL="0" marR="0" algn="ctr">
                        <a:lnSpc>
                          <a:spcPct val="115000"/>
                        </a:lnSpc>
                        <a:spcBef>
                          <a:spcPts val="0"/>
                        </a:spcBef>
                        <a:spcAft>
                          <a:spcPts val="0"/>
                        </a:spcAft>
                      </a:pPr>
                      <a:r>
                        <a:rPr lang="en-IN" sz="1800">
                          <a:effectLst/>
                          <a:latin typeface="Calibri" panose="020F0502020204030204" pitchFamily="34" charset="0"/>
                          <a:ea typeface="Calibri" panose="020F0502020204030204" pitchFamily="34" charset="0"/>
                          <a:cs typeface="Calibri" panose="020F0502020204030204" pitchFamily="34" charset="0"/>
                        </a:rPr>
                        <a:t>Ramzan Talib, Muhammad Kashif Hanif, Shaeela Ayesha, and Fakeeha Fatima</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800">
                          <a:effectLst/>
                          <a:latin typeface="Calibri" panose="020F0502020204030204" pitchFamily="34" charset="0"/>
                          <a:ea typeface="Calibri" panose="020F0502020204030204" pitchFamily="34" charset="0"/>
                          <a:cs typeface="Calibri" panose="020F0502020204030204" pitchFamily="34" charset="0"/>
                        </a:rPr>
                        <a:t>Text Mining: Techniques, Applications and Issues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NLP and Text Clustering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2016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3608249"/>
                  </a:ext>
                </a:extLst>
              </a:tr>
            </a:tbl>
          </a:graphicData>
        </a:graphic>
      </p:graphicFrame>
      <p:sp>
        <p:nvSpPr>
          <p:cNvPr id="4" name="Slide Number Placeholder 3">
            <a:extLst>
              <a:ext uri="{FF2B5EF4-FFF2-40B4-BE49-F238E27FC236}">
                <a16:creationId xmlns:a16="http://schemas.microsoft.com/office/drawing/2014/main" id="{45A68829-4731-4EEC-A428-85A34D0A6737}"/>
              </a:ext>
            </a:extLst>
          </p:cNvPr>
          <p:cNvSpPr>
            <a:spLocks noGrp="1"/>
          </p:cNvSpPr>
          <p:nvPr>
            <p:ph type="sldNum" sz="quarter" idx="12"/>
          </p:nvPr>
        </p:nvSpPr>
        <p:spPr/>
        <p:txBody>
          <a:bodyPr/>
          <a:lstStyle/>
          <a:p>
            <a:fld id="{392B90E2-7465-4632-88CB-14BE06858C51}" type="slidenum">
              <a:rPr lang="en-IN" smtClean="0"/>
              <a:t>6</a:t>
            </a:fld>
            <a:endParaRPr lang="en-IN"/>
          </a:p>
        </p:txBody>
      </p:sp>
    </p:spTree>
    <p:extLst>
      <p:ext uri="{BB962C8B-B14F-4D97-AF65-F5344CB8AC3E}">
        <p14:creationId xmlns:p14="http://schemas.microsoft.com/office/powerpoint/2010/main" val="375766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D908-85A6-4E62-A868-B7A16F8FE709}"/>
              </a:ext>
            </a:extLst>
          </p:cNvPr>
          <p:cNvSpPr>
            <a:spLocks noGrp="1"/>
          </p:cNvSpPr>
          <p:nvPr>
            <p:ph type="title"/>
          </p:nvPr>
        </p:nvSpPr>
        <p:spPr/>
        <p:txBody>
          <a:bodyPr/>
          <a:lstStyle/>
          <a:p>
            <a:r>
              <a:rPr lang="en-US" dirty="0">
                <a:solidFill>
                  <a:schemeClr val="tx1"/>
                </a:solidFill>
                <a:latin typeface="Calibri" panose="020F0502020204030204" pitchFamily="34" charset="0"/>
                <a:cs typeface="Calibri" panose="020F0502020204030204" pitchFamily="34" charset="0"/>
              </a:rPr>
              <a:t>motivation</a:t>
            </a:r>
            <a:endParaRPr lang="en-IN" dirty="0">
              <a:solidFill>
                <a:schemeClr val="tx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C454030-BAC4-4CCD-8C09-1E3DABB21ABC}"/>
              </a:ext>
            </a:extLst>
          </p:cNvPr>
          <p:cNvSpPr>
            <a:spLocks noGrp="1"/>
          </p:cNvSpPr>
          <p:nvPr>
            <p:ph idx="1"/>
          </p:nvPr>
        </p:nvSpPr>
        <p:spPr/>
        <p:txBody>
          <a:bodyPr/>
          <a:lstStyle/>
          <a:p>
            <a:pPr algn="just"/>
            <a:r>
              <a:rPr lang="en-US" dirty="0">
                <a:latin typeface="Calibri" panose="020F0502020204030204" pitchFamily="34" charset="0"/>
                <a:cs typeface="Calibri" panose="020F0502020204030204" pitchFamily="34" charset="0"/>
              </a:rPr>
              <a:t>We know that if we want to do investment in anything first thing come in out mind is risk. </a:t>
            </a:r>
          </a:p>
          <a:p>
            <a:pPr algn="just"/>
            <a:r>
              <a:rPr lang="en-US" dirty="0">
                <a:latin typeface="Calibri" panose="020F0502020204030204" pitchFamily="34" charset="0"/>
                <a:cs typeface="Calibri" panose="020F0502020204030204" pitchFamily="34" charset="0"/>
              </a:rPr>
              <a:t>Is it risky to invest in this company ? Is it worth it? Will I get profit or loss?</a:t>
            </a:r>
          </a:p>
          <a:p>
            <a:pPr marL="0" indent="0" algn="just">
              <a:buNone/>
            </a:pPr>
            <a:endParaRPr lang="en-IN"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2976AECE-D62D-4DE4-9458-6EFE708E7752}"/>
              </a:ext>
            </a:extLst>
          </p:cNvPr>
          <p:cNvSpPr>
            <a:spLocks noGrp="1"/>
          </p:cNvSpPr>
          <p:nvPr>
            <p:ph type="sldNum" sz="quarter" idx="12"/>
          </p:nvPr>
        </p:nvSpPr>
        <p:spPr/>
        <p:txBody>
          <a:bodyPr/>
          <a:lstStyle/>
          <a:p>
            <a:fld id="{392B90E2-7465-4632-88CB-14BE06858C51}" type="slidenum">
              <a:rPr lang="en-IN" smtClean="0"/>
              <a:t>7</a:t>
            </a:fld>
            <a:endParaRPr lang="en-IN"/>
          </a:p>
        </p:txBody>
      </p:sp>
    </p:spTree>
    <p:extLst>
      <p:ext uri="{BB962C8B-B14F-4D97-AF65-F5344CB8AC3E}">
        <p14:creationId xmlns:p14="http://schemas.microsoft.com/office/powerpoint/2010/main" val="388125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D0C8-ABD3-443F-AB1A-D1CA9C48CCEA}"/>
              </a:ext>
            </a:extLst>
          </p:cNvPr>
          <p:cNvSpPr>
            <a:spLocks noGrp="1"/>
          </p:cNvSpPr>
          <p:nvPr>
            <p:ph type="title"/>
          </p:nvPr>
        </p:nvSpPr>
        <p:spPr/>
        <p:txBody>
          <a:bodyPr/>
          <a:lstStyle/>
          <a:p>
            <a:r>
              <a:rPr lang="en-US" dirty="0">
                <a:solidFill>
                  <a:schemeClr val="tx1"/>
                </a:solidFill>
                <a:latin typeface="Calibri" panose="020F0502020204030204" pitchFamily="34" charset="0"/>
                <a:cs typeface="Calibri" panose="020F0502020204030204" pitchFamily="34" charset="0"/>
              </a:rPr>
              <a:t>objective</a:t>
            </a:r>
            <a:endParaRPr lang="en-IN" dirty="0">
              <a:solidFill>
                <a:schemeClr val="tx1"/>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BD47266-F267-4DB0-8925-0B4B6C62DAEB}"/>
              </a:ext>
            </a:extLst>
          </p:cNvPr>
          <p:cNvSpPr>
            <a:spLocks noGrp="1"/>
          </p:cNvSpPr>
          <p:nvPr>
            <p:ph idx="1"/>
          </p:nvPr>
        </p:nvSpPr>
        <p:spPr/>
        <p:txBody>
          <a:bodyPr/>
          <a:lstStyle/>
          <a:p>
            <a:pPr algn="just"/>
            <a:r>
              <a:rPr lang="en-US" dirty="0">
                <a:latin typeface="Calibri" panose="020F0502020204030204" pitchFamily="34" charset="0"/>
                <a:cs typeface="Calibri" panose="020F0502020204030204" pitchFamily="34" charset="0"/>
              </a:rPr>
              <a:t>Our objective to provide the solution of investment that can tell us should we invest in particular firm or not? </a:t>
            </a:r>
          </a:p>
          <a:p>
            <a:pPr algn="just"/>
            <a:r>
              <a:rPr lang="en-US" dirty="0">
                <a:latin typeface="Calibri" panose="020F0502020204030204" pitchFamily="34" charset="0"/>
                <a:cs typeface="Calibri" panose="020F0502020204030204" pitchFamily="34" charset="0"/>
              </a:rPr>
              <a:t>To get the summary of changes made by particular investment management firm.</a:t>
            </a:r>
            <a:endParaRPr lang="en-IN"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14D0009A-B0A6-489E-9137-C3614FED9B7F}"/>
              </a:ext>
            </a:extLst>
          </p:cNvPr>
          <p:cNvSpPr>
            <a:spLocks noGrp="1"/>
          </p:cNvSpPr>
          <p:nvPr>
            <p:ph type="sldNum" sz="quarter" idx="12"/>
          </p:nvPr>
        </p:nvSpPr>
        <p:spPr/>
        <p:txBody>
          <a:bodyPr/>
          <a:lstStyle/>
          <a:p>
            <a:fld id="{392B90E2-7465-4632-88CB-14BE06858C51}" type="slidenum">
              <a:rPr lang="en-IN" smtClean="0"/>
              <a:t>8</a:t>
            </a:fld>
            <a:endParaRPr lang="en-IN"/>
          </a:p>
        </p:txBody>
      </p:sp>
    </p:spTree>
    <p:extLst>
      <p:ext uri="{BB962C8B-B14F-4D97-AF65-F5344CB8AC3E}">
        <p14:creationId xmlns:p14="http://schemas.microsoft.com/office/powerpoint/2010/main" val="1558019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958A-D09D-4372-81A0-53D1A68BF837}"/>
              </a:ext>
            </a:extLst>
          </p:cNvPr>
          <p:cNvSpPr>
            <a:spLocks noGrp="1"/>
          </p:cNvSpPr>
          <p:nvPr>
            <p:ph type="title"/>
          </p:nvPr>
        </p:nvSpPr>
        <p:spPr/>
        <p:txBody>
          <a:bodyPr/>
          <a:lstStyle/>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Work Methodology</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39DF7B7-1E33-4153-B064-B43335654830}"/>
              </a:ext>
            </a:extLst>
          </p:cNvPr>
          <p:cNvSpPr>
            <a:spLocks noGrp="1"/>
          </p:cNvSpPr>
          <p:nvPr>
            <p:ph idx="1"/>
          </p:nvPr>
        </p:nvSpPr>
        <p:spPr/>
        <p:txBody>
          <a:bodyPr/>
          <a:lstStyle/>
          <a:p>
            <a:pPr marL="457200" indent="-457200">
              <a:buAutoNum type="arabicPeriod"/>
            </a:pPr>
            <a:r>
              <a:rPr lang="en-US" dirty="0">
                <a:latin typeface="Calibri" panose="020F0502020204030204" pitchFamily="34" charset="0"/>
                <a:ea typeface="Calibri" panose="020F0502020204030204" pitchFamily="34" charset="0"/>
                <a:cs typeface="Calibri" panose="020F0502020204030204" pitchFamily="34" charset="0"/>
              </a:rPr>
              <a:t>Data Gathering</a:t>
            </a:r>
          </a:p>
          <a:p>
            <a:pPr marL="457200" indent="-457200">
              <a:buAutoNum type="arabicPeriod"/>
            </a:pPr>
            <a:r>
              <a:rPr lang="en-US" dirty="0">
                <a:latin typeface="Calibri" panose="020F0502020204030204" pitchFamily="34" charset="0"/>
                <a:ea typeface="Calibri" panose="020F0502020204030204" pitchFamily="34" charset="0"/>
                <a:cs typeface="Calibri" panose="020F0502020204030204" pitchFamily="34" charset="0"/>
              </a:rPr>
              <a:t>Document Clustering</a:t>
            </a:r>
          </a:p>
          <a:p>
            <a:pPr marL="457200" indent="-457200">
              <a:buAutoNum type="arabicPeriod"/>
            </a:pPr>
            <a:r>
              <a:rPr lang="en-US" dirty="0">
                <a:latin typeface="Calibri" panose="020F0502020204030204" pitchFamily="34" charset="0"/>
                <a:ea typeface="Calibri" panose="020F0502020204030204" pitchFamily="34" charset="0"/>
                <a:cs typeface="Calibri" panose="020F0502020204030204" pitchFamily="34" charset="0"/>
              </a:rPr>
              <a:t>Text Mining</a:t>
            </a:r>
          </a:p>
          <a:p>
            <a:pPr marL="457200" indent="-457200">
              <a:buAutoNum type="arabicPeriod"/>
            </a:pPr>
            <a:r>
              <a:rPr lang="en-US" dirty="0">
                <a:latin typeface="Calibri" panose="020F0502020204030204" pitchFamily="34" charset="0"/>
                <a:ea typeface="Calibri" panose="020F0502020204030204" pitchFamily="34" charset="0"/>
                <a:cs typeface="Calibri" panose="020F0502020204030204" pitchFamily="34" charset="0"/>
              </a:rPr>
              <a:t>Sentiment Analysis</a:t>
            </a:r>
          </a:p>
          <a:p>
            <a:pPr marL="457200" indent="-457200">
              <a:buAutoNum type="arabicPeriod"/>
            </a:pPr>
            <a:r>
              <a:rPr lang="en-US" dirty="0">
                <a:latin typeface="Calibri" panose="020F0502020204030204" pitchFamily="34" charset="0"/>
                <a:ea typeface="Calibri" panose="020F0502020204030204" pitchFamily="34" charset="0"/>
                <a:cs typeface="Calibri" panose="020F0502020204030204" pitchFamily="34" charset="0"/>
              </a:rPr>
              <a:t>Text Summarization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99FAD641-C13D-40F5-B0F9-1304D68C0F42}"/>
              </a:ext>
            </a:extLst>
          </p:cNvPr>
          <p:cNvSpPr>
            <a:spLocks noGrp="1"/>
          </p:cNvSpPr>
          <p:nvPr>
            <p:ph type="sldNum" sz="quarter" idx="12"/>
          </p:nvPr>
        </p:nvSpPr>
        <p:spPr/>
        <p:txBody>
          <a:bodyPr/>
          <a:lstStyle/>
          <a:p>
            <a:fld id="{392B90E2-7465-4632-88CB-14BE06858C51}" type="slidenum">
              <a:rPr lang="en-IN" smtClean="0"/>
              <a:t>9</a:t>
            </a:fld>
            <a:endParaRPr lang="en-IN"/>
          </a:p>
        </p:txBody>
      </p:sp>
    </p:spTree>
    <p:extLst>
      <p:ext uri="{BB962C8B-B14F-4D97-AF65-F5344CB8AC3E}">
        <p14:creationId xmlns:p14="http://schemas.microsoft.com/office/powerpoint/2010/main" val="10091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988</TotalTime>
  <Words>1244</Words>
  <Application>Microsoft Office PowerPoint</Application>
  <PresentationFormat>Widescreen</PresentationFormat>
  <Paragraphs>185</Paragraphs>
  <Slides>31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Rockwell</vt:lpstr>
      <vt:lpstr>Rockwell Condensed</vt:lpstr>
      <vt:lpstr>Times New Roman</vt:lpstr>
      <vt:lpstr>Wingdings</vt:lpstr>
      <vt:lpstr>Wood Type</vt:lpstr>
      <vt:lpstr>Text mining and analytics from unstructured data  for investment management firms</vt:lpstr>
      <vt:lpstr>contents</vt:lpstr>
      <vt:lpstr>abstract</vt:lpstr>
      <vt:lpstr>introduction</vt:lpstr>
      <vt:lpstr>Literature review</vt:lpstr>
      <vt:lpstr>Continue..</vt:lpstr>
      <vt:lpstr>motivation</vt:lpstr>
      <vt:lpstr>objective</vt:lpstr>
      <vt:lpstr>Work Methodology</vt:lpstr>
      <vt:lpstr>Data gathering</vt:lpstr>
      <vt:lpstr> document</vt:lpstr>
      <vt:lpstr>PowerPoint Presentation</vt:lpstr>
      <vt:lpstr>Document clustering</vt:lpstr>
      <vt:lpstr>PowerPoint Presentation</vt:lpstr>
      <vt:lpstr>Text mining</vt:lpstr>
      <vt:lpstr>PowerPoint Presentation</vt:lpstr>
      <vt:lpstr>PowerPoint Presentation</vt:lpstr>
      <vt:lpstr> Statistics</vt:lpstr>
      <vt:lpstr>PowerPoint Presentation</vt:lpstr>
      <vt:lpstr>PowerPoint Presentation</vt:lpstr>
      <vt:lpstr>PowerPoint Presentation</vt:lpstr>
      <vt:lpstr>PowerPoint Presentation</vt:lpstr>
      <vt:lpstr>PowerPoint Presentation</vt:lpstr>
      <vt:lpstr>Sentiment Analysis (is_material_changes)</vt:lpstr>
      <vt:lpstr>Work flow</vt:lpstr>
      <vt:lpstr>Results </vt:lpstr>
      <vt:lpstr>Cont..</vt:lpstr>
      <vt:lpstr>Cont..</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from Unstructured data for Risk Analysis</dc:title>
  <dc:creator>HemilParmar</dc:creator>
  <cp:lastModifiedBy>HemilParmar</cp:lastModifiedBy>
  <cp:revision>86</cp:revision>
  <dcterms:created xsi:type="dcterms:W3CDTF">2022-09-25T09:25:47Z</dcterms:created>
  <dcterms:modified xsi:type="dcterms:W3CDTF">2023-02-09T13:08:53Z</dcterms:modified>
</cp:coreProperties>
</file>