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D48A9-6A5B-4498-B764-E7026FAAD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191CE5-3970-4282-ADB2-BA01B6F9F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B84BA-D3F6-4997-B1E4-D60E1CCE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DB68C-761B-43F6-AB68-5536A7CC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4CFBB-87B5-4DAC-8F05-D8CED1B1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9C6E5-A3C1-4889-AA85-F0BE887B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B0F008-CDF9-4B6A-AFEF-08596FF7D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EC7FF-5E4D-4682-A166-0F384200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78F83-CF89-489E-9089-F51FF0CF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55BB6-E689-40BC-8FAD-826F4F01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5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0FEC0C-E962-4299-B57D-309CA772A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DDDC1A-05A2-48A2-B93C-B7511B2C0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B94D3-79AB-479D-BC7B-754E4CB0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A2D2C-5C09-4620-AB53-1A32E019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29BF4-4308-4F5F-B0EF-9B0F0758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03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3286A-B17E-479B-A9B9-9CC392CC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E27F7-F785-4F0A-AC17-F27680C86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FC4A8-65F7-4B47-85E5-6FFA8470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5DBD6-A4A3-43E2-BC1C-E164DC54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F1A24-85D7-4D48-BC68-0A0C64E6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11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65E3F-B57E-41A1-AF1C-57CB35B1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2C9BA9-9736-47A4-9EEB-3C0FCD8DC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848E1-D406-4EEE-98C3-D9CC2539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BA14A-7887-47AC-98CC-B3C54E93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FC260-6AA6-4914-9890-7CC64316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62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FCFCA-97F0-4744-A044-EE6BA10C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D5EC4-6DA9-4885-BE39-2788F9492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565976-4737-43E0-8B61-BEC500654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91741-D5BF-4605-A831-D0AF6B76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140A13-286B-4F56-ABE0-0D67B64A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1021D7-4A60-4751-A245-6246B38D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2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DC7AE-D699-4DA7-8DDC-D2005CE8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257B1-D964-45C7-897C-881D59F79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4F697D-1533-45B4-8407-2B0049F1A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29C5BA-888B-4BB0-BF9D-AFEF662C9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625DDF-4156-4798-B87E-5D96DD0D9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258128-393E-481A-A749-2015E587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CD5F96-0048-457C-A26E-D3B532A1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A13FBF-4CA7-473C-B576-29E9D98D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606B8-68BF-43DC-A554-F4DBD2D6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48E668-5B93-49AE-9EAF-D1D02F25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871A19-7C54-4E67-8AE7-1896B8C4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F29EFD-4B08-41C8-A034-FA2BE8C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1D076E-13CB-4E6F-A99E-1BE69142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EF308F-5360-4454-84C6-3CC8E06A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45200-26A0-41B7-8757-DCF5D7D4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6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735EF-E96B-4D8D-BB84-39E7558D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5051A-4899-4037-875D-A1F740B8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660A0-C9E8-4318-B2D4-FF615CDD9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8578D-64B1-4189-8436-3FC7D245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E91376-1422-49C9-8F54-917437B2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D2AB00-7D98-44A6-9556-302D97FA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08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20A5F-0095-4214-A445-D215069D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BD6870-7DC5-41CD-B7BC-EDE6C00C6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AAF102-9772-4B97-8778-D032A0935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A23344-452F-4A5F-88B0-6FC1E322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D00CB-E930-451C-A88B-AD40001A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0ABF4-480C-47BF-ACBC-2FE1B4FC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44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8AFB44-1234-4248-8B37-86878368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06387-3509-45CB-8BE9-EC8DEC063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610D0-7FCC-4B95-833A-7E6E4E2A0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F89E7-CFC6-480C-BCC0-E8CDE8980CE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82F0A-D2B9-47DB-AAB0-13C5A53E7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7C751-025A-47F6-B968-29E223863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6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3su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202DCF-2E9B-4FB6-96D8-389D0EC8D338}"/>
              </a:ext>
            </a:extLst>
          </p:cNvPr>
          <p:cNvSpPr txBox="1"/>
          <p:nvPr/>
        </p:nvSpPr>
        <p:spPr>
          <a:xfrm>
            <a:off x="1010412" y="768096"/>
            <a:ext cx="47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主要内容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A9429C-B777-46CB-84F1-0AF861C05A6D}"/>
              </a:ext>
            </a:extLst>
          </p:cNvPr>
          <p:cNvSpPr txBox="1"/>
          <p:nvPr/>
        </p:nvSpPr>
        <p:spPr>
          <a:xfrm>
            <a:off x="1847088" y="1993392"/>
            <a:ext cx="651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、分析一个典型算法</a:t>
            </a:r>
            <a:r>
              <a:rPr lang="en-US" altLang="zh-CN" sz="2000" dirty="0"/>
              <a:t>(</a:t>
            </a:r>
            <a:r>
              <a:rPr lang="zh-CN" altLang="en-US" sz="2000" dirty="0"/>
              <a:t>归并排序</a:t>
            </a:r>
            <a:r>
              <a:rPr lang="en-US" altLang="zh-CN" sz="2000" dirty="0"/>
              <a:t>)</a:t>
            </a:r>
            <a:r>
              <a:rPr lang="zh-CN" altLang="en-US" sz="2000" dirty="0"/>
              <a:t>的时间复杂度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LeetCode</a:t>
            </a:r>
            <a:r>
              <a:rPr lang="zh-CN" altLang="en-US" sz="2000" dirty="0"/>
              <a:t>第十五题：</a:t>
            </a:r>
            <a:r>
              <a:rPr lang="en-US" altLang="zh-CN" sz="2000" dirty="0"/>
              <a:t>three-sum/</a:t>
            </a:r>
            <a:r>
              <a:rPr lang="zh-CN" altLang="en-US" sz="2000" dirty="0"/>
              <a:t>三数之和</a:t>
            </a:r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3E974F-F5B7-4B34-921C-5A0251F6C2F0}"/>
              </a:ext>
            </a:extLst>
          </p:cNvPr>
          <p:cNvSpPr txBox="1"/>
          <p:nvPr/>
        </p:nvSpPr>
        <p:spPr>
          <a:xfrm>
            <a:off x="1847088" y="5263588"/>
            <a:ext cx="7004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参考：</a:t>
            </a:r>
            <a:endParaRPr lang="en-US" altLang="zh-CN" sz="1400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、算法（第四版）</a:t>
            </a: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、数据结构与算法分析（</a:t>
            </a:r>
            <a:r>
              <a:rPr lang="en-US" altLang="zh-CN" sz="1400" dirty="0"/>
              <a:t>Java</a:t>
            </a:r>
            <a:r>
              <a:rPr lang="zh-CN" altLang="en-US" sz="1400" dirty="0"/>
              <a:t>语言描述）</a:t>
            </a:r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/>
              <a:t>three-sum(</a:t>
            </a:r>
            <a:r>
              <a:rPr lang="en-US" altLang="zh-CN" sz="1400" dirty="0">
                <a:hlinkClick r:id="rId2"/>
              </a:rPr>
              <a:t>https://leetcode-cn.com/problems/3sum/</a:t>
            </a:r>
            <a:r>
              <a:rPr lang="en-US" altLang="zh-C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601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AA9F230-5551-4523-BA78-BC75DE0389D7}"/>
              </a:ext>
            </a:extLst>
          </p:cNvPr>
          <p:cNvSpPr txBox="1"/>
          <p:nvPr/>
        </p:nvSpPr>
        <p:spPr>
          <a:xfrm>
            <a:off x="1010412" y="768096"/>
            <a:ext cx="47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归并排序算法的时间复杂度分析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9F1D3F-FD02-4E92-873E-19D351BE4510}"/>
              </a:ext>
            </a:extLst>
          </p:cNvPr>
          <p:cNvSpPr txBox="1"/>
          <p:nvPr/>
        </p:nvSpPr>
        <p:spPr>
          <a:xfrm>
            <a:off x="1585080" y="1565589"/>
            <a:ext cx="10452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function </a:t>
            </a:r>
            <a:r>
              <a:rPr lang="en-US" altLang="zh-CN" sz="1600" dirty="0" err="1">
                <a:latin typeface="Consolas" panose="020B0609020204030204" pitchFamily="49" charset="0"/>
              </a:rPr>
              <a:t>maximumSubarray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return calc(0,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 - 1,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function calc(l,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if (l &gt;= r) return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[l];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let mid = l + r &gt;&gt; 1;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let 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[mid], </a:t>
            </a:r>
            <a:r>
              <a:rPr lang="en-US" altLang="zh-CN" sz="1600" dirty="0" err="1">
                <a:latin typeface="Consolas" panose="020B0609020204030204" pitchFamily="49" charset="0"/>
              </a:rPr>
              <a:t>lsum</a:t>
            </a:r>
            <a:r>
              <a:rPr lang="en-US" altLang="zh-CN" sz="1600" dirty="0">
                <a:latin typeface="Consolas" panose="020B0609020204030204" pitchFamily="49" charset="0"/>
              </a:rPr>
              <a:t> = 0, 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[mid + 1], </a:t>
            </a:r>
            <a:r>
              <a:rPr lang="en-US" altLang="zh-CN" sz="1600" dirty="0" err="1">
                <a:latin typeface="Consolas" panose="020B0609020204030204" pitchFamily="49" charset="0"/>
              </a:rPr>
              <a:t>rsum</a:t>
            </a:r>
            <a:r>
              <a:rPr lang="en-US" altLang="zh-CN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mid;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&gt;= l;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--)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lsum</a:t>
            </a:r>
            <a:r>
              <a:rPr lang="en-US" altLang="zh-CN" sz="1600" dirty="0">
                <a:latin typeface="Consolas" panose="020B0609020204030204" pitchFamily="49" charset="0"/>
              </a:rPr>
              <a:t> +=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lsum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mid + 1;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&lt;= r;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rsum</a:t>
            </a:r>
            <a:r>
              <a:rPr lang="en-US" altLang="zh-CN" sz="1600" dirty="0">
                <a:latin typeface="Consolas" panose="020B0609020204030204" pitchFamily="49" charset="0"/>
              </a:rPr>
              <a:t> +=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rsum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return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 + 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(calc(l, mid,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), calc(mid + 1,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71E84FC-C766-4FB7-922A-B760CBC159C0}"/>
              </a:ext>
            </a:extLst>
          </p:cNvPr>
          <p:cNvSpPr txBox="1"/>
          <p:nvPr/>
        </p:nvSpPr>
        <p:spPr>
          <a:xfrm>
            <a:off x="1010412" y="768096"/>
            <a:ext cx="47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归并排序算法的时间复杂度分析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42EA9F-DA99-4AAA-9E95-62C52B33DEFA}"/>
              </a:ext>
            </a:extLst>
          </p:cNvPr>
          <p:cNvSpPr txBox="1"/>
          <p:nvPr/>
        </p:nvSpPr>
        <p:spPr>
          <a:xfrm>
            <a:off x="1566792" y="1375821"/>
            <a:ext cx="10452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function calc(l,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if (l &gt;= r) return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[l];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let mid = l + r &gt;&gt; 1;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let 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[mid], </a:t>
            </a:r>
            <a:r>
              <a:rPr lang="en-US" altLang="zh-CN" sz="1600" dirty="0" err="1">
                <a:latin typeface="Consolas" panose="020B0609020204030204" pitchFamily="49" charset="0"/>
              </a:rPr>
              <a:t>lsum</a:t>
            </a:r>
            <a:r>
              <a:rPr lang="en-US" altLang="zh-CN" sz="1600" dirty="0">
                <a:latin typeface="Consolas" panose="020B0609020204030204" pitchFamily="49" charset="0"/>
              </a:rPr>
              <a:t> = 0, 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[mid + 1], </a:t>
            </a:r>
            <a:r>
              <a:rPr lang="en-US" altLang="zh-CN" sz="1600" dirty="0" err="1">
                <a:latin typeface="Consolas" panose="020B0609020204030204" pitchFamily="49" charset="0"/>
              </a:rPr>
              <a:t>rsum</a:t>
            </a:r>
            <a:r>
              <a:rPr lang="en-US" altLang="zh-CN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mid;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&gt;= l;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--)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lsum</a:t>
            </a:r>
            <a:r>
              <a:rPr lang="en-US" altLang="zh-CN" sz="1600" dirty="0">
                <a:latin typeface="Consolas" panose="020B0609020204030204" pitchFamily="49" charset="0"/>
              </a:rPr>
              <a:t> +=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lsum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mid + 1;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&lt;= r;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rsum</a:t>
            </a:r>
            <a:r>
              <a:rPr lang="en-US" altLang="zh-CN" sz="1600" dirty="0">
                <a:latin typeface="Consolas" panose="020B0609020204030204" pitchFamily="49" charset="0"/>
              </a:rPr>
              <a:t> +=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rsum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return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 + 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(calc(l, mid,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), calc(mid + 1,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AF0B3E-E3D6-406F-A7BB-F7934F6AD79C}"/>
              </a:ext>
            </a:extLst>
          </p:cNvPr>
          <p:cNvSpPr txBox="1"/>
          <p:nvPr/>
        </p:nvSpPr>
        <p:spPr>
          <a:xfrm>
            <a:off x="563727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82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01670DC-36FB-4EE6-9477-085AABD8E6F5}"/>
              </a:ext>
            </a:extLst>
          </p:cNvPr>
          <p:cNvSpPr txBox="1"/>
          <p:nvPr/>
        </p:nvSpPr>
        <p:spPr>
          <a:xfrm>
            <a:off x="1010412" y="768096"/>
            <a:ext cx="47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归并排序算法的时间复杂度分析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9BDBA5-784B-449A-BCFF-D5260D43338F}"/>
              </a:ext>
            </a:extLst>
          </p:cNvPr>
          <p:cNvSpPr txBox="1"/>
          <p:nvPr/>
        </p:nvSpPr>
        <p:spPr>
          <a:xfrm>
            <a:off x="1522535" y="1549557"/>
            <a:ext cx="630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递归调用</a:t>
            </a:r>
            <a:r>
              <a:rPr lang="en-US" altLang="zh-CN" sz="1600" dirty="0">
                <a:latin typeface="Consolas" panose="020B0609020204030204" pitchFamily="49" charset="0"/>
              </a:rPr>
              <a:t>: calc(l, mid,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</a:t>
            </a:r>
            <a:r>
              <a:rPr lang="zh-CN" altLang="en-US" sz="1600" dirty="0">
                <a:latin typeface="Consolas" panose="020B0609020204030204" pitchFamily="49" charset="0"/>
              </a:rPr>
              <a:t>和 </a:t>
            </a:r>
            <a:r>
              <a:rPr lang="en-US" altLang="zh-CN" sz="1600" dirty="0">
                <a:latin typeface="Consolas" panose="020B0609020204030204" pitchFamily="49" charset="0"/>
              </a:rPr>
              <a:t>calc(mid + 1,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53524A-84FC-45B4-959C-E36C8571E8D7}"/>
              </a:ext>
            </a:extLst>
          </p:cNvPr>
          <p:cNvSpPr txBox="1"/>
          <p:nvPr/>
        </p:nvSpPr>
        <p:spPr>
          <a:xfrm>
            <a:off x="4804440" y="2207907"/>
            <a:ext cx="1939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calc(l,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852A53-EAB5-4310-92A2-ABEF21520A50}"/>
              </a:ext>
            </a:extLst>
          </p:cNvPr>
          <p:cNvSpPr txBox="1"/>
          <p:nvPr/>
        </p:nvSpPr>
        <p:spPr>
          <a:xfrm>
            <a:off x="3515868" y="3104257"/>
            <a:ext cx="516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calc(l, mid,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</a:t>
            </a:r>
            <a:r>
              <a:rPr lang="zh-CN" altLang="en-US" sz="1600" dirty="0">
                <a:latin typeface="Consolas" panose="020B0609020204030204" pitchFamily="49" charset="0"/>
              </a:rPr>
              <a:t>和 </a:t>
            </a:r>
            <a:r>
              <a:rPr lang="en-US" altLang="zh-CN" sz="1600" dirty="0">
                <a:latin typeface="Consolas" panose="020B0609020204030204" pitchFamily="49" charset="0"/>
              </a:rPr>
              <a:t>calc(mid + 1,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2CB6EE1-6E84-45B8-802C-EE7D58DAF98A}"/>
              </a:ext>
            </a:extLst>
          </p:cNvPr>
          <p:cNvCxnSpPr>
            <a:cxnSpLocks/>
          </p:cNvCxnSpPr>
          <p:nvPr/>
        </p:nvCxnSpPr>
        <p:spPr>
          <a:xfrm flipH="1">
            <a:off x="4672584" y="2615184"/>
            <a:ext cx="530352" cy="31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A3311E-434D-49C8-B01C-F15A82FAF86C}"/>
              </a:ext>
            </a:extLst>
          </p:cNvPr>
          <p:cNvCxnSpPr>
            <a:cxnSpLocks/>
          </p:cNvCxnSpPr>
          <p:nvPr/>
        </p:nvCxnSpPr>
        <p:spPr>
          <a:xfrm>
            <a:off x="6601968" y="2615184"/>
            <a:ext cx="493776" cy="31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BD28491-FFBF-4BAE-ACB8-ED1124572C4D}"/>
              </a:ext>
            </a:extLst>
          </p:cNvPr>
          <p:cNvSpPr txBox="1"/>
          <p:nvPr/>
        </p:nvSpPr>
        <p:spPr>
          <a:xfrm>
            <a:off x="728473" y="4074182"/>
            <a:ext cx="4764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calc(l, (l + mid) / 2,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calc((l + mid) / 2 + 1, mid,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054C12F-019C-4D59-A849-AEB7A94CF2AF}"/>
              </a:ext>
            </a:extLst>
          </p:cNvPr>
          <p:cNvSpPr txBox="1"/>
          <p:nvPr/>
        </p:nvSpPr>
        <p:spPr>
          <a:xfrm>
            <a:off x="6699504" y="4074182"/>
            <a:ext cx="5115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calc(mid + 1, (mid + 1 + r) / 2,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calc((mid + 1 + r) / 2 + 1,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F435434-5C92-4D22-952D-802FC0932FCD}"/>
              </a:ext>
            </a:extLst>
          </p:cNvPr>
          <p:cNvCxnSpPr>
            <a:cxnSpLocks/>
          </p:cNvCxnSpPr>
          <p:nvPr/>
        </p:nvCxnSpPr>
        <p:spPr>
          <a:xfrm flipH="1">
            <a:off x="3438144" y="3598598"/>
            <a:ext cx="530352" cy="31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2079E60-1950-4969-A044-6780AEBD6A5A}"/>
              </a:ext>
            </a:extLst>
          </p:cNvPr>
          <p:cNvCxnSpPr>
            <a:cxnSpLocks/>
          </p:cNvCxnSpPr>
          <p:nvPr/>
        </p:nvCxnSpPr>
        <p:spPr>
          <a:xfrm>
            <a:off x="7976618" y="3612088"/>
            <a:ext cx="493776" cy="31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F0DAC37-82A3-4CE1-9CED-24553D11BE0F}"/>
              </a:ext>
            </a:extLst>
          </p:cNvPr>
          <p:cNvSpPr txBox="1"/>
          <p:nvPr/>
        </p:nvSpPr>
        <p:spPr>
          <a:xfrm>
            <a:off x="5650992" y="5139166"/>
            <a:ext cx="55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626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1" grpId="0"/>
      <p:bldP spid="22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64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542</Words>
  <Application>Microsoft Office PowerPoint</Application>
  <PresentationFormat>宽屏</PresentationFormat>
  <Paragraphs>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乔 鹤鸣</dc:creator>
  <cp:lastModifiedBy>乔 鹤鸣</cp:lastModifiedBy>
  <cp:revision>1</cp:revision>
  <dcterms:created xsi:type="dcterms:W3CDTF">2021-10-26T13:39:49Z</dcterms:created>
  <dcterms:modified xsi:type="dcterms:W3CDTF">2021-10-26T14:46:41Z</dcterms:modified>
</cp:coreProperties>
</file>