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97ACA0-DD0D-4CCC-B665-A6C2E9397C08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46A2A-9DD7-4132-A51B-5E058A3D4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963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这里的分析其实是基于输入规模</a:t>
            </a:r>
            <a:r>
              <a:rPr lang="en-US" altLang="zh-CN" dirty="0"/>
              <a:t>n</a:t>
            </a:r>
            <a:r>
              <a:rPr lang="zh-CN" altLang="en-US" dirty="0"/>
              <a:t>是</a:t>
            </a:r>
            <a:r>
              <a:rPr lang="en-US" altLang="zh-CN" dirty="0"/>
              <a:t>2</a:t>
            </a:r>
            <a:r>
              <a:rPr lang="zh-CN" altLang="en-US" dirty="0"/>
              <a:t>的幂的情况，如果</a:t>
            </a:r>
            <a:r>
              <a:rPr lang="en-US" altLang="zh-CN" dirty="0"/>
              <a:t>n</a:t>
            </a:r>
            <a:r>
              <a:rPr lang="zh-CN" altLang="en-US" dirty="0"/>
              <a:t>不是</a:t>
            </a:r>
            <a:r>
              <a:rPr lang="en-US" altLang="zh-CN" dirty="0"/>
              <a:t>2</a:t>
            </a:r>
            <a:r>
              <a:rPr lang="zh-CN" altLang="en-US" dirty="0"/>
              <a:t>的整数次幂的画，分析过程可能会复杂一些，但是总体上而言，大</a:t>
            </a:r>
            <a:r>
              <a:rPr lang="en-US" altLang="zh-CN" dirty="0"/>
              <a:t>O</a:t>
            </a:r>
            <a:r>
              <a:rPr lang="zh-CN" altLang="en-US" dirty="0"/>
              <a:t>的结果是不变的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46A2A-9DD7-4132-A51B-5E058A3D4A9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105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网上存在很多快速排序的版本，本质其实是一样的，但是有些版本的时间复杂度没有上面这个好分析（上面这个也是网上流传的版本）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46A2A-9DD7-4132-A51B-5E058A3D4A9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716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代码呼之欲出，是不是就是在两数之和的代码外面套一层</a:t>
            </a:r>
            <a:r>
              <a:rPr lang="en-US" altLang="zh-CN" dirty="0"/>
              <a:t>for</a:t>
            </a:r>
            <a:r>
              <a:rPr lang="zh-CN" altLang="en-US" dirty="0"/>
              <a:t>循环就好了呢？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46A2A-9DD7-4132-A51B-5E058A3D4A9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176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试着提交一下这个代码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46A2A-9DD7-4132-A51B-5E058A3D4A9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181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我们完善之后，再来提交一次（结合</a:t>
            </a:r>
            <a:r>
              <a:rPr lang="en-US" altLang="zh-CN" dirty="0" err="1"/>
              <a:t>leetcode</a:t>
            </a:r>
            <a:r>
              <a:rPr lang="zh-CN" altLang="en-US" dirty="0"/>
              <a:t>提交）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46A2A-9DD7-4132-A51B-5E058A3D4A9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076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D48A9-6A5B-4498-B764-E7026FAAD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191CE5-3970-4282-ADB2-BA01B6F9F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7B84BA-D3F6-4997-B1E4-D60E1CCEB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89E7-CFC6-480C-BCC0-E8CDE8980CE4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EDB68C-761B-43F6-AB68-5536A7CC7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94CFBB-87B5-4DAC-8F05-D8CED1B1F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1B96-744B-4491-B829-039490276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3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9C6E5-A3C1-4889-AA85-F0BE887B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B0F008-CDF9-4B6A-AFEF-08596FF7D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1EC7FF-5E4D-4682-A166-0F3842008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89E7-CFC6-480C-BCC0-E8CDE8980CE4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78F83-CF89-489E-9089-F51FF0CF1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55BB6-E689-40BC-8FAD-826F4F01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1B96-744B-4491-B829-039490276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05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0FEC0C-E962-4299-B57D-309CA772A1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DDDC1A-05A2-48A2-B93C-B7511B2C0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3B94D3-79AB-479D-BC7B-754E4CB0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89E7-CFC6-480C-BCC0-E8CDE8980CE4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5A2D2C-5C09-4620-AB53-1A32E019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C29BF4-4308-4F5F-B0EF-9B0F0758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1B96-744B-4491-B829-039490276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03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3286A-B17E-479B-A9B9-9CC392CC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E27F7-F785-4F0A-AC17-F27680C86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FC4A8-65F7-4B47-85E5-6FFA8470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89E7-CFC6-480C-BCC0-E8CDE8980CE4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85DBD6-A4A3-43E2-BC1C-E164DC54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5F1A24-85D7-4D48-BC68-0A0C64E6B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1B96-744B-4491-B829-039490276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11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65E3F-B57E-41A1-AF1C-57CB35B1B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2C9BA9-9736-47A4-9EEB-3C0FCD8DC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B848E1-D406-4EEE-98C3-D9CC2539B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89E7-CFC6-480C-BCC0-E8CDE8980CE4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BA14A-7887-47AC-98CC-B3C54E93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9FC260-6AA6-4914-9890-7CC64316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1B96-744B-4491-B829-039490276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62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FCFCA-97F0-4744-A044-EE6BA10C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D5EC4-6DA9-4885-BE39-2788F9492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565976-4737-43E0-8B61-BEC500654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E91741-D5BF-4605-A831-D0AF6B76D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89E7-CFC6-480C-BCC0-E8CDE8980CE4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140A13-286B-4F56-ABE0-0D67B64A4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1021D7-4A60-4751-A245-6246B38DB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1B96-744B-4491-B829-039490276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2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DC7AE-D699-4DA7-8DDC-D2005CE8F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3257B1-D964-45C7-897C-881D59F79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4F697D-1533-45B4-8407-2B0049F1A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29C5BA-888B-4BB0-BF9D-AFEF662C9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625DDF-4156-4798-B87E-5D96DD0D9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258128-393E-481A-A749-2015E587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89E7-CFC6-480C-BCC0-E8CDE8980CE4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CD5F96-0048-457C-A26E-D3B532A1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A13FBF-4CA7-473C-B576-29E9D98D1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1B96-744B-4491-B829-039490276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3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606B8-68BF-43DC-A554-F4DBD2D6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48E668-5B93-49AE-9EAF-D1D02F256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89E7-CFC6-480C-BCC0-E8CDE8980CE4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871A19-7C54-4E67-8AE7-1896B8C47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F29EFD-4B08-41C8-A034-FA2BE8C9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1B96-744B-4491-B829-039490276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4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1D076E-13CB-4E6F-A99E-1BE69142A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89E7-CFC6-480C-BCC0-E8CDE8980CE4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EF308F-5360-4454-84C6-3CC8E06A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F45200-26A0-41B7-8757-DCF5D7D4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1B96-744B-4491-B829-039490276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465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735EF-E96B-4D8D-BB84-39E7558D7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A5051A-4899-4037-875D-A1F740B86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9660A0-C9E8-4318-B2D4-FF615CDD9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38578D-64B1-4189-8436-3FC7D2455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89E7-CFC6-480C-BCC0-E8CDE8980CE4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E91376-1422-49C9-8F54-917437B2B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D2AB00-7D98-44A6-9556-302D97FA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1B96-744B-4491-B829-039490276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08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20A5F-0095-4214-A445-D215069DE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BD6870-7DC5-41CD-B7BC-EDE6C00C64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AAF102-9772-4B97-8778-D032A0935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A23344-452F-4A5F-88B0-6FC1E3222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89E7-CFC6-480C-BCC0-E8CDE8980CE4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8D00CB-E930-451C-A88B-AD40001A4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40ABF4-480C-47BF-ACBC-2FE1B4FC6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1B96-744B-4491-B829-039490276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44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8AFB44-1234-4248-8B37-86878368C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106387-3509-45CB-8BE9-EC8DEC063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7610D0-7FCC-4B95-833A-7E6E4E2A0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F89E7-CFC6-480C-BCC0-E8CDE8980CE4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D82F0A-D2B9-47DB-AAB0-13C5A53E7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27C751-025A-47F6-B968-29E223863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91B96-744B-4491-B829-039490276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36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-cn.com/problems/3sum/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6202DCF-2E9B-4FB6-96D8-389D0EC8D338}"/>
              </a:ext>
            </a:extLst>
          </p:cNvPr>
          <p:cNvSpPr txBox="1"/>
          <p:nvPr/>
        </p:nvSpPr>
        <p:spPr>
          <a:xfrm>
            <a:off x="1010412" y="768096"/>
            <a:ext cx="4764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主要内容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A9429C-B777-46CB-84F1-0AF861C05A6D}"/>
              </a:ext>
            </a:extLst>
          </p:cNvPr>
          <p:cNvSpPr txBox="1"/>
          <p:nvPr/>
        </p:nvSpPr>
        <p:spPr>
          <a:xfrm>
            <a:off x="1847088" y="1993392"/>
            <a:ext cx="6519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nlogn</a:t>
            </a:r>
            <a:r>
              <a:rPr lang="zh-CN" altLang="en-US" sz="2000" dirty="0"/>
              <a:t>时间复杂度如何得出</a:t>
            </a:r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LeetCode</a:t>
            </a:r>
            <a:r>
              <a:rPr lang="zh-CN" altLang="en-US" sz="2000" dirty="0"/>
              <a:t>第十五题：</a:t>
            </a:r>
            <a:r>
              <a:rPr lang="en-US" altLang="zh-CN" sz="2000" dirty="0"/>
              <a:t>three-sum/</a:t>
            </a:r>
            <a:r>
              <a:rPr lang="zh-CN" altLang="en-US" sz="2000" dirty="0"/>
              <a:t>三数之和</a:t>
            </a:r>
            <a:endParaRPr lang="en-US" altLang="zh-CN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3E974F-F5B7-4B34-921C-5A0251F6C2F0}"/>
              </a:ext>
            </a:extLst>
          </p:cNvPr>
          <p:cNvSpPr txBox="1"/>
          <p:nvPr/>
        </p:nvSpPr>
        <p:spPr>
          <a:xfrm>
            <a:off x="1847088" y="5263588"/>
            <a:ext cx="7004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参考：</a:t>
            </a:r>
            <a:endParaRPr lang="en-US" altLang="zh-CN" sz="1400" dirty="0"/>
          </a:p>
          <a:p>
            <a:r>
              <a:rPr lang="en-US" altLang="zh-CN" sz="1400" dirty="0"/>
              <a:t>1</a:t>
            </a:r>
            <a:r>
              <a:rPr lang="zh-CN" altLang="en-US" sz="1400" dirty="0"/>
              <a:t>、算法（第四版）</a:t>
            </a:r>
            <a:endParaRPr lang="en-US" altLang="zh-CN" sz="1400" dirty="0"/>
          </a:p>
          <a:p>
            <a:r>
              <a:rPr lang="en-US" altLang="zh-CN" sz="1400" dirty="0"/>
              <a:t>2</a:t>
            </a:r>
            <a:r>
              <a:rPr lang="zh-CN" altLang="en-US" sz="1400" dirty="0"/>
              <a:t>、数据结构与算法分析（</a:t>
            </a:r>
            <a:r>
              <a:rPr lang="en-US" altLang="zh-CN" sz="1400" dirty="0"/>
              <a:t>Java</a:t>
            </a:r>
            <a:r>
              <a:rPr lang="zh-CN" altLang="en-US" sz="1400" dirty="0"/>
              <a:t>语言描述）</a:t>
            </a:r>
            <a:endParaRPr lang="en-US" altLang="zh-CN" sz="1400" dirty="0"/>
          </a:p>
          <a:p>
            <a:r>
              <a:rPr lang="en-US" altLang="zh-CN" sz="1400" dirty="0"/>
              <a:t>3</a:t>
            </a:r>
            <a:r>
              <a:rPr lang="zh-CN" altLang="en-US" sz="1400" dirty="0"/>
              <a:t>、</a:t>
            </a:r>
            <a:r>
              <a:rPr lang="en-US" altLang="zh-CN" sz="1400" dirty="0"/>
              <a:t>three-sum(</a:t>
            </a:r>
            <a:r>
              <a:rPr lang="en-US" altLang="zh-CN" sz="1400" dirty="0">
                <a:hlinkClick r:id="rId2"/>
              </a:rPr>
              <a:t>https://leetcode-cn.com/problems/3sum/</a:t>
            </a:r>
            <a:r>
              <a:rPr lang="en-US" altLang="zh-CN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46016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5D52FDC-4A08-4494-BC2A-848FE78AD164}"/>
              </a:ext>
            </a:extLst>
          </p:cNvPr>
          <p:cNvSpPr txBox="1"/>
          <p:nvPr/>
        </p:nvSpPr>
        <p:spPr>
          <a:xfrm>
            <a:off x="1010412" y="768096"/>
            <a:ext cx="5536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LeetCode-15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three-sum/</a:t>
            </a:r>
            <a:r>
              <a:rPr lang="zh-CN" altLang="en-US" sz="2400" b="1" dirty="0"/>
              <a:t>三数之和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989CDE-A64D-4DF1-9037-7ADDF2B5CFF2}"/>
              </a:ext>
            </a:extLst>
          </p:cNvPr>
          <p:cNvSpPr txBox="1"/>
          <p:nvPr/>
        </p:nvSpPr>
        <p:spPr>
          <a:xfrm>
            <a:off x="1984248" y="1474502"/>
            <a:ext cx="725648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/**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* @param {number[]}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* @return {number[][]}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*/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const </a:t>
            </a:r>
            <a:r>
              <a:rPr lang="en-US" altLang="zh-CN" sz="1600" dirty="0" err="1">
                <a:latin typeface="Consolas" panose="020B0609020204030204" pitchFamily="49" charset="0"/>
              </a:rPr>
              <a:t>threeSum</a:t>
            </a:r>
            <a:r>
              <a:rPr lang="en-US" altLang="zh-CN" sz="1600" dirty="0">
                <a:latin typeface="Consolas" panose="020B0609020204030204" pitchFamily="49" charset="0"/>
              </a:rPr>
              <a:t> = function(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nums.sort</a:t>
            </a:r>
            <a:r>
              <a:rPr lang="en-US" altLang="zh-CN" sz="1600" dirty="0">
                <a:latin typeface="Consolas" panose="020B0609020204030204" pitchFamily="49" charset="0"/>
              </a:rPr>
              <a:t>((a, b) =&gt; a - b);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let </a:t>
            </a:r>
            <a:r>
              <a:rPr lang="en-US" altLang="zh-CN" sz="1600" dirty="0" err="1">
                <a:latin typeface="Consolas" panose="020B0609020204030204" pitchFamily="49" charset="0"/>
              </a:rPr>
              <a:t>ans</a:t>
            </a:r>
            <a:r>
              <a:rPr lang="en-US" altLang="zh-CN" sz="1600" dirty="0">
                <a:latin typeface="Consolas" panose="020B0609020204030204" pitchFamily="49" charset="0"/>
              </a:rPr>
              <a:t> = [];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for (let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= 0;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&lt; </a:t>
            </a:r>
            <a:r>
              <a:rPr lang="en-US" altLang="zh-CN" sz="1600" dirty="0" err="1">
                <a:latin typeface="Consolas" panose="020B0609020204030204" pitchFamily="49" charset="0"/>
              </a:rPr>
              <a:t>nums.length</a:t>
            </a:r>
            <a:r>
              <a:rPr lang="en-US" altLang="zh-CN" sz="1600" dirty="0">
                <a:latin typeface="Consolas" panose="020B0609020204030204" pitchFamily="49" charset="0"/>
              </a:rPr>
              <a:t>;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++)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if (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&gt; 0 &amp;&amp;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 ==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- 1]) continue;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let c =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], target = -c;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for (let j =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+ 1, k = </a:t>
            </a:r>
            <a:r>
              <a:rPr lang="en-US" altLang="zh-CN" sz="1600" dirty="0" err="1">
                <a:latin typeface="Consolas" panose="020B0609020204030204" pitchFamily="49" charset="0"/>
              </a:rPr>
              <a:t>nums.length</a:t>
            </a:r>
            <a:r>
              <a:rPr lang="en-US" altLang="zh-CN" sz="1600" dirty="0">
                <a:latin typeface="Consolas" panose="020B0609020204030204" pitchFamily="49" charset="0"/>
              </a:rPr>
              <a:t> - 1; j &lt; k; </a:t>
            </a:r>
            <a:r>
              <a:rPr lang="en-US" altLang="zh-CN" sz="1600" dirty="0" err="1">
                <a:latin typeface="Consolas" panose="020B0609020204030204" pitchFamily="49" charset="0"/>
              </a:rPr>
              <a:t>j++</a:t>
            </a:r>
            <a:r>
              <a:rPr lang="en-US" altLang="zh-CN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while (j &lt; k &amp;&amp;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[j] +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[k] &gt; target) k--;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if (j &lt; k &amp;&amp;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[j] +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[k] == target)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    </a:t>
            </a:r>
            <a:r>
              <a:rPr lang="en-US" altLang="zh-CN" sz="1600" dirty="0" err="1">
                <a:latin typeface="Consolas" panose="020B0609020204030204" pitchFamily="49" charset="0"/>
              </a:rPr>
              <a:t>ans.push</a:t>
            </a:r>
            <a:r>
              <a:rPr lang="en-US" altLang="zh-CN" sz="1600" dirty="0">
                <a:latin typeface="Consolas" panose="020B0609020204030204" pitchFamily="49" charset="0"/>
              </a:rPr>
              <a:t>([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],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[j],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[k]]);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return </a:t>
            </a:r>
            <a:r>
              <a:rPr lang="en-US" altLang="zh-CN" sz="1600" dirty="0" err="1">
                <a:latin typeface="Consolas" panose="020B0609020204030204" pitchFamily="49" charset="0"/>
              </a:rPr>
              <a:t>ans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18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D6179A6-B137-47E2-89CA-C6AE02099C5B}"/>
              </a:ext>
            </a:extLst>
          </p:cNvPr>
          <p:cNvSpPr txBox="1"/>
          <p:nvPr/>
        </p:nvSpPr>
        <p:spPr>
          <a:xfrm>
            <a:off x="1010412" y="768096"/>
            <a:ext cx="5536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LeetCode-15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three-sum/</a:t>
            </a:r>
            <a:r>
              <a:rPr lang="zh-CN" altLang="en-US" sz="2400" b="1" dirty="0"/>
              <a:t>三数之和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57D235-BE85-4B5D-A628-0F5FA71BCE37}"/>
              </a:ext>
            </a:extLst>
          </p:cNvPr>
          <p:cNvSpPr txBox="1"/>
          <p:nvPr/>
        </p:nvSpPr>
        <p:spPr>
          <a:xfrm>
            <a:off x="1819656" y="1648238"/>
            <a:ext cx="725648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/**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* @param {number[]}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* @return {number[][]}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*/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const </a:t>
            </a:r>
            <a:r>
              <a:rPr lang="en-US" altLang="zh-CN" sz="1600" dirty="0" err="1">
                <a:latin typeface="Consolas" panose="020B0609020204030204" pitchFamily="49" charset="0"/>
              </a:rPr>
              <a:t>threeSum</a:t>
            </a:r>
            <a:r>
              <a:rPr lang="en-US" altLang="zh-CN" sz="1600" dirty="0">
                <a:latin typeface="Consolas" panose="020B0609020204030204" pitchFamily="49" charset="0"/>
              </a:rPr>
              <a:t> = function(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nums.sort</a:t>
            </a:r>
            <a:r>
              <a:rPr lang="en-US" altLang="zh-CN" sz="1600" dirty="0">
                <a:latin typeface="Consolas" panose="020B0609020204030204" pitchFamily="49" charset="0"/>
              </a:rPr>
              <a:t>((a, b) =&gt; a - b);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let </a:t>
            </a:r>
            <a:r>
              <a:rPr lang="en-US" altLang="zh-CN" sz="1600" dirty="0" err="1">
                <a:latin typeface="Consolas" panose="020B0609020204030204" pitchFamily="49" charset="0"/>
              </a:rPr>
              <a:t>ans</a:t>
            </a:r>
            <a:r>
              <a:rPr lang="en-US" altLang="zh-CN" sz="1600" dirty="0">
                <a:latin typeface="Consolas" panose="020B0609020204030204" pitchFamily="49" charset="0"/>
              </a:rPr>
              <a:t> = [];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for (let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= 0;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&lt; </a:t>
            </a:r>
            <a:r>
              <a:rPr lang="en-US" altLang="zh-CN" sz="1600" dirty="0" err="1">
                <a:latin typeface="Consolas" panose="020B0609020204030204" pitchFamily="49" charset="0"/>
              </a:rPr>
              <a:t>nums.length</a:t>
            </a:r>
            <a:r>
              <a:rPr lang="en-US" altLang="zh-CN" sz="1600" dirty="0">
                <a:latin typeface="Consolas" panose="020B0609020204030204" pitchFamily="49" charset="0"/>
              </a:rPr>
              <a:t>;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++)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if (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&gt; 0 &amp;&amp;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 ==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- 1]) continue;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let c =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], target = -c;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for (let j =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+ 1, k = </a:t>
            </a:r>
            <a:r>
              <a:rPr lang="en-US" altLang="zh-CN" sz="1600" dirty="0" err="1">
                <a:latin typeface="Consolas" panose="020B0609020204030204" pitchFamily="49" charset="0"/>
              </a:rPr>
              <a:t>nums.length</a:t>
            </a:r>
            <a:r>
              <a:rPr lang="en-US" altLang="zh-CN" sz="1600" dirty="0">
                <a:latin typeface="Consolas" panose="020B0609020204030204" pitchFamily="49" charset="0"/>
              </a:rPr>
              <a:t> - 1; j &lt; k; </a:t>
            </a:r>
            <a:r>
              <a:rPr lang="en-US" altLang="zh-CN" sz="1600" dirty="0" err="1">
                <a:latin typeface="Consolas" panose="020B0609020204030204" pitchFamily="49" charset="0"/>
              </a:rPr>
              <a:t>j++</a:t>
            </a:r>
            <a:r>
              <a:rPr lang="en-US" altLang="zh-CN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if (j &gt;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+ 1 &amp;&amp;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[j] ==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[j - 1]) continue;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while (j &lt; k &amp;&amp;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[j] +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[k] &gt; target) k--;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if (j &lt; k &amp;&amp;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[j] +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[k] == target)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    </a:t>
            </a:r>
            <a:r>
              <a:rPr lang="en-US" altLang="zh-CN" sz="1600" dirty="0" err="1">
                <a:latin typeface="Consolas" panose="020B0609020204030204" pitchFamily="49" charset="0"/>
              </a:rPr>
              <a:t>ans.push</a:t>
            </a:r>
            <a:r>
              <a:rPr lang="en-US" altLang="zh-CN" sz="1600" dirty="0">
                <a:latin typeface="Consolas" panose="020B0609020204030204" pitchFamily="49" charset="0"/>
              </a:rPr>
              <a:t>([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],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[j],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[k]]);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return </a:t>
            </a:r>
            <a:r>
              <a:rPr lang="en-US" altLang="zh-CN" sz="1600" dirty="0" err="1">
                <a:latin typeface="Consolas" panose="020B0609020204030204" pitchFamily="49" charset="0"/>
              </a:rPr>
              <a:t>ans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86163F-BAD1-4ADD-B6A5-275665A9A7FF}"/>
              </a:ext>
            </a:extLst>
          </p:cNvPr>
          <p:cNvSpPr txBox="1"/>
          <p:nvPr/>
        </p:nvSpPr>
        <p:spPr>
          <a:xfrm>
            <a:off x="1550508" y="1269722"/>
            <a:ext cx="9090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</a:rPr>
              <a:t>最终完整代码如下：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13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90A178C-4AE7-4D75-AECD-8BA29E124C0F}"/>
              </a:ext>
            </a:extLst>
          </p:cNvPr>
          <p:cNvSpPr txBox="1"/>
          <p:nvPr/>
        </p:nvSpPr>
        <p:spPr>
          <a:xfrm>
            <a:off x="1541907" y="296787"/>
            <a:ext cx="9105138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// Java</a:t>
            </a:r>
            <a:r>
              <a:rPr lang="zh-CN" altLang="en-US" dirty="0">
                <a:latin typeface="Consolas" panose="020B0609020204030204" pitchFamily="49" charset="0"/>
              </a:rPr>
              <a:t>实现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class Solution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public List&lt;List&lt;Integer&gt;&gt; </a:t>
            </a:r>
            <a:r>
              <a:rPr lang="en-US" altLang="zh-CN" dirty="0" err="1">
                <a:latin typeface="Consolas" panose="020B0609020204030204" pitchFamily="49" charset="0"/>
              </a:rPr>
              <a:t>threeSum</a:t>
            </a:r>
            <a:r>
              <a:rPr lang="en-US" altLang="zh-CN" dirty="0">
                <a:latin typeface="Consolas" panose="020B0609020204030204" pitchFamily="49" charset="0"/>
              </a:rPr>
              <a:t>(int[] </a:t>
            </a:r>
            <a:r>
              <a:rPr lang="en-US" altLang="zh-CN" dirty="0" err="1">
                <a:latin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Arrays.sort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List&lt;List&lt;Integer&gt;&gt; </a:t>
            </a:r>
            <a:r>
              <a:rPr lang="en-US" altLang="zh-CN" dirty="0" err="1">
                <a:latin typeface="Consolas" panose="020B0609020204030204" pitchFamily="49" charset="0"/>
              </a:rPr>
              <a:t>ans</a:t>
            </a:r>
            <a:r>
              <a:rPr lang="en-US" altLang="zh-CN" dirty="0">
                <a:latin typeface="Consolas" panose="020B0609020204030204" pitchFamily="49" charset="0"/>
              </a:rPr>
              <a:t> = new </a:t>
            </a:r>
            <a:r>
              <a:rPr lang="en-US" altLang="zh-CN" dirty="0" err="1">
                <a:latin typeface="Consolas" panose="020B0609020204030204" pitchFamily="49" charset="0"/>
              </a:rPr>
              <a:t>ArrayList</a:t>
            </a:r>
            <a:r>
              <a:rPr lang="en-US" altLang="zh-CN" dirty="0">
                <a:latin typeface="Consolas" panose="020B0609020204030204" pitchFamily="49" charset="0"/>
              </a:rPr>
              <a:t>&lt;&gt;();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for (int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</a:t>
            </a:r>
            <a:r>
              <a:rPr lang="en-US" altLang="zh-CN" dirty="0" err="1">
                <a:latin typeface="Consolas" panose="020B0609020204030204" pitchFamily="49" charset="0"/>
              </a:rPr>
              <a:t>nums.length</a:t>
            </a:r>
            <a:r>
              <a:rPr lang="en-US" altLang="zh-CN" dirty="0">
                <a:latin typeface="Consolas" panose="020B0609020204030204" pitchFamily="49" charset="0"/>
              </a:rPr>
              <a:t> - 2;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if (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&gt; 0 &amp;&amp; </a:t>
            </a:r>
            <a:r>
              <a:rPr lang="en-US" altLang="zh-CN" dirty="0" err="1">
                <a:latin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 == </a:t>
            </a:r>
            <a:r>
              <a:rPr lang="en-US" altLang="zh-CN" dirty="0" err="1">
                <a:latin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- 1]) continue;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int x = </a:t>
            </a:r>
            <a:r>
              <a:rPr lang="en-US" altLang="zh-CN" dirty="0" err="1">
                <a:latin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], t = -</a:t>
            </a:r>
            <a:r>
              <a:rPr lang="en-US" altLang="zh-CN" dirty="0" err="1">
                <a:latin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for (int j =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+ 1, k = </a:t>
            </a:r>
            <a:r>
              <a:rPr lang="en-US" altLang="zh-CN" dirty="0" err="1">
                <a:latin typeface="Consolas" panose="020B0609020204030204" pitchFamily="49" charset="0"/>
              </a:rPr>
              <a:t>nums.length</a:t>
            </a:r>
            <a:r>
              <a:rPr lang="en-US" altLang="zh-CN" dirty="0">
                <a:latin typeface="Consolas" panose="020B0609020204030204" pitchFamily="49" charset="0"/>
              </a:rPr>
              <a:t> - 1; j &lt; k; </a:t>
            </a:r>
            <a:r>
              <a:rPr lang="en-US" altLang="zh-CN" dirty="0" err="1">
                <a:latin typeface="Consolas" panose="020B0609020204030204" pitchFamily="49" charset="0"/>
              </a:rPr>
              <a:t>j++</a:t>
            </a:r>
            <a:r>
              <a:rPr lang="en-US" altLang="zh-CN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    if (j &gt;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+ 1 &amp;&amp; </a:t>
            </a:r>
            <a:r>
              <a:rPr lang="en-US" altLang="zh-CN" dirty="0" err="1">
                <a:latin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</a:rPr>
              <a:t>[j] == </a:t>
            </a:r>
            <a:r>
              <a:rPr lang="en-US" altLang="zh-CN" dirty="0" err="1">
                <a:latin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</a:rPr>
              <a:t>[j - 1]) continue;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    while (j &lt; k &amp;&amp; </a:t>
            </a:r>
            <a:r>
              <a:rPr lang="en-US" altLang="zh-CN" dirty="0" err="1">
                <a:latin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</a:rPr>
              <a:t>[j] + </a:t>
            </a:r>
            <a:r>
              <a:rPr lang="en-US" altLang="zh-CN" dirty="0" err="1">
                <a:latin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</a:rPr>
              <a:t>[k] &gt; t) k--;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    if (j &lt; k &amp;&amp; </a:t>
            </a:r>
            <a:r>
              <a:rPr lang="en-US" altLang="zh-CN" dirty="0" err="1">
                <a:latin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</a:rPr>
              <a:t>[j] + </a:t>
            </a:r>
            <a:r>
              <a:rPr lang="en-US" altLang="zh-CN" dirty="0" err="1">
                <a:latin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</a:rPr>
              <a:t>[k] == t)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        List&lt;Integer&gt; l = new </a:t>
            </a:r>
            <a:r>
              <a:rPr lang="en-US" altLang="zh-CN" dirty="0" err="1">
                <a:latin typeface="Consolas" panose="020B0609020204030204" pitchFamily="49" charset="0"/>
              </a:rPr>
              <a:t>ArrayList</a:t>
            </a:r>
            <a:r>
              <a:rPr lang="en-US" altLang="zh-CN" dirty="0">
                <a:latin typeface="Consolas" panose="020B0609020204030204" pitchFamily="49" charset="0"/>
              </a:rPr>
              <a:t>&lt;&gt;();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        </a:t>
            </a:r>
            <a:r>
              <a:rPr lang="en-US" altLang="zh-CN" dirty="0" err="1">
                <a:latin typeface="Consolas" panose="020B0609020204030204" pitchFamily="49" charset="0"/>
              </a:rPr>
              <a:t>l.add</a:t>
            </a:r>
            <a:r>
              <a:rPr lang="en-US" altLang="zh-CN" dirty="0">
                <a:latin typeface="Consolas" panose="020B0609020204030204" pitchFamily="49" charset="0"/>
              </a:rPr>
              <a:t>(x);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        </a:t>
            </a:r>
            <a:r>
              <a:rPr lang="en-US" altLang="zh-CN" dirty="0" err="1">
                <a:latin typeface="Consolas" panose="020B0609020204030204" pitchFamily="49" charset="0"/>
              </a:rPr>
              <a:t>l.add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</a:rPr>
              <a:t>[j]);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        </a:t>
            </a:r>
            <a:r>
              <a:rPr lang="en-US" altLang="zh-CN" dirty="0" err="1">
                <a:latin typeface="Consolas" panose="020B0609020204030204" pitchFamily="49" charset="0"/>
              </a:rPr>
              <a:t>l.add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</a:rPr>
              <a:t>[k]);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        </a:t>
            </a:r>
            <a:r>
              <a:rPr lang="en-US" altLang="zh-CN" dirty="0" err="1">
                <a:latin typeface="Consolas" panose="020B0609020204030204" pitchFamily="49" charset="0"/>
              </a:rPr>
              <a:t>ans.add</a:t>
            </a:r>
            <a:r>
              <a:rPr lang="en-US" altLang="zh-CN" dirty="0">
                <a:latin typeface="Consolas" panose="020B0609020204030204" pitchFamily="49" charset="0"/>
              </a:rPr>
              <a:t>(l);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return </a:t>
            </a:r>
            <a:r>
              <a:rPr lang="en-US" altLang="zh-CN" dirty="0" err="1">
                <a:latin typeface="Consolas" panose="020B0609020204030204" pitchFamily="49" charset="0"/>
              </a:rPr>
              <a:t>ans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1625FC7-4933-4DC4-8248-1B07E8A2820B}"/>
              </a:ext>
            </a:extLst>
          </p:cNvPr>
          <p:cNvSpPr txBox="1"/>
          <p:nvPr/>
        </p:nvSpPr>
        <p:spPr>
          <a:xfrm>
            <a:off x="5637276" y="299008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616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AA9F230-5551-4523-BA78-BC75DE0389D7}"/>
              </a:ext>
            </a:extLst>
          </p:cNvPr>
          <p:cNvSpPr txBox="1"/>
          <p:nvPr/>
        </p:nvSpPr>
        <p:spPr>
          <a:xfrm>
            <a:off x="1010412" y="768096"/>
            <a:ext cx="4764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算法的时间复杂度分析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9F1D3F-FD02-4E92-873E-19D351BE4510}"/>
              </a:ext>
            </a:extLst>
          </p:cNvPr>
          <p:cNvSpPr txBox="1"/>
          <p:nvPr/>
        </p:nvSpPr>
        <p:spPr>
          <a:xfrm>
            <a:off x="1585080" y="1565589"/>
            <a:ext cx="104522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function </a:t>
            </a:r>
            <a:r>
              <a:rPr lang="en-US" altLang="zh-CN" sz="1600" dirty="0" err="1">
                <a:latin typeface="Consolas" panose="020B0609020204030204" pitchFamily="49" charset="0"/>
              </a:rPr>
              <a:t>maximumSubarray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return calc(0, </a:t>
            </a:r>
            <a:r>
              <a:rPr lang="en-US" altLang="zh-CN" sz="1600" dirty="0" err="1">
                <a:latin typeface="Consolas" panose="020B0609020204030204" pitchFamily="49" charset="0"/>
              </a:rPr>
              <a:t>nums.length</a:t>
            </a:r>
            <a:r>
              <a:rPr lang="en-US" altLang="zh-CN" sz="1600" dirty="0">
                <a:latin typeface="Consolas" panose="020B0609020204030204" pitchFamily="49" charset="0"/>
              </a:rPr>
              <a:t> - 1,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function calc(l, r,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if (l &gt;= r) return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[l];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let mid = l + r &gt;&gt; 1;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let </a:t>
            </a:r>
            <a:r>
              <a:rPr lang="en-US" altLang="zh-CN" sz="1600" dirty="0" err="1">
                <a:latin typeface="Consolas" panose="020B0609020204030204" pitchFamily="49" charset="0"/>
              </a:rPr>
              <a:t>lmax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[mid], </a:t>
            </a:r>
            <a:r>
              <a:rPr lang="en-US" altLang="zh-CN" sz="1600" dirty="0" err="1">
                <a:latin typeface="Consolas" panose="020B0609020204030204" pitchFamily="49" charset="0"/>
              </a:rPr>
              <a:t>lsum</a:t>
            </a:r>
            <a:r>
              <a:rPr lang="en-US" altLang="zh-CN" sz="1600" dirty="0">
                <a:latin typeface="Consolas" panose="020B0609020204030204" pitchFamily="49" charset="0"/>
              </a:rPr>
              <a:t> = 0, </a:t>
            </a:r>
            <a:r>
              <a:rPr lang="en-US" altLang="zh-CN" sz="1600" dirty="0" err="1">
                <a:latin typeface="Consolas" panose="020B0609020204030204" pitchFamily="49" charset="0"/>
              </a:rPr>
              <a:t>rmax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[mid + 1], </a:t>
            </a:r>
            <a:r>
              <a:rPr lang="en-US" altLang="zh-CN" sz="1600" dirty="0" err="1">
                <a:latin typeface="Consolas" panose="020B0609020204030204" pitchFamily="49" charset="0"/>
              </a:rPr>
              <a:t>rsum</a:t>
            </a:r>
            <a:r>
              <a:rPr lang="en-US" altLang="zh-CN" sz="1600" dirty="0">
                <a:latin typeface="Consolas" panose="020B0609020204030204" pitchFamily="49" charset="0"/>
              </a:rPr>
              <a:t> = 0;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for (let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= mid;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&gt;= l;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--)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</a:t>
            </a:r>
            <a:r>
              <a:rPr lang="en-US" altLang="zh-CN" sz="1600" dirty="0" err="1">
                <a:latin typeface="Consolas" panose="020B0609020204030204" pitchFamily="49" charset="0"/>
              </a:rPr>
              <a:t>lsum</a:t>
            </a:r>
            <a:r>
              <a:rPr lang="en-US" altLang="zh-CN" sz="1600" dirty="0">
                <a:latin typeface="Consolas" panose="020B0609020204030204" pitchFamily="49" charset="0"/>
              </a:rPr>
              <a:t> +=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</a:t>
            </a:r>
            <a:r>
              <a:rPr lang="en-US" altLang="zh-CN" sz="1600" dirty="0" err="1">
                <a:latin typeface="Consolas" panose="020B0609020204030204" pitchFamily="49" charset="0"/>
              </a:rPr>
              <a:t>lmax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Math.max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lmax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latin typeface="Consolas" panose="020B0609020204030204" pitchFamily="49" charset="0"/>
              </a:rPr>
              <a:t>lsum</a:t>
            </a:r>
            <a:r>
              <a:rPr lang="en-US" altLang="zh-CN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for (let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= mid + 1;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&lt;= r;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++)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</a:t>
            </a:r>
            <a:r>
              <a:rPr lang="en-US" altLang="zh-CN" sz="1600" dirty="0" err="1">
                <a:latin typeface="Consolas" panose="020B0609020204030204" pitchFamily="49" charset="0"/>
              </a:rPr>
              <a:t>rsum</a:t>
            </a:r>
            <a:r>
              <a:rPr lang="en-US" altLang="zh-CN" sz="1600" dirty="0">
                <a:latin typeface="Consolas" panose="020B0609020204030204" pitchFamily="49" charset="0"/>
              </a:rPr>
              <a:t> +=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</a:t>
            </a:r>
            <a:r>
              <a:rPr lang="en-US" altLang="zh-CN" sz="1600" dirty="0" err="1">
                <a:latin typeface="Consolas" panose="020B0609020204030204" pitchFamily="49" charset="0"/>
              </a:rPr>
              <a:t>rmax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Math.max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rmax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latin typeface="Consolas" panose="020B0609020204030204" pitchFamily="49" charset="0"/>
              </a:rPr>
              <a:t>rsum</a:t>
            </a:r>
            <a:r>
              <a:rPr lang="en-US" altLang="zh-CN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return </a:t>
            </a:r>
            <a:r>
              <a:rPr lang="en-US" altLang="zh-CN" sz="1600" dirty="0" err="1">
                <a:latin typeface="Consolas" panose="020B0609020204030204" pitchFamily="49" charset="0"/>
              </a:rPr>
              <a:t>Math.max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lmax</a:t>
            </a:r>
            <a:r>
              <a:rPr lang="en-US" altLang="zh-CN" sz="1600" dirty="0">
                <a:latin typeface="Consolas" panose="020B0609020204030204" pitchFamily="49" charset="0"/>
              </a:rPr>
              <a:t> + </a:t>
            </a:r>
            <a:r>
              <a:rPr lang="en-US" altLang="zh-CN" sz="1600" dirty="0" err="1">
                <a:latin typeface="Consolas" panose="020B0609020204030204" pitchFamily="49" charset="0"/>
              </a:rPr>
              <a:t>rmax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latin typeface="Consolas" panose="020B0609020204030204" pitchFamily="49" charset="0"/>
              </a:rPr>
              <a:t>Math.max</a:t>
            </a:r>
            <a:r>
              <a:rPr lang="en-US" altLang="zh-CN" sz="1600" dirty="0">
                <a:latin typeface="Consolas" panose="020B0609020204030204" pitchFamily="49" charset="0"/>
              </a:rPr>
              <a:t>(calc(l, mid,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), calc(mid + 1, r,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)));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99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71E84FC-C766-4FB7-922A-B760CBC159C0}"/>
              </a:ext>
            </a:extLst>
          </p:cNvPr>
          <p:cNvSpPr txBox="1"/>
          <p:nvPr/>
        </p:nvSpPr>
        <p:spPr>
          <a:xfrm>
            <a:off x="1010412" y="768096"/>
            <a:ext cx="4764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算法的时间复杂度分析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B42EA9F-DA99-4AAA-9E95-62C52B33DEFA}"/>
              </a:ext>
            </a:extLst>
          </p:cNvPr>
          <p:cNvSpPr txBox="1"/>
          <p:nvPr/>
        </p:nvSpPr>
        <p:spPr>
          <a:xfrm>
            <a:off x="1566792" y="1375821"/>
            <a:ext cx="104522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function calc(l, r,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if (l &gt;= r) return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[l];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let mid = l + r &gt;&gt; 1;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let </a:t>
            </a:r>
            <a:r>
              <a:rPr lang="en-US" altLang="zh-CN" sz="1600" dirty="0" err="1">
                <a:latin typeface="Consolas" panose="020B0609020204030204" pitchFamily="49" charset="0"/>
              </a:rPr>
              <a:t>lmax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[mid], </a:t>
            </a:r>
            <a:r>
              <a:rPr lang="en-US" altLang="zh-CN" sz="1600" dirty="0" err="1">
                <a:latin typeface="Consolas" panose="020B0609020204030204" pitchFamily="49" charset="0"/>
              </a:rPr>
              <a:t>lsum</a:t>
            </a:r>
            <a:r>
              <a:rPr lang="en-US" altLang="zh-CN" sz="1600" dirty="0">
                <a:latin typeface="Consolas" panose="020B0609020204030204" pitchFamily="49" charset="0"/>
              </a:rPr>
              <a:t> = 0, </a:t>
            </a:r>
            <a:r>
              <a:rPr lang="en-US" altLang="zh-CN" sz="1600" dirty="0" err="1">
                <a:latin typeface="Consolas" panose="020B0609020204030204" pitchFamily="49" charset="0"/>
              </a:rPr>
              <a:t>rmax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[mid + 1], </a:t>
            </a:r>
            <a:r>
              <a:rPr lang="en-US" altLang="zh-CN" sz="1600" dirty="0" err="1">
                <a:latin typeface="Consolas" panose="020B0609020204030204" pitchFamily="49" charset="0"/>
              </a:rPr>
              <a:t>rsum</a:t>
            </a:r>
            <a:r>
              <a:rPr lang="en-US" altLang="zh-CN" sz="1600" dirty="0">
                <a:latin typeface="Consolas" panose="020B0609020204030204" pitchFamily="49" charset="0"/>
              </a:rPr>
              <a:t> = 0;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for (let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= mid;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&gt;= l;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--)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</a:rPr>
              <a:t>lsum</a:t>
            </a:r>
            <a:r>
              <a:rPr lang="en-US" altLang="zh-CN" sz="1600" dirty="0">
                <a:latin typeface="Consolas" panose="020B0609020204030204" pitchFamily="49" charset="0"/>
              </a:rPr>
              <a:t> +=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</a:rPr>
              <a:t>lmax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Math.max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lmax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latin typeface="Consolas" panose="020B0609020204030204" pitchFamily="49" charset="0"/>
              </a:rPr>
              <a:t>lsum</a:t>
            </a:r>
            <a:r>
              <a:rPr lang="en-US" altLang="zh-CN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for (let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= mid + 1;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&lt;= r;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++)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</a:rPr>
              <a:t>rsum</a:t>
            </a:r>
            <a:r>
              <a:rPr lang="en-US" altLang="zh-CN" sz="1600" dirty="0">
                <a:latin typeface="Consolas" panose="020B0609020204030204" pitchFamily="49" charset="0"/>
              </a:rPr>
              <a:t> +=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</a:rPr>
              <a:t>rmax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Math.max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rmax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latin typeface="Consolas" panose="020B0609020204030204" pitchFamily="49" charset="0"/>
              </a:rPr>
              <a:t>rsum</a:t>
            </a:r>
            <a:r>
              <a:rPr lang="en-US" altLang="zh-CN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return </a:t>
            </a:r>
            <a:r>
              <a:rPr lang="en-US" altLang="zh-CN" sz="1600" dirty="0" err="1">
                <a:latin typeface="Consolas" panose="020B0609020204030204" pitchFamily="49" charset="0"/>
              </a:rPr>
              <a:t>Math.max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lmax</a:t>
            </a:r>
            <a:r>
              <a:rPr lang="en-US" altLang="zh-CN" sz="1600" dirty="0">
                <a:latin typeface="Consolas" panose="020B0609020204030204" pitchFamily="49" charset="0"/>
              </a:rPr>
              <a:t> + </a:t>
            </a:r>
            <a:r>
              <a:rPr lang="en-US" altLang="zh-CN" sz="1600" dirty="0" err="1">
                <a:latin typeface="Consolas" panose="020B0609020204030204" pitchFamily="49" charset="0"/>
              </a:rPr>
              <a:t>rmax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latin typeface="Consolas" panose="020B0609020204030204" pitchFamily="49" charset="0"/>
              </a:rPr>
              <a:t>Math.max</a:t>
            </a:r>
            <a:r>
              <a:rPr lang="en-US" altLang="zh-CN" sz="1600" dirty="0">
                <a:latin typeface="Consolas" panose="020B0609020204030204" pitchFamily="49" charset="0"/>
              </a:rPr>
              <a:t>(calc(l, mid,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), calc(mid + 1, r,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)));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FAF0B3E-E3D6-406F-A7BB-F7934F6AD79C}"/>
              </a:ext>
            </a:extLst>
          </p:cNvPr>
          <p:cNvSpPr txBox="1"/>
          <p:nvPr/>
        </p:nvSpPr>
        <p:spPr>
          <a:xfrm>
            <a:off x="5637276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82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01670DC-36FB-4EE6-9477-085AABD8E6F5}"/>
              </a:ext>
            </a:extLst>
          </p:cNvPr>
          <p:cNvSpPr txBox="1"/>
          <p:nvPr/>
        </p:nvSpPr>
        <p:spPr>
          <a:xfrm>
            <a:off x="1010412" y="768096"/>
            <a:ext cx="4764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算法的时间复杂度分析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9BDBA5-784B-449A-BCFF-D5260D43338F}"/>
              </a:ext>
            </a:extLst>
          </p:cNvPr>
          <p:cNvSpPr txBox="1"/>
          <p:nvPr/>
        </p:nvSpPr>
        <p:spPr>
          <a:xfrm>
            <a:off x="1506503" y="1549557"/>
            <a:ext cx="9404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return </a:t>
            </a:r>
            <a:r>
              <a:rPr lang="en-US" altLang="zh-CN" sz="1600" dirty="0" err="1">
                <a:latin typeface="Consolas" panose="020B0609020204030204" pitchFamily="49" charset="0"/>
              </a:rPr>
              <a:t>Math.max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lmax</a:t>
            </a:r>
            <a:r>
              <a:rPr lang="en-US" altLang="zh-CN" sz="1600" dirty="0">
                <a:latin typeface="Consolas" panose="020B0609020204030204" pitchFamily="49" charset="0"/>
              </a:rPr>
              <a:t> + </a:t>
            </a:r>
            <a:r>
              <a:rPr lang="en-US" altLang="zh-CN" sz="1600" dirty="0" err="1">
                <a:latin typeface="Consolas" panose="020B0609020204030204" pitchFamily="49" charset="0"/>
              </a:rPr>
              <a:t>rmax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latin typeface="Consolas" panose="020B0609020204030204" pitchFamily="49" charset="0"/>
              </a:rPr>
              <a:t>Math.max</a:t>
            </a:r>
            <a:r>
              <a:rPr lang="en-US" altLang="zh-CN" sz="1600" dirty="0">
                <a:latin typeface="Consolas" panose="020B0609020204030204" pitchFamily="49" charset="0"/>
              </a:rPr>
              <a:t>(calc(l, mid,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), calc(mid + 1, r,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)));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53524A-84FC-45B4-959C-E36C8571E8D7}"/>
              </a:ext>
            </a:extLst>
          </p:cNvPr>
          <p:cNvSpPr txBox="1"/>
          <p:nvPr/>
        </p:nvSpPr>
        <p:spPr>
          <a:xfrm>
            <a:off x="4804440" y="2207907"/>
            <a:ext cx="1939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calc(l, r,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852A53-EAB5-4310-92A2-ABEF21520A50}"/>
              </a:ext>
            </a:extLst>
          </p:cNvPr>
          <p:cNvSpPr txBox="1"/>
          <p:nvPr/>
        </p:nvSpPr>
        <p:spPr>
          <a:xfrm>
            <a:off x="3515868" y="3104257"/>
            <a:ext cx="516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calc(l, mid,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) </a:t>
            </a:r>
            <a:r>
              <a:rPr lang="zh-CN" altLang="en-US" sz="1600" dirty="0">
                <a:latin typeface="Consolas" panose="020B0609020204030204" pitchFamily="49" charset="0"/>
              </a:rPr>
              <a:t>和 </a:t>
            </a:r>
            <a:r>
              <a:rPr lang="en-US" altLang="zh-CN" sz="1600" dirty="0">
                <a:latin typeface="Consolas" panose="020B0609020204030204" pitchFamily="49" charset="0"/>
              </a:rPr>
              <a:t>calc(mid + 1, r,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2CB6EE1-6E84-45B8-802C-EE7D58DAF98A}"/>
              </a:ext>
            </a:extLst>
          </p:cNvPr>
          <p:cNvCxnSpPr>
            <a:cxnSpLocks/>
          </p:cNvCxnSpPr>
          <p:nvPr/>
        </p:nvCxnSpPr>
        <p:spPr>
          <a:xfrm flipH="1">
            <a:off x="4672584" y="2615184"/>
            <a:ext cx="530352" cy="319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9A3311E-434D-49C8-B01C-F15A82FAF86C}"/>
              </a:ext>
            </a:extLst>
          </p:cNvPr>
          <p:cNvCxnSpPr>
            <a:cxnSpLocks/>
          </p:cNvCxnSpPr>
          <p:nvPr/>
        </p:nvCxnSpPr>
        <p:spPr>
          <a:xfrm>
            <a:off x="6601968" y="2615184"/>
            <a:ext cx="493776" cy="319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BD28491-FFBF-4BAE-ACB8-ED1124572C4D}"/>
              </a:ext>
            </a:extLst>
          </p:cNvPr>
          <p:cNvSpPr txBox="1"/>
          <p:nvPr/>
        </p:nvSpPr>
        <p:spPr>
          <a:xfrm>
            <a:off x="728473" y="4074182"/>
            <a:ext cx="4764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calc(l, (l + mid) / 2,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) 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calc((l + mid) / 2 + 1, mid,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054C12F-019C-4D59-A849-AEB7A94CF2AF}"/>
              </a:ext>
            </a:extLst>
          </p:cNvPr>
          <p:cNvSpPr txBox="1"/>
          <p:nvPr/>
        </p:nvSpPr>
        <p:spPr>
          <a:xfrm>
            <a:off x="6699504" y="4074182"/>
            <a:ext cx="5115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calc(mid + 1, (mid + 1 + r) / 2,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) 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calc((mid + 1 + r) / 2 + 1, r,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F435434-5C92-4D22-952D-802FC0932FCD}"/>
              </a:ext>
            </a:extLst>
          </p:cNvPr>
          <p:cNvCxnSpPr>
            <a:cxnSpLocks/>
          </p:cNvCxnSpPr>
          <p:nvPr/>
        </p:nvCxnSpPr>
        <p:spPr>
          <a:xfrm flipH="1">
            <a:off x="3438144" y="3598598"/>
            <a:ext cx="530352" cy="319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2079E60-1950-4969-A044-6780AEBD6A5A}"/>
              </a:ext>
            </a:extLst>
          </p:cNvPr>
          <p:cNvCxnSpPr>
            <a:cxnSpLocks/>
          </p:cNvCxnSpPr>
          <p:nvPr/>
        </p:nvCxnSpPr>
        <p:spPr>
          <a:xfrm>
            <a:off x="7976618" y="3612088"/>
            <a:ext cx="493776" cy="319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F0DAC37-82A3-4CE1-9CED-24553D11BE0F}"/>
              </a:ext>
            </a:extLst>
          </p:cNvPr>
          <p:cNvSpPr txBox="1"/>
          <p:nvPr/>
        </p:nvSpPr>
        <p:spPr>
          <a:xfrm>
            <a:off x="5650991" y="5056814"/>
            <a:ext cx="557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94B13CF-D149-4AF0-B0CE-8B00B59382FA}"/>
              </a:ext>
            </a:extLst>
          </p:cNvPr>
          <p:cNvSpPr txBox="1"/>
          <p:nvPr/>
        </p:nvSpPr>
        <p:spPr>
          <a:xfrm>
            <a:off x="3847534" y="5545887"/>
            <a:ext cx="4164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n -&gt; n / 2 -&gt; n / 2 / 2 -&gt; ... -&gt;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91D283B-C73C-4F84-84C8-5034362F9C98}"/>
                  </a:ext>
                </a:extLst>
              </p:cNvPr>
              <p:cNvSpPr txBox="1"/>
              <p:nvPr/>
            </p:nvSpPr>
            <p:spPr>
              <a:xfrm>
                <a:off x="3847534" y="6003346"/>
                <a:ext cx="416469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1600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600" i="0" dirty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600" i="0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i="0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sz="1600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altLang="zh-CN" sz="16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16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91D283B-C73C-4F84-84C8-5034362F9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534" y="6003346"/>
                <a:ext cx="4164697" cy="338554"/>
              </a:xfrm>
              <a:prstGeom prst="rect">
                <a:avLst/>
              </a:prstGeom>
              <a:blipFill>
                <a:blip r:embed="rId3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61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21" grpId="0"/>
      <p:bldP spid="22" grpId="0"/>
      <p:bldP spid="29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B8D8BC8-C370-4053-9761-9FA1357F4E58}"/>
              </a:ext>
            </a:extLst>
          </p:cNvPr>
          <p:cNvSpPr txBox="1"/>
          <p:nvPr/>
        </p:nvSpPr>
        <p:spPr>
          <a:xfrm>
            <a:off x="1010412" y="768096"/>
            <a:ext cx="4764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快速排序时间复杂度分析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247110-AD9D-4AB8-A9FA-B6A29E2205E0}"/>
              </a:ext>
            </a:extLst>
          </p:cNvPr>
          <p:cNvSpPr txBox="1"/>
          <p:nvPr/>
        </p:nvSpPr>
        <p:spPr>
          <a:xfrm>
            <a:off x="1904318" y="1503837"/>
            <a:ext cx="668189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// swap</a:t>
            </a:r>
            <a:r>
              <a:rPr lang="zh-CN" altLang="en-US" sz="1600" dirty="0">
                <a:latin typeface="Consolas" panose="020B0609020204030204" pitchFamily="49" charset="0"/>
              </a:rPr>
              <a:t>函数已经定义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function </a:t>
            </a:r>
            <a:r>
              <a:rPr lang="en-US" altLang="zh-CN" sz="1600" dirty="0" err="1">
                <a:latin typeface="Consolas" panose="020B0609020204030204" pitchFamily="49" charset="0"/>
              </a:rPr>
              <a:t>quickSort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arr</a:t>
            </a:r>
            <a:r>
              <a:rPr lang="en-US" altLang="zh-CN" sz="1600" dirty="0">
                <a:latin typeface="Consolas" panose="020B0609020204030204" pitchFamily="49" charset="0"/>
              </a:rPr>
              <a:t>, l = 0, r = </a:t>
            </a:r>
            <a:r>
              <a:rPr lang="en-US" altLang="zh-CN" sz="1600" dirty="0" err="1">
                <a:latin typeface="Consolas" panose="020B0609020204030204" pitchFamily="49" charset="0"/>
              </a:rPr>
              <a:t>arr.length</a:t>
            </a:r>
            <a:r>
              <a:rPr lang="en-US" altLang="zh-CN" sz="1600" dirty="0">
                <a:latin typeface="Consolas" panose="020B0609020204030204" pitchFamily="49" charset="0"/>
              </a:rPr>
              <a:t> - 1)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if (l &gt;= r) return;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let pivot = </a:t>
            </a:r>
            <a:r>
              <a:rPr lang="en-US" altLang="zh-CN" sz="1600" dirty="0" err="1">
                <a:latin typeface="Consolas" panose="020B0609020204030204" pitchFamily="49" charset="0"/>
              </a:rPr>
              <a:t>arr</a:t>
            </a:r>
            <a:r>
              <a:rPr lang="en-US" altLang="zh-CN" sz="1600" dirty="0">
                <a:latin typeface="Consolas" panose="020B0609020204030204" pitchFamily="49" charset="0"/>
              </a:rPr>
              <a:t>[l];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let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= l;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for (let j = l + 1; j &lt;= r; </a:t>
            </a:r>
            <a:r>
              <a:rPr lang="en-US" altLang="zh-CN" sz="1600" dirty="0" err="1">
                <a:latin typeface="Consolas" panose="020B0609020204030204" pitchFamily="49" charset="0"/>
              </a:rPr>
              <a:t>j++</a:t>
            </a:r>
            <a:r>
              <a:rPr lang="en-US" altLang="zh-CN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if (</a:t>
            </a:r>
            <a:r>
              <a:rPr lang="en-US" altLang="zh-CN" sz="1600" dirty="0" err="1">
                <a:latin typeface="Consolas" panose="020B0609020204030204" pitchFamily="49" charset="0"/>
              </a:rPr>
              <a:t>arr</a:t>
            </a:r>
            <a:r>
              <a:rPr lang="en-US" altLang="zh-CN" sz="1600" dirty="0">
                <a:latin typeface="Consolas" panose="020B0609020204030204" pitchFamily="49" charset="0"/>
              </a:rPr>
              <a:t>[j] &lt;= pivot)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swap(</a:t>
            </a:r>
            <a:r>
              <a:rPr lang="en-US" altLang="zh-CN" sz="1600" dirty="0" err="1">
                <a:latin typeface="Consolas" panose="020B0609020204030204" pitchFamily="49" charset="0"/>
              </a:rPr>
              <a:t>arr</a:t>
            </a:r>
            <a:r>
              <a:rPr lang="en-US" altLang="zh-CN" sz="1600" dirty="0">
                <a:latin typeface="Consolas" panose="020B0609020204030204" pitchFamily="49" charset="0"/>
              </a:rPr>
              <a:t>, ++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, j);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swap(</a:t>
            </a:r>
            <a:r>
              <a:rPr lang="en-US" altLang="zh-CN" sz="1600" dirty="0" err="1">
                <a:latin typeface="Consolas" panose="020B0609020204030204" pitchFamily="49" charset="0"/>
              </a:rPr>
              <a:t>arr</a:t>
            </a:r>
            <a:r>
              <a:rPr lang="en-US" altLang="zh-CN" sz="1600" dirty="0">
                <a:latin typeface="Consolas" panose="020B0609020204030204" pitchFamily="49" charset="0"/>
              </a:rPr>
              <a:t>, l,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quickSort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arr</a:t>
            </a:r>
            <a:r>
              <a:rPr lang="en-US" altLang="zh-CN" sz="1600" dirty="0">
                <a:latin typeface="Consolas" panose="020B0609020204030204" pitchFamily="49" charset="0"/>
              </a:rPr>
              <a:t>, l,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- 1);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quickSort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arr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+ 1, r);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864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0BC28BC-0AE5-498A-9AC5-CBBF8574B8A4}"/>
              </a:ext>
            </a:extLst>
          </p:cNvPr>
          <p:cNvSpPr txBox="1"/>
          <p:nvPr/>
        </p:nvSpPr>
        <p:spPr>
          <a:xfrm>
            <a:off x="1010412" y="768096"/>
            <a:ext cx="5536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LeetCode-15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three-sum/</a:t>
            </a:r>
            <a:r>
              <a:rPr lang="zh-CN" altLang="en-US" sz="2400" b="1" dirty="0"/>
              <a:t>三数之和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EBD8F6-4BE9-464C-92E0-04B4CABBE240}"/>
              </a:ext>
            </a:extLst>
          </p:cNvPr>
          <p:cNvSpPr txBox="1"/>
          <p:nvPr/>
        </p:nvSpPr>
        <p:spPr>
          <a:xfrm>
            <a:off x="1376772" y="1276123"/>
            <a:ext cx="90909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</a:rPr>
              <a:t>给你一个包含 </a:t>
            </a:r>
            <a:r>
              <a:rPr lang="en-US" altLang="zh-CN" sz="1600" dirty="0">
                <a:latin typeface="Consolas" panose="020B0609020204030204" pitchFamily="49" charset="0"/>
              </a:rPr>
              <a:t>n </a:t>
            </a:r>
            <a:r>
              <a:rPr lang="zh-CN" altLang="en-US" sz="1600" dirty="0">
                <a:latin typeface="Consolas" panose="020B0609020204030204" pitchFamily="49" charset="0"/>
              </a:rPr>
              <a:t>个整数的数组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zh-CN" altLang="en-US" sz="1600" dirty="0">
                <a:latin typeface="Consolas" panose="020B0609020204030204" pitchFamily="49" charset="0"/>
              </a:rPr>
              <a:t>，判断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中是否存在三个元素 </a:t>
            </a:r>
            <a:r>
              <a:rPr lang="en-US" altLang="zh-CN" sz="1600" dirty="0">
                <a:latin typeface="Consolas" panose="020B0609020204030204" pitchFamily="49" charset="0"/>
              </a:rPr>
              <a:t>a</a:t>
            </a:r>
            <a:r>
              <a:rPr lang="zh-CN" altLang="en-US" sz="1600" dirty="0">
                <a:latin typeface="Consolas" panose="020B0609020204030204" pitchFamily="49" charset="0"/>
              </a:rPr>
              <a:t>，</a:t>
            </a:r>
            <a:r>
              <a:rPr lang="en-US" altLang="zh-CN" sz="1600" dirty="0">
                <a:latin typeface="Consolas" panose="020B0609020204030204" pitchFamily="49" charset="0"/>
              </a:rPr>
              <a:t>b</a:t>
            </a:r>
            <a:r>
              <a:rPr lang="zh-CN" altLang="en-US" sz="1600" dirty="0">
                <a:latin typeface="Consolas" panose="020B0609020204030204" pitchFamily="49" charset="0"/>
              </a:rPr>
              <a:t>，</a:t>
            </a:r>
            <a:r>
              <a:rPr lang="en-US" altLang="zh-CN" sz="1600" dirty="0">
                <a:latin typeface="Consolas" panose="020B0609020204030204" pitchFamily="49" charset="0"/>
              </a:rPr>
              <a:t>c </a:t>
            </a:r>
            <a:r>
              <a:rPr lang="zh-CN" altLang="en-US" sz="1600" dirty="0">
                <a:latin typeface="Consolas" panose="020B0609020204030204" pitchFamily="49" charset="0"/>
              </a:rPr>
              <a:t>，使得 </a:t>
            </a:r>
            <a:r>
              <a:rPr lang="en-US" altLang="zh-CN" sz="1600" dirty="0">
                <a:latin typeface="Consolas" panose="020B0609020204030204" pitchFamily="49" charset="0"/>
              </a:rPr>
              <a:t>a + b + c = 0 </a:t>
            </a:r>
            <a:r>
              <a:rPr lang="zh-CN" altLang="en-US" sz="1600" dirty="0">
                <a:latin typeface="Consolas" panose="020B0609020204030204" pitchFamily="49" charset="0"/>
              </a:rPr>
              <a:t>？请你找出所有和为 </a:t>
            </a:r>
            <a:r>
              <a:rPr lang="en-US" altLang="zh-CN" sz="1600" dirty="0">
                <a:latin typeface="Consolas" panose="020B0609020204030204" pitchFamily="49" charset="0"/>
              </a:rPr>
              <a:t>0 </a:t>
            </a:r>
            <a:r>
              <a:rPr lang="zh-CN" altLang="en-US" sz="1600" dirty="0">
                <a:latin typeface="Consolas" panose="020B0609020204030204" pitchFamily="49" charset="0"/>
              </a:rPr>
              <a:t>且不重复的三元组。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注意：答案中不可以包含重复的三元组。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示例 </a:t>
            </a:r>
            <a:r>
              <a:rPr lang="en-US" altLang="zh-CN" sz="1600" dirty="0">
                <a:latin typeface="Consolas" panose="020B0609020204030204" pitchFamily="49" charset="0"/>
              </a:rPr>
              <a:t>1</a:t>
            </a:r>
            <a:r>
              <a:rPr lang="zh-CN" altLang="en-US" sz="1600" dirty="0">
                <a:latin typeface="Consolas" panose="020B0609020204030204" pitchFamily="49" charset="0"/>
              </a:rPr>
              <a:t>：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输入：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 = [-1,0,1,2,-1,-4]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输出：</a:t>
            </a:r>
            <a:r>
              <a:rPr lang="en-US" altLang="zh-CN" sz="1600" dirty="0">
                <a:latin typeface="Consolas" panose="020B0609020204030204" pitchFamily="49" charset="0"/>
              </a:rPr>
              <a:t>[[-1,-1,2],[-1,0,1]]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示例 </a:t>
            </a:r>
            <a:r>
              <a:rPr lang="en-US" altLang="zh-CN" sz="1600" dirty="0">
                <a:latin typeface="Consolas" panose="020B0609020204030204" pitchFamily="49" charset="0"/>
              </a:rPr>
              <a:t>2</a:t>
            </a:r>
            <a:r>
              <a:rPr lang="zh-CN" altLang="en-US" sz="1600" dirty="0">
                <a:latin typeface="Consolas" panose="020B0609020204030204" pitchFamily="49" charset="0"/>
              </a:rPr>
              <a:t>：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输入：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 = []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输出：</a:t>
            </a:r>
            <a:r>
              <a:rPr lang="en-US" altLang="zh-CN" sz="1600" dirty="0">
                <a:latin typeface="Consolas" panose="020B0609020204030204" pitchFamily="49" charset="0"/>
              </a:rPr>
              <a:t>[]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提示：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latin typeface="Consolas" panose="020B0609020204030204" pitchFamily="49" charset="0"/>
              </a:rPr>
              <a:t>0 &lt;= </a:t>
            </a:r>
            <a:r>
              <a:rPr lang="en-US" altLang="zh-CN" sz="1600" dirty="0" err="1">
                <a:latin typeface="Consolas" panose="020B0609020204030204" pitchFamily="49" charset="0"/>
              </a:rPr>
              <a:t>nums.length</a:t>
            </a:r>
            <a:r>
              <a:rPr lang="en-US" altLang="zh-CN" sz="1600" dirty="0">
                <a:latin typeface="Consolas" panose="020B0609020204030204" pitchFamily="49" charset="0"/>
              </a:rPr>
              <a:t> &lt;= 3000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-10</a:t>
            </a:r>
            <a:r>
              <a:rPr lang="en-US" altLang="zh-CN" sz="1600" baseline="30000" dirty="0">
                <a:latin typeface="Consolas" panose="020B0609020204030204" pitchFamily="49" charset="0"/>
              </a:rPr>
              <a:t>5</a:t>
            </a:r>
            <a:r>
              <a:rPr lang="en-US" altLang="zh-CN" sz="1600" dirty="0">
                <a:latin typeface="Consolas" panose="020B0609020204030204" pitchFamily="49" charset="0"/>
              </a:rPr>
              <a:t> &lt;=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 &lt;= 10</a:t>
            </a:r>
            <a:r>
              <a:rPr lang="en-US" altLang="zh-CN" sz="1600" baseline="30000" dirty="0">
                <a:latin typeface="Consolas" panose="020B0609020204030204" pitchFamily="49" charset="0"/>
              </a:rPr>
              <a:t>5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9090FAB-7980-4B27-93F4-DA91AB930180}"/>
              </a:ext>
            </a:extLst>
          </p:cNvPr>
          <p:cNvSpPr txBox="1"/>
          <p:nvPr/>
        </p:nvSpPr>
        <p:spPr>
          <a:xfrm>
            <a:off x="6913106" y="2774406"/>
            <a:ext cx="39021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/**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* @param {number[]}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* @return {number[][]}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*/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const </a:t>
            </a:r>
            <a:r>
              <a:rPr lang="en-US" altLang="zh-CN" sz="1600" dirty="0" err="1">
                <a:latin typeface="Consolas" panose="020B0609020204030204" pitchFamily="49" charset="0"/>
              </a:rPr>
              <a:t>threeSum</a:t>
            </a:r>
            <a:r>
              <a:rPr lang="en-US" altLang="zh-CN" sz="1600" dirty="0">
                <a:latin typeface="Consolas" panose="020B0609020204030204" pitchFamily="49" charset="0"/>
              </a:rPr>
              <a:t> = function(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// your code here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8399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9F2AB57-0404-45F1-A872-5B871ACF4ACA}"/>
              </a:ext>
            </a:extLst>
          </p:cNvPr>
          <p:cNvSpPr txBox="1"/>
          <p:nvPr/>
        </p:nvSpPr>
        <p:spPr>
          <a:xfrm>
            <a:off x="1010412" y="768096"/>
            <a:ext cx="5536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LeetCode-15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three-sum/</a:t>
            </a:r>
            <a:r>
              <a:rPr lang="zh-CN" altLang="en-US" sz="2400" b="1" dirty="0"/>
              <a:t>三数之和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BC9BE7-E9C7-4280-95FA-A402646B3AE8}"/>
              </a:ext>
            </a:extLst>
          </p:cNvPr>
          <p:cNvSpPr txBox="1"/>
          <p:nvPr/>
        </p:nvSpPr>
        <p:spPr>
          <a:xfrm>
            <a:off x="1385916" y="1385851"/>
            <a:ext cx="9090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</a:rPr>
              <a:t>判断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中是否存在三个元素 </a:t>
            </a:r>
            <a:r>
              <a:rPr lang="en-US" altLang="zh-CN" sz="1600" dirty="0">
                <a:latin typeface="Consolas" panose="020B0609020204030204" pitchFamily="49" charset="0"/>
              </a:rPr>
              <a:t>a</a:t>
            </a:r>
            <a:r>
              <a:rPr lang="zh-CN" altLang="en-US" sz="1600" dirty="0">
                <a:latin typeface="Consolas" panose="020B0609020204030204" pitchFamily="49" charset="0"/>
              </a:rPr>
              <a:t>，</a:t>
            </a:r>
            <a:r>
              <a:rPr lang="en-US" altLang="zh-CN" sz="1600" dirty="0">
                <a:latin typeface="Consolas" panose="020B0609020204030204" pitchFamily="49" charset="0"/>
              </a:rPr>
              <a:t>b</a:t>
            </a:r>
            <a:r>
              <a:rPr lang="zh-CN" altLang="en-US" sz="1600" dirty="0">
                <a:latin typeface="Consolas" panose="020B0609020204030204" pitchFamily="49" charset="0"/>
              </a:rPr>
              <a:t>，</a:t>
            </a:r>
            <a:r>
              <a:rPr lang="en-US" altLang="zh-CN" sz="1600" dirty="0">
                <a:latin typeface="Consolas" panose="020B0609020204030204" pitchFamily="49" charset="0"/>
              </a:rPr>
              <a:t>c </a:t>
            </a:r>
            <a:r>
              <a:rPr lang="zh-CN" altLang="en-US" sz="1600" dirty="0">
                <a:latin typeface="Consolas" panose="020B0609020204030204" pitchFamily="49" charset="0"/>
              </a:rPr>
              <a:t>，使得 </a:t>
            </a:r>
            <a:r>
              <a:rPr lang="en-US" altLang="zh-CN" sz="1600" dirty="0">
                <a:latin typeface="Consolas" panose="020B0609020204030204" pitchFamily="49" charset="0"/>
              </a:rPr>
              <a:t>a + b + c = 0 </a:t>
            </a:r>
            <a:r>
              <a:rPr lang="zh-CN" altLang="en-US" sz="1600" dirty="0">
                <a:latin typeface="Consolas" panose="020B0609020204030204" pitchFamily="49" charset="0"/>
              </a:rPr>
              <a:t>？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EB6DB9-E829-44B7-8EED-77E62F8C02EA}"/>
              </a:ext>
            </a:extLst>
          </p:cNvPr>
          <p:cNvSpPr txBox="1"/>
          <p:nvPr/>
        </p:nvSpPr>
        <p:spPr>
          <a:xfrm>
            <a:off x="1385916" y="2013739"/>
            <a:ext cx="9090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</a:rPr>
              <a:t>判断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中是否存在两个元素 </a:t>
            </a:r>
            <a:r>
              <a:rPr lang="en-US" altLang="zh-CN" sz="1600" dirty="0">
                <a:latin typeface="Consolas" panose="020B0609020204030204" pitchFamily="49" charset="0"/>
              </a:rPr>
              <a:t>a</a:t>
            </a:r>
            <a:r>
              <a:rPr lang="zh-CN" altLang="en-US" sz="1600" dirty="0">
                <a:latin typeface="Consolas" panose="020B0609020204030204" pitchFamily="49" charset="0"/>
              </a:rPr>
              <a:t>，</a:t>
            </a:r>
            <a:r>
              <a:rPr lang="en-US" altLang="zh-CN" sz="1600" dirty="0">
                <a:latin typeface="Consolas" panose="020B0609020204030204" pitchFamily="49" charset="0"/>
              </a:rPr>
              <a:t>b</a:t>
            </a:r>
            <a:r>
              <a:rPr lang="zh-CN" altLang="en-US" sz="1600" dirty="0">
                <a:latin typeface="Consolas" panose="020B0609020204030204" pitchFamily="49" charset="0"/>
              </a:rPr>
              <a:t>，使得 </a:t>
            </a:r>
            <a:r>
              <a:rPr lang="en-US" altLang="zh-CN" sz="1600" dirty="0">
                <a:latin typeface="Consolas" panose="020B0609020204030204" pitchFamily="49" charset="0"/>
              </a:rPr>
              <a:t>a + b = 0 - c </a:t>
            </a:r>
            <a:r>
              <a:rPr lang="zh-CN" altLang="en-US" sz="1600" dirty="0">
                <a:latin typeface="Consolas" panose="020B0609020204030204" pitchFamily="49" charset="0"/>
              </a:rPr>
              <a:t>？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481760-863E-4A29-A00E-CC8AA232B151}"/>
              </a:ext>
            </a:extLst>
          </p:cNvPr>
          <p:cNvSpPr txBox="1"/>
          <p:nvPr/>
        </p:nvSpPr>
        <p:spPr>
          <a:xfrm>
            <a:off x="1385916" y="2641627"/>
            <a:ext cx="9090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</a:rPr>
              <a:t>这样的处理之后，题目就转化为了</a:t>
            </a:r>
            <a:r>
              <a:rPr lang="zh-CN" altLang="en-US" sz="1600" b="1" dirty="0">
                <a:highlight>
                  <a:srgbClr val="FFFF00"/>
                </a:highlight>
                <a:latin typeface="Consolas" panose="020B0609020204030204" pitchFamily="49" charset="0"/>
              </a:rPr>
              <a:t>两数之和</a:t>
            </a:r>
            <a:endParaRPr lang="en-US" altLang="zh-CN" sz="1600" b="1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180931-02E0-48BA-BAB6-32881E01E77D}"/>
              </a:ext>
            </a:extLst>
          </p:cNvPr>
          <p:cNvSpPr txBox="1"/>
          <p:nvPr/>
        </p:nvSpPr>
        <p:spPr>
          <a:xfrm>
            <a:off x="2084832" y="3092990"/>
            <a:ext cx="72564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for (let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= 0, j = </a:t>
            </a:r>
            <a:r>
              <a:rPr lang="en-US" altLang="zh-CN" sz="1600" dirty="0" err="1">
                <a:latin typeface="Consolas" panose="020B0609020204030204" pitchFamily="49" charset="0"/>
              </a:rPr>
              <a:t>nums.length</a:t>
            </a:r>
            <a:r>
              <a:rPr lang="en-US" altLang="zh-CN" sz="1600" dirty="0">
                <a:latin typeface="Consolas" panose="020B0609020204030204" pitchFamily="49" charset="0"/>
              </a:rPr>
              <a:t> - 1;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&lt; j;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++)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while (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&lt; j &amp;&amp;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 +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[j] &gt; target) j--;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if (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&lt; j &amp;&amp;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 +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[j] == target)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return 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, j];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20AED3E-EDD0-4F1E-8AB7-38D2DF6C55FA}"/>
              </a:ext>
            </a:extLst>
          </p:cNvPr>
          <p:cNvSpPr txBox="1"/>
          <p:nvPr/>
        </p:nvSpPr>
        <p:spPr>
          <a:xfrm>
            <a:off x="1385916" y="4775459"/>
            <a:ext cx="9090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Consolas" panose="020B0609020204030204" pitchFamily="49" charset="0"/>
              </a:defRPr>
            </a:lvl1pPr>
          </a:lstStyle>
          <a:p>
            <a:r>
              <a:rPr lang="zh-CN" altLang="en-US" dirty="0"/>
              <a:t>这样的转化如何实现？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F340F9-81EA-44B6-BC7A-C3E63B6950A7}"/>
              </a:ext>
            </a:extLst>
          </p:cNvPr>
          <p:cNvSpPr txBox="1"/>
          <p:nvPr/>
        </p:nvSpPr>
        <p:spPr>
          <a:xfrm>
            <a:off x="2008632" y="5258907"/>
            <a:ext cx="7256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for (let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= 0;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&lt; </a:t>
            </a:r>
            <a:r>
              <a:rPr lang="en-US" altLang="zh-CN" sz="1600" dirty="0" err="1">
                <a:latin typeface="Consolas" panose="020B0609020204030204" pitchFamily="49" charset="0"/>
              </a:rPr>
              <a:t>nums.length</a:t>
            </a:r>
            <a:r>
              <a:rPr lang="en-US" altLang="zh-CN" sz="1600" dirty="0">
                <a:latin typeface="Consolas" panose="020B0609020204030204" pitchFamily="49" charset="0"/>
              </a:rPr>
              <a:t>;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++)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let c =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04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A20CE66-8755-4A91-990A-4E3AB8962B26}"/>
              </a:ext>
            </a:extLst>
          </p:cNvPr>
          <p:cNvSpPr txBox="1"/>
          <p:nvPr/>
        </p:nvSpPr>
        <p:spPr>
          <a:xfrm>
            <a:off x="1010412" y="768096"/>
            <a:ext cx="5536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LeetCode-15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three-sum/</a:t>
            </a:r>
            <a:r>
              <a:rPr lang="zh-CN" altLang="en-US" sz="2400" b="1" dirty="0"/>
              <a:t>三数之和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C8D245-0247-47A9-A654-011726B8BEDD}"/>
              </a:ext>
            </a:extLst>
          </p:cNvPr>
          <p:cNvSpPr txBox="1"/>
          <p:nvPr/>
        </p:nvSpPr>
        <p:spPr>
          <a:xfrm>
            <a:off x="1984248" y="1474502"/>
            <a:ext cx="72564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/**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* @param {number[]}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* @return {number[][]}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*/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const </a:t>
            </a:r>
            <a:r>
              <a:rPr lang="en-US" altLang="zh-CN" sz="1600" dirty="0" err="1">
                <a:latin typeface="Consolas" panose="020B0609020204030204" pitchFamily="49" charset="0"/>
              </a:rPr>
              <a:t>threeSum</a:t>
            </a:r>
            <a:r>
              <a:rPr lang="en-US" altLang="zh-CN" sz="1600" dirty="0">
                <a:latin typeface="Consolas" panose="020B0609020204030204" pitchFamily="49" charset="0"/>
              </a:rPr>
              <a:t> = function(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nums.sort</a:t>
            </a:r>
            <a:r>
              <a:rPr lang="en-US" altLang="zh-CN" sz="1600" dirty="0">
                <a:latin typeface="Consolas" panose="020B0609020204030204" pitchFamily="49" charset="0"/>
              </a:rPr>
              <a:t>((a, b) =&gt; a - b);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let </a:t>
            </a:r>
            <a:r>
              <a:rPr lang="en-US" altLang="zh-CN" sz="1600" dirty="0" err="1">
                <a:latin typeface="Consolas" panose="020B0609020204030204" pitchFamily="49" charset="0"/>
              </a:rPr>
              <a:t>ans</a:t>
            </a:r>
            <a:r>
              <a:rPr lang="en-US" altLang="zh-CN" sz="1600" dirty="0">
                <a:latin typeface="Consolas" panose="020B0609020204030204" pitchFamily="49" charset="0"/>
              </a:rPr>
              <a:t> = [];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for (let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= 0;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&lt; </a:t>
            </a:r>
            <a:r>
              <a:rPr lang="en-US" altLang="zh-CN" sz="1600" dirty="0" err="1">
                <a:latin typeface="Consolas" panose="020B0609020204030204" pitchFamily="49" charset="0"/>
              </a:rPr>
              <a:t>nums.length</a:t>
            </a:r>
            <a:r>
              <a:rPr lang="en-US" altLang="zh-CN" sz="1600" dirty="0">
                <a:latin typeface="Consolas" panose="020B0609020204030204" pitchFamily="49" charset="0"/>
              </a:rPr>
              <a:t>;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++)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let c =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], target = -c;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for (let j =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+ 1, k = </a:t>
            </a:r>
            <a:r>
              <a:rPr lang="en-US" altLang="zh-CN" sz="1600" dirty="0" err="1">
                <a:latin typeface="Consolas" panose="020B0609020204030204" pitchFamily="49" charset="0"/>
              </a:rPr>
              <a:t>nums.length</a:t>
            </a:r>
            <a:r>
              <a:rPr lang="en-US" altLang="zh-CN" sz="1600" dirty="0">
                <a:latin typeface="Consolas" panose="020B0609020204030204" pitchFamily="49" charset="0"/>
              </a:rPr>
              <a:t> - 1; j &lt; k; </a:t>
            </a:r>
            <a:r>
              <a:rPr lang="en-US" altLang="zh-CN" sz="1600" dirty="0" err="1">
                <a:latin typeface="Consolas" panose="020B0609020204030204" pitchFamily="49" charset="0"/>
              </a:rPr>
              <a:t>j++</a:t>
            </a:r>
            <a:r>
              <a:rPr lang="en-US" altLang="zh-CN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while (j &lt; k &amp;&amp;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[j] +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[k] &gt; target) k--;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if (j &lt; k &amp;&amp;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[j] +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[k] == target)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    </a:t>
            </a:r>
            <a:r>
              <a:rPr lang="en-US" altLang="zh-CN" sz="1600" dirty="0" err="1">
                <a:latin typeface="Consolas" panose="020B0609020204030204" pitchFamily="49" charset="0"/>
              </a:rPr>
              <a:t>ans.push</a:t>
            </a:r>
            <a:r>
              <a:rPr lang="en-US" altLang="zh-CN" sz="1600" dirty="0">
                <a:latin typeface="Consolas" panose="020B0609020204030204" pitchFamily="49" charset="0"/>
              </a:rPr>
              <a:t>([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],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[j],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[k]]);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return </a:t>
            </a:r>
            <a:r>
              <a:rPr lang="en-US" altLang="zh-CN" sz="1600" dirty="0" err="1">
                <a:latin typeface="Consolas" panose="020B0609020204030204" pitchFamily="49" charset="0"/>
              </a:rPr>
              <a:t>ans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19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1986B5A-BD5F-4EB4-A858-02215CE673B3}"/>
              </a:ext>
            </a:extLst>
          </p:cNvPr>
          <p:cNvSpPr txBox="1"/>
          <p:nvPr/>
        </p:nvSpPr>
        <p:spPr>
          <a:xfrm>
            <a:off x="1010412" y="768096"/>
            <a:ext cx="5536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LeetCode-15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three-sum/</a:t>
            </a:r>
            <a:r>
              <a:rPr lang="zh-CN" altLang="en-US" sz="2400" b="1" dirty="0"/>
              <a:t>三数之和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FCCF44-353D-468D-9803-B5E3DEB09ABB}"/>
              </a:ext>
            </a:extLst>
          </p:cNvPr>
          <p:cNvSpPr txBox="1"/>
          <p:nvPr/>
        </p:nvSpPr>
        <p:spPr>
          <a:xfrm>
            <a:off x="2001612" y="2002046"/>
            <a:ext cx="2881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[-4, -1, -1, 0, 1, 2]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4D095D-8270-40F9-8544-809B8D5E6A29}"/>
              </a:ext>
            </a:extLst>
          </p:cNvPr>
          <p:cNvSpPr txBox="1"/>
          <p:nvPr/>
        </p:nvSpPr>
        <p:spPr>
          <a:xfrm>
            <a:off x="1550508" y="3551910"/>
            <a:ext cx="9090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</a:rPr>
              <a:t>如何去重？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6DACA0D-5194-41E8-AEAD-23CAB3A7E1CC}"/>
              </a:ext>
            </a:extLst>
          </p:cNvPr>
          <p:cNvSpPr txBox="1"/>
          <p:nvPr/>
        </p:nvSpPr>
        <p:spPr>
          <a:xfrm>
            <a:off x="2001612" y="2495989"/>
            <a:ext cx="9090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</a:rPr>
              <a:t>当</a:t>
            </a:r>
            <a:r>
              <a:rPr lang="en-US" altLang="zh-CN" sz="1600" dirty="0">
                <a:latin typeface="Consolas" panose="020B0609020204030204" pitchFamily="49" charset="0"/>
              </a:rPr>
              <a:t> c </a:t>
            </a:r>
            <a:r>
              <a:rPr lang="zh-CN" altLang="en-US" sz="1600" dirty="0">
                <a:latin typeface="Consolas" panose="020B0609020204030204" pitchFamily="49" charset="0"/>
              </a:rPr>
              <a:t>位于索引</a:t>
            </a:r>
            <a:r>
              <a:rPr lang="en-US" altLang="zh-CN" sz="1600" dirty="0">
                <a:latin typeface="Consolas" panose="020B0609020204030204" pitchFamily="49" charset="0"/>
              </a:rPr>
              <a:t> 1 </a:t>
            </a:r>
            <a:r>
              <a:rPr lang="zh-CN" altLang="en-US" sz="1600" dirty="0">
                <a:latin typeface="Consolas" panose="020B0609020204030204" pitchFamily="49" charset="0"/>
              </a:rPr>
              <a:t>时，即等于 </a:t>
            </a:r>
            <a:r>
              <a:rPr lang="en-US" altLang="zh-CN" sz="1600" dirty="0">
                <a:latin typeface="Consolas" panose="020B0609020204030204" pitchFamily="49" charset="0"/>
              </a:rPr>
              <a:t>-1 </a:t>
            </a:r>
            <a:r>
              <a:rPr lang="zh-CN" altLang="en-US" sz="1600" dirty="0">
                <a:latin typeface="Consolas" panose="020B0609020204030204" pitchFamily="49" charset="0"/>
              </a:rPr>
              <a:t>时，我们可以取 </a:t>
            </a:r>
            <a:r>
              <a:rPr lang="en-US" altLang="zh-CN" sz="1600" dirty="0">
                <a:latin typeface="Consolas" panose="020B0609020204030204" pitchFamily="49" charset="0"/>
              </a:rPr>
              <a:t>b = 0, a = 1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7509B8-DDD2-456C-B8A4-E24CFE3939CE}"/>
              </a:ext>
            </a:extLst>
          </p:cNvPr>
          <p:cNvSpPr txBox="1"/>
          <p:nvPr/>
        </p:nvSpPr>
        <p:spPr>
          <a:xfrm>
            <a:off x="2001612" y="2960814"/>
            <a:ext cx="9090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</a:rPr>
              <a:t>当</a:t>
            </a:r>
            <a:r>
              <a:rPr lang="en-US" altLang="zh-CN" sz="1600" dirty="0">
                <a:latin typeface="Consolas" panose="020B0609020204030204" pitchFamily="49" charset="0"/>
              </a:rPr>
              <a:t> c </a:t>
            </a:r>
            <a:r>
              <a:rPr lang="zh-CN" altLang="en-US" sz="1600" dirty="0">
                <a:latin typeface="Consolas" panose="020B0609020204030204" pitchFamily="49" charset="0"/>
              </a:rPr>
              <a:t>位于索引</a:t>
            </a:r>
            <a:r>
              <a:rPr lang="en-US" altLang="zh-CN" sz="1600" dirty="0">
                <a:latin typeface="Consolas" panose="020B0609020204030204" pitchFamily="49" charset="0"/>
              </a:rPr>
              <a:t> 2 </a:t>
            </a:r>
            <a:r>
              <a:rPr lang="zh-CN" altLang="en-US" sz="1600" dirty="0">
                <a:latin typeface="Consolas" panose="020B0609020204030204" pitchFamily="49" charset="0"/>
              </a:rPr>
              <a:t>时，也等于 </a:t>
            </a:r>
            <a:r>
              <a:rPr lang="en-US" altLang="zh-CN" sz="1600" dirty="0">
                <a:latin typeface="Consolas" panose="020B0609020204030204" pitchFamily="49" charset="0"/>
              </a:rPr>
              <a:t>-1 </a:t>
            </a:r>
            <a:r>
              <a:rPr lang="zh-CN" altLang="en-US" sz="1600" dirty="0">
                <a:latin typeface="Consolas" panose="020B0609020204030204" pitchFamily="49" charset="0"/>
              </a:rPr>
              <a:t>时，我们也可以取 </a:t>
            </a:r>
            <a:r>
              <a:rPr lang="en-US" altLang="zh-CN" sz="1600" dirty="0">
                <a:latin typeface="Consolas" panose="020B0609020204030204" pitchFamily="49" charset="0"/>
              </a:rPr>
              <a:t>b = 0, a = 1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7F36DB6-0346-4D26-BE41-7F42F4381F70}"/>
              </a:ext>
            </a:extLst>
          </p:cNvPr>
          <p:cNvSpPr txBox="1"/>
          <p:nvPr/>
        </p:nvSpPr>
        <p:spPr>
          <a:xfrm>
            <a:off x="1550508" y="1581256"/>
            <a:ext cx="9090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</a:rPr>
              <a:t>为什么会出现重复呢？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AF74564-0622-4056-A3DA-F1EAB3A118DE}"/>
              </a:ext>
            </a:extLst>
          </p:cNvPr>
          <p:cNvSpPr txBox="1"/>
          <p:nvPr/>
        </p:nvSpPr>
        <p:spPr>
          <a:xfrm>
            <a:off x="2001612" y="4045853"/>
            <a:ext cx="9090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</a:rPr>
              <a:t>结合上面，其实我们可以发现，当我们计算过一次</a:t>
            </a:r>
            <a:r>
              <a:rPr lang="en-US" altLang="zh-CN" sz="1600" dirty="0">
                <a:latin typeface="Consolas" panose="020B0609020204030204" pitchFamily="49" charset="0"/>
              </a:rPr>
              <a:t>c</a:t>
            </a:r>
            <a:r>
              <a:rPr lang="zh-CN" altLang="en-US" sz="1600" dirty="0">
                <a:latin typeface="Consolas" panose="020B0609020204030204" pitchFamily="49" charset="0"/>
              </a:rPr>
              <a:t>为</a:t>
            </a:r>
            <a:r>
              <a:rPr lang="en-US" altLang="zh-CN" sz="1600" dirty="0">
                <a:latin typeface="Consolas" panose="020B0609020204030204" pitchFamily="49" charset="0"/>
              </a:rPr>
              <a:t>-1</a:t>
            </a:r>
            <a:r>
              <a:rPr lang="zh-CN" altLang="en-US" sz="1600" dirty="0">
                <a:latin typeface="Consolas" panose="020B0609020204030204" pitchFamily="49" charset="0"/>
              </a:rPr>
              <a:t>的情况后，之后</a:t>
            </a:r>
            <a:r>
              <a:rPr lang="en-US" altLang="zh-CN" sz="1600" dirty="0">
                <a:latin typeface="Consolas" panose="020B0609020204030204" pitchFamily="49" charset="0"/>
              </a:rPr>
              <a:t>c</a:t>
            </a:r>
            <a:r>
              <a:rPr lang="zh-CN" altLang="en-US" sz="1600" dirty="0">
                <a:latin typeface="Consolas" panose="020B0609020204030204" pitchFamily="49" charset="0"/>
              </a:rPr>
              <a:t>再次等于</a:t>
            </a:r>
            <a:r>
              <a:rPr lang="en-US" altLang="zh-CN" sz="1600" dirty="0">
                <a:latin typeface="Consolas" panose="020B0609020204030204" pitchFamily="49" charset="0"/>
              </a:rPr>
              <a:t>-1</a:t>
            </a:r>
            <a:r>
              <a:rPr lang="zh-CN" altLang="en-US" sz="1600" dirty="0">
                <a:latin typeface="Consolas" panose="020B0609020204030204" pitchFamily="49" charset="0"/>
              </a:rPr>
              <a:t>时，应该舍弃掉这个重复的答案。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0B9D306-23C8-444E-B499-5BF55AD1DBB5}"/>
              </a:ext>
            </a:extLst>
          </p:cNvPr>
          <p:cNvSpPr txBox="1"/>
          <p:nvPr/>
        </p:nvSpPr>
        <p:spPr>
          <a:xfrm>
            <a:off x="2001612" y="4832393"/>
            <a:ext cx="72564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for (let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= 0;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&lt; </a:t>
            </a:r>
            <a:r>
              <a:rPr lang="en-US" altLang="zh-CN" sz="1600" dirty="0" err="1">
                <a:latin typeface="Consolas" panose="020B0609020204030204" pitchFamily="49" charset="0"/>
              </a:rPr>
              <a:t>nums.length</a:t>
            </a:r>
            <a:r>
              <a:rPr lang="en-US" altLang="zh-CN" sz="1600" dirty="0">
                <a:latin typeface="Consolas" panose="020B0609020204030204" pitchFamily="49" charset="0"/>
              </a:rPr>
              <a:t>;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++)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if (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&gt; 0 &amp;&amp;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 ==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– 1]) continue;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let c = </a:t>
            </a:r>
            <a:r>
              <a:rPr lang="en-US" altLang="zh-CN" sz="1600" dirty="0" err="1">
                <a:latin typeface="Consolas" panose="020B0609020204030204" pitchFamily="49" charset="0"/>
              </a:rPr>
              <a:t>nums</a:t>
            </a:r>
            <a:r>
              <a:rPr lang="en-US" altLang="zh-CN" sz="1600" dirty="0"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42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2138</Words>
  <Application>Microsoft Office PowerPoint</Application>
  <PresentationFormat>宽屏</PresentationFormat>
  <Paragraphs>218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Cambria Math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乔 鹤鸣</dc:creator>
  <cp:lastModifiedBy>乔 鹤鸣</cp:lastModifiedBy>
  <cp:revision>3</cp:revision>
  <dcterms:created xsi:type="dcterms:W3CDTF">2021-10-26T13:39:49Z</dcterms:created>
  <dcterms:modified xsi:type="dcterms:W3CDTF">2021-10-27T13:58:17Z</dcterms:modified>
</cp:coreProperties>
</file>