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02D14-9D92-4083-B1FA-946E7240644B}"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8CE23-972D-4C15-81E0-2B18B4882333}" type="slidenum">
              <a:rPr lang="zh-CN" altLang="en-US" smtClean="0"/>
              <a:t>‹#›</a:t>
            </a:fld>
            <a:endParaRPr lang="zh-CN" altLang="en-US"/>
          </a:p>
        </p:txBody>
      </p:sp>
    </p:spTree>
    <p:extLst>
      <p:ext uri="{BB962C8B-B14F-4D97-AF65-F5344CB8AC3E}">
        <p14:creationId xmlns:p14="http://schemas.microsoft.com/office/powerpoint/2010/main" val="215473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6</a:t>
            </a:fld>
            <a:endParaRPr lang="zh-CN" altLang="en-US"/>
          </a:p>
        </p:txBody>
      </p:sp>
    </p:spTree>
    <p:extLst>
      <p:ext uri="{BB962C8B-B14F-4D97-AF65-F5344CB8AC3E}">
        <p14:creationId xmlns:p14="http://schemas.microsoft.com/office/powerpoint/2010/main" val="62981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49D3B-AA5B-41C8-AA50-1306AE072B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BB57EF-F708-4217-8BF5-67C49B211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BE09A-BBC3-4B67-8BF2-7DB573230D04}"/>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A8B35C7E-8589-4790-BD1A-5DC2ABC26D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7A80-A4AE-477F-B493-0E2D0A3A5E4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2583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BC50B-9706-4091-B3C7-7CF2A26D76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69CFBF-CC7E-45E8-9E27-D45F7B808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5F7C4-A21E-4699-A632-F69A64E18427}"/>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DD76AC03-77A3-4446-8386-FC72CEE42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A39EF-B5F8-4C1C-8AD7-AD13AED97D7B}"/>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3894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C9B888-C87F-4CC8-B425-90C3093A4F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F1B452-EC08-4439-892B-E3CB35D13F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A9CEF-1290-4B70-9907-2CD9C04CCE77}"/>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456B4F2D-D446-4AA1-98DC-DA5669BB5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CA66B-4801-40D0-8B03-14A90A7E062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9191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9636-5947-490F-ADA9-39899F4C7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205E68-2D97-44E4-85FC-77094B8E4D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0110F-9A44-49A8-B953-16DB2B165C64}"/>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A4451486-3CBB-416D-906B-42D1DA69F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45FF5-8480-4653-913B-F4E84D5FE88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01063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DD66F-69A9-46A8-8341-19F5D8FBC7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80A6ED-A525-4081-B28B-A0407CF0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FF2866-4536-4105-B86F-D5D50BBCF064}"/>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5C95B316-BD17-4FBF-A8E5-21C094AB87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75E62-3D87-4166-B9C9-DF52165B9B35}"/>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5251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CAC8-3202-4385-942E-FD8421A21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4B08C-4C2D-4779-AB7A-0154855994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8AFCE7-B374-4F59-A5F0-DC242ED093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0E836B-6E01-405A-83E5-0EC6B0CE56D5}"/>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4ADA46F3-64E0-4CDD-81E0-CAA2ECC103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53F3F1-FE9F-4A1B-8B7B-0C0C2C446BCF}"/>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50685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AADF-6CE2-42F6-AE02-11D6E95245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A3D1C-BCFE-442E-AA56-D8C72DD68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30A1AC-6266-42E1-9724-D756B7A0D6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ED960C-0947-4F26-8049-3538899F4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10F333-0DBC-4848-AA30-CA875EA627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4A9B06-2764-4211-8107-7F015750DD4A}"/>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8" name="页脚占位符 7">
            <a:extLst>
              <a:ext uri="{FF2B5EF4-FFF2-40B4-BE49-F238E27FC236}">
                <a16:creationId xmlns:a16="http://schemas.microsoft.com/office/drawing/2014/main" id="{92AE29A9-39E9-407F-917B-52FA03B68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BB6A-A7DB-40EC-ACE8-B893C1588A0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0703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8E957-3188-4934-B442-6D06B6E9B2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7335C-FBF8-4981-95E2-9C353074EFA9}"/>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4" name="页脚占位符 3">
            <a:extLst>
              <a:ext uri="{FF2B5EF4-FFF2-40B4-BE49-F238E27FC236}">
                <a16:creationId xmlns:a16="http://schemas.microsoft.com/office/drawing/2014/main" id="{BABA7393-D533-43FF-850E-0FB501C529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DF32B-E3C1-42EA-829E-DBEF2CD270D9}"/>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306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F544F7-96E0-4518-8F6C-69308485B909}"/>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3" name="页脚占位符 2">
            <a:extLst>
              <a:ext uri="{FF2B5EF4-FFF2-40B4-BE49-F238E27FC236}">
                <a16:creationId xmlns:a16="http://schemas.microsoft.com/office/drawing/2014/main" id="{C1787BDB-4A57-43A1-A393-E57CB3F08B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AF4F87-F7F9-4C69-9AE2-3EFC4AD9238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31877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923E2-F0B1-45CF-BCEA-2ED2831D5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F590AE-A967-440F-B865-134C06D94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8A4BF3-B0E6-4E4F-9E56-DCE63D56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1AA20E-D763-4DB9-8855-A96555BA6CB0}"/>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7CCD92C3-680A-41A8-B49E-4A69EB9369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E6B9D-996B-4AEF-B949-B32060192736}"/>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8464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959A-8CFE-46F6-B424-089C393A06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C69F16-D47C-4EB5-9507-6AF933C87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D0962A-C3AB-41E6-A75E-BAEB2009E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546B23-3E25-4A5B-A162-22A02C83FDB7}"/>
              </a:ext>
            </a:extLst>
          </p:cNvPr>
          <p:cNvSpPr>
            <a:spLocks noGrp="1"/>
          </p:cNvSpPr>
          <p:nvPr>
            <p:ph type="dt" sz="half" idx="10"/>
          </p:nvPr>
        </p:nvSpPr>
        <p:spPr/>
        <p:txBody>
          <a:bodyPr/>
          <a:lstStyle/>
          <a:p>
            <a:fld id="{F554FFFA-7CE9-4B63-B3C9-FCEC754BCF45}"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5C05206C-B8E3-4AFF-8FBE-6686740D8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685B19-B339-4E08-A8F6-9CF2E091317A}"/>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8909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2E160-1C91-46CD-BA47-0275DB73B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B4D3A2-2BD8-47AC-8A8F-D6859B06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03C74D-7540-46C3-9792-74822116C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FFFA-7CE9-4B63-B3C9-FCEC754BCF45}"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9E574F07-15E2-4275-BC21-FF2327B4A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6EB5CB-54AE-43CB-8CA7-A09AEDE5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0337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etcode-cn.com/problems/two-s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etcode-cn.com/problems/maximum-subarray/"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CC68EF-B3B2-400A-B265-4B5BABCE36EC}"/>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主要内容</a:t>
            </a:r>
          </a:p>
        </p:txBody>
      </p:sp>
      <p:sp>
        <p:nvSpPr>
          <p:cNvPr id="5" name="文本框 4">
            <a:extLst>
              <a:ext uri="{FF2B5EF4-FFF2-40B4-BE49-F238E27FC236}">
                <a16:creationId xmlns:a16="http://schemas.microsoft.com/office/drawing/2014/main" id="{E24F0078-52FF-42F2-82DC-8BEFA37057A3}"/>
              </a:ext>
            </a:extLst>
          </p:cNvPr>
          <p:cNvSpPr txBox="1"/>
          <p:nvPr/>
        </p:nvSpPr>
        <p:spPr>
          <a:xfrm>
            <a:off x="1847088" y="1993392"/>
            <a:ext cx="6519672" cy="707886"/>
          </a:xfrm>
          <a:prstGeom prst="rect">
            <a:avLst/>
          </a:prstGeom>
          <a:noFill/>
        </p:spPr>
        <p:txBody>
          <a:bodyPr wrap="square" rtlCol="0">
            <a:spAutoFit/>
          </a:bodyPr>
          <a:lstStyle/>
          <a:p>
            <a:r>
              <a:rPr lang="en-US" altLang="zh-CN" sz="2000" dirty="0"/>
              <a:t>1</a:t>
            </a:r>
            <a:r>
              <a:rPr lang="zh-CN" altLang="en-US" sz="2000" dirty="0"/>
              <a:t>、介绍算法时间复杂度</a:t>
            </a:r>
            <a:endParaRPr lang="en-US" altLang="zh-CN" sz="2000" dirty="0"/>
          </a:p>
          <a:p>
            <a:r>
              <a:rPr lang="en-US" altLang="zh-CN" sz="2000" dirty="0"/>
              <a:t>2</a:t>
            </a:r>
            <a:r>
              <a:rPr lang="zh-CN" altLang="en-US" sz="2000" dirty="0"/>
              <a:t>、</a:t>
            </a:r>
            <a:r>
              <a:rPr lang="en-US" altLang="zh-CN" sz="2000" dirty="0" err="1"/>
              <a:t>LeetCode</a:t>
            </a:r>
            <a:r>
              <a:rPr lang="zh-CN" altLang="en-US" sz="2000" dirty="0"/>
              <a:t>第一题：</a:t>
            </a:r>
            <a:r>
              <a:rPr lang="en-US" altLang="zh-CN" sz="2000" dirty="0"/>
              <a:t>two-sum/</a:t>
            </a:r>
            <a:r>
              <a:rPr lang="zh-CN" altLang="en-US" sz="2000" dirty="0"/>
              <a:t>两数之和</a:t>
            </a:r>
            <a:endParaRPr lang="en-US" altLang="zh-CN" sz="2000" dirty="0"/>
          </a:p>
        </p:txBody>
      </p:sp>
      <p:sp>
        <p:nvSpPr>
          <p:cNvPr id="6" name="文本框 5">
            <a:extLst>
              <a:ext uri="{FF2B5EF4-FFF2-40B4-BE49-F238E27FC236}">
                <a16:creationId xmlns:a16="http://schemas.microsoft.com/office/drawing/2014/main" id="{BCE878B9-17C5-4875-B181-CD5420FE20DF}"/>
              </a:ext>
            </a:extLst>
          </p:cNvPr>
          <p:cNvSpPr txBox="1"/>
          <p:nvPr/>
        </p:nvSpPr>
        <p:spPr>
          <a:xfrm>
            <a:off x="1847088" y="5263588"/>
            <a:ext cx="7004304" cy="954107"/>
          </a:xfrm>
          <a:prstGeom prst="rect">
            <a:avLst/>
          </a:prstGeom>
          <a:noFill/>
        </p:spPr>
        <p:txBody>
          <a:bodyPr wrap="square" rtlCol="0">
            <a:spAutoFit/>
          </a:bodyPr>
          <a:lstStyle/>
          <a:p>
            <a:r>
              <a:rPr lang="zh-CN" altLang="en-US" sz="1400" dirty="0"/>
              <a:t>参考：</a:t>
            </a:r>
            <a:endParaRPr lang="en-US" altLang="zh-CN" sz="1400" dirty="0"/>
          </a:p>
          <a:p>
            <a:r>
              <a:rPr lang="en-US" altLang="zh-CN" sz="1400" dirty="0"/>
              <a:t>1</a:t>
            </a:r>
            <a:r>
              <a:rPr lang="zh-CN" altLang="en-US" sz="1400" dirty="0"/>
              <a:t>、算法（第四版）</a:t>
            </a:r>
            <a:endParaRPr lang="en-US" altLang="zh-CN" sz="1400" dirty="0"/>
          </a:p>
          <a:p>
            <a:r>
              <a:rPr lang="en-US" altLang="zh-CN" sz="1400" dirty="0"/>
              <a:t>2</a:t>
            </a:r>
            <a:r>
              <a:rPr lang="zh-CN" altLang="en-US" sz="1400" dirty="0"/>
              <a:t>、数据结构与算法分析（</a:t>
            </a:r>
            <a:r>
              <a:rPr lang="en-US" altLang="zh-CN" sz="1400" dirty="0"/>
              <a:t>Java</a:t>
            </a:r>
            <a:r>
              <a:rPr lang="zh-CN" altLang="en-US" sz="1400" dirty="0"/>
              <a:t>语言描述）</a:t>
            </a:r>
            <a:endParaRPr lang="en-US" altLang="zh-CN" sz="1400" dirty="0"/>
          </a:p>
          <a:p>
            <a:r>
              <a:rPr lang="en-US" altLang="zh-CN" sz="1400" dirty="0"/>
              <a:t>3</a:t>
            </a:r>
            <a:r>
              <a:rPr lang="zh-CN" altLang="en-US" sz="1400" dirty="0"/>
              <a:t>、</a:t>
            </a:r>
            <a:r>
              <a:rPr lang="en-US" altLang="zh-CN" sz="1400" dirty="0"/>
              <a:t>two-sum(</a:t>
            </a:r>
            <a:r>
              <a:rPr lang="en-US" altLang="zh-CN" sz="1400" dirty="0">
                <a:hlinkClick r:id="rId2"/>
              </a:rPr>
              <a:t>https://leetcode-cn.com/problems/two-sum/</a:t>
            </a:r>
            <a:r>
              <a:rPr lang="en-US" altLang="zh-CN" sz="1400" dirty="0"/>
              <a:t>)</a:t>
            </a:r>
            <a:r>
              <a:rPr lang="zh-CN" altLang="en-US" sz="1400" dirty="0"/>
              <a:t> </a:t>
            </a:r>
            <a:endParaRPr lang="en-US" altLang="zh-CN" sz="1400" dirty="0"/>
          </a:p>
        </p:txBody>
      </p:sp>
    </p:spTree>
    <p:extLst>
      <p:ext uri="{BB962C8B-B14F-4D97-AF65-F5344CB8AC3E}">
        <p14:creationId xmlns:p14="http://schemas.microsoft.com/office/powerpoint/2010/main" val="13133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E9DA60-D2D5-4D5D-B689-DE3FCC1AFCF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B462691A-60AB-4977-B9CB-EEE4740C4ECA}"/>
              </a:ext>
            </a:extLst>
          </p:cNvPr>
          <p:cNvSpPr txBox="1"/>
          <p:nvPr/>
        </p:nvSpPr>
        <p:spPr>
          <a:xfrm>
            <a:off x="1550508" y="1348800"/>
            <a:ext cx="9090984" cy="550920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和一个整数目标值 </a:t>
            </a:r>
            <a:r>
              <a:rPr lang="en-US" altLang="zh-CN" sz="1600" dirty="0">
                <a:latin typeface="Consolas" panose="020B0609020204030204" pitchFamily="49" charset="0"/>
              </a:rPr>
              <a:t>target</a:t>
            </a:r>
            <a:r>
              <a:rPr lang="zh-CN" altLang="en-US" sz="1600" dirty="0">
                <a:latin typeface="Consolas" panose="020B0609020204030204" pitchFamily="49" charset="0"/>
              </a:rPr>
              <a:t>，请你在该数组中找出 </a:t>
            </a:r>
            <a:r>
              <a:rPr lang="zh-CN" altLang="en-US" sz="1600" b="1" dirty="0">
                <a:latin typeface="Consolas" panose="020B0609020204030204" pitchFamily="49" charset="0"/>
              </a:rPr>
              <a:t>和</a:t>
            </a:r>
            <a:r>
              <a:rPr lang="zh-CN" altLang="en-US" sz="1600" dirty="0">
                <a:latin typeface="Consolas" panose="020B0609020204030204" pitchFamily="49" charset="0"/>
              </a:rPr>
              <a:t> 为目标值 </a:t>
            </a:r>
            <a:r>
              <a:rPr lang="en-US" altLang="zh-CN" sz="1600" dirty="0">
                <a:latin typeface="Consolas" panose="020B0609020204030204" pitchFamily="49" charset="0"/>
              </a:rPr>
              <a:t>target </a:t>
            </a:r>
            <a:r>
              <a:rPr lang="zh-CN" altLang="en-US" sz="1600" dirty="0">
                <a:latin typeface="Consolas" panose="020B0609020204030204" pitchFamily="49" charset="0"/>
              </a:rPr>
              <a:t>的那两个整数，并返回它们的数组下标。</a:t>
            </a:r>
          </a:p>
          <a:p>
            <a:r>
              <a:rPr lang="zh-CN" altLang="en-US" sz="1600" dirty="0">
                <a:latin typeface="Consolas" panose="020B0609020204030204" pitchFamily="49" charset="0"/>
              </a:rPr>
              <a:t>你可以假设每种输入只会对应一个答案。但是，数组中同一个元素在答案里不能重复出现。</a:t>
            </a:r>
          </a:p>
          <a:p>
            <a:r>
              <a:rPr lang="zh-CN" altLang="en-US" sz="1600" dirty="0">
                <a:latin typeface="Consolas" panose="020B0609020204030204" pitchFamily="49" charset="0"/>
              </a:rPr>
              <a:t>你可以按任意顺序返回答案。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1</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[2,7,11,15], target = 9</a:t>
            </a:r>
          </a:p>
          <a:p>
            <a:r>
              <a:rPr lang="zh-CN" altLang="en-US" sz="1600" dirty="0">
                <a:latin typeface="Consolas" panose="020B0609020204030204" pitchFamily="49" charset="0"/>
              </a:rPr>
              <a:t>输出：</a:t>
            </a:r>
            <a:r>
              <a:rPr lang="en-US" altLang="zh-CN" sz="1600" dirty="0">
                <a:latin typeface="Consolas" panose="020B0609020204030204" pitchFamily="49" charset="0"/>
              </a:rPr>
              <a:t>[0,1]</a:t>
            </a:r>
          </a:p>
          <a:p>
            <a:r>
              <a:rPr lang="zh-CN" altLang="en-US" sz="1600" dirty="0">
                <a:latin typeface="Consolas" panose="020B0609020204030204" pitchFamily="49" charset="0"/>
              </a:rPr>
              <a:t>解释：因为 </a:t>
            </a:r>
            <a:r>
              <a:rPr lang="en-US" altLang="zh-CN" sz="1600" dirty="0" err="1">
                <a:latin typeface="Consolas" panose="020B0609020204030204" pitchFamily="49" charset="0"/>
              </a:rPr>
              <a:t>nums</a:t>
            </a:r>
            <a:r>
              <a:rPr lang="en-US" altLang="zh-CN" sz="1600" dirty="0">
                <a:latin typeface="Consolas" panose="020B0609020204030204" pitchFamily="49" charset="0"/>
              </a:rPr>
              <a:t>[0] + </a:t>
            </a:r>
            <a:r>
              <a:rPr lang="en-US" altLang="zh-CN" sz="1600" dirty="0" err="1">
                <a:latin typeface="Consolas" panose="020B0609020204030204" pitchFamily="49" charset="0"/>
              </a:rPr>
              <a:t>nums</a:t>
            </a:r>
            <a:r>
              <a:rPr lang="en-US" altLang="zh-CN" sz="1600" dirty="0">
                <a:latin typeface="Consolas" panose="020B0609020204030204" pitchFamily="49" charset="0"/>
              </a:rPr>
              <a:t>[1] == 9 </a:t>
            </a:r>
            <a:r>
              <a:rPr lang="zh-CN" altLang="en-US" sz="1600" dirty="0">
                <a:latin typeface="Consolas" panose="020B0609020204030204" pitchFamily="49" charset="0"/>
              </a:rPr>
              <a:t>，返回 </a:t>
            </a:r>
            <a:r>
              <a:rPr lang="en-US" altLang="zh-CN" sz="1600" dirty="0">
                <a:latin typeface="Consolas" panose="020B0609020204030204" pitchFamily="49" charset="0"/>
              </a:rPr>
              <a:t>[0, 1] </a:t>
            </a:r>
            <a:r>
              <a:rPr lang="zh-CN" altLang="en-US" sz="1600" dirty="0">
                <a:latin typeface="Consolas" panose="020B0609020204030204" pitchFamily="49" charset="0"/>
              </a:rPr>
              <a:t>。</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2</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[3,2,4], target = 6</a:t>
            </a:r>
          </a:p>
          <a:p>
            <a:r>
              <a:rPr lang="zh-CN" altLang="en-US" sz="1600" dirty="0">
                <a:latin typeface="Consolas" panose="020B0609020204030204" pitchFamily="49" charset="0"/>
              </a:rPr>
              <a:t>输出：</a:t>
            </a:r>
            <a:r>
              <a:rPr lang="en-US" altLang="zh-CN" sz="1600" dirty="0">
                <a:latin typeface="Consolas" panose="020B0609020204030204" pitchFamily="49" charset="0"/>
              </a:rPr>
              <a:t>[1,2]</a:t>
            </a:r>
          </a:p>
          <a:p>
            <a:endParaRPr lang="en-US" altLang="zh-CN" sz="1600" dirty="0">
              <a:latin typeface="Consolas" panose="020B0609020204030204" pitchFamily="49" charset="0"/>
            </a:endParaRPr>
          </a:p>
          <a:p>
            <a:r>
              <a:rPr lang="zh-CN" altLang="en-US" sz="1600" dirty="0">
                <a:latin typeface="Consolas" panose="020B0609020204030204" pitchFamily="49" charset="0"/>
              </a:rPr>
              <a:t>提示：</a:t>
            </a:r>
          </a:p>
          <a:p>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2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4</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target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a:t>
            </a:r>
            <a:r>
              <a:rPr lang="zh-CN" altLang="en-US" sz="1600" dirty="0">
                <a:latin typeface="Consolas" panose="020B0609020204030204" pitchFamily="49" charset="0"/>
              </a:rPr>
              <a:t>只会存在一个有效答案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进阶：你可以想出一个时间复杂度小于 </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 </a:t>
            </a:r>
            <a:r>
              <a:rPr lang="zh-CN" altLang="en-US" sz="1600" dirty="0">
                <a:latin typeface="Consolas" panose="020B0609020204030204" pitchFamily="49" charset="0"/>
              </a:rPr>
              <a:t>的算法吗？</a:t>
            </a:r>
          </a:p>
        </p:txBody>
      </p:sp>
      <p:sp>
        <p:nvSpPr>
          <p:cNvPr id="6" name="文本框 5">
            <a:extLst>
              <a:ext uri="{FF2B5EF4-FFF2-40B4-BE49-F238E27FC236}">
                <a16:creationId xmlns:a16="http://schemas.microsoft.com/office/drawing/2014/main" id="{0657824D-5A81-44E8-A7CF-944C8932A675}"/>
              </a:ext>
            </a:extLst>
          </p:cNvPr>
          <p:cNvSpPr txBox="1"/>
          <p:nvPr/>
        </p:nvSpPr>
        <p:spPr>
          <a:xfrm>
            <a:off x="7415784" y="2397948"/>
            <a:ext cx="4590288" cy="2062103"/>
          </a:xfrm>
          <a:prstGeom prst="rect">
            <a:avLst/>
          </a:prstGeom>
          <a:noFill/>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 @param {number[]} </a:t>
            </a:r>
            <a:r>
              <a:rPr lang="en-US" altLang="zh-CN" sz="1600" dirty="0" err="1">
                <a:latin typeface="Consolas" panose="020B0609020204030204" pitchFamily="49" charset="0"/>
              </a:rPr>
              <a:t>nums</a:t>
            </a:r>
            <a:endParaRPr lang="en-US" altLang="zh-CN" sz="1600" dirty="0">
              <a:latin typeface="Consolas" panose="020B0609020204030204" pitchFamily="49" charset="0"/>
            </a:endParaRPr>
          </a:p>
          <a:p>
            <a:r>
              <a:rPr lang="en-US" altLang="zh-CN" sz="1600" dirty="0">
                <a:latin typeface="Consolas" panose="020B0609020204030204" pitchFamily="49" charset="0"/>
              </a:rPr>
              <a:t> * @param {number} target</a:t>
            </a:r>
          </a:p>
          <a:p>
            <a:r>
              <a:rPr lang="en-US" altLang="zh-CN" sz="1600" dirty="0">
                <a:latin typeface="Consolas" panose="020B0609020204030204" pitchFamily="49" charset="0"/>
              </a:rPr>
              <a:t> * @return {number[]}</a:t>
            </a:r>
          </a:p>
          <a:p>
            <a:r>
              <a:rPr lang="en-US" altLang="zh-CN" sz="1600" dirty="0">
                <a:latin typeface="Consolas" panose="020B0609020204030204" pitchFamily="49" charset="0"/>
              </a:rPr>
              <a:t> */</a:t>
            </a:r>
          </a:p>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 your code</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642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810DAD9-286E-44C8-B565-6EEE115A59E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87F7BABE-EA17-4FA3-A56B-6CE56FD91734}"/>
              </a:ext>
            </a:extLst>
          </p:cNvPr>
          <p:cNvSpPr txBox="1"/>
          <p:nvPr/>
        </p:nvSpPr>
        <p:spPr>
          <a:xfrm>
            <a:off x="1664208" y="1508760"/>
            <a:ext cx="8220456" cy="338554"/>
          </a:xfrm>
          <a:prstGeom prst="rect">
            <a:avLst/>
          </a:prstGeom>
          <a:noFill/>
        </p:spPr>
        <p:txBody>
          <a:bodyPr wrap="square" rtlCol="0">
            <a:spAutoFit/>
          </a:bodyPr>
          <a:lstStyle/>
          <a:p>
            <a:r>
              <a:rPr lang="en-US" altLang="zh-CN" sz="1600" dirty="0"/>
              <a:t>1</a:t>
            </a:r>
            <a:r>
              <a:rPr lang="zh-CN" altLang="en-US" sz="1600" dirty="0"/>
              <a:t>、暴力求解（按照题意进行模拟）</a:t>
            </a:r>
          </a:p>
        </p:txBody>
      </p:sp>
      <p:sp>
        <p:nvSpPr>
          <p:cNvPr id="5" name="文本框 4">
            <a:extLst>
              <a:ext uri="{FF2B5EF4-FFF2-40B4-BE49-F238E27FC236}">
                <a16:creationId xmlns:a16="http://schemas.microsoft.com/office/drawing/2014/main" id="{9035B0E2-F585-4B08-AF0E-F6F9092B3107}"/>
              </a:ext>
            </a:extLst>
          </p:cNvPr>
          <p:cNvSpPr txBox="1"/>
          <p:nvPr/>
        </p:nvSpPr>
        <p:spPr>
          <a:xfrm>
            <a:off x="1664208" y="2172033"/>
            <a:ext cx="8385048" cy="3693319"/>
          </a:xfrm>
          <a:prstGeom prst="rect">
            <a:avLst/>
          </a:prstGeom>
          <a:noFill/>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 @param {number[]} </a:t>
            </a:r>
            <a:r>
              <a:rPr lang="en-US" altLang="zh-CN" dirty="0" err="1">
                <a:latin typeface="Consolas" panose="020B0609020204030204" pitchFamily="49" charset="0"/>
              </a:rPr>
              <a:t>nums</a:t>
            </a:r>
            <a:endParaRPr lang="en-US" altLang="zh-CN" dirty="0">
              <a:latin typeface="Consolas" panose="020B0609020204030204" pitchFamily="49" charset="0"/>
            </a:endParaRPr>
          </a:p>
          <a:p>
            <a:r>
              <a:rPr lang="en-US" altLang="zh-CN" dirty="0">
                <a:latin typeface="Consolas" panose="020B0609020204030204" pitchFamily="49" charset="0"/>
              </a:rPr>
              <a:t> * @param {number} target</a:t>
            </a:r>
          </a:p>
          <a:p>
            <a:r>
              <a:rPr lang="en-US" altLang="zh-CN" dirty="0">
                <a:latin typeface="Consolas" panose="020B0609020204030204" pitchFamily="49" charset="0"/>
              </a:rPr>
              <a:t> * @return {number[]}</a:t>
            </a:r>
          </a:p>
          <a:p>
            <a:r>
              <a:rPr lang="en-US" altLang="zh-CN" dirty="0">
                <a:latin typeface="Consolas" panose="020B0609020204030204" pitchFamily="49" charset="0"/>
              </a:rPr>
              <a:t> */</a:t>
            </a:r>
          </a:p>
          <a:p>
            <a:r>
              <a:rPr lang="en-US" altLang="zh-CN" dirty="0">
                <a:latin typeface="Consolas" panose="020B0609020204030204" pitchFamily="49" charset="0"/>
              </a:rPr>
              <a:t>const </a:t>
            </a:r>
            <a:r>
              <a:rPr lang="en-US" altLang="zh-CN" dirty="0" err="1">
                <a:latin typeface="Consolas" panose="020B0609020204030204" pitchFamily="49" charset="0"/>
              </a:rPr>
              <a:t>twoSum</a:t>
            </a:r>
            <a:r>
              <a:rPr lang="en-US" altLang="zh-CN" dirty="0">
                <a:latin typeface="Consolas" panose="020B0609020204030204" pitchFamily="49" charset="0"/>
              </a:rPr>
              <a:t> = function(</a:t>
            </a:r>
            <a:r>
              <a:rPr lang="en-US" altLang="zh-CN" dirty="0" err="1">
                <a:latin typeface="Consolas" panose="020B0609020204030204" pitchFamily="49" charset="0"/>
              </a:rPr>
              <a:t>nums</a:t>
            </a:r>
            <a:r>
              <a:rPr lang="en-US" altLang="zh-CN" dirty="0">
                <a:latin typeface="Consolas" panose="020B0609020204030204" pitchFamily="49" charset="0"/>
              </a:rPr>
              <a:t>, target) {</a:t>
            </a:r>
          </a:p>
          <a:p>
            <a:r>
              <a:rPr lang="en-US" altLang="zh-CN" dirty="0">
                <a:latin typeface="Consolas" panose="020B0609020204030204" pitchFamily="49" charset="0"/>
              </a:rPr>
              <a:t>    for (let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for (let j = </a:t>
            </a:r>
            <a:r>
              <a:rPr lang="en-US" altLang="zh-CN" dirty="0" err="1">
                <a:latin typeface="Consolas" panose="020B0609020204030204" pitchFamily="49" charset="0"/>
              </a:rPr>
              <a:t>i</a:t>
            </a:r>
            <a:r>
              <a:rPr lang="en-US" altLang="zh-CN" dirty="0">
                <a:latin typeface="Consolas" panose="020B0609020204030204" pitchFamily="49" charset="0"/>
              </a:rPr>
              <a:t> + 1; j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j++</a:t>
            </a:r>
            <a:r>
              <a:rPr lang="en-US" altLang="zh-CN" dirty="0">
                <a:latin typeface="Consolas" panose="020B0609020204030204" pitchFamily="49" charset="0"/>
              </a:rPr>
              <a:t>) {</a:t>
            </a:r>
          </a:p>
          <a:p>
            <a:r>
              <a:rPr lang="en-US" altLang="zh-CN" dirty="0">
                <a:latin typeface="Consolas" panose="020B0609020204030204" pitchFamily="49" charset="0"/>
              </a:rPr>
              <a:t>        // </a:t>
            </a:r>
            <a:r>
              <a:rPr lang="zh-CN" altLang="en-US" dirty="0">
                <a:latin typeface="Consolas" panose="020B0609020204030204" pitchFamily="49" charset="0"/>
              </a:rPr>
              <a:t>题目保证一定有解</a:t>
            </a:r>
          </a:p>
          <a:p>
            <a:r>
              <a:rPr lang="zh-CN" altLang="en-US" dirty="0">
                <a:latin typeface="Consolas" panose="020B0609020204030204" pitchFamily="49" charset="0"/>
              </a:rPr>
              <a:t>            </a:t>
            </a:r>
            <a:r>
              <a:rPr lang="en-US" altLang="zh-CN" dirty="0">
                <a:latin typeface="Consolas" panose="020B0609020204030204" pitchFamily="49" charset="0"/>
              </a:rPr>
              <a:t>if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nums</a:t>
            </a:r>
            <a:r>
              <a:rPr lang="en-US" altLang="zh-CN" dirty="0">
                <a:latin typeface="Consolas" panose="020B0609020204030204" pitchFamily="49" charset="0"/>
              </a:rPr>
              <a:t>[j] == target) return [</a:t>
            </a:r>
            <a:r>
              <a:rPr lang="en-US" altLang="zh-CN" dirty="0" err="1">
                <a:latin typeface="Consolas" panose="020B0609020204030204" pitchFamily="49" charset="0"/>
              </a:rPr>
              <a:t>i</a:t>
            </a:r>
            <a:r>
              <a:rPr lang="en-US" altLang="zh-CN" dirty="0">
                <a:latin typeface="Consolas" panose="020B0609020204030204" pitchFamily="49" charset="0"/>
              </a:rPr>
              <a:t>, j];</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p:txBody>
      </p:sp>
    </p:spTree>
    <p:extLst>
      <p:ext uri="{BB962C8B-B14F-4D97-AF65-F5344CB8AC3E}">
        <p14:creationId xmlns:p14="http://schemas.microsoft.com/office/powerpoint/2010/main" val="34640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2C5AB6-1919-4D73-A093-7857A769F1A8}"/>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DE5E8D5C-945A-4DA8-AB26-6CE77BA5EACF}"/>
              </a:ext>
            </a:extLst>
          </p:cNvPr>
          <p:cNvSpPr txBox="1"/>
          <p:nvPr/>
        </p:nvSpPr>
        <p:spPr>
          <a:xfrm>
            <a:off x="1664208" y="1508760"/>
            <a:ext cx="8220456" cy="338554"/>
          </a:xfrm>
          <a:prstGeom prst="rect">
            <a:avLst/>
          </a:prstGeom>
          <a:noFill/>
        </p:spPr>
        <p:txBody>
          <a:bodyPr wrap="square" rtlCol="0">
            <a:spAutoFit/>
          </a:bodyPr>
          <a:lstStyle/>
          <a:p>
            <a:r>
              <a:rPr lang="en-US" altLang="zh-CN" sz="1600" dirty="0"/>
              <a:t>2</a:t>
            </a:r>
            <a:r>
              <a:rPr lang="zh-CN" altLang="en-US" sz="1600" dirty="0"/>
              <a:t>、借用哈希表</a:t>
            </a:r>
          </a:p>
        </p:txBody>
      </p:sp>
      <p:sp>
        <p:nvSpPr>
          <p:cNvPr id="5" name="文本框 4">
            <a:extLst>
              <a:ext uri="{FF2B5EF4-FFF2-40B4-BE49-F238E27FC236}">
                <a16:creationId xmlns:a16="http://schemas.microsoft.com/office/drawing/2014/main" id="{39307B7D-7BC5-434E-95B4-8D9B2D596172}"/>
              </a:ext>
            </a:extLst>
          </p:cNvPr>
          <p:cNvSpPr txBox="1"/>
          <p:nvPr/>
        </p:nvSpPr>
        <p:spPr>
          <a:xfrm>
            <a:off x="1664208" y="1957036"/>
            <a:ext cx="7909560"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[2,1,7,6,11,15], target = 9</a:t>
            </a:r>
          </a:p>
        </p:txBody>
      </p:sp>
      <p:sp>
        <p:nvSpPr>
          <p:cNvPr id="6" name="文本框 5">
            <a:extLst>
              <a:ext uri="{FF2B5EF4-FFF2-40B4-BE49-F238E27FC236}">
                <a16:creationId xmlns:a16="http://schemas.microsoft.com/office/drawing/2014/main" id="{E038F747-E2CA-478D-BA33-725463CDCD4F}"/>
              </a:ext>
            </a:extLst>
          </p:cNvPr>
          <p:cNvSpPr txBox="1"/>
          <p:nvPr/>
        </p:nvSpPr>
        <p:spPr>
          <a:xfrm>
            <a:off x="1664208" y="2499539"/>
            <a:ext cx="7690104" cy="584775"/>
          </a:xfrm>
          <a:prstGeom prst="rect">
            <a:avLst/>
          </a:prstGeom>
          <a:noFill/>
        </p:spPr>
        <p:txBody>
          <a:bodyPr wrap="square" rtlCol="0">
            <a:spAutoFit/>
          </a:bodyPr>
          <a:lstStyle/>
          <a:p>
            <a:r>
              <a:rPr lang="zh-CN" altLang="en-US" sz="1600" dirty="0">
                <a:latin typeface="Consolas" panose="020B0609020204030204" pitchFamily="49" charset="0"/>
              </a:rPr>
              <a:t>开始遍历数组：</a:t>
            </a:r>
            <a:endParaRPr lang="en-US" altLang="zh-CN" sz="1600" dirty="0">
              <a:latin typeface="Consolas" panose="020B0609020204030204" pitchFamily="49" charset="0"/>
            </a:endParaRPr>
          </a:p>
          <a:p>
            <a:r>
              <a:rPr lang="zh-CN" altLang="en-US" sz="1600" dirty="0">
                <a:latin typeface="Consolas" panose="020B0609020204030204" pitchFamily="49" charset="0"/>
              </a:rPr>
              <a:t>第一个元素是 </a:t>
            </a:r>
            <a:r>
              <a:rPr lang="en-US" altLang="zh-CN" sz="1600" dirty="0">
                <a:latin typeface="Consolas" panose="020B0609020204030204" pitchFamily="49" charset="0"/>
              </a:rPr>
              <a:t>2 </a:t>
            </a:r>
            <a:r>
              <a:rPr lang="zh-CN" altLang="en-US" sz="1600" dirty="0">
                <a:latin typeface="Consolas" panose="020B0609020204030204" pitchFamily="49" charset="0"/>
              </a:rPr>
              <a:t>，从第二个元素开始，看有没有满足加上</a:t>
            </a:r>
            <a:r>
              <a:rPr lang="en-US" altLang="zh-CN" sz="1600" dirty="0">
                <a:latin typeface="Consolas" panose="020B0609020204030204" pitchFamily="49" charset="0"/>
              </a:rPr>
              <a:t> 2 </a:t>
            </a:r>
            <a:r>
              <a:rPr lang="zh-CN" altLang="en-US" sz="1600" dirty="0">
                <a:latin typeface="Consolas" panose="020B0609020204030204" pitchFamily="49" charset="0"/>
              </a:rPr>
              <a:t>等于 </a:t>
            </a:r>
            <a:r>
              <a:rPr lang="en-US" altLang="zh-CN" sz="1600" dirty="0">
                <a:latin typeface="Consolas" panose="020B0609020204030204" pitchFamily="49" charset="0"/>
              </a:rPr>
              <a:t>9 </a:t>
            </a:r>
            <a:r>
              <a:rPr lang="zh-CN" altLang="en-US" sz="1600" dirty="0">
                <a:latin typeface="Consolas" panose="020B0609020204030204" pitchFamily="49" charset="0"/>
              </a:rPr>
              <a:t>的元素存在</a:t>
            </a:r>
          </a:p>
        </p:txBody>
      </p:sp>
      <p:sp>
        <p:nvSpPr>
          <p:cNvPr id="7" name="文本框 6">
            <a:extLst>
              <a:ext uri="{FF2B5EF4-FFF2-40B4-BE49-F238E27FC236}">
                <a16:creationId xmlns:a16="http://schemas.microsoft.com/office/drawing/2014/main" id="{D1F8D728-A487-403B-8D15-B27E1B2D85C2}"/>
              </a:ext>
            </a:extLst>
          </p:cNvPr>
          <p:cNvSpPr txBox="1"/>
          <p:nvPr/>
        </p:nvSpPr>
        <p:spPr>
          <a:xfrm>
            <a:off x="1664208" y="3196823"/>
            <a:ext cx="7690104" cy="830997"/>
          </a:xfrm>
          <a:prstGeom prst="rect">
            <a:avLst/>
          </a:prstGeom>
          <a:noFill/>
        </p:spPr>
        <p:txBody>
          <a:bodyPr wrap="square" rtlCol="0">
            <a:spAutoFit/>
          </a:bodyPr>
          <a:lstStyle/>
          <a:p>
            <a:r>
              <a:rPr lang="zh-CN" altLang="en-US" sz="1600" dirty="0">
                <a:latin typeface="Consolas" panose="020B0609020204030204" pitchFamily="49" charset="0"/>
              </a:rPr>
              <a:t>第一轮：</a:t>
            </a:r>
            <a:r>
              <a:rPr lang="en-US" altLang="zh-CN" sz="1600" dirty="0">
                <a:latin typeface="Consolas" panose="020B0609020204030204" pitchFamily="49" charset="0"/>
              </a:rPr>
              <a:t>2</a:t>
            </a:r>
            <a:r>
              <a:rPr lang="zh-CN" altLang="en-US" sz="1600" dirty="0">
                <a:latin typeface="Consolas" panose="020B0609020204030204" pitchFamily="49" charset="0"/>
              </a:rPr>
              <a:t>，</a:t>
            </a:r>
            <a:r>
              <a:rPr lang="en-US" altLang="zh-CN" sz="1600" dirty="0">
                <a:latin typeface="Consolas" panose="020B0609020204030204" pitchFamily="49" charset="0"/>
              </a:rPr>
              <a:t>map = [];</a:t>
            </a:r>
          </a:p>
          <a:p>
            <a:r>
              <a:rPr lang="zh-CN" altLang="en-US" sz="1600" dirty="0">
                <a:latin typeface="Consolas" panose="020B0609020204030204" pitchFamily="49" charset="0"/>
              </a:rPr>
              <a:t>第二轮：</a:t>
            </a:r>
            <a:r>
              <a:rPr lang="en-US" altLang="zh-CN" sz="1600" dirty="0">
                <a:latin typeface="Consolas" panose="020B0609020204030204" pitchFamily="49" charset="0"/>
              </a:rPr>
              <a:t>1</a:t>
            </a:r>
            <a:r>
              <a:rPr lang="zh-CN" altLang="en-US" sz="1600" dirty="0">
                <a:latin typeface="Consolas" panose="020B0609020204030204" pitchFamily="49" charset="0"/>
              </a:rPr>
              <a:t>，</a:t>
            </a:r>
            <a:r>
              <a:rPr lang="en-US" altLang="zh-CN" sz="1600" dirty="0">
                <a:latin typeface="Consolas" panose="020B0609020204030204" pitchFamily="49" charset="0"/>
              </a:rPr>
              <a:t>map = [[2, 0]];</a:t>
            </a:r>
          </a:p>
          <a:p>
            <a:r>
              <a:rPr lang="zh-CN" altLang="en-US" sz="1600" dirty="0">
                <a:latin typeface="Consolas" panose="020B0609020204030204" pitchFamily="49" charset="0"/>
              </a:rPr>
              <a:t>第三轮：</a:t>
            </a:r>
            <a:r>
              <a:rPr lang="en-US" altLang="zh-CN" sz="1600" dirty="0">
                <a:latin typeface="Consolas" panose="020B0609020204030204" pitchFamily="49" charset="0"/>
              </a:rPr>
              <a:t>7</a:t>
            </a:r>
            <a:r>
              <a:rPr lang="zh-CN" altLang="en-US" sz="1600" dirty="0">
                <a:latin typeface="Consolas" panose="020B0609020204030204" pitchFamily="49" charset="0"/>
              </a:rPr>
              <a:t>，</a:t>
            </a:r>
            <a:r>
              <a:rPr lang="en-US" altLang="zh-CN" sz="1600" dirty="0">
                <a:latin typeface="Consolas" panose="020B0609020204030204" pitchFamily="49" charset="0"/>
              </a:rPr>
              <a:t>map = [[2, 0], [1, 1]];</a:t>
            </a:r>
          </a:p>
        </p:txBody>
      </p:sp>
      <p:sp>
        <p:nvSpPr>
          <p:cNvPr id="8" name="文本框 7">
            <a:extLst>
              <a:ext uri="{FF2B5EF4-FFF2-40B4-BE49-F238E27FC236}">
                <a16:creationId xmlns:a16="http://schemas.microsoft.com/office/drawing/2014/main" id="{B0930AD8-7C19-4A84-8B63-C46395510E52}"/>
              </a:ext>
            </a:extLst>
          </p:cNvPr>
          <p:cNvSpPr txBox="1"/>
          <p:nvPr/>
        </p:nvSpPr>
        <p:spPr>
          <a:xfrm>
            <a:off x="1664208" y="4140329"/>
            <a:ext cx="7443216" cy="2308324"/>
          </a:xfrm>
          <a:prstGeom prst="rect">
            <a:avLst/>
          </a:prstGeom>
          <a:noFill/>
        </p:spPr>
        <p:txBody>
          <a:bodyPr wrap="square" rtlCol="0">
            <a:spAutoFit/>
          </a:bodyPr>
          <a:lstStyle/>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let map = new Map();</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let x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if (</a:t>
            </a:r>
            <a:r>
              <a:rPr lang="en-US" altLang="zh-CN" sz="1600" dirty="0" err="1">
                <a:latin typeface="Consolas" panose="020B0609020204030204" pitchFamily="49" charset="0"/>
              </a:rPr>
              <a:t>map.has</a:t>
            </a:r>
            <a:r>
              <a:rPr lang="en-US" altLang="zh-CN" sz="1600" dirty="0">
                <a:latin typeface="Consolas" panose="020B0609020204030204" pitchFamily="49" charset="0"/>
              </a:rPr>
              <a:t>(target - x)) return [</a:t>
            </a:r>
            <a:r>
              <a:rPr lang="en-US" altLang="zh-CN" sz="1600" dirty="0" err="1">
                <a:latin typeface="Consolas" panose="020B0609020204030204" pitchFamily="49" charset="0"/>
              </a:rPr>
              <a:t>map.get</a:t>
            </a:r>
            <a:r>
              <a:rPr lang="en-US" altLang="zh-CN" sz="1600" dirty="0">
                <a:latin typeface="Consolas" panose="020B0609020204030204" pitchFamily="49" charset="0"/>
              </a:rPr>
              <a:t>(target - 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map.set</a:t>
            </a:r>
            <a:r>
              <a:rPr lang="en-US" altLang="zh-CN" sz="1600" dirty="0">
                <a:latin typeface="Consolas" panose="020B0609020204030204" pitchFamily="49" charset="0"/>
              </a:rPr>
              <a:t>(x,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[-1, -1];</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9705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EB67A-E2EA-4CC9-9DBD-2EF15D3F1903}"/>
              </a:ext>
            </a:extLst>
          </p:cNvPr>
          <p:cNvSpPr txBox="1"/>
          <p:nvPr/>
        </p:nvSpPr>
        <p:spPr>
          <a:xfrm>
            <a:off x="1664208" y="1508760"/>
            <a:ext cx="8220456" cy="338554"/>
          </a:xfrm>
          <a:prstGeom prst="rect">
            <a:avLst/>
          </a:prstGeom>
          <a:noFill/>
        </p:spPr>
        <p:txBody>
          <a:bodyPr wrap="square" rtlCol="0">
            <a:spAutoFit/>
          </a:bodyPr>
          <a:lstStyle/>
          <a:p>
            <a:r>
              <a:rPr lang="en-US" altLang="zh-CN" sz="1600" dirty="0"/>
              <a:t>3</a:t>
            </a:r>
            <a:r>
              <a:rPr lang="zh-CN" altLang="en-US" sz="1600" dirty="0"/>
              <a:t>、双指针</a:t>
            </a:r>
          </a:p>
        </p:txBody>
      </p:sp>
      <p:sp>
        <p:nvSpPr>
          <p:cNvPr id="4" name="文本框 3">
            <a:extLst>
              <a:ext uri="{FF2B5EF4-FFF2-40B4-BE49-F238E27FC236}">
                <a16:creationId xmlns:a16="http://schemas.microsoft.com/office/drawing/2014/main" id="{17528180-D00E-4143-BC02-C66E7E09E56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Tree>
    <p:extLst>
      <p:ext uri="{BB962C8B-B14F-4D97-AF65-F5344CB8AC3E}">
        <p14:creationId xmlns:p14="http://schemas.microsoft.com/office/powerpoint/2010/main" val="4124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01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9E59AD-C458-43ED-AB02-BFC89C88FA2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7" name="文本框 6">
            <a:extLst>
              <a:ext uri="{FF2B5EF4-FFF2-40B4-BE49-F238E27FC236}">
                <a16:creationId xmlns:a16="http://schemas.microsoft.com/office/drawing/2014/main" id="{F56D0F65-CF42-4B1E-B8A8-6B1C127830C6}"/>
              </a:ext>
            </a:extLst>
          </p:cNvPr>
          <p:cNvSpPr txBox="1"/>
          <p:nvPr/>
        </p:nvSpPr>
        <p:spPr>
          <a:xfrm>
            <a:off x="1536192" y="1581913"/>
            <a:ext cx="8860536" cy="584775"/>
          </a:xfrm>
          <a:prstGeom prst="rect">
            <a:avLst/>
          </a:prstGeom>
          <a:noFill/>
        </p:spPr>
        <p:txBody>
          <a:bodyPr wrap="square" rtlCol="0">
            <a:spAutoFit/>
          </a:bodyPr>
          <a:lstStyle/>
          <a:p>
            <a:r>
              <a:rPr lang="zh-CN" altLang="en-US" sz="1600" dirty="0"/>
              <a:t>自发明计算机以来，随着对计算机的使用经验不断增长，前人们在使用计算机解决困难问题或者是处理大量数据的时候，不可避免的产生了这样的疑问：</a:t>
            </a:r>
            <a:endParaRPr lang="en-US" altLang="zh-CN" sz="1600" dirty="0"/>
          </a:p>
        </p:txBody>
      </p:sp>
      <p:sp>
        <p:nvSpPr>
          <p:cNvPr id="8" name="文本框 7">
            <a:extLst>
              <a:ext uri="{FF2B5EF4-FFF2-40B4-BE49-F238E27FC236}">
                <a16:creationId xmlns:a16="http://schemas.microsoft.com/office/drawing/2014/main" id="{03A2245C-3F0F-4B43-9ED6-8AA2703C233B}"/>
              </a:ext>
            </a:extLst>
          </p:cNvPr>
          <p:cNvSpPr txBox="1"/>
          <p:nvPr/>
        </p:nvSpPr>
        <p:spPr>
          <a:xfrm>
            <a:off x="1929384" y="2464308"/>
            <a:ext cx="6720840" cy="584775"/>
          </a:xfrm>
          <a:prstGeom prst="rect">
            <a:avLst/>
          </a:prstGeom>
          <a:noFill/>
        </p:spPr>
        <p:txBody>
          <a:bodyPr wrap="square" rtlCol="0">
            <a:spAutoFit/>
          </a:bodyPr>
          <a:lstStyle/>
          <a:p>
            <a:r>
              <a:rPr lang="en-US" altLang="zh-CN" sz="1600" dirty="0"/>
              <a:t>1</a:t>
            </a:r>
            <a:r>
              <a:rPr lang="zh-CN" altLang="en-US" sz="1600" dirty="0"/>
              <a:t>、我的程序会运行多长时间？</a:t>
            </a:r>
            <a:endParaRPr lang="en-US" altLang="zh-CN" sz="1600" dirty="0"/>
          </a:p>
          <a:p>
            <a:r>
              <a:rPr lang="en-US" altLang="zh-CN" sz="1600" dirty="0"/>
              <a:t>2</a:t>
            </a:r>
            <a:r>
              <a:rPr lang="zh-CN" altLang="en-US" sz="1600" dirty="0"/>
              <a:t>、为什么我的程序耗尽了所有的内存？</a:t>
            </a:r>
          </a:p>
        </p:txBody>
      </p:sp>
      <p:sp>
        <p:nvSpPr>
          <p:cNvPr id="9" name="文本框 8">
            <a:extLst>
              <a:ext uri="{FF2B5EF4-FFF2-40B4-BE49-F238E27FC236}">
                <a16:creationId xmlns:a16="http://schemas.microsoft.com/office/drawing/2014/main" id="{F6C3F9C5-467B-4812-A738-BDC108C094F9}"/>
              </a:ext>
            </a:extLst>
          </p:cNvPr>
          <p:cNvSpPr txBox="1"/>
          <p:nvPr/>
        </p:nvSpPr>
        <p:spPr>
          <a:xfrm>
            <a:off x="1536192" y="3346703"/>
            <a:ext cx="8348472" cy="2554545"/>
          </a:xfrm>
          <a:prstGeom prst="rect">
            <a:avLst/>
          </a:prstGeom>
          <a:noFill/>
        </p:spPr>
        <p:txBody>
          <a:bodyPr wrap="square" rtlCol="0">
            <a:spAutoFit/>
          </a:bodyPr>
          <a:lstStyle/>
          <a:p>
            <a:r>
              <a:rPr lang="zh-CN" altLang="en-US" sz="1600" dirty="0"/>
              <a:t>这两个问题其实反映出了两个衡量算法</a:t>
            </a:r>
            <a:r>
              <a:rPr lang="en-US" altLang="zh-CN" sz="1600" dirty="0"/>
              <a:t>/</a:t>
            </a:r>
            <a:r>
              <a:rPr lang="zh-CN" altLang="en-US" sz="1600" dirty="0"/>
              <a:t>程序优劣的维度：</a:t>
            </a:r>
            <a:r>
              <a:rPr lang="ja-JP" altLang="en-US" sz="1600" dirty="0"/>
              <a:t>「</a:t>
            </a:r>
            <a:r>
              <a:rPr lang="zh-CN" altLang="en-US" sz="1600" dirty="0"/>
              <a:t>时间</a:t>
            </a:r>
            <a:r>
              <a:rPr lang="ja-JP" altLang="en-US" sz="1600" dirty="0"/>
              <a:t>」</a:t>
            </a:r>
            <a:r>
              <a:rPr lang="zh-CN" altLang="en-US" sz="1600" dirty="0"/>
              <a:t>维度和</a:t>
            </a:r>
            <a:r>
              <a:rPr lang="ja-JP" altLang="en-US" sz="1600" dirty="0"/>
              <a:t>「</a:t>
            </a:r>
            <a:r>
              <a:rPr lang="zh-CN" altLang="en-US" sz="1600" dirty="0"/>
              <a:t>空间</a:t>
            </a:r>
            <a:r>
              <a:rPr lang="ja-JP" altLang="en-US" sz="1600" dirty="0"/>
              <a:t>」</a:t>
            </a:r>
            <a:r>
              <a:rPr lang="zh-CN" altLang="en-US" sz="1600" dirty="0"/>
              <a:t>维度。</a:t>
            </a:r>
            <a:endParaRPr lang="en-US" altLang="zh-CN" sz="1600" dirty="0"/>
          </a:p>
          <a:p>
            <a:pPr marL="285750" indent="-285750" algn="l">
              <a:buFont typeface="Arial" panose="020B0604020202020204" pitchFamily="34" charset="0"/>
              <a:buChar char="•"/>
            </a:pPr>
            <a:r>
              <a:rPr lang="zh-CN" altLang="en-US" sz="1600" b="0" i="0" dirty="0">
                <a:solidFill>
                  <a:srgbClr val="121212"/>
                </a:solidFill>
                <a:effectLst/>
                <a:latin typeface="-apple-system"/>
              </a:rPr>
              <a:t>时间维度：是指执行当前算法所消耗的时间，我们通常用「时间复杂度」来描述。</a:t>
            </a:r>
          </a:p>
          <a:p>
            <a:pPr marL="285750" indent="-285750" algn="l">
              <a:buFont typeface="Arial" panose="020B0604020202020204" pitchFamily="34" charset="0"/>
              <a:buChar char="•"/>
            </a:pPr>
            <a:r>
              <a:rPr lang="zh-CN" altLang="en-US" sz="1600" b="0" i="0" dirty="0">
                <a:solidFill>
                  <a:srgbClr val="121212"/>
                </a:solidFill>
                <a:effectLst/>
                <a:latin typeface="-apple-system"/>
              </a:rPr>
              <a:t>空间维度：是指执行当前算法需要占用多少内存空间，我们通常用「空间复杂度」来描述。</a:t>
            </a:r>
          </a:p>
          <a:p>
            <a:br>
              <a:rPr lang="zh-CN" altLang="en-US" sz="1600" dirty="0"/>
            </a:br>
            <a:r>
              <a:rPr lang="zh-CN" altLang="en-US" sz="1600" b="0" i="0" dirty="0">
                <a:solidFill>
                  <a:srgbClr val="121212"/>
                </a:solidFill>
                <a:effectLst/>
                <a:latin typeface="-apple-system"/>
              </a:rPr>
              <a:t>因此，评价一个算法的效率主要是看它的时间复杂度和空间复杂度情况。然而，有的时候时间和空间却又是「鱼和熊掌」，不可兼得的，那么我们就需要从中去取一个平衡点。</a:t>
            </a:r>
            <a:endParaRPr lang="en-US" altLang="zh-CN" sz="1600" b="0" i="0" dirty="0">
              <a:solidFill>
                <a:srgbClr val="121212"/>
              </a:solidFill>
              <a:effectLst/>
              <a:latin typeface="-apple-system"/>
            </a:endParaRPr>
          </a:p>
          <a:p>
            <a:endParaRPr lang="en-US" altLang="zh-CN" sz="1600" dirty="0">
              <a:solidFill>
                <a:srgbClr val="121212"/>
              </a:solidFill>
              <a:latin typeface="-apple-system"/>
            </a:endParaRPr>
          </a:p>
          <a:p>
            <a:r>
              <a:rPr lang="zh-CN" altLang="en-US" sz="1600" dirty="0">
                <a:solidFill>
                  <a:srgbClr val="121212"/>
                </a:solidFill>
                <a:latin typeface="-apple-system"/>
              </a:rPr>
              <a:t>但是，事实上在这些情况下我们一般会通过牺牲空间复杂度来换取更优的时间复杂度，就是通常说的</a:t>
            </a:r>
            <a:r>
              <a:rPr lang="zh-CN" altLang="en-US" sz="1600" b="0" i="0" dirty="0">
                <a:solidFill>
                  <a:srgbClr val="121212"/>
                </a:solidFill>
                <a:effectLst/>
                <a:latin typeface="-apple-system"/>
              </a:rPr>
              <a:t>「以空间换时间」。</a:t>
            </a:r>
            <a:endParaRPr lang="zh-CN" altLang="en-US" sz="1600" dirty="0"/>
          </a:p>
        </p:txBody>
      </p:sp>
    </p:spTree>
    <p:extLst>
      <p:ext uri="{BB962C8B-B14F-4D97-AF65-F5344CB8AC3E}">
        <p14:creationId xmlns:p14="http://schemas.microsoft.com/office/powerpoint/2010/main" val="4249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2C720AF-C266-41B4-BC69-F641AC76859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8" name="文本框 7">
            <a:extLst>
              <a:ext uri="{FF2B5EF4-FFF2-40B4-BE49-F238E27FC236}">
                <a16:creationId xmlns:a16="http://schemas.microsoft.com/office/drawing/2014/main" id="{539DBA34-F258-49C6-A2D1-A2E55CB2AFEA}"/>
              </a:ext>
            </a:extLst>
          </p:cNvPr>
          <p:cNvSpPr txBox="1"/>
          <p:nvPr/>
        </p:nvSpPr>
        <p:spPr>
          <a:xfrm>
            <a:off x="1536192" y="1581913"/>
            <a:ext cx="8860536" cy="338554"/>
          </a:xfrm>
          <a:prstGeom prst="rect">
            <a:avLst/>
          </a:prstGeom>
          <a:noFill/>
        </p:spPr>
        <p:txBody>
          <a:bodyPr wrap="square" rtlCol="0">
            <a:spAutoFit/>
          </a:bodyPr>
          <a:lstStyle/>
          <a:p>
            <a:r>
              <a:rPr lang="zh-CN" altLang="en-US" sz="1600" dirty="0"/>
              <a:t>我们要如何定性的分析算法的时间复杂度呢？</a:t>
            </a:r>
            <a:endParaRPr lang="en-US" altLang="zh-CN" sz="1600" dirty="0"/>
          </a:p>
        </p:txBody>
      </p:sp>
      <p:sp>
        <p:nvSpPr>
          <p:cNvPr id="9" name="文本框 8">
            <a:extLst>
              <a:ext uri="{FF2B5EF4-FFF2-40B4-BE49-F238E27FC236}">
                <a16:creationId xmlns:a16="http://schemas.microsoft.com/office/drawing/2014/main" id="{7C195B3A-308B-476F-82D6-79F0561E3CD9}"/>
              </a:ext>
            </a:extLst>
          </p:cNvPr>
          <p:cNvSpPr txBox="1"/>
          <p:nvPr/>
        </p:nvSpPr>
        <p:spPr>
          <a:xfrm>
            <a:off x="1965960" y="2272619"/>
            <a:ext cx="6885432" cy="338554"/>
          </a:xfrm>
          <a:prstGeom prst="rect">
            <a:avLst/>
          </a:prstGeom>
          <a:noFill/>
        </p:spPr>
        <p:txBody>
          <a:bodyPr wrap="square" rtlCol="0">
            <a:spAutoFit/>
          </a:bodyPr>
          <a:lstStyle/>
          <a:p>
            <a:r>
              <a:rPr lang="en-US" altLang="zh-CN" sz="1600" dirty="0"/>
              <a:t>1</a:t>
            </a:r>
            <a:r>
              <a:rPr lang="zh-CN" altLang="en-US" sz="1600" dirty="0"/>
              <a:t>、很容易想到的就是通过比较算法的执行时间。</a:t>
            </a:r>
            <a:endParaRPr lang="en-US" altLang="zh-CN" sz="1600" dirty="0"/>
          </a:p>
        </p:txBody>
      </p:sp>
      <p:sp>
        <p:nvSpPr>
          <p:cNvPr id="10" name="文本框 9">
            <a:extLst>
              <a:ext uri="{FF2B5EF4-FFF2-40B4-BE49-F238E27FC236}">
                <a16:creationId xmlns:a16="http://schemas.microsoft.com/office/drawing/2014/main" id="{460066F2-37F3-4427-9894-F5F9F6AC1E64}"/>
              </a:ext>
            </a:extLst>
          </p:cNvPr>
          <p:cNvSpPr txBox="1"/>
          <p:nvPr/>
        </p:nvSpPr>
        <p:spPr>
          <a:xfrm>
            <a:off x="1965960" y="2782669"/>
            <a:ext cx="8339328" cy="584775"/>
          </a:xfrm>
          <a:prstGeom prst="rect">
            <a:avLst/>
          </a:prstGeom>
          <a:noFill/>
        </p:spPr>
        <p:txBody>
          <a:bodyPr wrap="square" rtlCol="0">
            <a:spAutoFit/>
          </a:bodyPr>
          <a:lstStyle/>
          <a:p>
            <a:r>
              <a:rPr lang="zh-CN" altLang="en-US" sz="1600" dirty="0"/>
              <a:t>但是这种方式非常容易受运行环境的影响，比如在性能高的机器上跑出来的结果和在性能低的机器上跑出来的结果会相差很大，或者是机器的散热水平等等都可能影响到最后的结果。</a:t>
            </a:r>
          </a:p>
        </p:txBody>
      </p:sp>
      <p:sp>
        <p:nvSpPr>
          <p:cNvPr id="11" name="文本框 10">
            <a:extLst>
              <a:ext uri="{FF2B5EF4-FFF2-40B4-BE49-F238E27FC236}">
                <a16:creationId xmlns:a16="http://schemas.microsoft.com/office/drawing/2014/main" id="{E6840187-4F4C-4F35-BB2D-6E7E451275A2}"/>
              </a:ext>
            </a:extLst>
          </p:cNvPr>
          <p:cNvSpPr txBox="1"/>
          <p:nvPr/>
        </p:nvSpPr>
        <p:spPr>
          <a:xfrm>
            <a:off x="1965960" y="3685032"/>
            <a:ext cx="7616952" cy="584775"/>
          </a:xfrm>
          <a:prstGeom prst="rect">
            <a:avLst/>
          </a:prstGeom>
          <a:noFill/>
        </p:spPr>
        <p:txBody>
          <a:bodyPr wrap="square" rtlCol="0">
            <a:spAutoFit/>
          </a:bodyPr>
          <a:lstStyle/>
          <a:p>
            <a:r>
              <a:rPr lang="en-US" altLang="zh-CN" sz="1600" dirty="0"/>
              <a:t>2</a:t>
            </a:r>
            <a:r>
              <a:rPr lang="zh-CN" altLang="en-US" sz="1600" dirty="0"/>
              <a:t>、前人们帮我们发展出了一套科学的评价算法时间复杂度的体系：</a:t>
            </a:r>
            <a:r>
              <a:rPr lang="zh-CN" altLang="en-US" sz="1600" b="1" dirty="0"/>
              <a:t>算法的渐进时间复杂度表示法（也被称为大</a:t>
            </a:r>
            <a:r>
              <a:rPr lang="en-US" altLang="zh-CN" sz="1600" b="1" dirty="0"/>
              <a:t>O</a:t>
            </a:r>
            <a:r>
              <a:rPr lang="zh-CN" altLang="en-US" sz="1600" b="1" dirty="0"/>
              <a:t>表示法）。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A1150E-37E4-497D-817D-EA30CA333E2C}"/>
                  </a:ext>
                </a:extLst>
              </p:cNvPr>
              <p:cNvSpPr txBox="1"/>
              <p:nvPr/>
            </p:nvSpPr>
            <p:spPr>
              <a:xfrm>
                <a:off x="1965960" y="4587395"/>
                <a:ext cx="8055864" cy="584775"/>
              </a:xfrm>
              <a:prstGeom prst="rect">
                <a:avLst/>
              </a:prstGeom>
              <a:noFill/>
            </p:spPr>
            <p:txBody>
              <a:bodyPr wrap="square" rtlCol="0">
                <a:spAutoFit/>
              </a:bodyPr>
              <a:lstStyle/>
              <a:p>
                <a:r>
                  <a:rPr lang="zh-CN" altLang="en-US" sz="1600" dirty="0"/>
                  <a:t>定义：算法的输入规模记为 </a:t>
                </a:r>
                <a14:m>
                  <m:oMath xmlns:m="http://schemas.openxmlformats.org/officeDocument/2006/math">
                    <m:r>
                      <a:rPr lang="zh-CN" altLang="en-US" sz="1600" i="1" dirty="0" smtClean="0">
                        <a:latin typeface="Cambria Math" panose="02040503050406030204" pitchFamily="18" charset="0"/>
                      </a:rPr>
                      <m:t>𝑛</m:t>
                    </m:r>
                    <m:r>
                      <a:rPr lang="zh-CN" altLang="en-US" sz="1600" i="1" dirty="0">
                        <a:latin typeface="Cambria Math" panose="02040503050406030204" pitchFamily="18" charset="0"/>
                      </a:rPr>
                      <m:t>，</m:t>
                    </m:r>
                  </m:oMath>
                </a14:m>
                <a:r>
                  <a:rPr lang="zh-CN" altLang="en-US" sz="1600" dirty="0"/>
                  <a:t>算法的时间复杂度我们表示为 </a:t>
                </a:r>
                <a14:m>
                  <m:oMath xmlns:m="http://schemas.openxmlformats.org/officeDocument/2006/math">
                    <m:r>
                      <a:rPr lang="zh-CN" altLang="en-US" sz="1600" i="1" dirty="0" smtClean="0">
                        <a:latin typeface="Cambria Math" panose="02040503050406030204" pitchFamily="18" charset="0"/>
                      </a:rPr>
                      <m:t>𝑇</m:t>
                    </m:r>
                  </m:oMath>
                </a14:m>
                <a:r>
                  <a:rPr lang="zh-CN" altLang="en-US" sz="1600" dirty="0"/>
                  <a:t>；</a:t>
                </a:r>
                <a:endParaRPr lang="en-US" altLang="zh-CN" sz="1600" dirty="0"/>
              </a:p>
              <a:p>
                <a:r>
                  <a:rPr lang="zh-CN" altLang="en-US" sz="1600" dirty="0"/>
                  <a:t>算法的时间复杂度和输入规模之间的关系就可以定义成</a:t>
                </a:r>
                <a14:m>
                  <m:oMath xmlns:m="http://schemas.openxmlformats.org/officeDocument/2006/math">
                    <m:r>
                      <a:rPr lang="en-US" altLang="zh-CN" sz="1600" b="0" i="0" dirty="0" smtClean="0">
                        <a:latin typeface="Cambria Math" panose="02040503050406030204" pitchFamily="18" charset="0"/>
                      </a:rPr>
                      <m:t>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1" dirty="0">
                        <a:latin typeface="Cambria Math" panose="02040503050406030204" pitchFamily="18" charset="0"/>
                      </a:rPr>
                      <m:t>；</m:t>
                    </m:r>
                  </m:oMath>
                </a14:m>
                <a:endParaRPr lang="en-US" altLang="zh-CN" sz="1600" dirty="0"/>
              </a:p>
            </p:txBody>
          </p:sp>
        </mc:Choice>
        <mc:Fallback xmlns="">
          <p:sp>
            <p:nvSpPr>
              <p:cNvPr id="12" name="文本框 11">
                <a:extLst>
                  <a:ext uri="{FF2B5EF4-FFF2-40B4-BE49-F238E27FC236}">
                    <a16:creationId xmlns:a16="http://schemas.microsoft.com/office/drawing/2014/main" id="{56A1150E-37E4-497D-817D-EA30CA333E2C}"/>
                  </a:ext>
                </a:extLst>
              </p:cNvPr>
              <p:cNvSpPr txBox="1">
                <a:spLocks noRot="1" noChangeAspect="1" noMove="1" noResize="1" noEditPoints="1" noAdjustHandles="1" noChangeArrowheads="1" noChangeShapeType="1" noTextEdit="1"/>
              </p:cNvSpPr>
              <p:nvPr/>
            </p:nvSpPr>
            <p:spPr>
              <a:xfrm>
                <a:off x="1965960" y="4587395"/>
                <a:ext cx="8055864" cy="584775"/>
              </a:xfrm>
              <a:prstGeom prst="rect">
                <a:avLst/>
              </a:prstGeom>
              <a:blipFill>
                <a:blip r:embed="rId2"/>
                <a:stretch>
                  <a:fillRect l="-454" t="-3158" b="-1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5E2A72-058D-4B2B-B4B7-B6142D9D709A}"/>
                  </a:ext>
                </a:extLst>
              </p:cNvPr>
              <p:cNvSpPr txBox="1"/>
              <p:nvPr/>
            </p:nvSpPr>
            <p:spPr>
              <a:xfrm>
                <a:off x="1965960" y="5422391"/>
                <a:ext cx="7324344" cy="862929"/>
              </a:xfrm>
              <a:prstGeom prst="rect">
                <a:avLst/>
              </a:prstGeom>
              <a:noFill/>
            </p:spPr>
            <p:txBody>
              <a:bodyPr wrap="square" rtlCol="0">
                <a:spAutoFit/>
              </a:bodyPr>
              <a:lstStyle/>
              <a:p>
                <a:r>
                  <a:rPr lang="zh-CN" altLang="en-US" sz="1600" dirty="0"/>
                  <a:t>我们在表示</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𝑇</m:t>
                    </m:r>
                  </m:oMath>
                </a14:m>
                <a:r>
                  <a:rPr lang="zh-CN" altLang="en-US" sz="1600" dirty="0"/>
                  <a:t> 和 </a:t>
                </a:r>
                <a14:m>
                  <m:oMath xmlns:m="http://schemas.openxmlformats.org/officeDocument/2006/math">
                    <m:r>
                      <a:rPr lang="zh-CN" altLang="en-US" sz="1600" i="1" dirty="0" smtClean="0">
                        <a:latin typeface="Cambria Math" panose="02040503050406030204" pitchFamily="18" charset="0"/>
                      </a:rPr>
                      <m:t>𝑛</m:t>
                    </m:r>
                  </m:oMath>
                </a14:m>
                <a:r>
                  <a:rPr lang="zh-CN" altLang="en-US" sz="1600" dirty="0"/>
                  <a:t> 之间的关系时，往往会加入一个大 </a:t>
                </a:r>
                <a14:m>
                  <m:oMath xmlns:m="http://schemas.openxmlformats.org/officeDocument/2006/math">
                    <m:r>
                      <a:rPr lang="zh-CN" altLang="en-US" sz="1600" i="1" smtClean="0">
                        <a:latin typeface="Cambria Math" panose="02040503050406030204" pitchFamily="18" charset="0"/>
                      </a:rPr>
                      <m:t>𝑂</m:t>
                    </m:r>
                  </m:oMath>
                </a14:m>
                <a:r>
                  <a:rPr lang="zh-CN" altLang="en-US" sz="1600" dirty="0"/>
                  <a:t> ，如：</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𝐹</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e>
                      </m:d>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b="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sSup>
                            <m:sSupPr>
                              <m:ctrlPr>
                                <a:rPr lang="en-US" altLang="zh-CN" sz="1600" i="1" dirty="0" smtClean="0">
                                  <a:solidFill>
                                    <a:srgbClr val="836967"/>
                                  </a:solidFill>
                                  <a:latin typeface="Cambria Math" panose="02040503050406030204" pitchFamily="18" charset="0"/>
                                </a:rPr>
                              </m:ctrlPr>
                            </m:sSupPr>
                            <m:e>
                              <m:r>
                                <a:rPr lang="en-US" altLang="zh-CN" sz="1600" i="1" dirty="0" smtClean="0">
                                  <a:latin typeface="Cambria Math" panose="02040503050406030204" pitchFamily="18" charset="0"/>
                                </a:rPr>
                                <m:t>𝑛</m:t>
                              </m:r>
                            </m:e>
                            <m:sup>
                              <m:r>
                                <a:rPr lang="en-US" altLang="zh-CN" sz="1600" i="0" dirty="0" smtClean="0">
                                  <a:latin typeface="Cambria Math" panose="02040503050406030204" pitchFamily="18" charset="0"/>
                                </a:rPr>
                                <m:t>3</m:t>
                              </m:r>
                            </m:sup>
                          </m:sSup>
                        </m:e>
                      </m:d>
                    </m:oMath>
                  </m:oMathPara>
                </a14:m>
                <a:endParaRPr lang="en-US" altLang="zh-CN" sz="1600" dirty="0"/>
              </a:p>
            </p:txBody>
          </p:sp>
        </mc:Choice>
        <mc:Fallback xmlns="">
          <p:sp>
            <p:nvSpPr>
              <p:cNvPr id="13" name="文本框 12">
                <a:extLst>
                  <a:ext uri="{FF2B5EF4-FFF2-40B4-BE49-F238E27FC236}">
                    <a16:creationId xmlns:a16="http://schemas.microsoft.com/office/drawing/2014/main" id="{785E2A72-058D-4B2B-B4B7-B6142D9D709A}"/>
                  </a:ext>
                </a:extLst>
              </p:cNvPr>
              <p:cNvSpPr txBox="1">
                <a:spLocks noRot="1" noChangeAspect="1" noMove="1" noResize="1" noEditPoints="1" noAdjustHandles="1" noChangeArrowheads="1" noChangeShapeType="1" noTextEdit="1"/>
              </p:cNvSpPr>
              <p:nvPr/>
            </p:nvSpPr>
            <p:spPr>
              <a:xfrm>
                <a:off x="1965960" y="5422391"/>
                <a:ext cx="7324344" cy="862929"/>
              </a:xfrm>
              <a:prstGeom prst="rect">
                <a:avLst/>
              </a:prstGeom>
              <a:blipFill>
                <a:blip r:embed="rId3"/>
                <a:stretch>
                  <a:fillRect l="-500" t="-140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D0FC8C8-5C42-4C4E-AF01-B2EC769643F4}"/>
              </a:ext>
            </a:extLst>
          </p:cNvPr>
          <p:cNvSpPr txBox="1"/>
          <p:nvPr/>
        </p:nvSpPr>
        <p:spPr>
          <a:xfrm>
            <a:off x="6382512" y="6392121"/>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95261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ABF7F2-372A-4C03-8C3E-80E83DE834E0}"/>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5" name="文本框 4">
            <a:extLst>
              <a:ext uri="{FF2B5EF4-FFF2-40B4-BE49-F238E27FC236}">
                <a16:creationId xmlns:a16="http://schemas.microsoft.com/office/drawing/2014/main" id="{46CD6232-756E-4A0E-9BF6-6ED51D565663}"/>
              </a:ext>
            </a:extLst>
          </p:cNvPr>
          <p:cNvSpPr txBox="1"/>
          <p:nvPr/>
        </p:nvSpPr>
        <p:spPr>
          <a:xfrm>
            <a:off x="1344168" y="1569050"/>
            <a:ext cx="8860536" cy="338554"/>
          </a:xfrm>
          <a:prstGeom prst="rect">
            <a:avLst/>
          </a:prstGeom>
          <a:noFill/>
        </p:spPr>
        <p:txBody>
          <a:bodyPr wrap="square" rtlCol="0">
            <a:spAutoFit/>
          </a:bodyPr>
          <a:lstStyle/>
          <a:p>
            <a:r>
              <a:rPr lang="zh-CN" altLang="en-US" sz="1600" dirty="0"/>
              <a:t>如何得出算法的时间复杂度表达式呢？</a:t>
            </a:r>
            <a:endParaRPr lang="en-US" altLang="zh-CN" sz="1600" dirty="0"/>
          </a:p>
        </p:txBody>
      </p:sp>
      <p:sp>
        <p:nvSpPr>
          <p:cNvPr id="2" name="文本框 1">
            <a:extLst>
              <a:ext uri="{FF2B5EF4-FFF2-40B4-BE49-F238E27FC236}">
                <a16:creationId xmlns:a16="http://schemas.microsoft.com/office/drawing/2014/main" id="{00662B46-5A55-4787-89B3-18B31D2CAF87}"/>
              </a:ext>
            </a:extLst>
          </p:cNvPr>
          <p:cNvSpPr txBox="1"/>
          <p:nvPr/>
        </p:nvSpPr>
        <p:spPr>
          <a:xfrm>
            <a:off x="1344168" y="2071544"/>
            <a:ext cx="8558784" cy="584775"/>
          </a:xfrm>
          <a:prstGeom prst="rect">
            <a:avLst/>
          </a:prstGeom>
          <a:noFill/>
        </p:spPr>
        <p:txBody>
          <a:bodyPr wrap="square" rtlCol="0">
            <a:spAutoFit/>
          </a:bodyPr>
          <a:lstStyle/>
          <a:p>
            <a:r>
              <a:rPr lang="zh-CN" altLang="en-US" sz="1600" dirty="0"/>
              <a:t>我们假设拥有一台标准的计算机，这台计算机有一个标准的简单指令系统，如加法、乘法、比较和赋值等，为了简化分析，假定这台计算机执行一条指令都恰好花费一个单位时间。</a:t>
            </a:r>
          </a:p>
        </p:txBody>
      </p:sp>
      <p:sp>
        <p:nvSpPr>
          <p:cNvPr id="6" name="文本框 5">
            <a:extLst>
              <a:ext uri="{FF2B5EF4-FFF2-40B4-BE49-F238E27FC236}">
                <a16:creationId xmlns:a16="http://schemas.microsoft.com/office/drawing/2014/main" id="{E16E83CA-1437-42CB-BFEA-3974B1D34069}"/>
              </a:ext>
            </a:extLst>
          </p:cNvPr>
          <p:cNvSpPr txBox="1"/>
          <p:nvPr/>
        </p:nvSpPr>
        <p:spPr>
          <a:xfrm>
            <a:off x="3821049" y="2820259"/>
            <a:ext cx="3906774" cy="1323439"/>
          </a:xfrm>
          <a:prstGeom prst="rect">
            <a:avLst/>
          </a:prstGeom>
          <a:noFill/>
        </p:spPr>
        <p:txBody>
          <a:bodyPr wrap="square" rtlCol="0">
            <a:spAutoFit/>
          </a:bodyPr>
          <a:lstStyle/>
          <a:p>
            <a:r>
              <a:rPr lang="nn-NO" altLang="zh-CN" sz="1600" dirty="0">
                <a:latin typeface="Consolas" panose="020B0609020204030204" pitchFamily="49" charset="0"/>
              </a:rPr>
              <a:t>1  const n = 100;</a:t>
            </a:r>
          </a:p>
          <a:p>
            <a:r>
              <a:rPr lang="nn-NO" altLang="zh-CN" sz="1600" dirty="0">
                <a:latin typeface="Consolas" panose="020B0609020204030204" pitchFamily="49" charset="0"/>
              </a:rPr>
              <a:t>2  let squareSum = 0;</a:t>
            </a:r>
          </a:p>
          <a:p>
            <a:r>
              <a:rPr lang="nn-NO" altLang="zh-CN" sz="1600" dirty="0">
                <a:latin typeface="Consolas" panose="020B0609020204030204" pitchFamily="49" charset="0"/>
              </a:rPr>
              <a:t>3  for (let i = </a:t>
            </a:r>
            <a:r>
              <a:rPr lang="en-US" altLang="zh-CN" sz="1600" dirty="0">
                <a:latin typeface="Consolas" panose="020B0609020204030204" pitchFamily="49" charset="0"/>
              </a:rPr>
              <a:t>0</a:t>
            </a:r>
            <a:r>
              <a:rPr lang="nn-NO" altLang="zh-CN" sz="1600" dirty="0">
                <a:latin typeface="Consolas" panose="020B0609020204030204" pitchFamily="49" charset="0"/>
              </a:rPr>
              <a:t>; i &lt; n; i++) {</a:t>
            </a:r>
          </a:p>
          <a:p>
            <a:r>
              <a:rPr lang="nn-NO" altLang="zh-CN" sz="1600" dirty="0">
                <a:latin typeface="Consolas" panose="020B0609020204030204" pitchFamily="49" charset="0"/>
              </a:rPr>
              <a:t>4      squareSum += i * i;</a:t>
            </a:r>
          </a:p>
          <a:p>
            <a:r>
              <a:rPr lang="nn-NO" altLang="zh-CN" sz="1600" dirty="0">
                <a:latin typeface="Consolas" panose="020B0609020204030204" pitchFamily="49" charset="0"/>
              </a:rPr>
              <a:t>5  }</a:t>
            </a:r>
            <a:endParaRPr lang="zh-CN" altLang="en-US" sz="1600" dirty="0">
              <a:latin typeface="Consolas" panose="020B0609020204030204" pitchFamily="49" charset="0"/>
            </a:endParaRPr>
          </a:p>
        </p:txBody>
      </p:sp>
      <p:sp>
        <p:nvSpPr>
          <p:cNvPr id="7" name="文本框 6">
            <a:extLst>
              <a:ext uri="{FF2B5EF4-FFF2-40B4-BE49-F238E27FC236}">
                <a16:creationId xmlns:a16="http://schemas.microsoft.com/office/drawing/2014/main" id="{EBB8274E-C642-4631-82CA-A6F15CB0AC00}"/>
              </a:ext>
            </a:extLst>
          </p:cNvPr>
          <p:cNvSpPr txBox="1"/>
          <p:nvPr/>
        </p:nvSpPr>
        <p:spPr>
          <a:xfrm>
            <a:off x="1344168" y="4307638"/>
            <a:ext cx="8860536" cy="1323439"/>
          </a:xfrm>
          <a:prstGeom prst="rect">
            <a:avLst/>
          </a:prstGeom>
          <a:noFill/>
        </p:spPr>
        <p:txBody>
          <a:bodyPr wrap="square" rtlCol="0">
            <a:spAutoFit/>
          </a:bodyPr>
          <a:lstStyle/>
          <a:p>
            <a:r>
              <a:rPr lang="zh-CN" altLang="en-US" sz="1600" dirty="0"/>
              <a:t>第一行和第二行的赋值语句各占一个单位时间，共占用 </a:t>
            </a:r>
            <a:r>
              <a:rPr lang="en-US" altLang="zh-CN" sz="1600" dirty="0"/>
              <a:t>2 </a:t>
            </a:r>
            <a:r>
              <a:rPr lang="zh-CN" altLang="en-US" sz="1600" dirty="0"/>
              <a:t>个单位时间</a:t>
            </a:r>
            <a:endParaRPr lang="en-US" altLang="zh-CN" sz="1600" dirty="0"/>
          </a:p>
          <a:p>
            <a:r>
              <a:rPr lang="zh-CN" altLang="en-US" sz="1600" dirty="0"/>
              <a:t>第四行每执行一次占用三个单位时间（一次乘法，一次加法，一次赋值），共占用 </a:t>
            </a:r>
            <a:r>
              <a:rPr lang="en-US" altLang="zh-CN" sz="1600" dirty="0"/>
              <a:t>3n </a:t>
            </a:r>
            <a:r>
              <a:rPr lang="zh-CN" altLang="en-US" sz="1600" dirty="0"/>
              <a:t>个单位时间</a:t>
            </a:r>
            <a:endParaRPr lang="en-US" altLang="zh-CN" sz="1600" dirty="0"/>
          </a:p>
          <a:p>
            <a:r>
              <a:rPr lang="zh-CN" altLang="en-US" sz="1600" dirty="0"/>
              <a:t>第三行初始化认为占用一个单位时间，每次判断条件是否成立占用一个单位时间，共占用 </a:t>
            </a:r>
            <a:r>
              <a:rPr lang="en-US" altLang="zh-CN" sz="1600" dirty="0"/>
              <a:t>n + 1 </a:t>
            </a:r>
            <a:r>
              <a:rPr lang="zh-CN" altLang="en-US" sz="1600" dirty="0"/>
              <a:t>个单位时间，每次执行自增占用一个单位时间，共占用 </a:t>
            </a:r>
            <a:r>
              <a:rPr lang="en-US" altLang="zh-CN" sz="1600" dirty="0"/>
              <a:t>n </a:t>
            </a:r>
            <a:r>
              <a:rPr lang="zh-CN" altLang="en-US" sz="1600" dirty="0"/>
              <a:t>个单位时间，总共 </a:t>
            </a:r>
            <a:r>
              <a:rPr lang="en-US" altLang="zh-CN" sz="1600" dirty="0"/>
              <a:t>2n + 2 </a:t>
            </a:r>
            <a:r>
              <a:rPr lang="zh-CN" altLang="en-US" sz="1600" dirty="0"/>
              <a:t>个单位时间</a:t>
            </a:r>
            <a:endParaRPr lang="en-US" altLang="zh-CN" sz="1600" dirty="0"/>
          </a:p>
          <a:p>
            <a:r>
              <a:rPr lang="zh-CN" altLang="en-US" sz="1600" dirty="0"/>
              <a:t>总共时间上的开销就是 </a:t>
            </a:r>
            <a:r>
              <a:rPr lang="en-US" altLang="zh-CN" sz="1600" b="1" dirty="0">
                <a:solidFill>
                  <a:srgbClr val="FF0000"/>
                </a:solidFill>
              </a:rPr>
              <a:t>5n + 4</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64A74B77-2E2C-4105-B810-261C0F5105AC}"/>
              </a:ext>
            </a:extLst>
          </p:cNvPr>
          <p:cNvSpPr txBox="1"/>
          <p:nvPr/>
        </p:nvSpPr>
        <p:spPr>
          <a:xfrm>
            <a:off x="1344168" y="5758441"/>
            <a:ext cx="8723376" cy="584775"/>
          </a:xfrm>
          <a:prstGeom prst="rect">
            <a:avLst/>
          </a:prstGeom>
          <a:noFill/>
        </p:spPr>
        <p:txBody>
          <a:bodyPr wrap="square" rtlCol="0">
            <a:spAutoFit/>
          </a:bodyPr>
          <a:lstStyle/>
          <a:p>
            <a:r>
              <a:rPr lang="zh-CN" altLang="en-US" sz="1600" dirty="0"/>
              <a:t>为了简化上述过程，同时确保简化之后的结果仍然能够较为准确的反映出不同算法的时间复杂度的差异，就有了</a:t>
            </a:r>
            <a:r>
              <a:rPr lang="zh-CN" altLang="en-US" sz="1600" b="1" dirty="0"/>
              <a:t>大</a:t>
            </a:r>
            <a:r>
              <a:rPr lang="en-US" altLang="zh-CN" sz="1600" b="1" dirty="0"/>
              <a:t>O</a:t>
            </a:r>
            <a:r>
              <a:rPr lang="zh-CN" altLang="en-US" sz="1600" b="1" dirty="0"/>
              <a:t>表示法</a:t>
            </a:r>
            <a:r>
              <a:rPr lang="zh-CN" altLang="en-US" sz="1600" dirty="0"/>
              <a:t>。</a:t>
            </a:r>
          </a:p>
        </p:txBody>
      </p:sp>
    </p:spTree>
    <p:extLst>
      <p:ext uri="{BB962C8B-B14F-4D97-AF65-F5344CB8AC3E}">
        <p14:creationId xmlns:p14="http://schemas.microsoft.com/office/powerpoint/2010/main" val="59020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057798-3E23-48C4-BCF3-4CE1210E7AD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1D21EA39-6586-4EF2-89F9-0511AB60B4E6}"/>
              </a:ext>
            </a:extLst>
          </p:cNvPr>
          <p:cNvSpPr txBox="1"/>
          <p:nvPr/>
        </p:nvSpPr>
        <p:spPr>
          <a:xfrm>
            <a:off x="1536192" y="1581913"/>
            <a:ext cx="8860536" cy="338554"/>
          </a:xfrm>
          <a:prstGeom prst="rect">
            <a:avLst/>
          </a:prstGeom>
          <a:noFill/>
        </p:spPr>
        <p:txBody>
          <a:bodyPr wrap="square" rtlCol="0">
            <a:spAutoFit/>
          </a:bodyPr>
          <a:lstStyle/>
          <a:p>
            <a:r>
              <a:rPr lang="zh-CN" altLang="en-US" sz="1600" dirty="0"/>
              <a:t>大</a:t>
            </a:r>
            <a:r>
              <a:rPr lang="en-US" altLang="zh-CN" sz="1600" dirty="0"/>
              <a:t>O</a:t>
            </a:r>
            <a:r>
              <a:rPr lang="zh-CN" altLang="en-US" sz="1600" dirty="0"/>
              <a:t>表示法的全称是算法的</a:t>
            </a:r>
            <a:r>
              <a:rPr lang="zh-CN" altLang="en-US" sz="1600" b="1" dirty="0"/>
              <a:t>渐进</a:t>
            </a:r>
            <a:r>
              <a:rPr lang="zh-CN" altLang="en-US" sz="1600" dirty="0"/>
              <a:t>时间复杂度表示法</a:t>
            </a:r>
            <a:endParaRPr lang="en-US" altLang="zh-CN"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A9398B6-F375-4FFE-BEF5-FA80CDBABB42}"/>
                  </a:ext>
                </a:extLst>
              </p:cNvPr>
              <p:cNvSpPr txBox="1"/>
              <p:nvPr/>
            </p:nvSpPr>
            <p:spPr>
              <a:xfrm>
                <a:off x="1536192" y="3097581"/>
                <a:ext cx="6336792" cy="1579278"/>
              </a:xfrm>
              <a:prstGeom prst="rect">
                <a:avLst/>
              </a:prstGeom>
              <a:noFill/>
            </p:spPr>
            <p:txBody>
              <a:bodyPr wrap="square" rtlCol="0">
                <a:spAutoFit/>
              </a:bodyPr>
              <a:lstStyle/>
              <a:p>
                <a:pPr>
                  <a:lnSpc>
                    <a:spcPct val="150000"/>
                  </a:lnSpc>
                </a:pPr>
                <a:r>
                  <a:rPr lang="zh-CN" altLang="en-US" sz="1600" dirty="0"/>
                  <a:t>定义：当</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𝑛</m:t>
                    </m:r>
                  </m:oMath>
                </a14:m>
                <a:r>
                  <a:rPr lang="zh-CN" altLang="en-US" sz="1600" dirty="0"/>
                  <a:t> 充分大的时候，算法的时间复杂度</a:t>
                </a:r>
                <a:r>
                  <a:rPr lang="en-US" altLang="zh-CN" sz="1600" dirty="0"/>
                  <a:t> </a:t>
                </a:r>
                <a14:m>
                  <m:oMath xmlns:m="http://schemas.openxmlformats.org/officeDocument/2006/math">
                    <m:r>
                      <a:rPr lang="zh-CN" altLang="en-US" sz="1600" i="1" dirty="0" smtClean="0">
                        <a:latin typeface="Cambria Math" panose="02040503050406030204" pitchFamily="18" charset="0"/>
                      </a:rPr>
                      <m:t>𝑇</m:t>
                    </m:r>
                    <m:d>
                      <m:dPr>
                        <m:ctrlPr>
                          <a:rPr lang="zh-CN" altLang="en-US" sz="1600" i="1" dirty="0" smtClean="0">
                            <a:solidFill>
                              <a:srgbClr val="836967"/>
                            </a:solidFill>
                            <a:latin typeface="Cambria Math" panose="02040503050406030204" pitchFamily="18" charset="0"/>
                          </a:rPr>
                        </m:ctrlPr>
                      </m:dPr>
                      <m:e>
                        <m:r>
                          <a:rPr lang="zh-CN" altLang="en-US" sz="1600" i="1" dirty="0" smtClean="0">
                            <a:latin typeface="Cambria Math" panose="02040503050406030204" pitchFamily="18" charset="0"/>
                          </a:rPr>
                          <m:t>𝑛</m:t>
                        </m:r>
                      </m:e>
                    </m:d>
                  </m:oMath>
                </a14:m>
                <a:r>
                  <a:rPr lang="zh-CN" altLang="en-US" sz="1600" dirty="0"/>
                  <a:t> 不会超过 </a:t>
                </a:r>
                <a14:m>
                  <m:oMath xmlns:m="http://schemas.openxmlformats.org/officeDocument/2006/math">
                    <m:r>
                      <a:rPr lang="en-US" altLang="zh-CN" sz="1600" b="0" i="0" dirty="0" smtClean="0">
                        <a:latin typeface="Cambria Math" panose="02040503050406030204" pitchFamily="18" charset="0"/>
                      </a:rPr>
                      <m:t>𝐹</m:t>
                    </m:r>
                    <m:d>
                      <m:dPr>
                        <m:ctrlPr>
                          <a:rPr lang="en-US" altLang="zh-CN" sz="1600" b="0" i="1" dirty="0" smtClean="0">
                            <a:solidFill>
                              <a:srgbClr val="836967"/>
                            </a:solidFill>
                            <a:latin typeface="Cambria Math" panose="02040503050406030204" pitchFamily="18" charset="0"/>
                          </a:rPr>
                        </m:ctrlPr>
                      </m:dPr>
                      <m:e>
                        <m:r>
                          <a:rPr lang="en-US" altLang="zh-CN" sz="1600" b="0" i="0" dirty="0" smtClean="0">
                            <a:latin typeface="Cambria Math" panose="02040503050406030204" pitchFamily="18" charset="0"/>
                          </a:rPr>
                          <m:t>𝑛</m:t>
                        </m:r>
                      </m:e>
                    </m:d>
                    <m:r>
                      <a:rPr lang="en-US" altLang="zh-CN" sz="1600" b="0" i="0" dirty="0" smtClean="0">
                        <a:latin typeface="Cambria Math" panose="02040503050406030204" pitchFamily="18" charset="0"/>
                      </a:rPr>
                      <m:t> </m:t>
                    </m:r>
                  </m:oMath>
                </a14:m>
                <a:r>
                  <a:rPr lang="zh-CN" altLang="en-US" sz="1600" dirty="0"/>
                  <a:t>的常数倍，我们就可以说这个算法的时间复杂度为 </a:t>
                </a:r>
                <a14:m>
                  <m:oMath xmlns:m="http://schemas.openxmlformats.org/officeDocument/2006/math">
                    <m:r>
                      <a:rPr lang="zh-CN" altLang="en-US" sz="1600" i="1" smtClean="0">
                        <a:latin typeface="Cambria Math" panose="02040503050406030204" pitchFamily="18" charset="0"/>
                      </a:rPr>
                      <m:t>𝑂</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𝐹</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𝑛</m:t>
                            </m:r>
                          </m:e>
                        </m:d>
                      </m:e>
                    </m:d>
                  </m:oMath>
                </a14:m>
                <a:r>
                  <a:rPr lang="zh-CN" altLang="en-US" sz="1600" dirty="0"/>
                  <a:t> 。</a:t>
                </a:r>
                <a:endParaRPr lang="en-US" altLang="zh-CN" sz="1600" dirty="0"/>
              </a:p>
              <a:p>
                <a:pPr>
                  <a:lnSpc>
                    <a:spcPct val="150000"/>
                  </a:lnSpc>
                </a:pPr>
                <a:r>
                  <a:rPr lang="zh-CN" altLang="en-US" sz="1600" dirty="0"/>
                  <a:t>数学关系就是：</a:t>
                </a:r>
                <a14:m>
                  <m:oMath xmlns:m="http://schemas.openxmlformats.org/officeDocument/2006/math">
                    <m:r>
                      <a:rPr lang="zh-CN" altLang="en-US" sz="1600" i="1" dirty="0" smtClean="0">
                        <a:latin typeface="Cambria Math" panose="02040503050406030204" pitchFamily="18" charset="0"/>
                      </a:rPr>
                      <m:t>𝑛</m:t>
                    </m:r>
                    <m:r>
                      <a:rPr lang="zh-CN" altLang="en-US" sz="1600" i="0" dirty="0">
                        <a:latin typeface="Cambria Math" panose="02040503050406030204" pitchFamily="18" charset="0"/>
                      </a:rPr>
                      <m:t>→∞</m:t>
                    </m:r>
                    <m:r>
                      <a:rPr lang="en-US" altLang="zh-CN" sz="1600" b="0" i="1" dirty="0" smtClean="0">
                        <a:latin typeface="Cambria Math" panose="02040503050406030204" pitchFamily="18" charset="0"/>
                      </a:rPr>
                      <m:t> ,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m:t>
                    </m:r>
                    <m:r>
                      <a:rPr lang="zh-CN" altLang="en-US" sz="1600" i="1" dirty="0">
                        <a:latin typeface="Cambria Math" panose="02040503050406030204" pitchFamily="18" charset="0"/>
                      </a:rPr>
                      <m:t>𝐶</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m:t>
                    </m:r>
                  </m:oMath>
                </a14:m>
                <a:endParaRPr lang="en-US" altLang="zh-CN" sz="1600" dirty="0"/>
              </a:p>
              <a:p>
                <a:pPr>
                  <a:lnSpc>
                    <a:spcPct val="150000"/>
                  </a:lnSpc>
                </a:pPr>
                <a14:m>
                  <m:oMath xmlns:m="http://schemas.openxmlformats.org/officeDocument/2006/math">
                    <m:r>
                      <a:rPr lang="zh-CN" altLang="en-US" sz="1600" i="1" smtClean="0">
                        <a:latin typeface="Cambria Math" panose="02040503050406030204" pitchFamily="18" charset="0"/>
                      </a:rPr>
                      <m:t>𝐶</m:t>
                    </m:r>
                  </m:oMath>
                </a14:m>
                <a:r>
                  <a:rPr lang="zh-CN" altLang="en-US" sz="1600" dirty="0"/>
                  <a:t> 是一个固定的常数</a:t>
                </a:r>
                <a:endParaRPr lang="en-US" altLang="zh-CN" sz="1600" dirty="0"/>
              </a:p>
            </p:txBody>
          </p:sp>
        </mc:Choice>
        <mc:Fallback xmlns="">
          <p:sp>
            <p:nvSpPr>
              <p:cNvPr id="7" name="文本框 6">
                <a:extLst>
                  <a:ext uri="{FF2B5EF4-FFF2-40B4-BE49-F238E27FC236}">
                    <a16:creationId xmlns:a16="http://schemas.microsoft.com/office/drawing/2014/main" id="{7A9398B6-F375-4FFE-BEF5-FA80CDBABB42}"/>
                  </a:ext>
                </a:extLst>
              </p:cNvPr>
              <p:cNvSpPr txBox="1">
                <a:spLocks noRot="1" noChangeAspect="1" noMove="1" noResize="1" noEditPoints="1" noAdjustHandles="1" noChangeArrowheads="1" noChangeShapeType="1" noTextEdit="1"/>
              </p:cNvSpPr>
              <p:nvPr/>
            </p:nvSpPr>
            <p:spPr>
              <a:xfrm>
                <a:off x="1536192" y="3097581"/>
                <a:ext cx="6336792" cy="1579278"/>
              </a:xfrm>
              <a:prstGeom prst="rect">
                <a:avLst/>
              </a:prstGeom>
              <a:blipFill>
                <a:blip r:embed="rId2"/>
                <a:stretch>
                  <a:fillRect l="-481" r="-192" b="-42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1CE00FF-6EC2-4102-AD39-BC7B0ADCC95C}"/>
              </a:ext>
            </a:extLst>
          </p:cNvPr>
          <p:cNvSpPr txBox="1"/>
          <p:nvPr/>
        </p:nvSpPr>
        <p:spPr>
          <a:xfrm>
            <a:off x="1536192" y="1941430"/>
            <a:ext cx="7424928" cy="584775"/>
          </a:xfrm>
          <a:prstGeom prst="rect">
            <a:avLst/>
          </a:prstGeom>
          <a:noFill/>
        </p:spPr>
        <p:txBody>
          <a:bodyPr wrap="square" rtlCol="0">
            <a:spAutoFit/>
          </a:bodyPr>
          <a:lstStyle/>
          <a:p>
            <a:r>
              <a:rPr lang="zh-CN" altLang="en-US" sz="1600" b="0" i="0" dirty="0">
                <a:solidFill>
                  <a:srgbClr val="121212"/>
                </a:solidFill>
                <a:effectLst/>
                <a:latin typeface="-apple-system"/>
              </a:rPr>
              <a:t>简单的理解就是：大</a:t>
            </a:r>
            <a:r>
              <a:rPr lang="en-US" altLang="zh-CN" sz="1600" b="0" i="0" dirty="0">
                <a:solidFill>
                  <a:srgbClr val="121212"/>
                </a:solidFill>
                <a:effectLst/>
                <a:latin typeface="-apple-system"/>
              </a:rPr>
              <a:t>O</a:t>
            </a:r>
            <a:r>
              <a:rPr lang="zh-CN" altLang="en-US" sz="1600" b="0" i="0" dirty="0">
                <a:solidFill>
                  <a:srgbClr val="121212"/>
                </a:solidFill>
                <a:effectLst/>
                <a:latin typeface="-apple-system"/>
              </a:rPr>
              <a:t>表示法并不是用于来</a:t>
            </a:r>
            <a:r>
              <a:rPr lang="zh-CN" altLang="en-US" sz="1600" dirty="0">
                <a:solidFill>
                  <a:srgbClr val="121212"/>
                </a:solidFill>
                <a:latin typeface="-apple-system"/>
              </a:rPr>
              <a:t>代表真实算法</a:t>
            </a:r>
            <a:r>
              <a:rPr lang="zh-CN" altLang="en-US" sz="1600" b="0" i="0" dirty="0">
                <a:solidFill>
                  <a:srgbClr val="121212"/>
                </a:solidFill>
                <a:effectLst/>
                <a:latin typeface="-apple-system"/>
              </a:rPr>
              <a:t>的执行时间的，它是用来表示算法执行时间的增长变化趋势的</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329659C-2D02-4C2B-B352-F7FE869594B7}"/>
                  </a:ext>
                </a:extLst>
              </p:cNvPr>
              <p:cNvSpPr txBox="1"/>
              <p:nvPr/>
            </p:nvSpPr>
            <p:spPr>
              <a:xfrm>
                <a:off x="1536192" y="2642616"/>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0" name="文本框 9">
                <a:extLst>
                  <a:ext uri="{FF2B5EF4-FFF2-40B4-BE49-F238E27FC236}">
                    <a16:creationId xmlns:a16="http://schemas.microsoft.com/office/drawing/2014/main" id="{F329659C-2D02-4C2B-B352-F7FE869594B7}"/>
                  </a:ext>
                </a:extLst>
              </p:cNvPr>
              <p:cNvSpPr txBox="1">
                <a:spLocks noRot="1" noChangeAspect="1" noMove="1" noResize="1" noEditPoints="1" noAdjustHandles="1" noChangeArrowheads="1" noChangeShapeType="1" noTextEdit="1"/>
              </p:cNvSpPr>
              <p:nvPr/>
            </p:nvSpPr>
            <p:spPr>
              <a:xfrm>
                <a:off x="1536192" y="2642616"/>
                <a:ext cx="4992624" cy="338554"/>
              </a:xfrm>
              <a:prstGeom prst="rect">
                <a:avLst/>
              </a:prstGeom>
              <a:blipFill>
                <a:blip r:embed="rId3"/>
                <a:stretch>
                  <a:fillRect/>
                </a:stretch>
              </a:blipFill>
            </p:spPr>
            <p:txBody>
              <a:bodyPr/>
              <a:lstStyle/>
              <a:p>
                <a:r>
                  <a:rPr lang="zh-CN" altLang="en-US">
                    <a:noFill/>
                  </a:rPr>
                  <a:t> </a:t>
                </a:r>
              </a:p>
            </p:txBody>
          </p:sp>
        </mc:Fallback>
      </mc:AlternateContent>
      <p:pic>
        <p:nvPicPr>
          <p:cNvPr id="12" name="图片 11" descr="图表, 折线图&#10;&#10;描述已自动生成">
            <a:extLst>
              <a:ext uri="{FF2B5EF4-FFF2-40B4-BE49-F238E27FC236}">
                <a16:creationId xmlns:a16="http://schemas.microsoft.com/office/drawing/2014/main" id="{9377BA31-63B9-493E-8C16-B53F89D4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708" y="3689779"/>
            <a:ext cx="5132292" cy="301373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B73E262-2671-43C7-B603-8047151F3511}"/>
                  </a:ext>
                </a:extLst>
              </p:cNvPr>
              <p:cNvSpPr txBox="1"/>
              <p:nvPr/>
            </p:nvSpPr>
            <p:spPr>
              <a:xfrm>
                <a:off x="1581912" y="4876754"/>
                <a:ext cx="4901184" cy="370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dirty="0" smtClean="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r>
                        <a:rPr lang="zh-CN" altLang="en-US" sz="1600" i="1" dirty="0">
                          <a:latin typeface="Cambria Math" panose="02040503050406030204" pitchFamily="18" charset="0"/>
                        </a:rPr>
                        <m:t>𝐶</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e>
                      </m:d>
                      <m:r>
                        <a:rPr lang="en-US" altLang="zh-CN" sz="1600" b="0" i="0" dirty="0" smtClean="0">
                          <a:latin typeface="Cambria Math" panose="02040503050406030204" pitchFamily="18" charset="0"/>
                        </a:rPr>
                        <m:t> ?</m:t>
                      </m:r>
                    </m:oMath>
                  </m:oMathPara>
                </a14:m>
                <a:endParaRPr lang="zh-CN" altLang="en-US" sz="1600" dirty="0"/>
              </a:p>
            </p:txBody>
          </p:sp>
        </mc:Choice>
        <mc:Fallback xmlns="">
          <p:sp>
            <p:nvSpPr>
              <p:cNvPr id="13" name="文本框 12">
                <a:extLst>
                  <a:ext uri="{FF2B5EF4-FFF2-40B4-BE49-F238E27FC236}">
                    <a16:creationId xmlns:a16="http://schemas.microsoft.com/office/drawing/2014/main" id="{CB73E262-2671-43C7-B603-8047151F3511}"/>
                  </a:ext>
                </a:extLst>
              </p:cNvPr>
              <p:cNvSpPr txBox="1">
                <a:spLocks noRot="1" noChangeAspect="1" noMove="1" noResize="1" noEditPoints="1" noAdjustHandles="1" noChangeArrowheads="1" noChangeShapeType="1" noTextEdit="1"/>
              </p:cNvSpPr>
              <p:nvPr/>
            </p:nvSpPr>
            <p:spPr>
              <a:xfrm>
                <a:off x="1581912" y="4876754"/>
                <a:ext cx="4901184" cy="3704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27B7F5C-5A7C-47EA-A61E-C76F8B48E575}"/>
                  </a:ext>
                </a:extLst>
              </p:cNvPr>
              <p:cNvSpPr txBox="1"/>
              <p:nvPr/>
            </p:nvSpPr>
            <p:spPr>
              <a:xfrm>
                <a:off x="1536462" y="5363154"/>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𝐶</m:t>
                      </m:r>
                      <m:r>
                        <a:rPr lang="zh-CN" altLang="en-US" sz="1600" i="0" dirty="0">
                          <a:latin typeface="Cambria Math" panose="02040503050406030204" pitchFamily="18" charset="0"/>
                        </a:rPr>
                        <m:t>=</m:t>
                      </m:r>
                      <m:r>
                        <a:rPr lang="en-US" altLang="zh-CN" sz="1600" b="0" i="0" dirty="0" smtClean="0">
                          <a:latin typeface="Cambria Math" panose="02040503050406030204" pitchFamily="18" charset="0"/>
                        </a:rPr>
                        <m:t>2</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oMath>
                  </m:oMathPara>
                </a14:m>
                <a:endParaRPr lang="zh-CN" altLang="en-US" sz="1600" dirty="0"/>
              </a:p>
            </p:txBody>
          </p:sp>
        </mc:Choice>
        <mc:Fallback xmlns="">
          <p:sp>
            <p:nvSpPr>
              <p:cNvPr id="14" name="文本框 13">
                <a:extLst>
                  <a:ext uri="{FF2B5EF4-FFF2-40B4-BE49-F238E27FC236}">
                    <a16:creationId xmlns:a16="http://schemas.microsoft.com/office/drawing/2014/main" id="{727B7F5C-5A7C-47EA-A61E-C76F8B48E575}"/>
                  </a:ext>
                </a:extLst>
              </p:cNvPr>
              <p:cNvSpPr txBox="1">
                <a:spLocks noRot="1" noChangeAspect="1" noMove="1" noResize="1" noEditPoints="1" noAdjustHandles="1" noChangeArrowheads="1" noChangeShapeType="1" noTextEdit="1"/>
              </p:cNvSpPr>
              <p:nvPr/>
            </p:nvSpPr>
            <p:spPr>
              <a:xfrm>
                <a:off x="1536462" y="5363154"/>
                <a:ext cx="4992624"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F31BB22-C153-4120-81F5-8F8D08C4A3A3}"/>
                  </a:ext>
                </a:extLst>
              </p:cNvPr>
              <p:cNvSpPr txBox="1"/>
              <p:nvPr/>
            </p:nvSpPr>
            <p:spPr>
              <a:xfrm>
                <a:off x="1536192" y="5817622"/>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5" name="文本框 14">
                <a:extLst>
                  <a:ext uri="{FF2B5EF4-FFF2-40B4-BE49-F238E27FC236}">
                    <a16:creationId xmlns:a16="http://schemas.microsoft.com/office/drawing/2014/main" id="{2F31BB22-C153-4120-81F5-8F8D08C4A3A3}"/>
                  </a:ext>
                </a:extLst>
              </p:cNvPr>
              <p:cNvSpPr txBox="1">
                <a:spLocks noRot="1" noChangeAspect="1" noMove="1" noResize="1" noEditPoints="1" noAdjustHandles="1" noChangeArrowheads="1" noChangeShapeType="1" noTextEdit="1"/>
              </p:cNvSpPr>
              <p:nvPr/>
            </p:nvSpPr>
            <p:spPr>
              <a:xfrm>
                <a:off x="1536192" y="5817622"/>
                <a:ext cx="4992624"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7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16B496-B342-42BD-B668-C135F2E0E4C1}"/>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04D9011-542C-4E9C-B9DA-0EB0F3415C81}"/>
              </a:ext>
            </a:extLst>
          </p:cNvPr>
          <p:cNvSpPr txBox="1"/>
          <p:nvPr/>
        </p:nvSpPr>
        <p:spPr>
          <a:xfrm>
            <a:off x="1545336" y="1320163"/>
            <a:ext cx="8860536" cy="338554"/>
          </a:xfrm>
          <a:prstGeom prst="rect">
            <a:avLst/>
          </a:prstGeom>
          <a:noFill/>
        </p:spPr>
        <p:txBody>
          <a:bodyPr wrap="square" rtlCol="0">
            <a:spAutoFit/>
          </a:bodyPr>
          <a:lstStyle/>
          <a:p>
            <a:r>
              <a:rPr lang="zh-CN" altLang="en-US" sz="1600" dirty="0"/>
              <a:t>快速估算算法时间复杂度：</a:t>
            </a:r>
            <a:endParaRPr lang="en-US" altLang="zh-CN" sz="16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2B3D49-2C2F-4859-AA3D-DB098FEE8E26}"/>
                  </a:ext>
                </a:extLst>
              </p:cNvPr>
              <p:cNvSpPr txBox="1"/>
              <p:nvPr/>
            </p:nvSpPr>
            <p:spPr>
              <a:xfrm>
                <a:off x="1545336" y="1749119"/>
                <a:ext cx="9317736" cy="1569660"/>
              </a:xfrm>
              <a:prstGeom prst="rect">
                <a:avLst/>
              </a:prstGeom>
              <a:noFill/>
            </p:spPr>
            <p:txBody>
              <a:bodyPr wrap="square" rtlCol="0">
                <a:spAutoFit/>
              </a:bodyPr>
              <a:lstStyle/>
              <a:p>
                <a:r>
                  <a:rPr lang="en-US" altLang="zh-CN" sz="1600" dirty="0"/>
                  <a:t>1</a:t>
                </a:r>
                <a:r>
                  <a:rPr lang="zh-CN" altLang="en-US" sz="1600" dirty="0"/>
                  <a:t>、单层的 </a:t>
                </a:r>
                <a:r>
                  <a:rPr lang="en-US" altLang="zh-CN" sz="1600" dirty="0">
                    <a:latin typeface="Consolas" panose="020B0609020204030204" pitchFamily="49" charset="0"/>
                  </a:rPr>
                  <a:t>for/while</a:t>
                </a:r>
                <a:r>
                  <a:rPr lang="en-US" altLang="zh-CN" sz="1600" dirty="0"/>
                  <a:t> </a:t>
                </a:r>
                <a:r>
                  <a:rPr lang="zh-CN" altLang="en-US" sz="1600" dirty="0"/>
                  <a:t>循环（或者是需要遍历整个结构一次的），一般都可视为 </a:t>
                </a:r>
                <a14:m>
                  <m:oMath xmlns:m="http://schemas.openxmlformats.org/officeDocument/2006/math">
                    <m:r>
                      <a:rPr lang="zh-CN" altLang="en-US" sz="1600" i="1" dirty="0" smtClean="0">
                        <a:latin typeface="Cambria Math" panose="02040503050406030204" pitchFamily="18" charset="0"/>
                      </a:rPr>
                      <m:t>𝑂</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forEach</a:t>
                </a:r>
                <a:r>
                  <a:rPr lang="en-US" altLang="zh-CN" sz="1600" dirty="0">
                    <a:latin typeface="Consolas" panose="020B0609020204030204" pitchFamily="49" charset="0"/>
                  </a:rPr>
                  <a:t>, [].map, [].reduce, [].find…</a:t>
                </a:r>
                <a:r>
                  <a:rPr lang="zh-CN" altLang="en-US" sz="1600" dirty="0">
                    <a:latin typeface="Consolas" panose="020B0609020204030204" pitchFamily="49" charset="0"/>
                  </a:rPr>
                  <a:t>的时间复杂度均可视为</a:t>
                </a:r>
                <a:r>
                  <a:rPr lang="en-US" altLang="zh-CN" sz="1600" dirty="0">
                    <a:latin typeface="Consolas" panose="020B0609020204030204" pitchFamily="49" charset="0"/>
                  </a:rPr>
                  <a:t>O(n)</a:t>
                </a:r>
                <a:endParaRPr lang="zh-CN" altLang="en-US"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5B2B3D49-2C2F-4859-AA3D-DB098FEE8E26}"/>
                  </a:ext>
                </a:extLst>
              </p:cNvPr>
              <p:cNvSpPr txBox="1">
                <a:spLocks noRot="1" noChangeAspect="1" noMove="1" noResize="1" noEditPoints="1" noAdjustHandles="1" noChangeArrowheads="1" noChangeShapeType="1" noTextEdit="1"/>
              </p:cNvSpPr>
              <p:nvPr/>
            </p:nvSpPr>
            <p:spPr>
              <a:xfrm>
                <a:off x="1545336" y="1749119"/>
                <a:ext cx="9317736" cy="1569660"/>
              </a:xfrm>
              <a:prstGeom prst="rect">
                <a:avLst/>
              </a:prstGeom>
              <a:blipFill>
                <a:blip r:embed="rId3"/>
                <a:stretch>
                  <a:fillRect l="-393" t="-1556"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288EEF-C671-44A9-9DA7-F2DA621AAE26}"/>
                  </a:ext>
                </a:extLst>
              </p:cNvPr>
              <p:cNvSpPr txBox="1"/>
              <p:nvPr/>
            </p:nvSpPr>
            <p:spPr>
              <a:xfrm>
                <a:off x="1545336" y="3342041"/>
                <a:ext cx="9317736" cy="2123658"/>
              </a:xfrm>
              <a:prstGeom prst="rect">
                <a:avLst/>
              </a:prstGeom>
              <a:noFill/>
            </p:spPr>
            <p:txBody>
              <a:bodyPr wrap="square" rtlCol="0">
                <a:spAutoFit/>
              </a:bodyPr>
              <a:lstStyle/>
              <a:p>
                <a:r>
                  <a:rPr lang="en-US" altLang="zh-CN" sz="1600" dirty="0"/>
                  <a:t>2</a:t>
                </a:r>
                <a:r>
                  <a:rPr lang="zh-CN" altLang="en-US" sz="1600" dirty="0"/>
                  <a:t>、嵌套的 </a:t>
                </a:r>
                <a:r>
                  <a:rPr lang="en-US" altLang="zh-CN" sz="1600" dirty="0">
                    <a:latin typeface="Consolas" panose="020B0609020204030204" pitchFamily="49" charset="0"/>
                  </a:rPr>
                  <a:t>for/while</a:t>
                </a:r>
                <a:r>
                  <a:rPr lang="en-US" altLang="zh-CN" sz="1600" dirty="0"/>
                  <a:t> </a:t>
                </a:r>
                <a:r>
                  <a:rPr lang="zh-CN" altLang="en-US" sz="1600" dirty="0"/>
                  <a:t>循环，嵌套多少层，一般便可视为</a:t>
                </a:r>
                <a14:m>
                  <m:oMath xmlns:m="http://schemas.openxmlformats.org/officeDocument/2006/math">
                    <m:r>
                      <a:rPr lang="en-US" altLang="zh-CN" sz="1600" i="1" dirty="0" smtClean="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sSup>
                          <m:sSupPr>
                            <m:ctrlPr>
                              <a:rPr lang="en-US" altLang="zh-CN" sz="1600" i="1" dirty="0">
                                <a:solidFill>
                                  <a:srgbClr val="836967"/>
                                </a:solidFill>
                                <a:latin typeface="Cambria Math" panose="02040503050406030204" pitchFamily="18" charset="0"/>
                              </a:rPr>
                            </m:ctrlPr>
                          </m:sSupPr>
                          <m:e>
                            <m:r>
                              <a:rPr lang="en-US" altLang="zh-CN" sz="1600" i="1" dirty="0">
                                <a:latin typeface="Cambria Math" panose="02040503050406030204" pitchFamily="18" charset="0"/>
                              </a:rPr>
                              <m:t>𝑛</m:t>
                            </m:r>
                          </m:e>
                          <m:sup>
                            <m:r>
                              <a:rPr lang="en-US" altLang="zh-CN" sz="1600" i="1" dirty="0">
                                <a:latin typeface="Cambria Math" panose="02040503050406030204" pitchFamily="18" charset="0"/>
                              </a:rPr>
                              <m:t>𝑥</m:t>
                            </m:r>
                          </m:sup>
                        </m:sSup>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zh-CN" altLang="en-US" sz="1600" dirty="0">
                    <a:latin typeface="Consolas" panose="020B0609020204030204" pitchFamily="49" charset="0"/>
                  </a:rPr>
                  <a:t>上面代码片段的时间复杂度一般可视为</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DB288EEF-C671-44A9-9DA7-F2DA621AAE26}"/>
                  </a:ext>
                </a:extLst>
              </p:cNvPr>
              <p:cNvSpPr txBox="1">
                <a:spLocks noRot="1" noChangeAspect="1" noMove="1" noResize="1" noEditPoints="1" noAdjustHandles="1" noChangeArrowheads="1" noChangeShapeType="1" noTextEdit="1"/>
              </p:cNvSpPr>
              <p:nvPr/>
            </p:nvSpPr>
            <p:spPr>
              <a:xfrm>
                <a:off x="1545336" y="3342041"/>
                <a:ext cx="9317736" cy="2123658"/>
              </a:xfrm>
              <a:prstGeom prst="rect">
                <a:avLst/>
              </a:prstGeom>
              <a:blipFill>
                <a:blip r:embed="rId4"/>
                <a:stretch>
                  <a:fillRect l="-393" t="-114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8971AEB-39FB-44D8-80EB-15C0C29865DD}"/>
              </a:ext>
            </a:extLst>
          </p:cNvPr>
          <p:cNvSpPr txBox="1"/>
          <p:nvPr/>
        </p:nvSpPr>
        <p:spPr>
          <a:xfrm>
            <a:off x="1545336" y="5428184"/>
            <a:ext cx="8467344" cy="1323439"/>
          </a:xfrm>
          <a:prstGeom prst="rect">
            <a:avLst/>
          </a:prstGeom>
          <a:noFill/>
        </p:spPr>
        <p:txBody>
          <a:bodyPr wrap="square" rtlCol="0">
            <a:spAutoFit/>
          </a:bodyPr>
          <a:lstStyle/>
          <a:p>
            <a:r>
              <a:rPr lang="en-US" altLang="zh-CN" sz="1600" dirty="0"/>
              <a:t>3</a:t>
            </a:r>
            <a:r>
              <a:rPr lang="zh-CN" altLang="en-US" sz="1600" dirty="0"/>
              <a:t>、常用结论</a:t>
            </a:r>
            <a:endParaRPr lang="en-US" altLang="zh-CN" sz="1600" dirty="0"/>
          </a:p>
          <a:p>
            <a:endParaRPr lang="en-US" altLang="zh-CN" sz="1600" dirty="0"/>
          </a:p>
          <a:p>
            <a:pPr marL="342900" indent="-342900">
              <a:buAutoNum type="arabicParenR"/>
            </a:pPr>
            <a:r>
              <a:rPr lang="zh-CN" altLang="en-US" sz="1600" dirty="0">
                <a:latin typeface="Consolas" panose="020B0609020204030204" pitchFamily="49" charset="0"/>
              </a:rPr>
              <a:t>高效的排序算法</a:t>
            </a:r>
            <a:r>
              <a:rPr lang="en-US" altLang="zh-CN" sz="1600" dirty="0">
                <a:latin typeface="Consolas" panose="020B0609020204030204" pitchFamily="49" charset="0"/>
              </a:rPr>
              <a:t>(</a:t>
            </a:r>
            <a:r>
              <a:rPr lang="zh-CN" altLang="en-US" sz="1600" dirty="0">
                <a:latin typeface="Consolas" panose="020B0609020204030204" pitchFamily="49" charset="0"/>
              </a:rPr>
              <a:t>快速排序，归并排序等</a:t>
            </a:r>
            <a:r>
              <a:rPr lang="en-US" altLang="zh-CN" sz="1600" dirty="0">
                <a:latin typeface="Consolas" panose="020B0609020204030204" pitchFamily="49" charset="0"/>
              </a:rPr>
              <a:t>)</a:t>
            </a:r>
            <a:r>
              <a:rPr lang="zh-CN" altLang="en-US" sz="1600" dirty="0">
                <a:latin typeface="Consolas" panose="020B0609020204030204" pitchFamily="49" charset="0"/>
              </a:rPr>
              <a:t>的时间复杂度为</a:t>
            </a:r>
            <a:r>
              <a:rPr lang="en-US" altLang="zh-CN" sz="1600" dirty="0">
                <a:latin typeface="Consolas" panose="020B0609020204030204" pitchFamily="49" charset="0"/>
              </a:rPr>
              <a:t>O(</a:t>
            </a:r>
            <a:r>
              <a:rPr lang="en-US" altLang="zh-CN" sz="1600" dirty="0" err="1">
                <a:latin typeface="Consolas" panose="020B0609020204030204" pitchFamily="49" charset="0"/>
              </a:rPr>
              <a:t>nlog</a:t>
            </a:r>
            <a:r>
              <a:rPr lang="en-US" altLang="zh-CN" sz="1600" dirty="0">
                <a:latin typeface="Consolas" panose="020B0609020204030204" pitchFamily="49" charset="0"/>
              </a:rPr>
              <a:t>(n)) // [].sort</a:t>
            </a:r>
          </a:p>
          <a:p>
            <a:pPr marL="342900" indent="-342900">
              <a:buAutoNum type="arabicParenR"/>
            </a:pPr>
            <a:r>
              <a:rPr lang="zh-CN" altLang="en-US" sz="1600" dirty="0">
                <a:latin typeface="Consolas" panose="020B0609020204030204" pitchFamily="49" charset="0"/>
              </a:rPr>
              <a:t>哈希表的单次操作可视为</a:t>
            </a:r>
            <a:r>
              <a:rPr lang="en-US" altLang="zh-CN" sz="1600" dirty="0">
                <a:latin typeface="Consolas" panose="020B0609020204030204" pitchFamily="49" charset="0"/>
              </a:rPr>
              <a:t>O(1) // </a:t>
            </a:r>
            <a:r>
              <a:rPr lang="en-US" altLang="zh-CN" sz="1600" dirty="0" err="1">
                <a:latin typeface="Consolas" panose="020B0609020204030204" pitchFamily="49" charset="0"/>
              </a:rPr>
              <a:t>Map.prototype.set</a:t>
            </a:r>
            <a:r>
              <a:rPr lang="en-US" altLang="zh-CN" sz="1600" dirty="0">
                <a:latin typeface="Consolas" panose="020B0609020204030204" pitchFamily="49" charset="0"/>
              </a:rPr>
              <a:t>, </a:t>
            </a:r>
            <a:r>
              <a:rPr lang="en-US" altLang="zh-CN" sz="1600" dirty="0" err="1">
                <a:latin typeface="Consolas" panose="020B0609020204030204" pitchFamily="49" charset="0"/>
              </a:rPr>
              <a:t>Set.prototype.has</a:t>
            </a:r>
            <a:endParaRPr lang="en-US" altLang="zh-CN" sz="1600" dirty="0">
              <a:latin typeface="Consolas" panose="020B0609020204030204" pitchFamily="49" charset="0"/>
            </a:endParaRPr>
          </a:p>
          <a:p>
            <a:pPr marL="342900" indent="-342900">
              <a:buAutoNum type="arabicParenR"/>
            </a:pPr>
            <a:r>
              <a:rPr lang="zh-CN" altLang="en-US" sz="1600" dirty="0">
                <a:latin typeface="Consolas" panose="020B0609020204030204" pitchFamily="49" charset="0"/>
              </a:rPr>
              <a:t>使用大</a:t>
            </a:r>
            <a:r>
              <a:rPr lang="en-US" altLang="zh-CN" sz="1600" dirty="0">
                <a:latin typeface="Consolas" panose="020B0609020204030204" pitchFamily="49" charset="0"/>
              </a:rPr>
              <a:t>O</a:t>
            </a:r>
            <a:r>
              <a:rPr lang="zh-CN" altLang="en-US" sz="1600" dirty="0">
                <a:latin typeface="Consolas" panose="020B0609020204030204" pitchFamily="49" charset="0"/>
              </a:rPr>
              <a:t>表示法时，一般都会忽略掉低阶项 </a:t>
            </a:r>
            <a:r>
              <a:rPr lang="en-US" altLang="zh-CN" sz="1600" dirty="0">
                <a:latin typeface="Consolas" panose="020B0609020204030204" pitchFamily="49" charset="0"/>
              </a:rPr>
              <a:t>// T(n) = n</a:t>
            </a:r>
            <a:r>
              <a:rPr lang="en-US" altLang="zh-CN" sz="1600" baseline="30000" dirty="0">
                <a:latin typeface="Consolas" panose="020B0609020204030204" pitchFamily="49" charset="0"/>
              </a:rPr>
              <a:t>3</a:t>
            </a:r>
            <a:r>
              <a:rPr lang="en-US" altLang="zh-CN" sz="1600" dirty="0">
                <a:latin typeface="Consolas" panose="020B0609020204030204" pitchFamily="49" charset="0"/>
              </a:rPr>
              <a:t> + 2n</a:t>
            </a:r>
            <a:r>
              <a:rPr lang="en-US" altLang="zh-CN" sz="1600" baseline="30000" dirty="0">
                <a:latin typeface="Consolas" panose="020B0609020204030204" pitchFamily="49" charset="0"/>
              </a:rPr>
              <a:t>2</a:t>
            </a:r>
            <a:r>
              <a:rPr lang="en-US" altLang="zh-CN" sz="1600" dirty="0">
                <a:latin typeface="Consolas" panose="020B0609020204030204" pitchFamily="49" charset="0"/>
              </a:rPr>
              <a:t> =&gt; T(n) = O(n</a:t>
            </a:r>
            <a:r>
              <a:rPr lang="en-US" altLang="zh-CN" sz="1600" baseline="30000" dirty="0">
                <a:latin typeface="Consolas" panose="020B0609020204030204" pitchFamily="49" charset="0"/>
              </a:rPr>
              <a:t>3</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1910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094E5D-31C6-4A2A-80F0-324E2BB29B75}"/>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B984A07-D059-4E7C-B271-C4BCF712C591}"/>
              </a:ext>
            </a:extLst>
          </p:cNvPr>
          <p:cNvSpPr txBox="1"/>
          <p:nvPr/>
        </p:nvSpPr>
        <p:spPr>
          <a:xfrm>
            <a:off x="1545336" y="1327979"/>
            <a:ext cx="8860536" cy="338554"/>
          </a:xfrm>
          <a:prstGeom prst="rect">
            <a:avLst/>
          </a:prstGeom>
          <a:noFill/>
        </p:spPr>
        <p:txBody>
          <a:bodyPr wrap="square" rtlCol="0">
            <a:spAutoFit/>
          </a:bodyPr>
          <a:lstStyle/>
          <a:p>
            <a:r>
              <a:rPr lang="zh-CN" altLang="en-US" sz="1600" dirty="0"/>
              <a:t>案例分析（只分析所给出算法的时间复杂度）：</a:t>
            </a:r>
            <a:endParaRPr lang="en-US" altLang="zh-CN" sz="1600" dirty="0"/>
          </a:p>
        </p:txBody>
      </p:sp>
      <p:sp>
        <p:nvSpPr>
          <p:cNvPr id="5" name="文本框 4">
            <a:extLst>
              <a:ext uri="{FF2B5EF4-FFF2-40B4-BE49-F238E27FC236}">
                <a16:creationId xmlns:a16="http://schemas.microsoft.com/office/drawing/2014/main" id="{A36FCCB8-1F81-442A-A245-ACAAA1710386}"/>
              </a:ext>
            </a:extLst>
          </p:cNvPr>
          <p:cNvSpPr txBox="1"/>
          <p:nvPr/>
        </p:nvSpPr>
        <p:spPr>
          <a:xfrm>
            <a:off x="1545336" y="1631990"/>
            <a:ext cx="9317736" cy="156966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，找到一个具有最大和的连续子数组（子数组最少包含一个元素），返回其最大和。 </a:t>
            </a:r>
            <a:endParaRPr lang="en-US" altLang="zh-CN" sz="1600" dirty="0">
              <a:latin typeface="Consolas" panose="020B0609020204030204" pitchFamily="49" charset="0"/>
            </a:endParaRPr>
          </a:p>
          <a:p>
            <a:r>
              <a:rPr lang="zh-CN" altLang="en-US" sz="1600" dirty="0">
                <a:latin typeface="Consolas" panose="020B0609020204030204" pitchFamily="49" charset="0"/>
              </a:rPr>
              <a:t>示例：</a:t>
            </a:r>
            <a:endParaRPr lang="en-US" altLang="zh-CN" sz="1600" dirty="0">
              <a:latin typeface="Consolas" panose="020B0609020204030204" pitchFamily="49" charset="0"/>
            </a:endParaRP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[-2,1,-3,4,-1,2,1,-5,4]</a:t>
            </a:r>
          </a:p>
          <a:p>
            <a:r>
              <a:rPr lang="zh-CN" altLang="en-US" sz="1600" dirty="0">
                <a:latin typeface="Consolas" panose="020B0609020204030204" pitchFamily="49" charset="0"/>
              </a:rPr>
              <a:t>输出：</a:t>
            </a:r>
            <a:r>
              <a:rPr lang="en-US" altLang="zh-CN" sz="1600" dirty="0">
                <a:latin typeface="Consolas" panose="020B0609020204030204" pitchFamily="49" charset="0"/>
              </a:rPr>
              <a:t>6</a:t>
            </a:r>
          </a:p>
          <a:p>
            <a:r>
              <a:rPr lang="zh-CN" altLang="en-US" sz="1600" dirty="0">
                <a:latin typeface="Consolas" panose="020B0609020204030204" pitchFamily="49" charset="0"/>
              </a:rPr>
              <a:t>解释：连续子数组 </a:t>
            </a:r>
            <a:r>
              <a:rPr lang="en-US" altLang="zh-CN" sz="1600" dirty="0">
                <a:latin typeface="Consolas" panose="020B0609020204030204" pitchFamily="49" charset="0"/>
              </a:rPr>
              <a:t>[4,-1,2,1] </a:t>
            </a:r>
            <a:r>
              <a:rPr lang="zh-CN" altLang="en-US" sz="1600" dirty="0">
                <a:latin typeface="Consolas" panose="020B0609020204030204" pitchFamily="49" charset="0"/>
              </a:rPr>
              <a:t>的和最大，为 </a:t>
            </a:r>
            <a:r>
              <a:rPr lang="en-US" altLang="zh-CN" sz="1600" dirty="0">
                <a:latin typeface="Consolas" panose="020B0609020204030204" pitchFamily="49" charset="0"/>
              </a:rPr>
              <a:t>6 </a:t>
            </a:r>
            <a:r>
              <a:rPr lang="zh-CN" altLang="en-US" sz="1600" dirty="0">
                <a:latin typeface="Consolas" panose="020B0609020204030204" pitchFamily="49" charset="0"/>
              </a:rPr>
              <a:t>。</a:t>
            </a:r>
          </a:p>
        </p:txBody>
      </p:sp>
      <p:sp>
        <p:nvSpPr>
          <p:cNvPr id="7" name="文本框 6">
            <a:extLst>
              <a:ext uri="{FF2B5EF4-FFF2-40B4-BE49-F238E27FC236}">
                <a16:creationId xmlns:a16="http://schemas.microsoft.com/office/drawing/2014/main" id="{F96C3146-1CED-413E-A95B-CF42406C0F92}"/>
              </a:ext>
            </a:extLst>
          </p:cNvPr>
          <p:cNvSpPr txBox="1"/>
          <p:nvPr/>
        </p:nvSpPr>
        <p:spPr>
          <a:xfrm>
            <a:off x="1545336" y="3202131"/>
            <a:ext cx="5057595"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let sum = 0;</a:t>
            </a:r>
          </a:p>
          <a:p>
            <a:r>
              <a:rPr lang="en-US" altLang="zh-CN" sz="1600" dirty="0">
                <a:latin typeface="Consolas" panose="020B0609020204030204" pitchFamily="49" charset="0"/>
              </a:rPr>
              <a:t>            for (let k = j; k &lt;= </a:t>
            </a:r>
            <a:r>
              <a:rPr lang="en-US" altLang="zh-CN" sz="1600" dirty="0" err="1">
                <a:latin typeface="Consolas" panose="020B0609020204030204" pitchFamily="49" charset="0"/>
              </a:rPr>
              <a:t>i</a:t>
            </a:r>
            <a:r>
              <a:rPr lang="en-US" altLang="zh-CN" sz="1600" dirty="0">
                <a:latin typeface="Consolas" panose="020B0609020204030204" pitchFamily="49" charset="0"/>
              </a:rPr>
              <a:t>; k++) {</a:t>
            </a:r>
          </a:p>
          <a:p>
            <a:r>
              <a:rPr lang="en-US" altLang="zh-CN" sz="1600" dirty="0">
                <a:latin typeface="Consolas" panose="020B0609020204030204" pitchFamily="49" charset="0"/>
              </a:rPr>
              <a:t>                sum += </a:t>
            </a:r>
            <a:r>
              <a:rPr lang="en-US" altLang="zh-CN" sz="1600" dirty="0" err="1">
                <a:latin typeface="Consolas" panose="020B0609020204030204" pitchFamily="49" charset="0"/>
              </a:rPr>
              <a:t>nums</a:t>
            </a:r>
            <a:r>
              <a:rPr lang="en-US" altLang="zh-CN" sz="1600" dirty="0">
                <a:latin typeface="Consolas" panose="020B0609020204030204" pitchFamily="49" charset="0"/>
              </a:rPr>
              <a:t>[k];</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sum);</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9" name="文本框 8">
            <a:extLst>
              <a:ext uri="{FF2B5EF4-FFF2-40B4-BE49-F238E27FC236}">
                <a16:creationId xmlns:a16="http://schemas.microsoft.com/office/drawing/2014/main" id="{23D334A8-9711-43FE-BDDF-936DFA0ACD83}"/>
              </a:ext>
            </a:extLst>
          </p:cNvPr>
          <p:cNvSpPr txBox="1"/>
          <p:nvPr/>
        </p:nvSpPr>
        <p:spPr>
          <a:xfrm>
            <a:off x="7170821" y="3301465"/>
            <a:ext cx="4369870" cy="2492943"/>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D8735C8E-A7FE-4B67-AE12-DF7F8BE26B4B}"/>
              </a:ext>
            </a:extLst>
          </p:cNvPr>
          <p:cNvSpPr txBox="1"/>
          <p:nvPr/>
        </p:nvSpPr>
        <p:spPr>
          <a:xfrm>
            <a:off x="6602931" y="3201650"/>
            <a:ext cx="5738341"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let s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s.push</a:t>
            </a:r>
            <a:r>
              <a:rPr lang="en-US" altLang="zh-CN" sz="1600" dirty="0">
                <a:latin typeface="Consolas" panose="020B0609020204030204" pitchFamily="49" charset="0"/>
              </a:rPr>
              <a:t>(s[</a:t>
            </a:r>
            <a:r>
              <a:rPr lang="en-US" altLang="zh-CN" sz="1600" dirty="0" err="1">
                <a:latin typeface="Consolas" panose="020B0609020204030204" pitchFamily="49" charset="0"/>
              </a:rPr>
              <a:t>i</a:t>
            </a:r>
            <a:r>
              <a:rPr lang="en-US" altLang="zh-CN" sz="1600" dirty="0">
                <a:latin typeface="Consolas" panose="020B0609020204030204" pitchFamily="49" charset="0"/>
              </a:rPr>
              <a:t> - 1]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- 1]);</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a:t>
            </a:r>
            <a:r>
              <a:rPr lang="en-US" altLang="zh-CN" sz="1600" dirty="0" err="1">
                <a:latin typeface="Consolas" panose="020B0609020204030204" pitchFamily="49" charset="0"/>
              </a:rPr>
              <a:t>i</a:t>
            </a:r>
            <a:r>
              <a:rPr lang="en-US" altLang="zh-CN" sz="1600" dirty="0">
                <a:latin typeface="Consolas" panose="020B0609020204030204" pitchFamily="49" charset="0"/>
              </a:rPr>
              <a:t> + 1] - s[j]);</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0464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7A9A19-5090-4897-98F6-41904CCD82AE}"/>
              </a:ext>
            </a:extLst>
          </p:cNvPr>
          <p:cNvSpPr txBox="1"/>
          <p:nvPr/>
        </p:nvSpPr>
        <p:spPr>
          <a:xfrm>
            <a:off x="780408" y="155448"/>
            <a:ext cx="10452274" cy="4524315"/>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return calc(0,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endParaRPr lang="en-US" altLang="zh-CN" sz="1600" dirty="0">
              <a:latin typeface="Consolas" panose="020B0609020204030204" pitchFamily="49" charset="0"/>
            </a:endParaRPr>
          </a:p>
          <a:p>
            <a:r>
              <a:rPr lang="en-US" altLang="zh-CN" sz="1600" dirty="0">
                <a:latin typeface="Consolas" panose="020B0609020204030204" pitchFamily="49" charset="0"/>
              </a:rPr>
              <a:t>    function calc(l, r, </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if (l &gt;= r) return </a:t>
            </a:r>
            <a:r>
              <a:rPr lang="en-US" altLang="zh-CN" sz="1600" dirty="0" err="1">
                <a:latin typeface="Consolas" panose="020B0609020204030204" pitchFamily="49" charset="0"/>
              </a:rPr>
              <a:t>nums</a:t>
            </a:r>
            <a:r>
              <a:rPr lang="en-US" altLang="zh-CN" sz="1600" dirty="0">
                <a:latin typeface="Consolas" panose="020B0609020204030204" pitchFamily="49" charset="0"/>
              </a:rPr>
              <a:t>[l];</a:t>
            </a:r>
          </a:p>
          <a:p>
            <a:r>
              <a:rPr lang="en-US" altLang="zh-CN" sz="1600" dirty="0">
                <a:latin typeface="Consolas" panose="020B0609020204030204" pitchFamily="49" charset="0"/>
              </a:rPr>
              <a:t>        let mid = l + r &gt;&gt; 1;</a:t>
            </a:r>
          </a:p>
          <a:p>
            <a:r>
              <a:rPr lang="en-US" altLang="zh-CN" sz="1600" dirty="0">
                <a:latin typeface="Consolas" panose="020B0609020204030204" pitchFamily="49" charset="0"/>
              </a:rPr>
              <a:t>        let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a:t>
            </a:r>
            <a:r>
              <a:rPr lang="en-US" altLang="zh-CN" sz="1600" dirty="0" err="1">
                <a:latin typeface="Consolas" panose="020B0609020204030204" pitchFamily="49" charset="0"/>
              </a:rPr>
              <a:t>lsum</a:t>
            </a:r>
            <a:r>
              <a:rPr lang="en-US" altLang="zh-CN" sz="1600" dirty="0">
                <a:latin typeface="Consolas" panose="020B0609020204030204" pitchFamily="49" charset="0"/>
              </a:rPr>
              <a:t> = 0,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+ 1], </a:t>
            </a:r>
            <a:r>
              <a:rPr lang="en-US" altLang="zh-CN" sz="1600" dirty="0" err="1">
                <a:latin typeface="Consolas" panose="020B0609020204030204" pitchFamily="49" charset="0"/>
              </a:rPr>
              <a:t>rsum</a:t>
            </a:r>
            <a:r>
              <a:rPr lang="en-US" altLang="zh-CN" sz="1600" dirty="0">
                <a:latin typeface="Consolas" panose="020B0609020204030204" pitchFamily="49" charset="0"/>
              </a:rPr>
              <a:t>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a:t>
            </a:r>
            <a:r>
              <a:rPr lang="en-US" altLang="zh-CN" sz="1600" dirty="0" err="1">
                <a:latin typeface="Consolas" panose="020B0609020204030204" pitchFamily="49" charset="0"/>
              </a:rPr>
              <a:t>i</a:t>
            </a:r>
            <a:r>
              <a:rPr lang="en-US" altLang="zh-CN" sz="1600" dirty="0">
                <a:latin typeface="Consolas" panose="020B0609020204030204" pitchFamily="49" charset="0"/>
              </a:rPr>
              <a:t> &gt;= l;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+ 1; </a:t>
            </a:r>
            <a:r>
              <a:rPr lang="en-US" altLang="zh-CN" sz="1600" dirty="0" err="1">
                <a:latin typeface="Consolas" panose="020B0609020204030204" pitchFamily="49" charset="0"/>
              </a:rPr>
              <a:t>i</a:t>
            </a:r>
            <a:r>
              <a:rPr lang="en-US" altLang="zh-CN" sz="1600" dirty="0">
                <a:latin typeface="Consolas" panose="020B0609020204030204" pitchFamily="49" charset="0"/>
              </a:rPr>
              <a:t> &lt;= r;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Math.max</a:t>
            </a:r>
            <a:r>
              <a:rPr lang="en-US" altLang="zh-CN" sz="1600" dirty="0">
                <a:latin typeface="Consolas" panose="020B0609020204030204" pitchFamily="49" charset="0"/>
              </a:rPr>
              <a:t>(calc(l, mid, </a:t>
            </a:r>
            <a:r>
              <a:rPr lang="en-US" altLang="zh-CN" sz="1600" dirty="0" err="1">
                <a:latin typeface="Consolas" panose="020B0609020204030204" pitchFamily="49" charset="0"/>
              </a:rPr>
              <a:t>nums</a:t>
            </a:r>
            <a:r>
              <a:rPr lang="en-US" altLang="zh-CN" sz="1600" dirty="0">
                <a:latin typeface="Consolas" panose="020B0609020204030204" pitchFamily="49" charset="0"/>
              </a:rPr>
              <a:t>), calc(mid + 1, r,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F9DE46D7-7235-4DF9-A00A-E022CC3CD2CC}"/>
              </a:ext>
            </a:extLst>
          </p:cNvPr>
          <p:cNvSpPr txBox="1"/>
          <p:nvPr/>
        </p:nvSpPr>
        <p:spPr>
          <a:xfrm>
            <a:off x="780408" y="4770537"/>
            <a:ext cx="8284183" cy="2062103"/>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last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last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(last, 0);</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last);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24136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E353A3-ECD6-4ECC-A3E1-3731A32F52B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pic>
        <p:nvPicPr>
          <p:cNvPr id="6" name="图片 5" descr="表格&#10;&#10;描述已自动生成">
            <a:extLst>
              <a:ext uri="{FF2B5EF4-FFF2-40B4-BE49-F238E27FC236}">
                <a16:creationId xmlns:a16="http://schemas.microsoft.com/office/drawing/2014/main" id="{8B0FB31F-1151-4839-A9F3-6C252EBFD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36" y="2057559"/>
            <a:ext cx="9708527" cy="2742882"/>
          </a:xfrm>
          <a:prstGeom prst="rect">
            <a:avLst/>
          </a:prstGeom>
        </p:spPr>
      </p:pic>
      <p:sp>
        <p:nvSpPr>
          <p:cNvPr id="7" name="文本框 6">
            <a:extLst>
              <a:ext uri="{FF2B5EF4-FFF2-40B4-BE49-F238E27FC236}">
                <a16:creationId xmlns:a16="http://schemas.microsoft.com/office/drawing/2014/main" id="{B0037091-58F7-4589-80C8-24E548EBC4CF}"/>
              </a:ext>
            </a:extLst>
          </p:cNvPr>
          <p:cNvSpPr txBox="1"/>
          <p:nvPr/>
        </p:nvSpPr>
        <p:spPr>
          <a:xfrm>
            <a:off x="1241736" y="1584077"/>
            <a:ext cx="5285232" cy="338554"/>
          </a:xfrm>
          <a:prstGeom prst="rect">
            <a:avLst/>
          </a:prstGeom>
          <a:noFill/>
        </p:spPr>
        <p:txBody>
          <a:bodyPr wrap="square" rtlCol="0">
            <a:spAutoFit/>
          </a:bodyPr>
          <a:lstStyle/>
          <a:p>
            <a:r>
              <a:rPr lang="zh-CN" altLang="en-US" sz="1600" dirty="0"/>
              <a:t>不同时间复杂度的算法在输入相同时的实际表现：</a:t>
            </a:r>
          </a:p>
        </p:txBody>
      </p:sp>
      <p:sp>
        <p:nvSpPr>
          <p:cNvPr id="8" name="文本框 7">
            <a:extLst>
              <a:ext uri="{FF2B5EF4-FFF2-40B4-BE49-F238E27FC236}">
                <a16:creationId xmlns:a16="http://schemas.microsoft.com/office/drawing/2014/main" id="{7ACA74B7-F273-442B-86A8-9D1780E38ACE}"/>
              </a:ext>
            </a:extLst>
          </p:cNvPr>
          <p:cNvSpPr txBox="1"/>
          <p:nvPr/>
        </p:nvSpPr>
        <p:spPr>
          <a:xfrm>
            <a:off x="1241736" y="5082119"/>
            <a:ext cx="9731064" cy="830997"/>
          </a:xfrm>
          <a:prstGeom prst="rect">
            <a:avLst/>
          </a:prstGeom>
          <a:noFill/>
        </p:spPr>
        <p:txBody>
          <a:bodyPr wrap="square" rtlCol="0">
            <a:spAutoFit/>
          </a:bodyPr>
          <a:lstStyle/>
          <a:p>
            <a:r>
              <a:rPr lang="zh-CN" altLang="en-US" sz="1600" dirty="0"/>
              <a:t>最大子序和问题</a:t>
            </a:r>
            <a:r>
              <a:rPr lang="en-US" altLang="zh-CN" sz="1600" dirty="0"/>
              <a:t>(</a:t>
            </a:r>
            <a:r>
              <a:rPr lang="en-US" altLang="zh-CN" sz="1600" dirty="0">
                <a:hlinkClick r:id="rId3"/>
              </a:rPr>
              <a:t>https://leetcode-cn.com/problems/maximum-subarray/</a:t>
            </a:r>
            <a:r>
              <a:rPr lang="en-US" altLang="zh-CN" sz="1600" dirty="0"/>
              <a:t>)</a:t>
            </a:r>
          </a:p>
          <a:p>
            <a:endParaRPr lang="en-US" altLang="zh-CN" sz="1600" dirty="0"/>
          </a:p>
          <a:p>
            <a:r>
              <a:rPr lang="zh-CN" altLang="en-US" sz="1600" dirty="0"/>
              <a:t>第一个算法卡</a:t>
            </a:r>
            <a:r>
              <a:rPr lang="en-US" altLang="zh-CN" sz="1600" dirty="0"/>
              <a:t>200/209</a:t>
            </a:r>
            <a:r>
              <a:rPr lang="zh-CN" altLang="en-US" sz="1600" dirty="0"/>
              <a:t>，第二个算法卡</a:t>
            </a:r>
            <a:r>
              <a:rPr lang="en-US" altLang="zh-CN" sz="1600" dirty="0"/>
              <a:t>206/209</a:t>
            </a:r>
            <a:r>
              <a:rPr lang="zh-CN" altLang="en-US" sz="1600" dirty="0"/>
              <a:t>，第三个</a:t>
            </a:r>
            <a:r>
              <a:rPr lang="en-US" altLang="zh-CN" sz="1600" dirty="0"/>
              <a:t>130ms</a:t>
            </a:r>
            <a:r>
              <a:rPr lang="zh-CN" altLang="en-US" sz="1600" dirty="0"/>
              <a:t>左右、第四个</a:t>
            </a:r>
            <a:r>
              <a:rPr lang="en-US" altLang="zh-CN" sz="1600" dirty="0"/>
              <a:t>80ms</a:t>
            </a:r>
            <a:r>
              <a:rPr lang="zh-CN" altLang="en-US" sz="1600" dirty="0"/>
              <a:t>左右</a:t>
            </a:r>
          </a:p>
        </p:txBody>
      </p:sp>
    </p:spTree>
    <p:extLst>
      <p:ext uri="{BB962C8B-B14F-4D97-AF65-F5344CB8AC3E}">
        <p14:creationId xmlns:p14="http://schemas.microsoft.com/office/powerpoint/2010/main" val="12965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2267</Words>
  <Application>Microsoft Office PowerPoint</Application>
  <PresentationFormat>宽屏</PresentationFormat>
  <Paragraphs>202</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-apple-system</vt:lpstr>
      <vt:lpstr>等线</vt:lpstr>
      <vt:lpstr>等线 Light</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 鹤鸣</dc:creator>
  <cp:lastModifiedBy>乔 鹤鸣</cp:lastModifiedBy>
  <cp:revision>11</cp:revision>
  <dcterms:created xsi:type="dcterms:W3CDTF">2021-10-16T07:55:58Z</dcterms:created>
  <dcterms:modified xsi:type="dcterms:W3CDTF">2021-10-18T14:38:44Z</dcterms:modified>
</cp:coreProperties>
</file>