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ACA0-DD0D-4CCC-B665-A6C2E9397C0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46A2A-9DD7-4132-A51B-5E058A3D4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6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这里的分析其实是基于输入规模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的幂的情况，如果</a:t>
            </a:r>
            <a:r>
              <a:rPr lang="en-US" altLang="zh-CN" dirty="0"/>
              <a:t>n</a:t>
            </a:r>
            <a:r>
              <a:rPr lang="zh-CN" altLang="en-US" dirty="0"/>
              <a:t>不是</a:t>
            </a:r>
            <a:r>
              <a:rPr lang="en-US" altLang="zh-CN" dirty="0"/>
              <a:t>2</a:t>
            </a:r>
            <a:r>
              <a:rPr lang="zh-CN" altLang="en-US" dirty="0"/>
              <a:t>的整数次幂的画，分析过程可能会复杂一些，但是总体上而言，大</a:t>
            </a:r>
            <a:r>
              <a:rPr lang="en-US" altLang="zh-CN" dirty="0"/>
              <a:t>O</a:t>
            </a:r>
            <a:r>
              <a:rPr lang="zh-CN" altLang="en-US" dirty="0"/>
              <a:t>的结果是不变的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网上存在很多快速排序的版本，本质其实是一样的，但是有些版本的时间复杂度没有上面这个好分析（上面这个也是网上流传的版本）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代码呼之欲出，是不是就是在两数之和的代码外面套一层</a:t>
            </a:r>
            <a:r>
              <a:rPr lang="en-US" altLang="zh-CN" dirty="0"/>
              <a:t>for</a:t>
            </a:r>
            <a:r>
              <a:rPr lang="zh-CN" altLang="en-US" dirty="0"/>
              <a:t>循环就好了呢？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试着提交一下这个代码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8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完善之后，再来提交一次（结合</a:t>
            </a:r>
            <a:r>
              <a:rPr lang="en-US" altLang="zh-CN" dirty="0" err="1"/>
              <a:t>leetcode</a:t>
            </a:r>
            <a:r>
              <a:rPr lang="zh-CN" altLang="en-US" dirty="0"/>
              <a:t>提交）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7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48A9-6A5B-4498-B764-E7026FAA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91CE5-3970-4282-ADB2-BA01B6F9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B84BA-D3F6-4997-B1E4-D60E1CCE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DB68C-761B-43F6-AB68-5536A7CC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4CFBB-87B5-4DAC-8F05-D8CED1B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C6E5-A3C1-4889-AA85-F0BE887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0F008-CDF9-4B6A-AFEF-08596FF7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C7FF-5E4D-4682-A166-0F384200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78F83-CF89-489E-9089-F51FF0CF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55BB6-E689-40BC-8FAD-826F4F0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FEC0C-E962-4299-B57D-309CA772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DDC1A-05A2-48A2-B93C-B7511B2C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94D3-79AB-479D-BC7B-754E4CB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A2D2C-5C09-4620-AB53-1A32E019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9BF4-4308-4F5F-B0EF-9B0F0758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3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286A-B17E-479B-A9B9-9CC392CC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E27F7-F785-4F0A-AC17-F27680C8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FC4A8-65F7-4B47-85E5-6FFA847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DBD6-A4A3-43E2-BC1C-E164DC54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F1A24-85D7-4D48-BC68-0A0C64E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65E3F-B57E-41A1-AF1C-57CB35B1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C9BA9-9736-47A4-9EEB-3C0FCD8D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48E1-D406-4EEE-98C3-D9CC2539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BA14A-7887-47AC-98CC-B3C54E93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FC260-6AA6-4914-9890-7CC6431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FCFCA-97F0-4744-A044-EE6BA10C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5EC4-6DA9-4885-BE39-2788F9492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65976-4737-43E0-8B61-BEC50065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91741-D5BF-4605-A831-D0AF6B76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40A13-286B-4F56-ABE0-0D67B64A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021D7-4A60-4751-A245-6246B38D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C7AE-D699-4DA7-8DDC-D2005CE8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57B1-D964-45C7-897C-881D59F7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F697D-1533-45B4-8407-2B0049F1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9C5BA-888B-4BB0-BF9D-AFEF662C9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25DDF-4156-4798-B87E-5D96DD0D9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58128-393E-481A-A749-2015E58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D5F96-0048-457C-A26E-D3B532A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13FBF-4CA7-473C-B576-29E9D98D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06B8-68BF-43DC-A554-F4DBD2D6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8E668-5B93-49AE-9EAF-D1D02F2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71A19-7C54-4E67-8AE7-1896B8C4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29EFD-4B08-41C8-A034-FA2BE8C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D076E-13CB-4E6F-A99E-1BE69142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EF308F-5360-4454-84C6-3CC8E06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45200-26A0-41B7-8757-DCF5D7D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735EF-E96B-4D8D-BB84-39E7558D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051A-4899-4037-875D-A1F740B8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660A0-C9E8-4318-B2D4-FF615CDD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578D-64B1-4189-8436-3FC7D245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91376-1422-49C9-8F54-917437B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2AB00-7D98-44A6-9556-302D97F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0A5F-0095-4214-A445-D215069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D6870-7DC5-41CD-B7BC-EDE6C00C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AF102-9772-4B97-8778-D032A093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23344-452F-4A5F-88B0-6FC1E322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D00CB-E930-451C-A88B-AD40001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0ABF4-480C-47BF-ACBC-2FE1B4FC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AFB44-1234-4248-8B37-8687836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06387-3509-45CB-8BE9-EC8DEC06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10D0-7FCC-4B95-833A-7E6E4E2A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89E7-CFC6-480C-BCC0-E8CDE8980CE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2F0A-D2B9-47DB-AAB0-13C5A53E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7C751-025A-47F6-B968-29E223863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3su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ring.com.cn/book/265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8/v8/blob/5.9.221/src/js/array.js#L70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202DCF-2E9B-4FB6-96D8-389D0EC8D338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9429C-B777-46CB-84F1-0AF861C05A6D}"/>
              </a:ext>
            </a:extLst>
          </p:cNvPr>
          <p:cNvSpPr txBox="1"/>
          <p:nvPr/>
        </p:nvSpPr>
        <p:spPr>
          <a:xfrm>
            <a:off x="1847088" y="1993392"/>
            <a:ext cx="65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nlogn</a:t>
            </a:r>
            <a:r>
              <a:rPr lang="zh-CN" altLang="en-US" sz="2000" dirty="0"/>
              <a:t>时间复杂度如何得出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第十五题：</a:t>
            </a:r>
            <a:r>
              <a:rPr lang="en-US" altLang="zh-CN" sz="2000" dirty="0"/>
              <a:t>three-sum/</a:t>
            </a:r>
            <a:r>
              <a:rPr lang="zh-CN" altLang="en-US" sz="2000" dirty="0"/>
              <a:t>三数之和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3E974F-F5B7-4B34-921C-5A0251F6C2F0}"/>
              </a:ext>
            </a:extLst>
          </p:cNvPr>
          <p:cNvSpPr txBox="1"/>
          <p:nvPr/>
        </p:nvSpPr>
        <p:spPr>
          <a:xfrm>
            <a:off x="1847088" y="5263588"/>
            <a:ext cx="700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参考：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、学习</a:t>
            </a:r>
            <a:r>
              <a:rPr lang="en-US" altLang="zh-CN" sz="1400" dirty="0">
                <a:latin typeface="Consolas" panose="020B0609020204030204" pitchFamily="49" charset="0"/>
              </a:rPr>
              <a:t>JavaScript</a:t>
            </a:r>
            <a:r>
              <a:rPr lang="zh-CN" altLang="en-US" sz="1400" dirty="0">
                <a:latin typeface="Consolas" panose="020B0609020204030204" pitchFamily="49" charset="0"/>
              </a:rPr>
              <a:t>数据结构与算法（第三版）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2</a:t>
            </a:r>
            <a:r>
              <a:rPr lang="zh-CN" altLang="en-US" sz="1400" dirty="0">
                <a:latin typeface="Consolas" panose="020B0609020204030204" pitchFamily="49" charset="0"/>
              </a:rPr>
              <a:t>、数据结构与算法分析（</a:t>
            </a:r>
            <a:r>
              <a:rPr lang="en-US" altLang="zh-CN" sz="1400" dirty="0">
                <a:latin typeface="Consolas" panose="020B0609020204030204" pitchFamily="49" charset="0"/>
              </a:rPr>
              <a:t>Java</a:t>
            </a:r>
            <a:r>
              <a:rPr lang="zh-CN" altLang="en-US" sz="1400" dirty="0">
                <a:latin typeface="Consolas" panose="020B0609020204030204" pitchFamily="49" charset="0"/>
              </a:rPr>
              <a:t>语言描述）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</a:rPr>
              <a:t>three-sum(</a:t>
            </a:r>
            <a:r>
              <a:rPr lang="en-US" altLang="zh-CN" sz="1400" dirty="0">
                <a:latin typeface="Consolas" panose="020B0609020204030204" pitchFamily="49" charset="0"/>
                <a:hlinkClick r:id="rId2"/>
              </a:rPr>
              <a:t>https://leetcode-cn.com/problems/3sum/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01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20CE66-8755-4A91-990A-4E3AB8962B26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C8D245-0247-47A9-A654-011726B8BEDD}"/>
              </a:ext>
            </a:extLst>
          </p:cNvPr>
          <p:cNvSpPr txBox="1"/>
          <p:nvPr/>
        </p:nvSpPr>
        <p:spPr>
          <a:xfrm>
            <a:off x="1984248" y="1474502"/>
            <a:ext cx="7256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986B5A-BD5F-4EB4-A858-02215CE673B3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CCF44-353D-468D-9803-B5E3DEB09ABB}"/>
              </a:ext>
            </a:extLst>
          </p:cNvPr>
          <p:cNvSpPr txBox="1"/>
          <p:nvPr/>
        </p:nvSpPr>
        <p:spPr>
          <a:xfrm>
            <a:off x="2001612" y="2002046"/>
            <a:ext cx="288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[-4, -1, -1, 0, 1, 2]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D095D-8270-40F9-8544-809B8D5E6A29}"/>
              </a:ext>
            </a:extLst>
          </p:cNvPr>
          <p:cNvSpPr txBox="1"/>
          <p:nvPr/>
        </p:nvSpPr>
        <p:spPr>
          <a:xfrm>
            <a:off x="1550508" y="3551910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如何去重？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ACA0D-5194-41E8-AEAD-23CAB3A7E1CC}"/>
              </a:ext>
            </a:extLst>
          </p:cNvPr>
          <p:cNvSpPr txBox="1"/>
          <p:nvPr/>
        </p:nvSpPr>
        <p:spPr>
          <a:xfrm>
            <a:off x="2001612" y="249598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当</a:t>
            </a:r>
            <a:r>
              <a:rPr lang="en-US" altLang="zh-CN" sz="1600" dirty="0">
                <a:latin typeface="Consolas" panose="020B0609020204030204" pitchFamily="49" charset="0"/>
              </a:rPr>
              <a:t> c </a:t>
            </a:r>
            <a:r>
              <a:rPr lang="zh-CN" altLang="en-US" sz="1600" dirty="0">
                <a:latin typeface="Consolas" panose="020B0609020204030204" pitchFamily="49" charset="0"/>
              </a:rPr>
              <a:t>位于索引</a:t>
            </a:r>
            <a:r>
              <a:rPr lang="en-US" altLang="zh-CN" sz="1600" dirty="0">
                <a:latin typeface="Consolas" panose="020B0609020204030204" pitchFamily="49" charset="0"/>
              </a:rPr>
              <a:t> 1 </a:t>
            </a:r>
            <a:r>
              <a:rPr lang="zh-CN" altLang="en-US" sz="1600" dirty="0">
                <a:latin typeface="Consolas" panose="020B0609020204030204" pitchFamily="49" charset="0"/>
              </a:rPr>
              <a:t>时，即等于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时，我们可以取 </a:t>
            </a:r>
            <a:r>
              <a:rPr lang="en-US" altLang="zh-CN" sz="1600" dirty="0">
                <a:latin typeface="Consolas" panose="020B0609020204030204" pitchFamily="49" charset="0"/>
              </a:rPr>
              <a:t>b = 0, a =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509B8-DDD2-456C-B8A4-E24CFE3939CE}"/>
              </a:ext>
            </a:extLst>
          </p:cNvPr>
          <p:cNvSpPr txBox="1"/>
          <p:nvPr/>
        </p:nvSpPr>
        <p:spPr>
          <a:xfrm>
            <a:off x="2001612" y="2960814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当</a:t>
            </a:r>
            <a:r>
              <a:rPr lang="en-US" altLang="zh-CN" sz="1600" dirty="0">
                <a:latin typeface="Consolas" panose="020B0609020204030204" pitchFamily="49" charset="0"/>
              </a:rPr>
              <a:t> c </a:t>
            </a:r>
            <a:r>
              <a:rPr lang="zh-CN" altLang="en-US" sz="1600" dirty="0">
                <a:latin typeface="Consolas" panose="020B0609020204030204" pitchFamily="49" charset="0"/>
              </a:rPr>
              <a:t>位于索引</a:t>
            </a:r>
            <a:r>
              <a:rPr lang="en-US" altLang="zh-CN" sz="1600" dirty="0">
                <a:latin typeface="Consolas" panose="020B0609020204030204" pitchFamily="49" charset="0"/>
              </a:rPr>
              <a:t> 2 </a:t>
            </a:r>
            <a:r>
              <a:rPr lang="zh-CN" altLang="en-US" sz="1600" dirty="0">
                <a:latin typeface="Consolas" panose="020B0609020204030204" pitchFamily="49" charset="0"/>
              </a:rPr>
              <a:t>时，也等于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时，我们也可以取 </a:t>
            </a:r>
            <a:r>
              <a:rPr lang="en-US" altLang="zh-CN" sz="1600" dirty="0">
                <a:latin typeface="Consolas" panose="020B0609020204030204" pitchFamily="49" charset="0"/>
              </a:rPr>
              <a:t>b = 0, a = 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F36DB6-0346-4D26-BE41-7F42F4381F70}"/>
              </a:ext>
            </a:extLst>
          </p:cNvPr>
          <p:cNvSpPr txBox="1"/>
          <p:nvPr/>
        </p:nvSpPr>
        <p:spPr>
          <a:xfrm>
            <a:off x="1550508" y="1581256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为什么会出现重复呢？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F74564-0622-4056-A3DA-F1EAB3A118DE}"/>
              </a:ext>
            </a:extLst>
          </p:cNvPr>
          <p:cNvSpPr txBox="1"/>
          <p:nvPr/>
        </p:nvSpPr>
        <p:spPr>
          <a:xfrm>
            <a:off x="2001612" y="4045853"/>
            <a:ext cx="909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结合上面，其实我们可以发现，当我们计算过一次 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为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的情况后，之后 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再次等于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时，应该跳过这个</a:t>
            </a:r>
            <a:r>
              <a:rPr lang="en-US" altLang="zh-CN" sz="1600" dirty="0">
                <a:latin typeface="Consolas" panose="020B0609020204030204" pitchFamily="49" charset="0"/>
              </a:rPr>
              <a:t>c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B9D306-23C8-444E-B499-5BF55AD1DBB5}"/>
              </a:ext>
            </a:extLst>
          </p:cNvPr>
          <p:cNvSpPr txBox="1"/>
          <p:nvPr/>
        </p:nvSpPr>
        <p:spPr>
          <a:xfrm>
            <a:off x="2001612" y="4832393"/>
            <a:ext cx="7256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–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D52FDC-4A08-4494-BC2A-848FE78AD164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989CDE-A64D-4DF1-9037-7ADDF2B5CFF2}"/>
              </a:ext>
            </a:extLst>
          </p:cNvPr>
          <p:cNvSpPr txBox="1"/>
          <p:nvPr/>
        </p:nvSpPr>
        <p:spPr>
          <a:xfrm>
            <a:off x="1984248" y="1474502"/>
            <a:ext cx="72564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6179A6-B137-47E2-89CA-C6AE02099C5B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57D235-BE85-4B5D-A628-0F5FA71BCE37}"/>
              </a:ext>
            </a:extLst>
          </p:cNvPr>
          <p:cNvSpPr txBox="1"/>
          <p:nvPr/>
        </p:nvSpPr>
        <p:spPr>
          <a:xfrm>
            <a:off x="1819656" y="1648238"/>
            <a:ext cx="7256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&gt;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86163F-BAD1-4ADD-B6A5-275665A9A7FF}"/>
              </a:ext>
            </a:extLst>
          </p:cNvPr>
          <p:cNvSpPr txBox="1"/>
          <p:nvPr/>
        </p:nvSpPr>
        <p:spPr>
          <a:xfrm>
            <a:off x="1550508" y="1269722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最终完整代码如下：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0A178C-4AE7-4D75-AECD-8BA29E124C0F}"/>
              </a:ext>
            </a:extLst>
          </p:cNvPr>
          <p:cNvSpPr txBox="1"/>
          <p:nvPr/>
        </p:nvSpPr>
        <p:spPr>
          <a:xfrm>
            <a:off x="1541907" y="296787"/>
            <a:ext cx="91051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// Java</a:t>
            </a:r>
            <a:r>
              <a:rPr lang="zh-CN" altLang="en-US" dirty="0">
                <a:latin typeface="Consolas" panose="020B0609020204030204" pitchFamily="49" charset="0"/>
              </a:rPr>
              <a:t>实现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class Solution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public List&lt;List&lt;Integer&gt;&gt; </a:t>
            </a:r>
            <a:r>
              <a:rPr lang="en-US" altLang="zh-CN" dirty="0" err="1">
                <a:latin typeface="Consolas" panose="020B0609020204030204" pitchFamily="49" charset="0"/>
              </a:rPr>
              <a:t>threeSum</a:t>
            </a:r>
            <a:r>
              <a:rPr lang="en-US" altLang="zh-CN" dirty="0">
                <a:latin typeface="Consolas" panose="020B0609020204030204" pitchFamily="49" charset="0"/>
              </a:rPr>
              <a:t>(int[]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Arrays.sort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List&lt;List&lt;Integer&gt;&gt;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nums.length</a:t>
            </a:r>
            <a:r>
              <a:rPr lang="en-US" altLang="zh-CN" dirty="0">
                <a:latin typeface="Consolas" panose="020B0609020204030204" pitchFamily="49" charset="0"/>
              </a:rPr>
              <a:t> - 2;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 0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int x 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t = -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for (int j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+ 1, k = </a:t>
            </a:r>
            <a:r>
              <a:rPr lang="en-US" altLang="zh-CN" dirty="0" err="1">
                <a:latin typeface="Consolas" panose="020B0609020204030204" pitchFamily="49" charset="0"/>
              </a:rPr>
              <a:t>nums.length</a:t>
            </a:r>
            <a:r>
              <a:rPr lang="en-US" altLang="zh-CN" dirty="0">
                <a:latin typeface="Consolas" panose="020B0609020204030204" pitchFamily="49" charset="0"/>
              </a:rPr>
              <a:t> - 1; j &lt; k;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if (j 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==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 - 1])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while (j &lt; k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+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 &gt; t) k--;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if (j &lt; k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+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 == t)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List&lt;Integer&gt; l = new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ans.add</a:t>
            </a:r>
            <a:r>
              <a:rPr lang="en-US" altLang="zh-CN" dirty="0">
                <a:latin typeface="Consolas" panose="020B0609020204030204" pitchFamily="49" charset="0"/>
              </a:rPr>
              <a:t>(l);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return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625FC7-4933-4DC4-8248-1B07E8A2820B}"/>
              </a:ext>
            </a:extLst>
          </p:cNvPr>
          <p:cNvSpPr txBox="1"/>
          <p:nvPr/>
        </p:nvSpPr>
        <p:spPr>
          <a:xfrm>
            <a:off x="5637276" y="299008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A9F230-5551-4523-BA78-BC75DE0389D7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9F1D3F-FD02-4E92-873E-19D351BE4510}"/>
              </a:ext>
            </a:extLst>
          </p:cNvPr>
          <p:cNvSpPr txBox="1"/>
          <p:nvPr/>
        </p:nvSpPr>
        <p:spPr>
          <a:xfrm>
            <a:off x="1585080" y="1565589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</a:t>
            </a:r>
            <a:r>
              <a:rPr lang="en-US" altLang="zh-CN" sz="1600" dirty="0" err="1">
                <a:latin typeface="Consolas" panose="020B0609020204030204" pitchFamily="49" charset="0"/>
              </a:rPr>
              <a:t>maximumSubarray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calc(0,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1E84FC-C766-4FB7-922A-B760CBC159C0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2EA9F-DA99-4AAA-9E95-62C52B33DEFA}"/>
              </a:ext>
            </a:extLst>
          </p:cNvPr>
          <p:cNvSpPr txBox="1"/>
          <p:nvPr/>
        </p:nvSpPr>
        <p:spPr>
          <a:xfrm>
            <a:off x="1566792" y="1375821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AF0B3E-E3D6-406F-A7BB-F7934F6AD79C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1670DC-36FB-4EE6-9477-085AABD8E6F5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BDBA5-784B-449A-BCFF-D5260D43338F}"/>
              </a:ext>
            </a:extLst>
          </p:cNvPr>
          <p:cNvSpPr txBox="1"/>
          <p:nvPr/>
        </p:nvSpPr>
        <p:spPr>
          <a:xfrm>
            <a:off x="1506503" y="1549557"/>
            <a:ext cx="940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3524A-84FC-45B4-959C-E36C8571E8D7}"/>
              </a:ext>
            </a:extLst>
          </p:cNvPr>
          <p:cNvSpPr txBox="1"/>
          <p:nvPr/>
        </p:nvSpPr>
        <p:spPr>
          <a:xfrm>
            <a:off x="4804440" y="2207907"/>
            <a:ext cx="193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852A53-EAB5-4310-92A2-ABEF21520A50}"/>
              </a:ext>
            </a:extLst>
          </p:cNvPr>
          <p:cNvSpPr txBox="1"/>
          <p:nvPr/>
        </p:nvSpPr>
        <p:spPr>
          <a:xfrm>
            <a:off x="3515868" y="3104257"/>
            <a:ext cx="516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CB6EE1-6E84-45B8-802C-EE7D58DAF98A}"/>
              </a:ext>
            </a:extLst>
          </p:cNvPr>
          <p:cNvCxnSpPr>
            <a:cxnSpLocks/>
          </p:cNvCxnSpPr>
          <p:nvPr/>
        </p:nvCxnSpPr>
        <p:spPr>
          <a:xfrm flipH="1">
            <a:off x="4672584" y="2615184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A3311E-434D-49C8-B01C-F15A82FAF86C}"/>
              </a:ext>
            </a:extLst>
          </p:cNvPr>
          <p:cNvCxnSpPr>
            <a:cxnSpLocks/>
          </p:cNvCxnSpPr>
          <p:nvPr/>
        </p:nvCxnSpPr>
        <p:spPr>
          <a:xfrm>
            <a:off x="6601968" y="2615184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D28491-FFBF-4BAE-ACB8-ED1124572C4D}"/>
              </a:ext>
            </a:extLst>
          </p:cNvPr>
          <p:cNvSpPr txBox="1"/>
          <p:nvPr/>
        </p:nvSpPr>
        <p:spPr>
          <a:xfrm>
            <a:off x="728473" y="4074182"/>
            <a:ext cx="4764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(l + mid)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calc((l + mid) / 2 + 1,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4C12F-019C-4D59-A849-AEB7A94CF2AF}"/>
              </a:ext>
            </a:extLst>
          </p:cNvPr>
          <p:cNvSpPr txBox="1"/>
          <p:nvPr/>
        </p:nvSpPr>
        <p:spPr>
          <a:xfrm>
            <a:off x="6699504" y="4074182"/>
            <a:ext cx="51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calc(mid + 1, (mid + 1 + r)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calc((mid + 1 + r) / 2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435434-5C92-4D22-952D-802FC0932FCD}"/>
              </a:ext>
            </a:extLst>
          </p:cNvPr>
          <p:cNvCxnSpPr>
            <a:cxnSpLocks/>
          </p:cNvCxnSpPr>
          <p:nvPr/>
        </p:nvCxnSpPr>
        <p:spPr>
          <a:xfrm flipH="1">
            <a:off x="3438144" y="3598598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079E60-1950-4969-A044-6780AEBD6A5A}"/>
              </a:ext>
            </a:extLst>
          </p:cNvPr>
          <p:cNvCxnSpPr>
            <a:cxnSpLocks/>
          </p:cNvCxnSpPr>
          <p:nvPr/>
        </p:nvCxnSpPr>
        <p:spPr>
          <a:xfrm>
            <a:off x="7976618" y="3612088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F0DAC37-82A3-4CE1-9CED-24553D11BE0F}"/>
              </a:ext>
            </a:extLst>
          </p:cNvPr>
          <p:cNvSpPr txBox="1"/>
          <p:nvPr/>
        </p:nvSpPr>
        <p:spPr>
          <a:xfrm>
            <a:off x="5650991" y="5056814"/>
            <a:ext cx="5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4B13CF-D149-4AF0-B0CE-8B00B59382FA}"/>
              </a:ext>
            </a:extLst>
          </p:cNvPr>
          <p:cNvSpPr txBox="1"/>
          <p:nvPr/>
        </p:nvSpPr>
        <p:spPr>
          <a:xfrm>
            <a:off x="3847534" y="5545887"/>
            <a:ext cx="416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n -&gt; n / 2 -&gt; n / 2 / 2 -&gt; ... -&gt;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1D283B-C73C-4F84-84C8-5034362F9C98}"/>
                  </a:ext>
                </a:extLst>
              </p:cNvPr>
              <p:cNvSpPr txBox="1"/>
              <p:nvPr/>
            </p:nvSpPr>
            <p:spPr>
              <a:xfrm>
                <a:off x="3847534" y="6003346"/>
                <a:ext cx="41646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1D283B-C73C-4F84-84C8-5034362F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34" y="6003346"/>
                <a:ext cx="4164697" cy="33855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1" grpId="0"/>
      <p:bldP spid="22" grpId="0"/>
      <p:bldP spid="2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8D8BC8-C370-4053-9761-9FA1357F4E58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快速排序时间复杂度分析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247110-AD9D-4AB8-A9FA-B6A29E2205E0}"/>
              </a:ext>
            </a:extLst>
          </p:cNvPr>
          <p:cNvSpPr txBox="1"/>
          <p:nvPr/>
        </p:nvSpPr>
        <p:spPr>
          <a:xfrm>
            <a:off x="1904318" y="1503837"/>
            <a:ext cx="66818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// swap</a:t>
            </a:r>
            <a:r>
              <a:rPr lang="zh-CN" altLang="en-US" sz="1600" dirty="0">
                <a:latin typeface="Consolas" panose="020B0609020204030204" pitchFamily="49" charset="0"/>
              </a:rPr>
              <a:t>函数已经定义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function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 = 0, r = </a:t>
            </a:r>
            <a:r>
              <a:rPr lang="en-US" altLang="zh-CN" sz="1600" dirty="0" err="1">
                <a:latin typeface="Consolas" panose="020B0609020204030204" pitchFamily="49" charset="0"/>
              </a:rPr>
              <a:t>arr.length</a:t>
            </a:r>
            <a:r>
              <a:rPr lang="en-US" altLang="zh-CN" sz="1600" dirty="0">
                <a:latin typeface="Consolas" panose="020B0609020204030204" pitchFamily="49" charset="0"/>
              </a:rPr>
              <a:t> - 1)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(l &gt;= r) return;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swap(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l, l + r &gt;&gt; 1);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pivot = 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l;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j = l + 1; j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[j] &lt;= pivot)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swap(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++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swap(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r);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6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92F7B3-8981-4D3B-88AB-534A3A8E543F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一些典型算法的时间复杂度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4A84E19-953B-4A20-B0CA-CCE7370E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2" y="2546915"/>
            <a:ext cx="8421275" cy="24577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78D0A3-5836-404F-B531-903D40ADDEFD}"/>
              </a:ext>
            </a:extLst>
          </p:cNvPr>
          <p:cNvSpPr txBox="1"/>
          <p:nvPr/>
        </p:nvSpPr>
        <p:spPr>
          <a:xfrm>
            <a:off x="1717802" y="189617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不同时间复杂度的对比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1CC393-B096-4FBF-820F-0D0C8B950C87}"/>
              </a:ext>
            </a:extLst>
          </p:cNvPr>
          <p:cNvSpPr txBox="1"/>
          <p:nvPr/>
        </p:nvSpPr>
        <p:spPr>
          <a:xfrm>
            <a:off x="1717802" y="6089904"/>
            <a:ext cx="6415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上图来自</a:t>
            </a:r>
            <a:r>
              <a:rPr lang="en-US" altLang="zh-CN" sz="1600" dirty="0">
                <a:latin typeface="Consolas" panose="020B0609020204030204" pitchFamily="49" charset="0"/>
              </a:rPr>
              <a:t>《</a:t>
            </a:r>
            <a:r>
              <a:rPr lang="zh-CN" altLang="en-US" sz="1600" dirty="0">
                <a:latin typeface="Consolas" panose="020B0609020204030204" pitchFamily="49" charset="0"/>
              </a:rPr>
              <a:t>学习</a:t>
            </a:r>
            <a:r>
              <a:rPr lang="en-US" altLang="zh-CN" sz="1600" dirty="0">
                <a:latin typeface="Consolas" panose="020B0609020204030204" pitchFamily="49" charset="0"/>
              </a:rPr>
              <a:t>JavaScript</a:t>
            </a:r>
            <a:r>
              <a:rPr lang="zh-CN" altLang="en-US" sz="1600" dirty="0">
                <a:latin typeface="Consolas" panose="020B0609020204030204" pitchFamily="49" charset="0"/>
              </a:rPr>
              <a:t>数据结构与算法</a:t>
            </a:r>
            <a:r>
              <a:rPr lang="en-US" altLang="zh-CN" sz="1600" dirty="0">
                <a:latin typeface="Consolas" panose="020B0609020204030204" pitchFamily="49" charset="0"/>
              </a:rPr>
              <a:t>》(</a:t>
            </a:r>
            <a:r>
              <a:rPr lang="zh-CN" altLang="en-US" sz="1600" dirty="0">
                <a:latin typeface="Consolas" panose="020B0609020204030204" pitchFamily="49" charset="0"/>
              </a:rPr>
              <a:t>第三版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图灵社区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  <a:r>
              <a:rPr lang="en-US" altLang="zh-CN" sz="1600" dirty="0">
                <a:latin typeface="Consolas" panose="020B0609020204030204" pitchFamily="49" charset="0"/>
                <a:hlinkClick r:id="rId3"/>
              </a:rPr>
              <a:t>https://www.ituring.com.cn/book/2653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3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32D20A-7A3A-43E8-A265-8C62B37F8750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一些典型算法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操作的时间复杂度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7923D7-9578-40AC-8BDC-1A7280E49B97}"/>
              </a:ext>
            </a:extLst>
          </p:cNvPr>
          <p:cNvSpPr txBox="1"/>
          <p:nvPr/>
        </p:nvSpPr>
        <p:spPr>
          <a:xfrm>
            <a:off x="1288299" y="1382627"/>
            <a:ext cx="668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O(1): Map, Set</a:t>
            </a:r>
            <a:r>
              <a:rPr lang="zh-CN" altLang="en-US" sz="1600" dirty="0">
                <a:latin typeface="Consolas" panose="020B0609020204030204" pitchFamily="49" charset="0"/>
              </a:rPr>
              <a:t>的插入和查找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91990-1D83-42F2-A16F-3A040E9FA0B0}"/>
              </a:ext>
            </a:extLst>
          </p:cNvPr>
          <p:cNvSpPr txBox="1"/>
          <p:nvPr/>
        </p:nvSpPr>
        <p:spPr>
          <a:xfrm>
            <a:off x="1288299" y="1867833"/>
            <a:ext cx="668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O(log(n)): </a:t>
            </a:r>
            <a:r>
              <a:rPr lang="zh-CN" altLang="en-US" sz="1600" dirty="0">
                <a:latin typeface="Consolas" panose="020B0609020204030204" pitchFamily="49" charset="0"/>
              </a:rPr>
              <a:t>二分查找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</a:rPr>
              <a:t>有序数组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FD09F-7C27-4E6E-B869-22377CBA3CE0}"/>
              </a:ext>
            </a:extLst>
          </p:cNvPr>
          <p:cNvSpPr txBox="1"/>
          <p:nvPr/>
        </p:nvSpPr>
        <p:spPr>
          <a:xfrm>
            <a:off x="1288299" y="2328292"/>
            <a:ext cx="8654597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O(n):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1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latin typeface="Consolas" panose="020B0609020204030204" pitchFamily="49" charset="0"/>
              </a:rPr>
              <a:t>String.prototype.includes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String.prototype.indexOf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</a:rPr>
              <a:t>利用了</a:t>
            </a:r>
            <a:r>
              <a:rPr lang="en-US" altLang="zh-CN" sz="1600" dirty="0" err="1">
                <a:latin typeface="Consolas" panose="020B0609020204030204" pitchFamily="49" charset="0"/>
              </a:rPr>
              <a:t>KMP</a:t>
            </a:r>
            <a:r>
              <a:rPr lang="zh-CN" altLang="en-US" sz="1600" dirty="0">
                <a:latin typeface="Consolas" panose="020B0609020204030204" pitchFamily="49" charset="0"/>
              </a:rPr>
              <a:t>算法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2</a:t>
            </a:r>
            <a:r>
              <a:rPr lang="zh-CN" altLang="en-US" sz="1600" dirty="0">
                <a:latin typeface="Consolas" panose="020B0609020204030204" pitchFamily="49" charset="0"/>
              </a:rPr>
              <a:t>、数组众多的方法时间复杂度均是</a:t>
            </a:r>
            <a:r>
              <a:rPr lang="en-US" altLang="zh-CN" sz="1600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0B4AAA-ECE8-442C-A411-17C0F97EADC0}"/>
              </a:ext>
            </a:extLst>
          </p:cNvPr>
          <p:cNvSpPr txBox="1"/>
          <p:nvPr/>
        </p:nvSpPr>
        <p:spPr>
          <a:xfrm>
            <a:off x="1288299" y="3612566"/>
            <a:ext cx="10672693" cy="226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O(</a:t>
            </a:r>
            <a:r>
              <a:rPr lang="en-US" altLang="zh-CN" sz="1600" dirty="0" err="1">
                <a:latin typeface="Consolas" panose="020B0609020204030204" pitchFamily="49" charset="0"/>
              </a:rPr>
              <a:t>nlog</a:t>
            </a:r>
            <a:r>
              <a:rPr lang="en-US" altLang="zh-CN" sz="1600" dirty="0">
                <a:latin typeface="Consolas" panose="020B0609020204030204" pitchFamily="49" charset="0"/>
              </a:rPr>
              <a:t>(n)): </a:t>
            </a:r>
            <a:r>
              <a:rPr lang="en-US" altLang="zh-CN" sz="1600" dirty="0" err="1">
                <a:latin typeface="Consolas" panose="020B0609020204030204" pitchFamily="49" charset="0"/>
              </a:rPr>
              <a:t>Array.prototype.sort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ECMA</a:t>
            </a:r>
            <a:r>
              <a:rPr lang="zh-CN" altLang="en-US" sz="1600" dirty="0">
                <a:latin typeface="Consolas" panose="020B0609020204030204" pitchFamily="49" charset="0"/>
              </a:rPr>
              <a:t>只是定义了</a:t>
            </a:r>
            <a:r>
              <a:rPr lang="en-US" altLang="zh-CN" sz="1600" dirty="0">
                <a:latin typeface="Consolas" panose="020B0609020204030204" pitchFamily="49" charset="0"/>
              </a:rPr>
              <a:t>Array</a:t>
            </a:r>
            <a:r>
              <a:rPr lang="zh-CN" altLang="en-US" sz="1600" dirty="0">
                <a:latin typeface="Consolas" panose="020B0609020204030204" pitchFamily="49" charset="0"/>
              </a:rPr>
              <a:t>的原型上具有</a:t>
            </a:r>
            <a:r>
              <a:rPr lang="en-US" altLang="zh-CN" sz="1600" dirty="0">
                <a:latin typeface="Consolas" panose="020B0609020204030204" pitchFamily="49" charset="0"/>
              </a:rPr>
              <a:t>sort</a:t>
            </a:r>
            <a:r>
              <a:rPr lang="zh-CN" altLang="en-US" sz="1600" dirty="0">
                <a:latin typeface="Consolas" panose="020B0609020204030204" pitchFamily="49" charset="0"/>
              </a:rPr>
              <a:t>方法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</a:rPr>
              <a:t>但是没有规定如何去实现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</a:rPr>
              <a:t>所以各大浏览器厂商都有自己的实现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Google Chrome: </a:t>
            </a:r>
            <a:r>
              <a:rPr lang="zh-CN" altLang="en-US" sz="1600" dirty="0">
                <a:latin typeface="Consolas" panose="020B0609020204030204" pitchFamily="49" charset="0"/>
              </a:rPr>
              <a:t>使用了</a:t>
            </a:r>
            <a:r>
              <a:rPr lang="en-US" altLang="zh-CN" sz="1600" dirty="0">
                <a:latin typeface="Consolas" panose="020B0609020204030204" pitchFamily="49" charset="0"/>
              </a:rPr>
              <a:t>V8</a:t>
            </a:r>
            <a:r>
              <a:rPr lang="zh-CN" altLang="en-US" sz="1600" dirty="0">
                <a:latin typeface="Consolas" panose="020B0609020204030204" pitchFamily="49" charset="0"/>
              </a:rPr>
              <a:t>引擎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</a:rPr>
              <a:t>内部排序实现使用了</a:t>
            </a:r>
            <a:r>
              <a:rPr lang="en-US" altLang="zh-CN" sz="1600" dirty="0">
                <a:latin typeface="Consolas" panose="020B0609020204030204" pitchFamily="49" charset="0"/>
              </a:rPr>
              <a:t>`</a:t>
            </a:r>
            <a:r>
              <a:rPr lang="zh-CN" altLang="en-US" sz="1600" dirty="0">
                <a:latin typeface="Consolas" panose="020B0609020204030204" pitchFamily="49" charset="0"/>
              </a:rPr>
              <a:t>插入排序</a:t>
            </a:r>
            <a:r>
              <a:rPr lang="en-US" altLang="zh-CN" sz="1600" dirty="0">
                <a:latin typeface="Consolas" panose="020B0609020204030204" pitchFamily="49" charset="0"/>
              </a:rPr>
              <a:t>+</a:t>
            </a:r>
            <a:r>
              <a:rPr lang="zh-CN" altLang="en-US" sz="1600" dirty="0">
                <a:latin typeface="Consolas" panose="020B0609020204030204" pitchFamily="49" charset="0"/>
              </a:rPr>
              <a:t>快速排序</a:t>
            </a:r>
            <a:r>
              <a:rPr lang="en-US" altLang="zh-CN" sz="1600" dirty="0">
                <a:latin typeface="Consolas" panose="020B0609020204030204" pitchFamily="49" charset="0"/>
              </a:rPr>
              <a:t>`(</a:t>
            </a:r>
            <a:r>
              <a:rPr lang="zh-CN" altLang="en-US" sz="1600" dirty="0">
                <a:latin typeface="Consolas" panose="020B0609020204030204" pitchFamily="49" charset="0"/>
              </a:rPr>
              <a:t>长度</a:t>
            </a:r>
            <a:r>
              <a:rPr lang="en-US" altLang="zh-CN" sz="1600" dirty="0">
                <a:latin typeface="Consolas" panose="020B0609020204030204" pitchFamily="49" charset="0"/>
              </a:rPr>
              <a:t>&lt;=10</a:t>
            </a:r>
            <a:r>
              <a:rPr lang="zh-CN" altLang="en-US" sz="1600" dirty="0">
                <a:latin typeface="Consolas" panose="020B0609020204030204" pitchFamily="49" charset="0"/>
              </a:rPr>
              <a:t>时使用插入排序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Mozilla Firefox: </a:t>
            </a:r>
            <a:r>
              <a:rPr lang="en-US" altLang="zh-CN" sz="1600" dirty="0" err="1">
                <a:latin typeface="Consolas" panose="020B0609020204030204" pitchFamily="49" charset="0"/>
              </a:rPr>
              <a:t>SpiderMonkey</a:t>
            </a:r>
            <a:r>
              <a:rPr lang="zh-CN" altLang="en-US" sz="1600" dirty="0">
                <a:latin typeface="Consolas" panose="020B0609020204030204" pitchFamily="49" charset="0"/>
              </a:rPr>
              <a:t>引擎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</a:rPr>
              <a:t>内部排序算法使用了</a:t>
            </a:r>
            <a:r>
              <a:rPr lang="en-US" altLang="zh-CN" sz="1600" dirty="0">
                <a:latin typeface="Consolas" panose="020B0609020204030204" pitchFamily="49" charset="0"/>
              </a:rPr>
              <a:t>`</a:t>
            </a:r>
            <a:r>
              <a:rPr lang="zh-CN" altLang="en-US" sz="1600" dirty="0">
                <a:latin typeface="Consolas" panose="020B0609020204030204" pitchFamily="49" charset="0"/>
              </a:rPr>
              <a:t>归并排序</a:t>
            </a:r>
            <a:r>
              <a:rPr lang="en-US" altLang="zh-CN" sz="1600" dirty="0">
                <a:latin typeface="Consolas" panose="020B0609020204030204" pitchFamily="49" charset="0"/>
              </a:rPr>
              <a:t>`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Apple Safari: Nitro</a:t>
            </a:r>
            <a:r>
              <a:rPr lang="zh-CN" altLang="en-US" sz="1600" dirty="0">
                <a:latin typeface="Consolas" panose="020B0609020204030204" pitchFamily="49" charset="0"/>
              </a:rPr>
              <a:t>引擎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</a:rPr>
              <a:t>内部排序算法使用了</a:t>
            </a:r>
            <a:r>
              <a:rPr lang="en-US" altLang="zh-CN" sz="1600" dirty="0">
                <a:latin typeface="Consolas" panose="020B0609020204030204" pitchFamily="49" charset="0"/>
              </a:rPr>
              <a:t>`</a:t>
            </a:r>
            <a:r>
              <a:rPr lang="zh-CN" altLang="en-US" sz="1600" dirty="0">
                <a:latin typeface="Consolas" panose="020B0609020204030204" pitchFamily="49" charset="0"/>
              </a:rPr>
              <a:t>归并排序</a:t>
            </a:r>
            <a:r>
              <a:rPr lang="en-US" altLang="zh-CN" sz="1600" dirty="0">
                <a:latin typeface="Consolas" panose="020B0609020204030204" pitchFamily="49" charset="0"/>
              </a:rPr>
              <a:t>+</a:t>
            </a:r>
            <a:r>
              <a:rPr lang="zh-CN" altLang="en-US" sz="1600" dirty="0">
                <a:latin typeface="Consolas" panose="020B0609020204030204" pitchFamily="49" charset="0"/>
              </a:rPr>
              <a:t>桶排序</a:t>
            </a:r>
            <a:r>
              <a:rPr lang="en-US" altLang="zh-CN" sz="1600" dirty="0">
                <a:latin typeface="Consolas" panose="020B0609020204030204" pitchFamily="49" charset="0"/>
              </a:rPr>
              <a:t>`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ECBC7-8043-4927-80B4-780348ECA20B}"/>
              </a:ext>
            </a:extLst>
          </p:cNvPr>
          <p:cNvSpPr txBox="1"/>
          <p:nvPr/>
        </p:nvSpPr>
        <p:spPr>
          <a:xfrm>
            <a:off x="1288299" y="5881329"/>
            <a:ext cx="668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V8</a:t>
            </a:r>
            <a:r>
              <a:rPr lang="zh-CN" altLang="en-US" sz="1600" dirty="0">
                <a:latin typeface="Consolas" panose="020B0609020204030204" pitchFamily="49" charset="0"/>
              </a:rPr>
              <a:t>引擎</a:t>
            </a:r>
            <a:r>
              <a:rPr lang="en-US" altLang="zh-CN" sz="1600" dirty="0">
                <a:latin typeface="Consolas" panose="020B0609020204030204" pitchFamily="49" charset="0"/>
              </a:rPr>
              <a:t>sort</a:t>
            </a:r>
            <a:r>
              <a:rPr lang="zh-CN" altLang="en-US" sz="1600" dirty="0">
                <a:latin typeface="Consolas" panose="020B0609020204030204" pitchFamily="49" charset="0"/>
              </a:rPr>
              <a:t>源码地址</a:t>
            </a:r>
            <a:r>
              <a:rPr lang="en-US" altLang="zh-CN" sz="1600" dirty="0"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latin typeface="Consolas" panose="020B0609020204030204" pitchFamily="49" charset="0"/>
                <a:hlinkClick r:id="rId2"/>
              </a:rPr>
              <a:t>https://github.com/v8/v8/blob/5.9.221/src/js/array.js#L709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0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BC28BC-0AE5-498A-9AC5-CBBF8574B8A4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EBD8F6-4BE9-464C-92E0-04B4CABBE240}"/>
              </a:ext>
            </a:extLst>
          </p:cNvPr>
          <p:cNvSpPr txBox="1"/>
          <p:nvPr/>
        </p:nvSpPr>
        <p:spPr>
          <a:xfrm>
            <a:off x="1376772" y="1276123"/>
            <a:ext cx="9090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给你一个包含 </a:t>
            </a:r>
            <a:r>
              <a:rPr lang="en-US" altLang="zh-CN" sz="1600" dirty="0">
                <a:latin typeface="Consolas" panose="020B0609020204030204" pitchFamily="49" charset="0"/>
              </a:rPr>
              <a:t>n </a:t>
            </a:r>
            <a:r>
              <a:rPr lang="zh-CN" altLang="en-US" sz="1600" dirty="0">
                <a:latin typeface="Consolas" panose="020B0609020204030204" pitchFamily="49" charset="0"/>
              </a:rPr>
              <a:t>个整数的数组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zh-CN" altLang="en-US" sz="1600" dirty="0">
                <a:latin typeface="Consolas" panose="020B0609020204030204" pitchFamily="49" charset="0"/>
              </a:rPr>
              <a:t>，判断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中是否存在三个元素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+ c = 0 </a:t>
            </a:r>
            <a:r>
              <a:rPr lang="zh-CN" altLang="en-US" sz="1600" dirty="0">
                <a:latin typeface="Consolas" panose="020B0609020204030204" pitchFamily="49" charset="0"/>
              </a:rPr>
              <a:t>？请你找出所有和为 </a:t>
            </a:r>
            <a:r>
              <a:rPr lang="en-US" altLang="zh-CN" sz="1600" dirty="0">
                <a:latin typeface="Consolas" panose="020B0609020204030204" pitchFamily="49" charset="0"/>
              </a:rPr>
              <a:t>0 </a:t>
            </a:r>
            <a:r>
              <a:rPr lang="zh-CN" altLang="en-US" sz="1600" dirty="0">
                <a:latin typeface="Consolas" panose="020B0609020204030204" pitchFamily="49" charset="0"/>
              </a:rPr>
              <a:t>且不重复的三元组。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注意：答案中不可以包含重复的三元组。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示例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latin typeface="Consolas" panose="020B0609020204030204" pitchFamily="49" charset="0"/>
              </a:rPr>
              <a:t>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输入：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= [-1,0,1,2,-1,-4]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输出：</a:t>
            </a:r>
            <a:r>
              <a:rPr lang="en-US" altLang="zh-CN" sz="1600" dirty="0">
                <a:latin typeface="Consolas" panose="020B0609020204030204" pitchFamily="49" charset="0"/>
              </a:rPr>
              <a:t>[[-1,-1,2],[-1,0,1]]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示例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latin typeface="Consolas" panose="020B0609020204030204" pitchFamily="49" charset="0"/>
              </a:rPr>
              <a:t>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输入：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= []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输出：</a:t>
            </a:r>
            <a:r>
              <a:rPr lang="en-US" altLang="zh-CN" sz="1600" dirty="0">
                <a:latin typeface="Consolas" panose="020B0609020204030204" pitchFamily="49" charset="0"/>
              </a:rPr>
              <a:t>[]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提示：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0 &lt;=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&lt;= 3000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-10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latin typeface="Consolas" panose="020B0609020204030204" pitchFamily="49" charset="0"/>
              </a:rPr>
              <a:t> &lt;=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&lt;= 10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5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090FAB-7980-4B27-93F4-DA91AB930180}"/>
              </a:ext>
            </a:extLst>
          </p:cNvPr>
          <p:cNvSpPr txBox="1"/>
          <p:nvPr/>
        </p:nvSpPr>
        <p:spPr>
          <a:xfrm>
            <a:off x="6913106" y="2774406"/>
            <a:ext cx="3902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// your code here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39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F2AB57-0404-45F1-A872-5B871ACF4ACA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C9BE7-E9C7-4280-95FA-A402646B3AE8}"/>
              </a:ext>
            </a:extLst>
          </p:cNvPr>
          <p:cNvSpPr txBox="1"/>
          <p:nvPr/>
        </p:nvSpPr>
        <p:spPr>
          <a:xfrm>
            <a:off x="1385916" y="1385851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中是否存在三个元素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+ c = 0 </a:t>
            </a:r>
            <a:r>
              <a:rPr lang="zh-CN" altLang="en-US" sz="1600" dirty="0">
                <a:latin typeface="Consolas" panose="020B0609020204030204" pitchFamily="49" charset="0"/>
              </a:rPr>
              <a:t>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EB6DB9-E829-44B7-8EED-77E62F8C02EA}"/>
              </a:ext>
            </a:extLst>
          </p:cNvPr>
          <p:cNvSpPr txBox="1"/>
          <p:nvPr/>
        </p:nvSpPr>
        <p:spPr>
          <a:xfrm>
            <a:off x="1385916" y="201373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中是否存在两个元素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= 0 - c </a:t>
            </a:r>
            <a:r>
              <a:rPr lang="zh-CN" altLang="en-US" sz="1600" dirty="0">
                <a:latin typeface="Consolas" panose="020B0609020204030204" pitchFamily="49" charset="0"/>
              </a:rPr>
              <a:t>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481760-863E-4A29-A00E-CC8AA232B151}"/>
              </a:ext>
            </a:extLst>
          </p:cNvPr>
          <p:cNvSpPr txBox="1"/>
          <p:nvPr/>
        </p:nvSpPr>
        <p:spPr>
          <a:xfrm>
            <a:off x="1385916" y="2641627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这样的处理之后，题目就转化为了</a:t>
            </a:r>
            <a:r>
              <a:rPr lang="zh-CN" alt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两数之和</a:t>
            </a:r>
            <a:endParaRPr lang="en-US" altLang="zh-CN" sz="16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180931-02E0-48BA-BAB6-32881E01E77D}"/>
              </a:ext>
            </a:extLst>
          </p:cNvPr>
          <p:cNvSpPr txBox="1"/>
          <p:nvPr/>
        </p:nvSpPr>
        <p:spPr>
          <a:xfrm>
            <a:off x="2084832" y="3092990"/>
            <a:ext cx="7256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0, j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while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&gt; target) j--;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AED3E-EDD0-4F1E-8AB7-38D2DF6C55FA}"/>
              </a:ext>
            </a:extLst>
          </p:cNvPr>
          <p:cNvSpPr txBox="1"/>
          <p:nvPr/>
        </p:nvSpPr>
        <p:spPr>
          <a:xfrm>
            <a:off x="1385916" y="477545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这样的转化如何实现？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340F9-81EA-44B6-BC7A-C3E63B6950A7}"/>
              </a:ext>
            </a:extLst>
          </p:cNvPr>
          <p:cNvSpPr txBox="1"/>
          <p:nvPr/>
        </p:nvSpPr>
        <p:spPr>
          <a:xfrm>
            <a:off x="2008632" y="5258907"/>
            <a:ext cx="725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2399</Words>
  <Application>Microsoft Office PowerPoint</Application>
  <PresentationFormat>宽屏</PresentationFormat>
  <Paragraphs>235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鹤鸣</dc:creator>
  <cp:lastModifiedBy>乔 鹤鸣</cp:lastModifiedBy>
  <cp:revision>5</cp:revision>
  <dcterms:created xsi:type="dcterms:W3CDTF">2021-10-26T13:39:49Z</dcterms:created>
  <dcterms:modified xsi:type="dcterms:W3CDTF">2021-10-28T14:43:11Z</dcterms:modified>
</cp:coreProperties>
</file>