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64" r:id="rId4"/>
    <p:sldId id="260" r:id="rId5"/>
    <p:sldId id="262" r:id="rId6"/>
    <p:sldId id="267" r:id="rId7"/>
    <p:sldId id="268" r:id="rId8"/>
    <p:sldId id="269" r:id="rId9"/>
    <p:sldId id="270" r:id="rId10"/>
    <p:sldId id="266"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D27A"/>
    <a:srgbClr val="1616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79355"/>
  </p:normalViewPr>
  <p:slideViewPr>
    <p:cSldViewPr snapToGrid="0" snapToObjects="1">
      <p:cViewPr>
        <p:scale>
          <a:sx n="95" d="100"/>
          <a:sy n="95" d="100"/>
        </p:scale>
        <p:origin x="1120"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5687F2-4EF7-774D-957C-F14876C06393}" type="datetimeFigureOut">
              <a:rPr lang="en-US" smtClean="0"/>
              <a:t>12/13/21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86B585-CEA3-6948-A971-25569B34512A}" type="slidenum">
              <a:rPr lang="en-US" smtClean="0"/>
              <a:t>‹#›</a:t>
            </a:fld>
            <a:endParaRPr lang="en-US"/>
          </a:p>
        </p:txBody>
      </p:sp>
    </p:spTree>
    <p:extLst>
      <p:ext uri="{BB962C8B-B14F-4D97-AF65-F5344CB8AC3E}">
        <p14:creationId xmlns:p14="http://schemas.microsoft.com/office/powerpoint/2010/main" val="1679238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86B585-CEA3-6948-A971-25569B34512A}" type="slidenum">
              <a:rPr lang="en-US" smtClean="0"/>
              <a:t>1</a:t>
            </a:fld>
            <a:endParaRPr lang="en-US"/>
          </a:p>
        </p:txBody>
      </p:sp>
    </p:spTree>
    <p:extLst>
      <p:ext uri="{BB962C8B-B14F-4D97-AF65-F5344CB8AC3E}">
        <p14:creationId xmlns:p14="http://schemas.microsoft.com/office/powerpoint/2010/main" val="2646694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86B585-CEA3-6948-A971-25569B34512A}" type="slidenum">
              <a:rPr lang="en-US" smtClean="0"/>
              <a:t>3</a:t>
            </a:fld>
            <a:endParaRPr lang="en-US"/>
          </a:p>
        </p:txBody>
      </p:sp>
    </p:spTree>
    <p:extLst>
      <p:ext uri="{BB962C8B-B14F-4D97-AF65-F5344CB8AC3E}">
        <p14:creationId xmlns:p14="http://schemas.microsoft.com/office/powerpoint/2010/main" val="4188768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Top Genre vs Energy </a:t>
            </a:r>
          </a:p>
          <a:p>
            <a:r>
              <a:rPr lang="en-US" dirty="0"/>
              <a:t>library(</a:t>
            </a:r>
            <a:r>
              <a:rPr lang="en-US" dirty="0" err="1"/>
              <a:t>plotly</a:t>
            </a:r>
            <a:r>
              <a:rPr lang="en-US" dirty="0"/>
              <a:t>)</a:t>
            </a:r>
          </a:p>
          <a:p>
            <a:r>
              <a:rPr lang="en-US" dirty="0"/>
              <a:t>aggregate(</a:t>
            </a:r>
            <a:r>
              <a:rPr lang="en-US" dirty="0" err="1"/>
              <a:t>nrgy</a:t>
            </a:r>
            <a:r>
              <a:rPr lang="en-US" dirty="0"/>
              <a:t> ~ </a:t>
            </a:r>
            <a:r>
              <a:rPr lang="en-US" dirty="0" err="1"/>
              <a:t>top.genre</a:t>
            </a:r>
            <a:r>
              <a:rPr lang="en-US" dirty="0"/>
              <a:t>, data = top18_19, FUN= mean)</a:t>
            </a:r>
          </a:p>
          <a:p>
            <a:r>
              <a:rPr lang="en-US" dirty="0"/>
              <a:t>k &lt;- aggregate(</a:t>
            </a:r>
            <a:r>
              <a:rPr lang="en-US" dirty="0" err="1"/>
              <a:t>nrgy</a:t>
            </a:r>
            <a:r>
              <a:rPr lang="en-US" dirty="0"/>
              <a:t> ~ </a:t>
            </a:r>
            <a:r>
              <a:rPr lang="en-US" dirty="0" err="1"/>
              <a:t>top.genre</a:t>
            </a:r>
            <a:r>
              <a:rPr lang="en-US" dirty="0"/>
              <a:t>, data = top18_19, FUN= mean)</a:t>
            </a:r>
          </a:p>
          <a:p>
            <a:r>
              <a:rPr lang="en-US" dirty="0" err="1"/>
              <a:t>write.csv</a:t>
            </a:r>
            <a:r>
              <a:rPr lang="en-US" dirty="0"/>
              <a:t>(k,'~/Desktop/Data 101/Final Project/18_19AggregateData.csv')</a:t>
            </a:r>
          </a:p>
          <a:p>
            <a:r>
              <a:rPr lang="en-US" dirty="0"/>
              <a:t>agg_18_19 &lt;- </a:t>
            </a:r>
            <a:r>
              <a:rPr lang="en-US" dirty="0" err="1"/>
              <a:t>read.csv</a:t>
            </a:r>
            <a:r>
              <a:rPr lang="en-US" dirty="0"/>
              <a:t>("~/Desktop/Data 101/Final Project/18_19AggregateData.csv")</a:t>
            </a:r>
          </a:p>
          <a:p>
            <a:r>
              <a:rPr lang="en-US" dirty="0"/>
              <a:t># Energy18_19 &lt;- agg_18_19$nrgy</a:t>
            </a:r>
          </a:p>
          <a:p>
            <a:endParaRPr lang="en-US" dirty="0"/>
          </a:p>
          <a:p>
            <a:r>
              <a:rPr lang="en-US" dirty="0"/>
              <a:t>attach(agg_18_19)</a:t>
            </a:r>
          </a:p>
          <a:p>
            <a:r>
              <a:rPr lang="en-US" dirty="0"/>
              <a:t>fig &lt;- </a:t>
            </a:r>
            <a:r>
              <a:rPr lang="en-US" dirty="0" err="1"/>
              <a:t>plot_ly</a:t>
            </a:r>
            <a:r>
              <a:rPr lang="en-US" dirty="0"/>
              <a:t>(x = c(</a:t>
            </a:r>
            <a:r>
              <a:rPr lang="en-US" dirty="0" err="1"/>
              <a:t>top.genre</a:t>
            </a:r>
            <a:r>
              <a:rPr lang="en-US" dirty="0"/>
              <a:t>), y = c(</a:t>
            </a:r>
            <a:r>
              <a:rPr lang="en-US" dirty="0" err="1"/>
              <a:t>nrgy</a:t>
            </a:r>
            <a:r>
              <a:rPr lang="en-US" dirty="0"/>
              <a:t>), width = 500, height = 500, type = 'bar')%&gt;% </a:t>
            </a:r>
          </a:p>
          <a:p>
            <a:r>
              <a:rPr lang="en-US" dirty="0"/>
              <a:t>  layout(title= list(text = "Average Correlation Between Top Genre and </a:t>
            </a:r>
            <a:r>
              <a:rPr lang="en-US" dirty="0" err="1"/>
              <a:t>Energy",font</a:t>
            </a:r>
            <a:r>
              <a:rPr lang="en-US" dirty="0"/>
              <a:t> = "Times New Roman"), font="Times New Roman", </a:t>
            </a:r>
          </a:p>
          <a:p>
            <a:r>
              <a:rPr lang="en-US" dirty="0"/>
              <a:t>         </a:t>
            </a:r>
            <a:r>
              <a:rPr lang="en-US" dirty="0" err="1"/>
              <a:t>xaxis</a:t>
            </a:r>
            <a:r>
              <a:rPr lang="en-US" dirty="0"/>
              <a:t> = list(title = list(text ='Top Genre', font = "Times New Roman")), </a:t>
            </a:r>
          </a:p>
          <a:p>
            <a:r>
              <a:rPr lang="en-US" dirty="0"/>
              <a:t>         </a:t>
            </a:r>
            <a:r>
              <a:rPr lang="en-US" dirty="0" err="1"/>
              <a:t>yaxis</a:t>
            </a:r>
            <a:r>
              <a:rPr lang="en-US" dirty="0"/>
              <a:t> = list(title = list(text ='Energy', font = "Times New Roman")),</a:t>
            </a:r>
          </a:p>
          <a:p>
            <a:r>
              <a:rPr lang="en-US" dirty="0"/>
              <a:t>         </a:t>
            </a:r>
            <a:r>
              <a:rPr lang="en-US" dirty="0" err="1"/>
              <a:t>plot_bgcolor</a:t>
            </a:r>
            <a:r>
              <a:rPr lang="en-US" dirty="0"/>
              <a:t>='#e5ecf6', </a:t>
            </a:r>
            <a:r>
              <a:rPr lang="en-US" dirty="0" err="1"/>
              <a:t>paper_bgcolor</a:t>
            </a:r>
            <a:r>
              <a:rPr lang="en-US" dirty="0"/>
              <a:t>='#31d27a')</a:t>
            </a:r>
          </a:p>
          <a:p>
            <a:r>
              <a:rPr lang="en-US" dirty="0"/>
              <a:t>fig</a:t>
            </a:r>
          </a:p>
        </p:txBody>
      </p:sp>
      <p:sp>
        <p:nvSpPr>
          <p:cNvPr id="4" name="Slide Number Placeholder 3"/>
          <p:cNvSpPr>
            <a:spLocks noGrp="1"/>
          </p:cNvSpPr>
          <p:nvPr>
            <p:ph type="sldNum" sz="quarter" idx="5"/>
          </p:nvPr>
        </p:nvSpPr>
        <p:spPr/>
        <p:txBody>
          <a:bodyPr/>
          <a:lstStyle/>
          <a:p>
            <a:fld id="{5686B585-CEA3-6948-A971-25569B34512A}" type="slidenum">
              <a:rPr lang="en-US" smtClean="0"/>
              <a:t>4</a:t>
            </a:fld>
            <a:endParaRPr lang="en-US"/>
          </a:p>
        </p:txBody>
      </p:sp>
    </p:spTree>
    <p:extLst>
      <p:ext uri="{BB962C8B-B14F-4D97-AF65-F5344CB8AC3E}">
        <p14:creationId xmlns:p14="http://schemas.microsoft.com/office/powerpoint/2010/main" val="2067768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Mix1 &lt;- subset(top20[,c(1,4)])</a:t>
            </a:r>
          </a:p>
          <a:p>
            <a:r>
              <a:rPr lang="en-US" dirty="0"/>
              <a:t>Mix2 &lt;- subset(Random[,c(1,4)])</a:t>
            </a:r>
          </a:p>
          <a:p>
            <a:endParaRPr lang="en-US" dirty="0"/>
          </a:p>
          <a:p>
            <a:r>
              <a:rPr lang="en-US" dirty="0"/>
              <a:t>library(</a:t>
            </a:r>
            <a:r>
              <a:rPr lang="en-US" dirty="0" err="1"/>
              <a:t>dplyr</a:t>
            </a:r>
            <a:r>
              <a:rPr lang="en-US" dirty="0"/>
              <a:t>)</a:t>
            </a:r>
          </a:p>
          <a:p>
            <a:r>
              <a:rPr lang="en-US" dirty="0"/>
              <a:t>Distinct2020 &lt;- distinct(Mix1, </a:t>
            </a:r>
            <a:r>
              <a:rPr lang="en-US" dirty="0" err="1"/>
              <a:t>top.genre</a:t>
            </a:r>
            <a:r>
              <a:rPr lang="en-US" dirty="0"/>
              <a:t>)</a:t>
            </a:r>
          </a:p>
          <a:p>
            <a:r>
              <a:rPr lang="en-US" dirty="0" err="1"/>
              <a:t>DistinctRandom</a:t>
            </a:r>
            <a:r>
              <a:rPr lang="en-US" dirty="0"/>
              <a:t> &lt;- distinct(Mix2, </a:t>
            </a:r>
            <a:r>
              <a:rPr lang="en-US" dirty="0" err="1"/>
              <a:t>top.genre</a:t>
            </a:r>
            <a:r>
              <a:rPr lang="en-US" dirty="0"/>
              <a:t>)</a:t>
            </a:r>
          </a:p>
          <a:p>
            <a:r>
              <a:rPr lang="en-US" dirty="0"/>
              <a:t>names(</a:t>
            </a:r>
            <a:r>
              <a:rPr lang="en-US" dirty="0" err="1"/>
              <a:t>DistinctRandom</a:t>
            </a:r>
            <a:r>
              <a:rPr lang="en-US" dirty="0"/>
              <a:t>)[1] &lt;- "top.genre2"</a:t>
            </a:r>
          </a:p>
          <a:p>
            <a:endParaRPr lang="en-US" dirty="0"/>
          </a:p>
          <a:p>
            <a:r>
              <a:rPr lang="en-US" dirty="0"/>
              <a:t>Mixed &lt;- merge(</a:t>
            </a:r>
            <a:r>
              <a:rPr lang="en-US" dirty="0" err="1"/>
              <a:t>data.frame</a:t>
            </a:r>
            <a:r>
              <a:rPr lang="en-US" dirty="0"/>
              <a:t>(Distinct2020, </a:t>
            </a:r>
            <a:r>
              <a:rPr lang="en-US" dirty="0" err="1"/>
              <a:t>row.names</a:t>
            </a:r>
            <a:r>
              <a:rPr lang="en-US" dirty="0"/>
              <a:t>=NULL), </a:t>
            </a:r>
            <a:r>
              <a:rPr lang="en-US" dirty="0" err="1"/>
              <a:t>data.frame</a:t>
            </a:r>
            <a:r>
              <a:rPr lang="en-US" dirty="0"/>
              <a:t>(</a:t>
            </a:r>
            <a:r>
              <a:rPr lang="en-US" dirty="0" err="1"/>
              <a:t>DistinctRandom</a:t>
            </a:r>
            <a:r>
              <a:rPr lang="en-US" dirty="0"/>
              <a:t>, </a:t>
            </a:r>
            <a:r>
              <a:rPr lang="en-US" dirty="0" err="1"/>
              <a:t>row.names</a:t>
            </a:r>
            <a:r>
              <a:rPr lang="en-US" dirty="0"/>
              <a:t>=NULL), by = 0, all = TRUE)[-1]</a:t>
            </a:r>
          </a:p>
          <a:p>
            <a:endParaRPr lang="en-US" dirty="0"/>
          </a:p>
          <a:p>
            <a:r>
              <a:rPr lang="en-US" dirty="0" err="1"/>
              <a:t>MixedTable</a:t>
            </a:r>
            <a:r>
              <a:rPr lang="en-US" dirty="0"/>
              <a:t> &lt;- Mixed %&gt;%</a:t>
            </a:r>
          </a:p>
          <a:p>
            <a:r>
              <a:rPr lang="en-US" dirty="0"/>
              <a:t>  count(</a:t>
            </a:r>
            <a:r>
              <a:rPr lang="en-US" dirty="0" err="1"/>
              <a:t>top.genre</a:t>
            </a:r>
            <a:r>
              <a:rPr lang="en-US" dirty="0"/>
              <a:t>, top.genre2, sort= FALSE)</a:t>
            </a:r>
          </a:p>
          <a:p>
            <a:r>
              <a:rPr lang="en-US" dirty="0" err="1"/>
              <a:t>colnames</a:t>
            </a:r>
            <a:r>
              <a:rPr lang="en-US" dirty="0"/>
              <a:t>(Mixed) &lt;- c("Top Genre 2020", "Top Genre Random")</a:t>
            </a:r>
          </a:p>
          <a:p>
            <a:r>
              <a:rPr lang="en-US" dirty="0"/>
              <a:t>fig &lt;- </a:t>
            </a:r>
            <a:r>
              <a:rPr lang="en-US" dirty="0" err="1"/>
              <a:t>plot_ly</a:t>
            </a:r>
            <a:r>
              <a:rPr lang="en-US" dirty="0"/>
              <a:t>(</a:t>
            </a:r>
          </a:p>
          <a:p>
            <a:r>
              <a:rPr lang="en-US" dirty="0"/>
              <a:t>  type='table',</a:t>
            </a:r>
          </a:p>
          <a:p>
            <a:r>
              <a:rPr lang="en-US" dirty="0"/>
              <a:t>  header=list(</a:t>
            </a:r>
          </a:p>
          <a:p>
            <a:r>
              <a:rPr lang="en-US" dirty="0"/>
              <a:t>    values=names(Mixed), </a:t>
            </a:r>
          </a:p>
          <a:p>
            <a:r>
              <a:rPr lang="en-US" dirty="0"/>
              <a:t>    align = c("center", "center"),</a:t>
            </a:r>
          </a:p>
          <a:p>
            <a:r>
              <a:rPr lang="en-US" dirty="0"/>
              <a:t>    line = list(width = 1, color = 'white'),</a:t>
            </a:r>
          </a:p>
          <a:p>
            <a:r>
              <a:rPr lang="en-US" dirty="0"/>
              <a:t>    fill= list(color= c("#113b22", "#113b22")),</a:t>
            </a:r>
          </a:p>
          <a:p>
            <a:r>
              <a:rPr lang="en-US" dirty="0"/>
              <a:t>    font= list(family = "San Serif", size =15, color = "white"),</a:t>
            </a:r>
          </a:p>
          <a:p>
            <a:r>
              <a:rPr lang="en-US" dirty="0"/>
              <a:t>    height= 30),          </a:t>
            </a:r>
          </a:p>
          <a:p>
            <a:r>
              <a:rPr lang="en-US" dirty="0"/>
              <a:t>  cells=list(</a:t>
            </a:r>
          </a:p>
          <a:p>
            <a:r>
              <a:rPr lang="en-US" dirty="0"/>
              <a:t>    values=</a:t>
            </a:r>
            <a:r>
              <a:rPr lang="en-US" dirty="0" err="1"/>
              <a:t>unname</a:t>
            </a:r>
            <a:r>
              <a:rPr lang="en-US" dirty="0"/>
              <a:t>(Mixed),</a:t>
            </a:r>
          </a:p>
          <a:p>
            <a:r>
              <a:rPr lang="en-US" dirty="0"/>
              <a:t>    align = c("center", "center"),</a:t>
            </a:r>
          </a:p>
          <a:p>
            <a:r>
              <a:rPr lang="en-US" dirty="0"/>
              <a:t>    line = list(width = 1, color = 'white'),</a:t>
            </a:r>
          </a:p>
          <a:p>
            <a:r>
              <a:rPr lang="en-US" dirty="0"/>
              <a:t>    fill= list(color= c("#31d27a", "#31d27a")),</a:t>
            </a:r>
          </a:p>
          <a:p>
            <a:r>
              <a:rPr lang="en-US" dirty="0"/>
              <a:t>    font= list(family = "San Serif", size =15, color = "white"),</a:t>
            </a:r>
          </a:p>
          <a:p>
            <a:r>
              <a:rPr lang="en-US" dirty="0"/>
              <a:t>    height= 30)) %&gt;% </a:t>
            </a:r>
          </a:p>
          <a:p>
            <a:r>
              <a:rPr lang="en-US" dirty="0"/>
              <a:t>  layout(</a:t>
            </a:r>
            <a:r>
              <a:rPr lang="en-US" dirty="0" err="1"/>
              <a:t>paper_bgcolor</a:t>
            </a:r>
            <a:r>
              <a:rPr lang="en-US" dirty="0"/>
              <a:t>='#31d27a')</a:t>
            </a:r>
          </a:p>
          <a:p>
            <a:r>
              <a:rPr lang="en-US" dirty="0"/>
              <a:t>fig </a:t>
            </a:r>
          </a:p>
        </p:txBody>
      </p:sp>
      <p:sp>
        <p:nvSpPr>
          <p:cNvPr id="4" name="Slide Number Placeholder 3"/>
          <p:cNvSpPr>
            <a:spLocks noGrp="1"/>
          </p:cNvSpPr>
          <p:nvPr>
            <p:ph type="sldNum" sz="quarter" idx="5"/>
          </p:nvPr>
        </p:nvSpPr>
        <p:spPr/>
        <p:txBody>
          <a:bodyPr/>
          <a:lstStyle/>
          <a:p>
            <a:fld id="{5686B585-CEA3-6948-A971-25569B34512A}" type="slidenum">
              <a:rPr lang="en-US" smtClean="0"/>
              <a:t>5</a:t>
            </a:fld>
            <a:endParaRPr lang="en-US"/>
          </a:p>
        </p:txBody>
      </p:sp>
    </p:spTree>
    <p:extLst>
      <p:ext uri="{BB962C8B-B14F-4D97-AF65-F5344CB8AC3E}">
        <p14:creationId xmlns:p14="http://schemas.microsoft.com/office/powerpoint/2010/main" val="1217414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Agg2020 &lt;-  aggregate(bpm ~ </a:t>
            </a:r>
            <a:r>
              <a:rPr lang="en-US" dirty="0" err="1"/>
              <a:t>nrgy</a:t>
            </a:r>
            <a:r>
              <a:rPr lang="en-US" dirty="0"/>
              <a:t>, data= top20, FUN= mean)</a:t>
            </a:r>
          </a:p>
          <a:p>
            <a:r>
              <a:rPr lang="en-US" dirty="0" err="1"/>
              <a:t>AggRandom</a:t>
            </a:r>
            <a:r>
              <a:rPr lang="en-US" dirty="0"/>
              <a:t>&lt;- aggregate(bpm ~ </a:t>
            </a:r>
            <a:r>
              <a:rPr lang="en-US" dirty="0" err="1"/>
              <a:t>nrgy</a:t>
            </a:r>
            <a:r>
              <a:rPr lang="en-US" dirty="0"/>
              <a:t>, data= Random, FUN= mean)</a:t>
            </a:r>
          </a:p>
          <a:p>
            <a:endParaRPr lang="en-US" dirty="0"/>
          </a:p>
          <a:p>
            <a:r>
              <a:rPr lang="en-US" dirty="0" err="1"/>
              <a:t>AggMixed</a:t>
            </a:r>
            <a:r>
              <a:rPr lang="en-US" dirty="0"/>
              <a:t> &lt;- merge(</a:t>
            </a:r>
            <a:r>
              <a:rPr lang="en-US" dirty="0" err="1"/>
              <a:t>data.frame</a:t>
            </a:r>
            <a:r>
              <a:rPr lang="en-US" dirty="0"/>
              <a:t>(Agg2020, </a:t>
            </a:r>
            <a:r>
              <a:rPr lang="en-US" dirty="0" err="1"/>
              <a:t>row.names</a:t>
            </a:r>
            <a:r>
              <a:rPr lang="en-US" dirty="0"/>
              <a:t>=NULL), </a:t>
            </a:r>
            <a:r>
              <a:rPr lang="en-US" dirty="0" err="1"/>
              <a:t>data.frame</a:t>
            </a:r>
            <a:r>
              <a:rPr lang="en-US" dirty="0"/>
              <a:t>(</a:t>
            </a:r>
            <a:r>
              <a:rPr lang="en-US" dirty="0" err="1"/>
              <a:t>AggRandom</a:t>
            </a:r>
            <a:r>
              <a:rPr lang="en-US" dirty="0"/>
              <a:t>, </a:t>
            </a:r>
            <a:r>
              <a:rPr lang="en-US" dirty="0" err="1"/>
              <a:t>row.names</a:t>
            </a:r>
            <a:r>
              <a:rPr lang="en-US" dirty="0"/>
              <a:t>=NULL), by = 0, all = TRUE)[-1]</a:t>
            </a:r>
          </a:p>
          <a:p>
            <a:r>
              <a:rPr lang="en-US" dirty="0"/>
              <a:t># </a:t>
            </a:r>
            <a:r>
              <a:rPr lang="en-US" dirty="0" err="1"/>
              <a:t>write.csv</a:t>
            </a:r>
            <a:r>
              <a:rPr lang="en-US" dirty="0"/>
              <a:t>(</a:t>
            </a:r>
            <a:r>
              <a:rPr lang="en-US" dirty="0" err="1"/>
              <a:t>AggMixed</a:t>
            </a:r>
            <a:r>
              <a:rPr lang="en-US" dirty="0"/>
              <a:t>, '~/Desktop/Data 101/Final Project/</a:t>
            </a:r>
            <a:r>
              <a:rPr lang="en-US" dirty="0" err="1"/>
              <a:t>AggMixed.csv</a:t>
            </a:r>
            <a:r>
              <a:rPr lang="en-US" dirty="0"/>
              <a:t>')</a:t>
            </a:r>
          </a:p>
          <a:p>
            <a:r>
              <a:rPr lang="en-US" dirty="0" err="1"/>
              <a:t>AggMixed</a:t>
            </a:r>
            <a:r>
              <a:rPr lang="en-US" dirty="0"/>
              <a:t> &lt;- </a:t>
            </a:r>
            <a:r>
              <a:rPr lang="en-US" dirty="0" err="1"/>
              <a:t>read.csv</a:t>
            </a:r>
            <a:r>
              <a:rPr lang="en-US" dirty="0"/>
              <a:t>('~/Desktop/Data 101/Final Project/</a:t>
            </a:r>
            <a:r>
              <a:rPr lang="en-US" dirty="0" err="1"/>
              <a:t>AggMixed.csv</a:t>
            </a:r>
            <a:r>
              <a:rPr lang="en-US" dirty="0"/>
              <a:t>')</a:t>
            </a:r>
          </a:p>
          <a:p>
            <a:endParaRPr lang="en-US" dirty="0"/>
          </a:p>
          <a:p>
            <a:r>
              <a:rPr lang="en-US" dirty="0"/>
              <a:t>library(</a:t>
            </a:r>
            <a:r>
              <a:rPr lang="en-US" dirty="0" err="1"/>
              <a:t>plotly</a:t>
            </a:r>
            <a:r>
              <a:rPr lang="en-US" dirty="0"/>
              <a:t>)</a:t>
            </a:r>
          </a:p>
          <a:p>
            <a:r>
              <a:rPr lang="en-US" dirty="0"/>
              <a:t>fig &lt;- </a:t>
            </a:r>
            <a:r>
              <a:rPr lang="en-US" dirty="0" err="1"/>
              <a:t>plot_ly</a:t>
            </a:r>
            <a:r>
              <a:rPr lang="en-US" dirty="0"/>
              <a:t>(</a:t>
            </a:r>
            <a:r>
              <a:rPr lang="en-US" dirty="0" err="1"/>
              <a:t>AggMixed</a:t>
            </a:r>
            <a:r>
              <a:rPr lang="en-US" dirty="0"/>
              <a:t>, x = ~</a:t>
            </a:r>
            <a:r>
              <a:rPr lang="en-US" dirty="0" err="1"/>
              <a:t>nrgy.x</a:t>
            </a:r>
            <a:r>
              <a:rPr lang="en-US" dirty="0"/>
              <a:t>, y = ~</a:t>
            </a:r>
            <a:r>
              <a:rPr lang="en-US" dirty="0" err="1"/>
              <a:t>bpm.x</a:t>
            </a:r>
            <a:r>
              <a:rPr lang="en-US" dirty="0"/>
              <a:t>, type = 'bar', name = 'Top 2020 Songs')</a:t>
            </a:r>
          </a:p>
          <a:p>
            <a:r>
              <a:rPr lang="en-US" dirty="0"/>
              <a:t>fig &lt;- fig %&gt;% </a:t>
            </a:r>
            <a:r>
              <a:rPr lang="en-US" dirty="0" err="1"/>
              <a:t>add_trace</a:t>
            </a:r>
            <a:r>
              <a:rPr lang="en-US" dirty="0"/>
              <a:t>(y = ~</a:t>
            </a:r>
            <a:r>
              <a:rPr lang="en-US" dirty="0" err="1"/>
              <a:t>bpm.y</a:t>
            </a:r>
            <a:r>
              <a:rPr lang="en-US" dirty="0"/>
              <a:t>, name = 'Random Songs')</a:t>
            </a:r>
          </a:p>
          <a:p>
            <a:r>
              <a:rPr lang="en-US" dirty="0"/>
              <a:t>fig &lt;- fig %&gt;% layout(</a:t>
            </a:r>
            <a:r>
              <a:rPr lang="en-US" dirty="0" err="1"/>
              <a:t>yaxis</a:t>
            </a:r>
            <a:r>
              <a:rPr lang="en-US" dirty="0"/>
              <a:t> = list(title = 'BPM'),</a:t>
            </a:r>
          </a:p>
          <a:p>
            <a:r>
              <a:rPr lang="en-US" dirty="0"/>
              <a:t>                      </a:t>
            </a:r>
            <a:r>
              <a:rPr lang="en-US" dirty="0" err="1"/>
              <a:t>xaxis</a:t>
            </a:r>
            <a:r>
              <a:rPr lang="en-US" dirty="0"/>
              <a:t> = list(title = list(text ='Energy'),</a:t>
            </a:r>
          </a:p>
          <a:p>
            <a:r>
              <a:rPr lang="en-US" dirty="0"/>
              <a:t>                      </a:t>
            </a:r>
            <a:r>
              <a:rPr lang="en-US" dirty="0" err="1"/>
              <a:t>barmode</a:t>
            </a:r>
            <a:r>
              <a:rPr lang="en-US" dirty="0"/>
              <a:t> = 'group'),</a:t>
            </a:r>
          </a:p>
          <a:p>
            <a:r>
              <a:rPr lang="en-US" dirty="0"/>
              <a:t>                      </a:t>
            </a:r>
            <a:r>
              <a:rPr lang="en-US" dirty="0" err="1"/>
              <a:t>paper_bgcolor</a:t>
            </a:r>
            <a:r>
              <a:rPr lang="en-US" dirty="0"/>
              <a:t>='#31d27a')</a:t>
            </a:r>
          </a:p>
          <a:p>
            <a:r>
              <a:rPr lang="en-US" dirty="0"/>
              <a:t>fig</a:t>
            </a:r>
          </a:p>
        </p:txBody>
      </p:sp>
      <p:sp>
        <p:nvSpPr>
          <p:cNvPr id="4" name="Slide Number Placeholder 3"/>
          <p:cNvSpPr>
            <a:spLocks noGrp="1"/>
          </p:cNvSpPr>
          <p:nvPr>
            <p:ph type="sldNum" sz="quarter" idx="5"/>
          </p:nvPr>
        </p:nvSpPr>
        <p:spPr/>
        <p:txBody>
          <a:bodyPr/>
          <a:lstStyle/>
          <a:p>
            <a:fld id="{5686B585-CEA3-6948-A971-25569B34512A}" type="slidenum">
              <a:rPr lang="en-US" smtClean="0"/>
              <a:t>6</a:t>
            </a:fld>
            <a:endParaRPr lang="en-US"/>
          </a:p>
        </p:txBody>
      </p:sp>
    </p:spTree>
    <p:extLst>
      <p:ext uri="{BB962C8B-B14F-4D97-AF65-F5344CB8AC3E}">
        <p14:creationId xmlns:p14="http://schemas.microsoft.com/office/powerpoint/2010/main" val="3828060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2018/2019 = Test case -&gt; testing on Random</a:t>
            </a:r>
          </a:p>
          <a:p>
            <a:endParaRPr lang="en-US" dirty="0"/>
          </a:p>
          <a:p>
            <a:r>
              <a:rPr lang="en-US" dirty="0"/>
              <a:t># summary(top18_19)</a:t>
            </a:r>
          </a:p>
          <a:p>
            <a:r>
              <a:rPr lang="en-US" dirty="0"/>
              <a:t># I ran this to see what I could include in my prediction test. bpm, energy, and danceability all had high </a:t>
            </a:r>
            <a:r>
              <a:rPr lang="en-US" dirty="0" err="1"/>
              <a:t>avgs</a:t>
            </a:r>
            <a:r>
              <a:rPr lang="en-US" dirty="0"/>
              <a:t>, so I decided those should be a factor</a:t>
            </a:r>
          </a:p>
          <a:p>
            <a:r>
              <a:rPr lang="en-US" dirty="0"/>
              <a:t># When running the prediction, the </a:t>
            </a:r>
            <a:r>
              <a:rPr lang="en-US" dirty="0" err="1"/>
              <a:t>rmse</a:t>
            </a:r>
            <a:r>
              <a:rPr lang="en-US" dirty="0"/>
              <a:t> value range around &gt;56, so I decided to add year which dropped the </a:t>
            </a:r>
            <a:r>
              <a:rPr lang="en-US" dirty="0" err="1"/>
              <a:t>rmse</a:t>
            </a:r>
            <a:r>
              <a:rPr lang="en-US" dirty="0"/>
              <a:t> to 11.91.</a:t>
            </a:r>
          </a:p>
          <a:p>
            <a:endParaRPr lang="en-US" dirty="0"/>
          </a:p>
          <a:p>
            <a:endParaRPr lang="en-US" dirty="0"/>
          </a:p>
          <a:p>
            <a:r>
              <a:rPr lang="en-US" dirty="0" err="1"/>
              <a:t>my.model</a:t>
            </a:r>
            <a:r>
              <a:rPr lang="en-US" dirty="0"/>
              <a:t> &lt;- </a:t>
            </a:r>
            <a:r>
              <a:rPr lang="en-US" dirty="0" err="1"/>
              <a:t>lm</a:t>
            </a:r>
            <a:r>
              <a:rPr lang="en-US" dirty="0"/>
              <a:t>(</a:t>
            </a:r>
            <a:r>
              <a:rPr lang="en-US" dirty="0" err="1"/>
              <a:t>nrgy</a:t>
            </a:r>
            <a:r>
              <a:rPr lang="en-US" dirty="0"/>
              <a:t> ~ bpm + </a:t>
            </a:r>
            <a:r>
              <a:rPr lang="en-US" dirty="0" err="1"/>
              <a:t>dnce</a:t>
            </a:r>
            <a:r>
              <a:rPr lang="en-US" dirty="0"/>
              <a:t> + year, data = top18_19) </a:t>
            </a:r>
          </a:p>
          <a:p>
            <a:r>
              <a:rPr lang="en-US" dirty="0" err="1"/>
              <a:t>lm.model.predictions</a:t>
            </a:r>
            <a:r>
              <a:rPr lang="en-US" dirty="0"/>
              <a:t> &lt;- predict(</a:t>
            </a:r>
            <a:r>
              <a:rPr lang="en-US" dirty="0" err="1"/>
              <a:t>my.model</a:t>
            </a:r>
            <a:r>
              <a:rPr lang="en-US" dirty="0"/>
              <a:t>, Random) #</a:t>
            </a:r>
            <a:r>
              <a:rPr lang="en-US" dirty="0" err="1"/>
              <a:t>rmse</a:t>
            </a:r>
            <a:r>
              <a:rPr lang="en-US" dirty="0"/>
              <a:t>: 11.9136822 </a:t>
            </a:r>
          </a:p>
          <a:p>
            <a:r>
              <a:rPr lang="en-US" dirty="0" err="1"/>
              <a:t>regr.error</a:t>
            </a:r>
            <a:r>
              <a:rPr lang="en-US" dirty="0"/>
              <a:t>(</a:t>
            </a:r>
            <a:r>
              <a:rPr lang="en-US" dirty="0" err="1"/>
              <a:t>lm.model.predictions</a:t>
            </a:r>
            <a:r>
              <a:rPr lang="en-US" dirty="0"/>
              <a:t>, </a:t>
            </a:r>
            <a:r>
              <a:rPr lang="en-US" dirty="0" err="1"/>
              <a:t>Random$nrgy</a:t>
            </a:r>
            <a:r>
              <a:rPr lang="en-US" dirty="0"/>
              <a:t>) </a:t>
            </a:r>
          </a:p>
          <a:p>
            <a:endParaRPr lang="en-US" dirty="0"/>
          </a:p>
          <a:p>
            <a:r>
              <a:rPr lang="en-US" dirty="0"/>
              <a:t>View(</a:t>
            </a:r>
            <a:r>
              <a:rPr lang="en-US" dirty="0" err="1"/>
              <a:t>lm.model.predictions</a:t>
            </a:r>
            <a:r>
              <a:rPr lang="en-US" dirty="0"/>
              <a:t>)</a:t>
            </a:r>
          </a:p>
          <a:p>
            <a:endParaRPr lang="en-US" dirty="0"/>
          </a:p>
          <a:p>
            <a:r>
              <a:rPr lang="en-US" dirty="0"/>
              <a:t># summary(</a:t>
            </a:r>
            <a:r>
              <a:rPr lang="en-US" dirty="0" err="1"/>
              <a:t>lm.model.predictions</a:t>
            </a:r>
            <a:r>
              <a:rPr lang="en-US" dirty="0"/>
              <a:t>)</a:t>
            </a:r>
          </a:p>
          <a:p>
            <a:r>
              <a:rPr lang="en-US" dirty="0"/>
              <a:t># Min. 1st Qu.  Median    Mean 3rd Qu.    Max. </a:t>
            </a:r>
          </a:p>
          <a:p>
            <a:r>
              <a:rPr lang="en-US" dirty="0"/>
              <a:t># 53.07   57.56   59.75   60.57   62.67   74.93 </a:t>
            </a:r>
          </a:p>
          <a:p>
            <a:endParaRPr lang="en-US" dirty="0"/>
          </a:p>
          <a:p>
            <a:r>
              <a:rPr lang="en-US" dirty="0"/>
              <a:t># According to this data, Random songs with the energy level around 60.57 would typically fit best in Top 2018 and 2019 songs. </a:t>
            </a:r>
          </a:p>
          <a:p>
            <a:endParaRPr lang="en-US" dirty="0"/>
          </a:p>
          <a:p>
            <a:r>
              <a:rPr lang="en-US" dirty="0"/>
              <a:t># When taking a quick look at the data, it seems there are not many songs around that mean, therefore I will include from 59-61 energy level. (+-1 factor)</a:t>
            </a:r>
          </a:p>
          <a:p>
            <a:endParaRPr lang="en-US" dirty="0"/>
          </a:p>
          <a:p>
            <a:r>
              <a:rPr lang="en-US" dirty="0"/>
              <a:t>library(</a:t>
            </a:r>
            <a:r>
              <a:rPr lang="en-US" dirty="0" err="1"/>
              <a:t>dplyr</a:t>
            </a:r>
            <a:r>
              <a:rPr lang="en-US" dirty="0"/>
              <a:t>)</a:t>
            </a:r>
          </a:p>
          <a:p>
            <a:r>
              <a:rPr lang="en-US" dirty="0"/>
              <a:t>Prediction1 &lt;- select(Random, title, </a:t>
            </a:r>
            <a:r>
              <a:rPr lang="en-US" dirty="0" err="1"/>
              <a:t>nrgy</a:t>
            </a:r>
            <a:r>
              <a:rPr lang="en-US" dirty="0"/>
              <a:t>) #selecting both Title of song and energy </a:t>
            </a:r>
            <a:r>
              <a:rPr lang="en-US" dirty="0" err="1"/>
              <a:t>lvl</a:t>
            </a:r>
            <a:endParaRPr lang="en-US" dirty="0"/>
          </a:p>
          <a:p>
            <a:r>
              <a:rPr lang="en-US" dirty="0"/>
              <a:t>Prediction1 &lt;- filter(Prediction1, </a:t>
            </a:r>
            <a:r>
              <a:rPr lang="en-US" dirty="0" err="1"/>
              <a:t>Random$nrgy</a:t>
            </a:r>
            <a:r>
              <a:rPr lang="en-US" dirty="0"/>
              <a:t> == "59" | </a:t>
            </a:r>
            <a:r>
              <a:rPr lang="en-US" dirty="0" err="1"/>
              <a:t>Random$nrgy</a:t>
            </a:r>
            <a:r>
              <a:rPr lang="en-US" dirty="0"/>
              <a:t> == "60" | </a:t>
            </a:r>
            <a:r>
              <a:rPr lang="en-US" dirty="0" err="1"/>
              <a:t>Random$nrgy</a:t>
            </a:r>
            <a:r>
              <a:rPr lang="en-US" dirty="0"/>
              <a:t> == "61")</a:t>
            </a:r>
          </a:p>
          <a:p>
            <a:r>
              <a:rPr lang="en-US" dirty="0"/>
              <a:t>Prediction1 &lt;- arrange(Prediction1, </a:t>
            </a:r>
            <a:r>
              <a:rPr lang="en-US" dirty="0" err="1"/>
              <a:t>nrgy</a:t>
            </a:r>
            <a:r>
              <a:rPr lang="en-US" dirty="0"/>
              <a:t>) #Sorting so energy </a:t>
            </a:r>
            <a:r>
              <a:rPr lang="en-US" dirty="0" err="1"/>
              <a:t>lvl</a:t>
            </a:r>
            <a:r>
              <a:rPr lang="en-US" dirty="0"/>
              <a:t> ascends </a:t>
            </a:r>
          </a:p>
          <a:p>
            <a:endParaRPr lang="en-US" dirty="0"/>
          </a:p>
          <a:p>
            <a:r>
              <a:rPr lang="en-US" dirty="0"/>
              <a:t># For The Night (feat. Lil Baby &amp; DaBaby) 59</a:t>
            </a:r>
          </a:p>
          <a:p>
            <a:r>
              <a:rPr lang="en-US" dirty="0"/>
              <a:t># The Box 59</a:t>
            </a:r>
          </a:p>
          <a:p>
            <a:r>
              <a:rPr lang="en-US" dirty="0"/>
              <a:t># Molly Girl 59</a:t>
            </a:r>
          </a:p>
          <a:p>
            <a:r>
              <a:rPr lang="en-US" dirty="0"/>
              <a:t># Sanguine Paradise 60</a:t>
            </a:r>
          </a:p>
          <a:p>
            <a:r>
              <a:rPr lang="en-US" dirty="0"/>
              <a:t># Hold On 60</a:t>
            </a:r>
          </a:p>
          <a:p>
            <a:r>
              <a:rPr lang="en-US" dirty="0"/>
              <a:t># Woah 60</a:t>
            </a:r>
          </a:p>
          <a:p>
            <a:r>
              <a:rPr lang="en-US" dirty="0"/>
              <a:t># Aim For The Moon (feat. Quavo) 61</a:t>
            </a:r>
          </a:p>
        </p:txBody>
      </p:sp>
      <p:sp>
        <p:nvSpPr>
          <p:cNvPr id="4" name="Slide Number Placeholder 3"/>
          <p:cNvSpPr>
            <a:spLocks noGrp="1"/>
          </p:cNvSpPr>
          <p:nvPr>
            <p:ph type="sldNum" sz="quarter" idx="5"/>
          </p:nvPr>
        </p:nvSpPr>
        <p:spPr/>
        <p:txBody>
          <a:bodyPr/>
          <a:lstStyle/>
          <a:p>
            <a:fld id="{5686B585-CEA3-6948-A971-25569B34512A}" type="slidenum">
              <a:rPr lang="en-US" smtClean="0"/>
              <a:t>7</a:t>
            </a:fld>
            <a:endParaRPr lang="en-US"/>
          </a:p>
        </p:txBody>
      </p:sp>
    </p:spTree>
    <p:extLst>
      <p:ext uri="{BB962C8B-B14F-4D97-AF65-F5344CB8AC3E}">
        <p14:creationId xmlns:p14="http://schemas.microsoft.com/office/powerpoint/2010/main" val="4217294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2020 = Test case -&gt; testing on Random</a:t>
            </a:r>
          </a:p>
          <a:p>
            <a:r>
              <a:rPr lang="en-US" dirty="0"/>
              <a:t>my.model2 &lt;- </a:t>
            </a:r>
            <a:r>
              <a:rPr lang="en-US" dirty="0" err="1"/>
              <a:t>lm</a:t>
            </a:r>
            <a:r>
              <a:rPr lang="en-US" dirty="0"/>
              <a:t>(</a:t>
            </a:r>
            <a:r>
              <a:rPr lang="en-US" dirty="0" err="1"/>
              <a:t>nrgy</a:t>
            </a:r>
            <a:r>
              <a:rPr lang="en-US" dirty="0"/>
              <a:t> ~ bpm + year, data = top20) </a:t>
            </a:r>
          </a:p>
          <a:p>
            <a:r>
              <a:rPr lang="en-US" dirty="0"/>
              <a:t>lm.model.predictions2 &lt;- predict(my.model2, Random) #</a:t>
            </a:r>
            <a:r>
              <a:rPr lang="en-US" dirty="0" err="1"/>
              <a:t>rmse</a:t>
            </a:r>
            <a:r>
              <a:rPr lang="en-US" dirty="0"/>
              <a:t>: 11.0448944 </a:t>
            </a:r>
          </a:p>
          <a:p>
            <a:r>
              <a:rPr lang="en-US" dirty="0" err="1"/>
              <a:t>regr.error</a:t>
            </a:r>
            <a:r>
              <a:rPr lang="en-US" dirty="0"/>
              <a:t>(lm.model.predictions2, </a:t>
            </a:r>
            <a:r>
              <a:rPr lang="en-US" dirty="0" err="1"/>
              <a:t>Random$nrgy</a:t>
            </a:r>
            <a:r>
              <a:rPr lang="en-US" dirty="0"/>
              <a:t>) </a:t>
            </a:r>
          </a:p>
          <a:p>
            <a:endParaRPr lang="en-US" dirty="0"/>
          </a:p>
          <a:p>
            <a:r>
              <a:rPr lang="en-US" dirty="0"/>
              <a:t># summary(lm.model.predictions2)</a:t>
            </a:r>
          </a:p>
          <a:p>
            <a:r>
              <a:rPr lang="en-US" dirty="0"/>
              <a:t># Min. 1st Qu.  Median    Mean 3rd Qu.    Max. </a:t>
            </a:r>
          </a:p>
          <a:p>
            <a:r>
              <a:rPr lang="en-US" dirty="0"/>
              <a:t># 58.97   60.41   61.66   61.50   62.54   63.87 </a:t>
            </a:r>
          </a:p>
          <a:p>
            <a:endParaRPr lang="en-US" dirty="0"/>
          </a:p>
          <a:p>
            <a:r>
              <a:rPr lang="en-US" dirty="0"/>
              <a:t># According to this data, Random songs with the energy level around  61.50 would typically fit best in Top 2020 songs. </a:t>
            </a:r>
          </a:p>
          <a:p>
            <a:r>
              <a:rPr lang="en-US" dirty="0"/>
              <a:t># Like in the previous code, I will include a +-2 factor, resulting in songs around 59-63 energy level. (The factor is more as I took a attribute out for better </a:t>
            </a:r>
            <a:r>
              <a:rPr lang="en-US" dirty="0" err="1"/>
              <a:t>rmse</a:t>
            </a:r>
            <a:r>
              <a:rPr lang="en-US" dirty="0"/>
              <a:t>)</a:t>
            </a:r>
          </a:p>
          <a:p>
            <a:endParaRPr lang="en-US" dirty="0"/>
          </a:p>
          <a:p>
            <a:r>
              <a:rPr lang="en-US" dirty="0"/>
              <a:t>library(</a:t>
            </a:r>
            <a:r>
              <a:rPr lang="en-US" dirty="0" err="1"/>
              <a:t>dplyr</a:t>
            </a:r>
            <a:r>
              <a:rPr lang="en-US" dirty="0"/>
              <a:t>)</a:t>
            </a:r>
          </a:p>
          <a:p>
            <a:r>
              <a:rPr lang="en-US" dirty="0"/>
              <a:t>Prediction2 &lt;- select(Random, title, </a:t>
            </a:r>
            <a:r>
              <a:rPr lang="en-US" dirty="0" err="1"/>
              <a:t>nrgy</a:t>
            </a:r>
            <a:r>
              <a:rPr lang="en-US" dirty="0"/>
              <a:t>) #selecting both Title of song and energy </a:t>
            </a:r>
            <a:r>
              <a:rPr lang="en-US" dirty="0" err="1"/>
              <a:t>lvl</a:t>
            </a:r>
            <a:endParaRPr lang="en-US" dirty="0"/>
          </a:p>
          <a:p>
            <a:r>
              <a:rPr lang="en-US" dirty="0"/>
              <a:t>Prediction2 &lt;- filter(Prediction2, </a:t>
            </a:r>
            <a:r>
              <a:rPr lang="en-US" dirty="0" err="1"/>
              <a:t>Random$nrgy</a:t>
            </a:r>
            <a:r>
              <a:rPr lang="en-US" dirty="0"/>
              <a:t> == "59" | </a:t>
            </a:r>
            <a:r>
              <a:rPr lang="en-US" dirty="0" err="1"/>
              <a:t>Random$nrgy</a:t>
            </a:r>
            <a:r>
              <a:rPr lang="en-US" dirty="0"/>
              <a:t> == "60" | </a:t>
            </a:r>
            <a:r>
              <a:rPr lang="en-US" dirty="0" err="1"/>
              <a:t>Random$nrgy</a:t>
            </a:r>
            <a:r>
              <a:rPr lang="en-US" dirty="0"/>
              <a:t> == "61" | </a:t>
            </a:r>
            <a:r>
              <a:rPr lang="en-US" dirty="0" err="1"/>
              <a:t>Random$nrgy</a:t>
            </a:r>
            <a:r>
              <a:rPr lang="en-US" dirty="0"/>
              <a:t> == "62" | </a:t>
            </a:r>
            <a:r>
              <a:rPr lang="en-US" dirty="0" err="1"/>
              <a:t>Random$nrgy</a:t>
            </a:r>
            <a:r>
              <a:rPr lang="en-US" dirty="0"/>
              <a:t> == "63")</a:t>
            </a:r>
          </a:p>
          <a:p>
            <a:r>
              <a:rPr lang="en-US" dirty="0"/>
              <a:t>Prediction2 &lt;- arrange(Prediction2, </a:t>
            </a:r>
            <a:r>
              <a:rPr lang="en-US" dirty="0" err="1"/>
              <a:t>nrgy</a:t>
            </a:r>
            <a:r>
              <a:rPr lang="en-US" dirty="0"/>
              <a:t>) #Sorting so energy </a:t>
            </a:r>
            <a:r>
              <a:rPr lang="en-US" dirty="0" err="1"/>
              <a:t>lvl</a:t>
            </a:r>
            <a:r>
              <a:rPr lang="en-US" dirty="0"/>
              <a:t> ascends </a:t>
            </a:r>
          </a:p>
          <a:p>
            <a:endParaRPr lang="en-US" dirty="0"/>
          </a:p>
          <a:p>
            <a:r>
              <a:rPr lang="en-US" dirty="0"/>
              <a:t># For The Night (feat. Lil Baby &amp; DaBaby) 59</a:t>
            </a:r>
          </a:p>
          <a:p>
            <a:r>
              <a:rPr lang="en-US" dirty="0"/>
              <a:t># The Box 59 ** In top 2020 songs</a:t>
            </a:r>
          </a:p>
          <a:p>
            <a:r>
              <a:rPr lang="en-US" dirty="0"/>
              <a:t># Molly Girl 59</a:t>
            </a:r>
          </a:p>
          <a:p>
            <a:r>
              <a:rPr lang="en-US" dirty="0"/>
              <a:t># Sanguine Paradise 60</a:t>
            </a:r>
          </a:p>
          <a:p>
            <a:r>
              <a:rPr lang="en-US" dirty="0"/>
              <a:t># Hold On 60</a:t>
            </a:r>
          </a:p>
          <a:p>
            <a:r>
              <a:rPr lang="en-US" dirty="0"/>
              <a:t># Woah 60</a:t>
            </a:r>
          </a:p>
          <a:p>
            <a:r>
              <a:rPr lang="en-US" dirty="0"/>
              <a:t># Aim For The Moon (feat. Quavo) 61</a:t>
            </a:r>
          </a:p>
          <a:p>
            <a:r>
              <a:rPr lang="en-US" dirty="0"/>
              <a:t># Leaked 62</a:t>
            </a:r>
          </a:p>
        </p:txBody>
      </p:sp>
      <p:sp>
        <p:nvSpPr>
          <p:cNvPr id="4" name="Slide Number Placeholder 3"/>
          <p:cNvSpPr>
            <a:spLocks noGrp="1"/>
          </p:cNvSpPr>
          <p:nvPr>
            <p:ph type="sldNum" sz="quarter" idx="5"/>
          </p:nvPr>
        </p:nvSpPr>
        <p:spPr/>
        <p:txBody>
          <a:bodyPr/>
          <a:lstStyle/>
          <a:p>
            <a:fld id="{5686B585-CEA3-6948-A971-25569B34512A}" type="slidenum">
              <a:rPr lang="en-US" smtClean="0"/>
              <a:t>8</a:t>
            </a:fld>
            <a:endParaRPr lang="en-US"/>
          </a:p>
        </p:txBody>
      </p:sp>
    </p:spTree>
    <p:extLst>
      <p:ext uri="{BB962C8B-B14F-4D97-AF65-F5344CB8AC3E}">
        <p14:creationId xmlns:p14="http://schemas.microsoft.com/office/powerpoint/2010/main" val="1828662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library(</a:t>
            </a:r>
            <a:r>
              <a:rPr lang="en-US" dirty="0" err="1"/>
              <a:t>stringr</a:t>
            </a:r>
            <a:r>
              <a:rPr lang="en-US" dirty="0"/>
              <a:t>)</a:t>
            </a:r>
          </a:p>
          <a:p>
            <a:r>
              <a:rPr lang="en-US" dirty="0"/>
              <a:t>#Prediction1                                                                        </a:t>
            </a:r>
          </a:p>
          <a:p>
            <a:r>
              <a:rPr lang="en-US" dirty="0"/>
              <a:t>sum(</a:t>
            </a:r>
            <a:r>
              <a:rPr lang="en-US" dirty="0" err="1"/>
              <a:t>str_count</a:t>
            </a:r>
            <a:r>
              <a:rPr lang="en-US" dirty="0"/>
              <a:t>(top18_19, "Pop </a:t>
            </a:r>
            <a:r>
              <a:rPr lang="en-US" dirty="0" err="1"/>
              <a:t>Smoke|DaBaby|Roddy</a:t>
            </a:r>
            <a:r>
              <a:rPr lang="en-US" dirty="0"/>
              <a:t> </a:t>
            </a:r>
            <a:r>
              <a:rPr lang="en-US" dirty="0" err="1"/>
              <a:t>Rich|iann</a:t>
            </a:r>
            <a:r>
              <a:rPr lang="en-US" dirty="0"/>
              <a:t> </a:t>
            </a:r>
            <a:r>
              <a:rPr lang="en-US" dirty="0" err="1"/>
              <a:t>dior|Lil</a:t>
            </a:r>
            <a:r>
              <a:rPr lang="en-US" dirty="0"/>
              <a:t> </a:t>
            </a:r>
            <a:r>
              <a:rPr lang="en-US" dirty="0" err="1"/>
              <a:t>Tjay|Lil</a:t>
            </a:r>
            <a:r>
              <a:rPr lang="en-US" dirty="0"/>
              <a:t> </a:t>
            </a:r>
            <a:r>
              <a:rPr lang="en-US" dirty="0" err="1"/>
              <a:t>Baby|Quavo|Lil</a:t>
            </a:r>
            <a:r>
              <a:rPr lang="en-US" dirty="0"/>
              <a:t> Uzi Vert")) #4 -&gt; 4/6= 66.67%  # Random Artist listed 4 times in 2018/2019; 4 out of 6 Random predicted songs </a:t>
            </a:r>
          </a:p>
          <a:p>
            <a:r>
              <a:rPr lang="en-US" dirty="0"/>
              <a:t>#Prediction2</a:t>
            </a:r>
          </a:p>
          <a:p>
            <a:r>
              <a:rPr lang="en-US" dirty="0"/>
              <a:t>sum(</a:t>
            </a:r>
            <a:r>
              <a:rPr lang="en-US" dirty="0" err="1"/>
              <a:t>str_count</a:t>
            </a:r>
            <a:r>
              <a:rPr lang="en-US" dirty="0"/>
              <a:t>(top20, "Pop </a:t>
            </a:r>
            <a:r>
              <a:rPr lang="en-US" dirty="0" err="1"/>
              <a:t>Smoke|DaBaby|Roddy</a:t>
            </a:r>
            <a:r>
              <a:rPr lang="en-US" dirty="0"/>
              <a:t> </a:t>
            </a:r>
            <a:r>
              <a:rPr lang="en-US" dirty="0" err="1"/>
              <a:t>Rich|iann</a:t>
            </a:r>
            <a:r>
              <a:rPr lang="en-US" dirty="0"/>
              <a:t> </a:t>
            </a:r>
            <a:r>
              <a:rPr lang="en-US" dirty="0" err="1"/>
              <a:t>dior|Lil</a:t>
            </a:r>
            <a:r>
              <a:rPr lang="en-US" dirty="0"/>
              <a:t> </a:t>
            </a:r>
            <a:r>
              <a:rPr lang="en-US" dirty="0" err="1"/>
              <a:t>Tjay|Lil</a:t>
            </a:r>
            <a:r>
              <a:rPr lang="en-US" dirty="0"/>
              <a:t> </a:t>
            </a:r>
            <a:r>
              <a:rPr lang="en-US" dirty="0" err="1"/>
              <a:t>Baby|Quavo|Lil</a:t>
            </a:r>
            <a:r>
              <a:rPr lang="en-US" dirty="0"/>
              <a:t> Uzi Vert")) #3 -&gt; 3/8= 37.5% # Random Artist listed 3 times in 2020; 3 out of 8 Random predicted songs</a:t>
            </a:r>
          </a:p>
        </p:txBody>
      </p:sp>
      <p:sp>
        <p:nvSpPr>
          <p:cNvPr id="4" name="Slide Number Placeholder 3"/>
          <p:cNvSpPr>
            <a:spLocks noGrp="1"/>
          </p:cNvSpPr>
          <p:nvPr>
            <p:ph type="sldNum" sz="quarter" idx="5"/>
          </p:nvPr>
        </p:nvSpPr>
        <p:spPr/>
        <p:txBody>
          <a:bodyPr/>
          <a:lstStyle/>
          <a:p>
            <a:fld id="{5686B585-CEA3-6948-A971-25569B34512A}" type="slidenum">
              <a:rPr lang="en-US" smtClean="0"/>
              <a:t>9</a:t>
            </a:fld>
            <a:endParaRPr lang="en-US"/>
          </a:p>
        </p:txBody>
      </p:sp>
    </p:spTree>
    <p:extLst>
      <p:ext uri="{BB962C8B-B14F-4D97-AF65-F5344CB8AC3E}">
        <p14:creationId xmlns:p14="http://schemas.microsoft.com/office/powerpoint/2010/main" val="711529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6CA5-6657-D24A-AF80-7B2F951883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31F89A-6F4A-D94F-809F-DEAD77C289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FF183E-6ACA-614C-BB39-73B99F66099B}"/>
              </a:ext>
            </a:extLst>
          </p:cNvPr>
          <p:cNvSpPr>
            <a:spLocks noGrp="1"/>
          </p:cNvSpPr>
          <p:nvPr>
            <p:ph type="dt" sz="half" idx="10"/>
          </p:nvPr>
        </p:nvSpPr>
        <p:spPr/>
        <p:txBody>
          <a:bodyPr/>
          <a:lstStyle/>
          <a:p>
            <a:fld id="{D2890916-7747-1943-8BA0-167C3977E199}" type="datetimeFigureOut">
              <a:rPr lang="en-US" smtClean="0"/>
              <a:t>12/13/21</a:t>
            </a:fld>
            <a:endParaRPr lang="en-US"/>
          </a:p>
        </p:txBody>
      </p:sp>
      <p:sp>
        <p:nvSpPr>
          <p:cNvPr id="5" name="Footer Placeholder 4">
            <a:extLst>
              <a:ext uri="{FF2B5EF4-FFF2-40B4-BE49-F238E27FC236}">
                <a16:creationId xmlns:a16="http://schemas.microsoft.com/office/drawing/2014/main" id="{9DACF7AB-CA4C-ED4A-8E2D-8C8EBCD1A9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559676-6B05-0844-B435-18516445C7AF}"/>
              </a:ext>
            </a:extLst>
          </p:cNvPr>
          <p:cNvSpPr>
            <a:spLocks noGrp="1"/>
          </p:cNvSpPr>
          <p:nvPr>
            <p:ph type="sldNum" sz="quarter" idx="12"/>
          </p:nvPr>
        </p:nvSpPr>
        <p:spPr/>
        <p:txBody>
          <a:bodyPr/>
          <a:lstStyle/>
          <a:p>
            <a:fld id="{1C1D2FEE-AF8C-9A47-B325-1554E750C750}" type="slidenum">
              <a:rPr lang="en-US" smtClean="0"/>
              <a:t>‹#›</a:t>
            </a:fld>
            <a:endParaRPr lang="en-US"/>
          </a:p>
        </p:txBody>
      </p:sp>
    </p:spTree>
    <p:extLst>
      <p:ext uri="{BB962C8B-B14F-4D97-AF65-F5344CB8AC3E}">
        <p14:creationId xmlns:p14="http://schemas.microsoft.com/office/powerpoint/2010/main" val="1483498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466A0-F891-CE49-B579-AF06EA41D4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5CB044-4025-E446-A503-F54E978A26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9E700-5D84-5D4E-A794-7B289AC034A8}"/>
              </a:ext>
            </a:extLst>
          </p:cNvPr>
          <p:cNvSpPr>
            <a:spLocks noGrp="1"/>
          </p:cNvSpPr>
          <p:nvPr>
            <p:ph type="dt" sz="half" idx="10"/>
          </p:nvPr>
        </p:nvSpPr>
        <p:spPr/>
        <p:txBody>
          <a:bodyPr/>
          <a:lstStyle/>
          <a:p>
            <a:fld id="{D2890916-7747-1943-8BA0-167C3977E199}" type="datetimeFigureOut">
              <a:rPr lang="en-US" smtClean="0"/>
              <a:t>12/13/21</a:t>
            </a:fld>
            <a:endParaRPr lang="en-US"/>
          </a:p>
        </p:txBody>
      </p:sp>
      <p:sp>
        <p:nvSpPr>
          <p:cNvPr id="5" name="Footer Placeholder 4">
            <a:extLst>
              <a:ext uri="{FF2B5EF4-FFF2-40B4-BE49-F238E27FC236}">
                <a16:creationId xmlns:a16="http://schemas.microsoft.com/office/drawing/2014/main" id="{6B8E748E-7E83-4341-85BB-3B8FBF776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75098A-D074-0340-9A54-C5BEE40DBF65}"/>
              </a:ext>
            </a:extLst>
          </p:cNvPr>
          <p:cNvSpPr>
            <a:spLocks noGrp="1"/>
          </p:cNvSpPr>
          <p:nvPr>
            <p:ph type="sldNum" sz="quarter" idx="12"/>
          </p:nvPr>
        </p:nvSpPr>
        <p:spPr/>
        <p:txBody>
          <a:bodyPr/>
          <a:lstStyle/>
          <a:p>
            <a:fld id="{1C1D2FEE-AF8C-9A47-B325-1554E750C750}" type="slidenum">
              <a:rPr lang="en-US" smtClean="0"/>
              <a:t>‹#›</a:t>
            </a:fld>
            <a:endParaRPr lang="en-US"/>
          </a:p>
        </p:txBody>
      </p:sp>
    </p:spTree>
    <p:extLst>
      <p:ext uri="{BB962C8B-B14F-4D97-AF65-F5344CB8AC3E}">
        <p14:creationId xmlns:p14="http://schemas.microsoft.com/office/powerpoint/2010/main" val="3215328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30C715-3987-774F-9862-81C2E729CF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653A36-977E-A045-8319-254C6AECB4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9B55E9-8E2C-7B45-A276-4A0B02E868A1}"/>
              </a:ext>
            </a:extLst>
          </p:cNvPr>
          <p:cNvSpPr>
            <a:spLocks noGrp="1"/>
          </p:cNvSpPr>
          <p:nvPr>
            <p:ph type="dt" sz="half" idx="10"/>
          </p:nvPr>
        </p:nvSpPr>
        <p:spPr/>
        <p:txBody>
          <a:bodyPr/>
          <a:lstStyle/>
          <a:p>
            <a:fld id="{D2890916-7747-1943-8BA0-167C3977E199}" type="datetimeFigureOut">
              <a:rPr lang="en-US" smtClean="0"/>
              <a:t>12/13/21</a:t>
            </a:fld>
            <a:endParaRPr lang="en-US"/>
          </a:p>
        </p:txBody>
      </p:sp>
      <p:sp>
        <p:nvSpPr>
          <p:cNvPr id="5" name="Footer Placeholder 4">
            <a:extLst>
              <a:ext uri="{FF2B5EF4-FFF2-40B4-BE49-F238E27FC236}">
                <a16:creationId xmlns:a16="http://schemas.microsoft.com/office/drawing/2014/main" id="{5C650668-3B41-CE49-8BEF-8AA254490A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1B145B-4CA4-104E-8E1A-BA15AEEE32D3}"/>
              </a:ext>
            </a:extLst>
          </p:cNvPr>
          <p:cNvSpPr>
            <a:spLocks noGrp="1"/>
          </p:cNvSpPr>
          <p:nvPr>
            <p:ph type="sldNum" sz="quarter" idx="12"/>
          </p:nvPr>
        </p:nvSpPr>
        <p:spPr/>
        <p:txBody>
          <a:bodyPr/>
          <a:lstStyle/>
          <a:p>
            <a:fld id="{1C1D2FEE-AF8C-9A47-B325-1554E750C750}" type="slidenum">
              <a:rPr lang="en-US" smtClean="0"/>
              <a:t>‹#›</a:t>
            </a:fld>
            <a:endParaRPr lang="en-US"/>
          </a:p>
        </p:txBody>
      </p:sp>
    </p:spTree>
    <p:extLst>
      <p:ext uri="{BB962C8B-B14F-4D97-AF65-F5344CB8AC3E}">
        <p14:creationId xmlns:p14="http://schemas.microsoft.com/office/powerpoint/2010/main" val="1136497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31A95-900F-B348-9603-EC9DFB2637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BFD58D-9003-C644-AB00-F7E47AF0D1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64A4B9-2C94-294F-8422-5020BDC08E95}"/>
              </a:ext>
            </a:extLst>
          </p:cNvPr>
          <p:cNvSpPr>
            <a:spLocks noGrp="1"/>
          </p:cNvSpPr>
          <p:nvPr>
            <p:ph type="dt" sz="half" idx="10"/>
          </p:nvPr>
        </p:nvSpPr>
        <p:spPr/>
        <p:txBody>
          <a:bodyPr/>
          <a:lstStyle/>
          <a:p>
            <a:fld id="{D2890916-7747-1943-8BA0-167C3977E199}" type="datetimeFigureOut">
              <a:rPr lang="en-US" smtClean="0"/>
              <a:t>12/13/21</a:t>
            </a:fld>
            <a:endParaRPr lang="en-US"/>
          </a:p>
        </p:txBody>
      </p:sp>
      <p:sp>
        <p:nvSpPr>
          <p:cNvPr id="5" name="Footer Placeholder 4">
            <a:extLst>
              <a:ext uri="{FF2B5EF4-FFF2-40B4-BE49-F238E27FC236}">
                <a16:creationId xmlns:a16="http://schemas.microsoft.com/office/drawing/2014/main" id="{2261F495-7FAD-0E4A-ADD6-0B5561EF78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F40535-6576-B049-A856-BF211834D440}"/>
              </a:ext>
            </a:extLst>
          </p:cNvPr>
          <p:cNvSpPr>
            <a:spLocks noGrp="1"/>
          </p:cNvSpPr>
          <p:nvPr>
            <p:ph type="sldNum" sz="quarter" idx="12"/>
          </p:nvPr>
        </p:nvSpPr>
        <p:spPr/>
        <p:txBody>
          <a:bodyPr/>
          <a:lstStyle/>
          <a:p>
            <a:fld id="{1C1D2FEE-AF8C-9A47-B325-1554E750C750}" type="slidenum">
              <a:rPr lang="en-US" smtClean="0"/>
              <a:t>‹#›</a:t>
            </a:fld>
            <a:endParaRPr lang="en-US"/>
          </a:p>
        </p:txBody>
      </p:sp>
    </p:spTree>
    <p:extLst>
      <p:ext uri="{BB962C8B-B14F-4D97-AF65-F5344CB8AC3E}">
        <p14:creationId xmlns:p14="http://schemas.microsoft.com/office/powerpoint/2010/main" val="3601498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0B02E-F0DB-9544-879E-5228C49939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3AAC81-73FA-7E4E-B239-A0677A5943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60D843-6AC1-3245-9697-5B9C293E1FDE}"/>
              </a:ext>
            </a:extLst>
          </p:cNvPr>
          <p:cNvSpPr>
            <a:spLocks noGrp="1"/>
          </p:cNvSpPr>
          <p:nvPr>
            <p:ph type="dt" sz="half" idx="10"/>
          </p:nvPr>
        </p:nvSpPr>
        <p:spPr/>
        <p:txBody>
          <a:bodyPr/>
          <a:lstStyle/>
          <a:p>
            <a:fld id="{D2890916-7747-1943-8BA0-167C3977E199}" type="datetimeFigureOut">
              <a:rPr lang="en-US" smtClean="0"/>
              <a:t>12/13/21</a:t>
            </a:fld>
            <a:endParaRPr lang="en-US"/>
          </a:p>
        </p:txBody>
      </p:sp>
      <p:sp>
        <p:nvSpPr>
          <p:cNvPr id="5" name="Footer Placeholder 4">
            <a:extLst>
              <a:ext uri="{FF2B5EF4-FFF2-40B4-BE49-F238E27FC236}">
                <a16:creationId xmlns:a16="http://schemas.microsoft.com/office/drawing/2014/main" id="{54B63DAD-17D0-8743-8744-380435179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72EF1C-C307-7D4D-A8DA-1964FCDCC600}"/>
              </a:ext>
            </a:extLst>
          </p:cNvPr>
          <p:cNvSpPr>
            <a:spLocks noGrp="1"/>
          </p:cNvSpPr>
          <p:nvPr>
            <p:ph type="sldNum" sz="quarter" idx="12"/>
          </p:nvPr>
        </p:nvSpPr>
        <p:spPr/>
        <p:txBody>
          <a:bodyPr/>
          <a:lstStyle/>
          <a:p>
            <a:fld id="{1C1D2FEE-AF8C-9A47-B325-1554E750C750}" type="slidenum">
              <a:rPr lang="en-US" smtClean="0"/>
              <a:t>‹#›</a:t>
            </a:fld>
            <a:endParaRPr lang="en-US"/>
          </a:p>
        </p:txBody>
      </p:sp>
    </p:spTree>
    <p:extLst>
      <p:ext uri="{BB962C8B-B14F-4D97-AF65-F5344CB8AC3E}">
        <p14:creationId xmlns:p14="http://schemas.microsoft.com/office/powerpoint/2010/main" val="1838109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450E8-7805-004E-906C-C94CD1B240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9E899D-D26B-4847-B90D-673A518AD2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24EF45-7C6E-6F44-8201-305DEC06A2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356802-FF84-9146-B9A0-9A5F51D10D4C}"/>
              </a:ext>
            </a:extLst>
          </p:cNvPr>
          <p:cNvSpPr>
            <a:spLocks noGrp="1"/>
          </p:cNvSpPr>
          <p:nvPr>
            <p:ph type="dt" sz="half" idx="10"/>
          </p:nvPr>
        </p:nvSpPr>
        <p:spPr/>
        <p:txBody>
          <a:bodyPr/>
          <a:lstStyle/>
          <a:p>
            <a:fld id="{D2890916-7747-1943-8BA0-167C3977E199}" type="datetimeFigureOut">
              <a:rPr lang="en-US" smtClean="0"/>
              <a:t>12/13/21</a:t>
            </a:fld>
            <a:endParaRPr lang="en-US"/>
          </a:p>
        </p:txBody>
      </p:sp>
      <p:sp>
        <p:nvSpPr>
          <p:cNvPr id="6" name="Footer Placeholder 5">
            <a:extLst>
              <a:ext uri="{FF2B5EF4-FFF2-40B4-BE49-F238E27FC236}">
                <a16:creationId xmlns:a16="http://schemas.microsoft.com/office/drawing/2014/main" id="{8B838458-6F6A-1E45-A01E-E2A17E5562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CB8342-A85A-8647-A0D4-764F9BECA89B}"/>
              </a:ext>
            </a:extLst>
          </p:cNvPr>
          <p:cNvSpPr>
            <a:spLocks noGrp="1"/>
          </p:cNvSpPr>
          <p:nvPr>
            <p:ph type="sldNum" sz="quarter" idx="12"/>
          </p:nvPr>
        </p:nvSpPr>
        <p:spPr/>
        <p:txBody>
          <a:bodyPr/>
          <a:lstStyle/>
          <a:p>
            <a:fld id="{1C1D2FEE-AF8C-9A47-B325-1554E750C750}" type="slidenum">
              <a:rPr lang="en-US" smtClean="0"/>
              <a:t>‹#›</a:t>
            </a:fld>
            <a:endParaRPr lang="en-US"/>
          </a:p>
        </p:txBody>
      </p:sp>
    </p:spTree>
    <p:extLst>
      <p:ext uri="{BB962C8B-B14F-4D97-AF65-F5344CB8AC3E}">
        <p14:creationId xmlns:p14="http://schemas.microsoft.com/office/powerpoint/2010/main" val="841861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F14EE-32CA-4543-953E-17BC62E30C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A11C08-7DB5-1E4D-84E8-6585D5C807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9AD588-90BE-B94A-AA2A-DBCAC69F6C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6254FD-4141-7D41-B9F0-9DD87C0D17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14C9E5-87A6-D04C-83D1-6989BA573D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07009E-1F24-4047-B337-7892902C794F}"/>
              </a:ext>
            </a:extLst>
          </p:cNvPr>
          <p:cNvSpPr>
            <a:spLocks noGrp="1"/>
          </p:cNvSpPr>
          <p:nvPr>
            <p:ph type="dt" sz="half" idx="10"/>
          </p:nvPr>
        </p:nvSpPr>
        <p:spPr/>
        <p:txBody>
          <a:bodyPr/>
          <a:lstStyle/>
          <a:p>
            <a:fld id="{D2890916-7747-1943-8BA0-167C3977E199}" type="datetimeFigureOut">
              <a:rPr lang="en-US" smtClean="0"/>
              <a:t>12/13/21</a:t>
            </a:fld>
            <a:endParaRPr lang="en-US"/>
          </a:p>
        </p:txBody>
      </p:sp>
      <p:sp>
        <p:nvSpPr>
          <p:cNvPr id="8" name="Footer Placeholder 7">
            <a:extLst>
              <a:ext uri="{FF2B5EF4-FFF2-40B4-BE49-F238E27FC236}">
                <a16:creationId xmlns:a16="http://schemas.microsoft.com/office/drawing/2014/main" id="{F32C329D-5574-5E4E-A449-6160B1ED15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4702B3-840F-CD42-A13D-7954218BAD4E}"/>
              </a:ext>
            </a:extLst>
          </p:cNvPr>
          <p:cNvSpPr>
            <a:spLocks noGrp="1"/>
          </p:cNvSpPr>
          <p:nvPr>
            <p:ph type="sldNum" sz="quarter" idx="12"/>
          </p:nvPr>
        </p:nvSpPr>
        <p:spPr/>
        <p:txBody>
          <a:bodyPr/>
          <a:lstStyle/>
          <a:p>
            <a:fld id="{1C1D2FEE-AF8C-9A47-B325-1554E750C750}" type="slidenum">
              <a:rPr lang="en-US" smtClean="0"/>
              <a:t>‹#›</a:t>
            </a:fld>
            <a:endParaRPr lang="en-US"/>
          </a:p>
        </p:txBody>
      </p:sp>
    </p:spTree>
    <p:extLst>
      <p:ext uri="{BB962C8B-B14F-4D97-AF65-F5344CB8AC3E}">
        <p14:creationId xmlns:p14="http://schemas.microsoft.com/office/powerpoint/2010/main" val="1304544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3791-F315-7541-B663-C4CCDC36DB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1124AE-B5B8-E547-A0F5-33B97D5EC000}"/>
              </a:ext>
            </a:extLst>
          </p:cNvPr>
          <p:cNvSpPr>
            <a:spLocks noGrp="1"/>
          </p:cNvSpPr>
          <p:nvPr>
            <p:ph type="dt" sz="half" idx="10"/>
          </p:nvPr>
        </p:nvSpPr>
        <p:spPr/>
        <p:txBody>
          <a:bodyPr/>
          <a:lstStyle/>
          <a:p>
            <a:fld id="{D2890916-7747-1943-8BA0-167C3977E199}" type="datetimeFigureOut">
              <a:rPr lang="en-US" smtClean="0"/>
              <a:t>12/13/21</a:t>
            </a:fld>
            <a:endParaRPr lang="en-US"/>
          </a:p>
        </p:txBody>
      </p:sp>
      <p:sp>
        <p:nvSpPr>
          <p:cNvPr id="4" name="Footer Placeholder 3">
            <a:extLst>
              <a:ext uri="{FF2B5EF4-FFF2-40B4-BE49-F238E27FC236}">
                <a16:creationId xmlns:a16="http://schemas.microsoft.com/office/drawing/2014/main" id="{185495BB-159D-5247-B8EF-8DEAF4BA89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A6E9C0-4249-724D-8B54-71BCC7EBCCF7}"/>
              </a:ext>
            </a:extLst>
          </p:cNvPr>
          <p:cNvSpPr>
            <a:spLocks noGrp="1"/>
          </p:cNvSpPr>
          <p:nvPr>
            <p:ph type="sldNum" sz="quarter" idx="12"/>
          </p:nvPr>
        </p:nvSpPr>
        <p:spPr/>
        <p:txBody>
          <a:bodyPr/>
          <a:lstStyle/>
          <a:p>
            <a:fld id="{1C1D2FEE-AF8C-9A47-B325-1554E750C750}" type="slidenum">
              <a:rPr lang="en-US" smtClean="0"/>
              <a:t>‹#›</a:t>
            </a:fld>
            <a:endParaRPr lang="en-US"/>
          </a:p>
        </p:txBody>
      </p:sp>
    </p:spTree>
    <p:extLst>
      <p:ext uri="{BB962C8B-B14F-4D97-AF65-F5344CB8AC3E}">
        <p14:creationId xmlns:p14="http://schemas.microsoft.com/office/powerpoint/2010/main" val="4253476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B61391-114E-9746-851B-DDFF68266C00}"/>
              </a:ext>
            </a:extLst>
          </p:cNvPr>
          <p:cNvSpPr>
            <a:spLocks noGrp="1"/>
          </p:cNvSpPr>
          <p:nvPr>
            <p:ph type="dt" sz="half" idx="10"/>
          </p:nvPr>
        </p:nvSpPr>
        <p:spPr/>
        <p:txBody>
          <a:bodyPr/>
          <a:lstStyle/>
          <a:p>
            <a:fld id="{D2890916-7747-1943-8BA0-167C3977E199}" type="datetimeFigureOut">
              <a:rPr lang="en-US" smtClean="0"/>
              <a:t>12/13/21</a:t>
            </a:fld>
            <a:endParaRPr lang="en-US"/>
          </a:p>
        </p:txBody>
      </p:sp>
      <p:sp>
        <p:nvSpPr>
          <p:cNvPr id="3" name="Footer Placeholder 2">
            <a:extLst>
              <a:ext uri="{FF2B5EF4-FFF2-40B4-BE49-F238E27FC236}">
                <a16:creationId xmlns:a16="http://schemas.microsoft.com/office/drawing/2014/main" id="{3E6EA9FE-74CA-0545-819A-9B0C714AA2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8D4909-1B6C-244C-9D89-4D573629D9F1}"/>
              </a:ext>
            </a:extLst>
          </p:cNvPr>
          <p:cNvSpPr>
            <a:spLocks noGrp="1"/>
          </p:cNvSpPr>
          <p:nvPr>
            <p:ph type="sldNum" sz="quarter" idx="12"/>
          </p:nvPr>
        </p:nvSpPr>
        <p:spPr/>
        <p:txBody>
          <a:bodyPr/>
          <a:lstStyle/>
          <a:p>
            <a:fld id="{1C1D2FEE-AF8C-9A47-B325-1554E750C750}" type="slidenum">
              <a:rPr lang="en-US" smtClean="0"/>
              <a:t>‹#›</a:t>
            </a:fld>
            <a:endParaRPr lang="en-US"/>
          </a:p>
        </p:txBody>
      </p:sp>
    </p:spTree>
    <p:extLst>
      <p:ext uri="{BB962C8B-B14F-4D97-AF65-F5344CB8AC3E}">
        <p14:creationId xmlns:p14="http://schemas.microsoft.com/office/powerpoint/2010/main" val="942262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03D73-4B81-8A4A-9A93-AF062B20EC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4F54E2-3895-4545-A2A6-0F480D5861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57B556-CE21-6A4E-A2F3-EF63B9608F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D594E8-689A-7E4A-858E-500F919071FF}"/>
              </a:ext>
            </a:extLst>
          </p:cNvPr>
          <p:cNvSpPr>
            <a:spLocks noGrp="1"/>
          </p:cNvSpPr>
          <p:nvPr>
            <p:ph type="dt" sz="half" idx="10"/>
          </p:nvPr>
        </p:nvSpPr>
        <p:spPr/>
        <p:txBody>
          <a:bodyPr/>
          <a:lstStyle/>
          <a:p>
            <a:fld id="{D2890916-7747-1943-8BA0-167C3977E199}" type="datetimeFigureOut">
              <a:rPr lang="en-US" smtClean="0"/>
              <a:t>12/13/21</a:t>
            </a:fld>
            <a:endParaRPr lang="en-US"/>
          </a:p>
        </p:txBody>
      </p:sp>
      <p:sp>
        <p:nvSpPr>
          <p:cNvPr id="6" name="Footer Placeholder 5">
            <a:extLst>
              <a:ext uri="{FF2B5EF4-FFF2-40B4-BE49-F238E27FC236}">
                <a16:creationId xmlns:a16="http://schemas.microsoft.com/office/drawing/2014/main" id="{83FCD8D5-23AF-B043-84BC-73CDDDFC1A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5BB2D8-1384-344D-9425-CB15F0A0A036}"/>
              </a:ext>
            </a:extLst>
          </p:cNvPr>
          <p:cNvSpPr>
            <a:spLocks noGrp="1"/>
          </p:cNvSpPr>
          <p:nvPr>
            <p:ph type="sldNum" sz="quarter" idx="12"/>
          </p:nvPr>
        </p:nvSpPr>
        <p:spPr/>
        <p:txBody>
          <a:bodyPr/>
          <a:lstStyle/>
          <a:p>
            <a:fld id="{1C1D2FEE-AF8C-9A47-B325-1554E750C750}" type="slidenum">
              <a:rPr lang="en-US" smtClean="0"/>
              <a:t>‹#›</a:t>
            </a:fld>
            <a:endParaRPr lang="en-US"/>
          </a:p>
        </p:txBody>
      </p:sp>
    </p:spTree>
    <p:extLst>
      <p:ext uri="{BB962C8B-B14F-4D97-AF65-F5344CB8AC3E}">
        <p14:creationId xmlns:p14="http://schemas.microsoft.com/office/powerpoint/2010/main" val="2761912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78731-0A31-BA42-964B-853EFD2E43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74A1F3-555E-9B4E-B830-4A257552A0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EFBADC-B805-AD4A-95FE-F0A61295A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DAA88C-4071-7544-A53E-27A650369943}"/>
              </a:ext>
            </a:extLst>
          </p:cNvPr>
          <p:cNvSpPr>
            <a:spLocks noGrp="1"/>
          </p:cNvSpPr>
          <p:nvPr>
            <p:ph type="dt" sz="half" idx="10"/>
          </p:nvPr>
        </p:nvSpPr>
        <p:spPr/>
        <p:txBody>
          <a:bodyPr/>
          <a:lstStyle/>
          <a:p>
            <a:fld id="{D2890916-7747-1943-8BA0-167C3977E199}" type="datetimeFigureOut">
              <a:rPr lang="en-US" smtClean="0"/>
              <a:t>12/13/21</a:t>
            </a:fld>
            <a:endParaRPr lang="en-US"/>
          </a:p>
        </p:txBody>
      </p:sp>
      <p:sp>
        <p:nvSpPr>
          <p:cNvPr id="6" name="Footer Placeholder 5">
            <a:extLst>
              <a:ext uri="{FF2B5EF4-FFF2-40B4-BE49-F238E27FC236}">
                <a16:creationId xmlns:a16="http://schemas.microsoft.com/office/drawing/2014/main" id="{BE810521-3BA0-FB4C-90FB-6C99345D1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070F0A-96D2-F14A-A4BC-8A567F3C231E}"/>
              </a:ext>
            </a:extLst>
          </p:cNvPr>
          <p:cNvSpPr>
            <a:spLocks noGrp="1"/>
          </p:cNvSpPr>
          <p:nvPr>
            <p:ph type="sldNum" sz="quarter" idx="12"/>
          </p:nvPr>
        </p:nvSpPr>
        <p:spPr/>
        <p:txBody>
          <a:bodyPr/>
          <a:lstStyle/>
          <a:p>
            <a:fld id="{1C1D2FEE-AF8C-9A47-B325-1554E750C750}" type="slidenum">
              <a:rPr lang="en-US" smtClean="0"/>
              <a:t>‹#›</a:t>
            </a:fld>
            <a:endParaRPr lang="en-US"/>
          </a:p>
        </p:txBody>
      </p:sp>
    </p:spTree>
    <p:extLst>
      <p:ext uri="{BB962C8B-B14F-4D97-AF65-F5344CB8AC3E}">
        <p14:creationId xmlns:p14="http://schemas.microsoft.com/office/powerpoint/2010/main" val="585090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018E5F-DBB5-6A41-BCFC-B64C17259A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9BEEB3-C8A4-064B-AC8E-95329757EF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3BADA5-5BC8-8648-BE17-79CD14E716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890916-7747-1943-8BA0-167C3977E199}" type="datetimeFigureOut">
              <a:rPr lang="en-US" smtClean="0"/>
              <a:t>12/13/21</a:t>
            </a:fld>
            <a:endParaRPr lang="en-US"/>
          </a:p>
        </p:txBody>
      </p:sp>
      <p:sp>
        <p:nvSpPr>
          <p:cNvPr id="5" name="Footer Placeholder 4">
            <a:extLst>
              <a:ext uri="{FF2B5EF4-FFF2-40B4-BE49-F238E27FC236}">
                <a16:creationId xmlns:a16="http://schemas.microsoft.com/office/drawing/2014/main" id="{E9A58765-28EE-7C4F-8FB0-80F639BEEB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AC4BE0-342D-1149-B89E-376F70015F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D2FEE-AF8C-9A47-B325-1554E750C750}" type="slidenum">
              <a:rPr lang="en-US" smtClean="0"/>
              <a:t>‹#›</a:t>
            </a:fld>
            <a:endParaRPr lang="en-US"/>
          </a:p>
        </p:txBody>
      </p:sp>
    </p:spTree>
    <p:extLst>
      <p:ext uri="{BB962C8B-B14F-4D97-AF65-F5344CB8AC3E}">
        <p14:creationId xmlns:p14="http://schemas.microsoft.com/office/powerpoint/2010/main" val="112433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kaggle.com/heminp16/random-songs-test-case" TargetMode="External"/><Relationship Id="rId5" Type="http://schemas.openxmlformats.org/officeDocument/2006/relationships/hyperlink" Target="https://www.kaggle.com/heminp16/spotify-top-2020-songs" TargetMode="External"/><Relationship Id="rId4" Type="http://schemas.openxmlformats.org/officeDocument/2006/relationships/hyperlink" Target="https://www.kaggle.com/heminp16/spotify-top-2018-2019-song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3.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61616"/>
        </a:solidFill>
        <a:effectLst/>
      </p:bgPr>
    </p:bg>
    <p:spTree>
      <p:nvGrpSpPr>
        <p:cNvPr id="1" name=""/>
        <p:cNvGrpSpPr/>
        <p:nvPr/>
      </p:nvGrpSpPr>
      <p:grpSpPr>
        <a:xfrm>
          <a:off x="0" y="0"/>
          <a:ext cx="0" cy="0"/>
          <a:chOff x="0" y="0"/>
          <a:chExt cx="0" cy="0"/>
        </a:xfrm>
      </p:grpSpPr>
      <p:pic>
        <p:nvPicPr>
          <p:cNvPr id="1026" name="Picture 2" descr="Spotify — Logo and Brand Assets">
            <a:extLst>
              <a:ext uri="{FF2B5EF4-FFF2-40B4-BE49-F238E27FC236}">
                <a16:creationId xmlns:a16="http://schemas.microsoft.com/office/drawing/2014/main" id="{8CCB90B3-DB8E-E24B-9AFE-065ED17E083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112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2624666" y="2294381"/>
            <a:ext cx="6942667" cy="208370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potify — Logo and Brand Assets">
            <a:extLst>
              <a:ext uri="{FF2B5EF4-FFF2-40B4-BE49-F238E27FC236}">
                <a16:creationId xmlns:a16="http://schemas.microsoft.com/office/drawing/2014/main" id="{D956E44D-5AF5-5647-BD69-4CBCAC5ADB3F}"/>
              </a:ext>
            </a:extLst>
          </p:cNvPr>
          <p:cNvPicPr>
            <a:picLocks noChangeAspect="1" noChangeArrowheads="1"/>
          </p:cNvPicPr>
          <p:nvPr/>
        </p:nvPicPr>
        <p:blipFill>
          <a:blip r:embed="rId5">
            <a:biLevel thresh="25000"/>
            <a:extLst>
              <a:ext uri="{BEBA8EAE-BF5A-486C-A8C5-ECC9F3942E4B}">
                <a14:imgProps xmlns:a14="http://schemas.microsoft.com/office/drawing/2010/main">
                  <a14:imgLayer r:embed="rId6">
                    <a14:imgEffect>
                      <a14:sharpenSoften amount="25000"/>
                    </a14:imgEffect>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0828870" y="6213795"/>
            <a:ext cx="1239084" cy="3718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3C31F1C-6BB1-A645-AE2B-F95AAAA80D7B}"/>
              </a:ext>
            </a:extLst>
          </p:cNvPr>
          <p:cNvSpPr txBox="1"/>
          <p:nvPr/>
        </p:nvSpPr>
        <p:spPr>
          <a:xfrm>
            <a:off x="3044634" y="4635795"/>
            <a:ext cx="8291237" cy="671979"/>
          </a:xfrm>
          <a:prstGeom prst="rect">
            <a:avLst/>
          </a:prstGeom>
          <a:noFill/>
        </p:spPr>
        <p:txBody>
          <a:bodyPr wrap="square" rtlCol="0">
            <a:spAutoFit/>
          </a:bodyPr>
          <a:lstStyle/>
          <a:p>
            <a:pPr>
              <a:spcAft>
                <a:spcPts val="200"/>
              </a:spcAft>
            </a:pPr>
            <a:r>
              <a:rPr lang="en-US" dirty="0">
                <a:solidFill>
                  <a:schemeClr val="bg1"/>
                </a:solidFill>
                <a:latin typeface="Bookman Old Style" panose="02050604050505020204" pitchFamily="18" charset="0"/>
              </a:rPr>
              <a:t>Top Songs from 2018-2019, 2020, and Random songs from my playlist </a:t>
            </a:r>
            <a:endParaRPr lang="en-US" sz="300" dirty="0">
              <a:solidFill>
                <a:schemeClr val="bg1"/>
              </a:solidFill>
              <a:latin typeface="Bookman Old Style" panose="02050604050505020204" pitchFamily="18" charset="0"/>
            </a:endParaRPr>
          </a:p>
          <a:p>
            <a:pPr>
              <a:spcAft>
                <a:spcPts val="200"/>
              </a:spcAft>
            </a:pPr>
            <a:r>
              <a:rPr lang="en-US" dirty="0">
                <a:solidFill>
                  <a:schemeClr val="bg1"/>
                </a:solidFill>
                <a:latin typeface="Bookman Old Style" panose="02050604050505020204" pitchFamily="18" charset="0"/>
              </a:rPr>
              <a:t>Hemin Patel</a:t>
            </a:r>
          </a:p>
        </p:txBody>
      </p:sp>
      <p:sp>
        <p:nvSpPr>
          <p:cNvPr id="9" name="Rectangle 8">
            <a:extLst>
              <a:ext uri="{FF2B5EF4-FFF2-40B4-BE49-F238E27FC236}">
                <a16:creationId xmlns:a16="http://schemas.microsoft.com/office/drawing/2014/main" id="{419BF352-B4FA-D44A-B6BA-AB5591D0E0F4}"/>
              </a:ext>
            </a:extLst>
          </p:cNvPr>
          <p:cNvSpPr/>
          <p:nvPr/>
        </p:nvSpPr>
        <p:spPr>
          <a:xfrm>
            <a:off x="2892056" y="4635795"/>
            <a:ext cx="53162" cy="7207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11" name="Rectangle 10">
            <a:extLst>
              <a:ext uri="{FF2B5EF4-FFF2-40B4-BE49-F238E27FC236}">
                <a16:creationId xmlns:a16="http://schemas.microsoft.com/office/drawing/2014/main" id="{DAC970FB-FC11-DA41-8895-D2B4E4E19E65}"/>
              </a:ext>
            </a:extLst>
          </p:cNvPr>
          <p:cNvSpPr/>
          <p:nvPr/>
        </p:nvSpPr>
        <p:spPr>
          <a:xfrm>
            <a:off x="11241248" y="6487069"/>
            <a:ext cx="1043927" cy="261610"/>
          </a:xfrm>
          <a:prstGeom prst="rect">
            <a:avLst/>
          </a:prstGeom>
        </p:spPr>
        <p:txBody>
          <a:bodyPr wrap="square">
            <a:spAutoFit/>
          </a:bodyPr>
          <a:lstStyle/>
          <a:p>
            <a:pPr>
              <a:spcAft>
                <a:spcPts val="200"/>
              </a:spcAft>
            </a:pPr>
            <a:r>
              <a:rPr lang="en-US" sz="1100" b="1" dirty="0">
                <a:solidFill>
                  <a:schemeClr val="bg1"/>
                </a:solidFill>
                <a:latin typeface="Gotham" panose="02000504050000020004" pitchFamily="2" charset="0"/>
                <a:ea typeface="GungsuhChe" panose="02030609000101010101" pitchFamily="49" charset="-127"/>
                <a:cs typeface="Biome" panose="020B0503030204020804" pitchFamily="34" charset="0"/>
              </a:rPr>
              <a:t>Data 101</a:t>
            </a:r>
          </a:p>
        </p:txBody>
      </p:sp>
    </p:spTree>
    <p:extLst>
      <p:ext uri="{BB962C8B-B14F-4D97-AF65-F5344CB8AC3E}">
        <p14:creationId xmlns:p14="http://schemas.microsoft.com/office/powerpoint/2010/main" val="1447951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1D27A"/>
        </a:solidFill>
        <a:effectLst/>
      </p:bgPr>
    </p:bg>
    <p:spTree>
      <p:nvGrpSpPr>
        <p:cNvPr id="1" name=""/>
        <p:cNvGrpSpPr/>
        <p:nvPr/>
      </p:nvGrpSpPr>
      <p:grpSpPr>
        <a:xfrm>
          <a:off x="0" y="0"/>
          <a:ext cx="0" cy="0"/>
          <a:chOff x="0" y="0"/>
          <a:chExt cx="0" cy="0"/>
        </a:xfrm>
      </p:grpSpPr>
      <p:pic>
        <p:nvPicPr>
          <p:cNvPr id="6" name="Picture 2" descr="Spotify — Logo and Brand Assets">
            <a:extLst>
              <a:ext uri="{FF2B5EF4-FFF2-40B4-BE49-F238E27FC236}">
                <a16:creationId xmlns:a16="http://schemas.microsoft.com/office/drawing/2014/main" id="{D956E44D-5AF5-5647-BD69-4CBCAC5ADB3F}"/>
              </a:ext>
            </a:extLst>
          </p:cNvPr>
          <p:cNvPicPr>
            <a:picLocks noChangeAspect="1" noChangeArrowheads="1"/>
          </p:cNvPicPr>
          <p:nvPr/>
        </p:nvPicPr>
        <p:blipFill>
          <a:blip r:embed="rId2">
            <a:biLevel thresh="25000"/>
            <a:extLst>
              <a:ext uri="{BEBA8EAE-BF5A-486C-A8C5-ECC9F3942E4B}">
                <a14:imgProps xmlns:a14="http://schemas.microsoft.com/office/drawing/2010/main">
                  <a14:imgLayer r:embed="rId3">
                    <a14:imgEffect>
                      <a14:sharpenSoften amount="25000"/>
                    </a14:imgEffect>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0828870" y="6213795"/>
            <a:ext cx="1239084" cy="371886"/>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0">
            <a:extLst>
              <a:ext uri="{FF2B5EF4-FFF2-40B4-BE49-F238E27FC236}">
                <a16:creationId xmlns:a16="http://schemas.microsoft.com/office/drawing/2014/main" id="{A830C545-87DF-A34A-BBF5-1C6D897329A3}"/>
              </a:ext>
            </a:extLst>
          </p:cNvPr>
          <p:cNvSpPr>
            <a:spLocks noGrp="1"/>
          </p:cNvSpPr>
          <p:nvPr>
            <p:ph type="title"/>
          </p:nvPr>
        </p:nvSpPr>
        <p:spPr/>
        <p:txBody>
          <a:bodyPr/>
          <a:lstStyle/>
          <a:p>
            <a:r>
              <a:rPr lang="en-US" dirty="0">
                <a:solidFill>
                  <a:schemeClr val="bg1"/>
                </a:solidFill>
                <a:latin typeface="Arial Rounded MT Bold" panose="020F0704030504030204" pitchFamily="34" charset="77"/>
              </a:rPr>
              <a:t>Conclusion</a:t>
            </a:r>
          </a:p>
        </p:txBody>
      </p:sp>
      <p:sp>
        <p:nvSpPr>
          <p:cNvPr id="12" name="Content Placeholder 11">
            <a:extLst>
              <a:ext uri="{FF2B5EF4-FFF2-40B4-BE49-F238E27FC236}">
                <a16:creationId xmlns:a16="http://schemas.microsoft.com/office/drawing/2014/main" id="{059A030D-5528-414E-BAF1-77CF3C21062E}"/>
              </a:ext>
            </a:extLst>
          </p:cNvPr>
          <p:cNvSpPr>
            <a:spLocks noGrp="1"/>
          </p:cNvSpPr>
          <p:nvPr>
            <p:ph idx="1"/>
          </p:nvPr>
        </p:nvSpPr>
        <p:spPr>
          <a:xfrm>
            <a:off x="838200" y="1371600"/>
            <a:ext cx="10515600" cy="5486399"/>
          </a:xfrm>
        </p:spPr>
        <p:txBody>
          <a:bodyPr>
            <a:noAutofit/>
          </a:bodyPr>
          <a:lstStyle/>
          <a:p>
            <a:r>
              <a:rPr lang="en-US" dirty="0"/>
              <a:t>Overall, it is somewhat difficult to predict what music will be a hit. The Random songs from my playlist are well-known, some even released across 2018-2020, however I was surprised to not see them in the list.</a:t>
            </a:r>
          </a:p>
          <a:p>
            <a:r>
              <a:rPr lang="en-US" dirty="0"/>
              <a:t>One of the songs from the Random dataset did appear in the Top 2020 dataset, which proves that the prediction is accurate. There is also a chance that some of these songs did appear in the entire Top 2018 and Top 2019 dataset, however, I only limited to 50 songs per year for this assignment. </a:t>
            </a:r>
          </a:p>
          <a:p>
            <a:r>
              <a:rPr lang="en-US" dirty="0"/>
              <a:t>On the whole, this was a fun project to work on. I was excited to work with Spotify data again, as I love music. It is interesting to see how my music taste differs with the rest of the US population, and I plan to do another test once Spotify releases their Top 2021 songs. </a:t>
            </a:r>
          </a:p>
          <a:p>
            <a:pPr marL="0" indent="0">
              <a:buNone/>
            </a:pPr>
            <a:endParaRPr lang="en-US" dirty="0"/>
          </a:p>
          <a:p>
            <a:endParaRPr lang="en-US" dirty="0"/>
          </a:p>
          <a:p>
            <a:pPr marL="914400" lvl="2" indent="0">
              <a:buNone/>
            </a:pPr>
            <a:endParaRPr lang="en-US" dirty="0"/>
          </a:p>
          <a:p>
            <a:pPr lvl="1"/>
            <a:endParaRPr lang="en-US" dirty="0"/>
          </a:p>
          <a:p>
            <a:pPr marL="914400" lvl="2" indent="0">
              <a:buNone/>
            </a:pPr>
            <a:endParaRPr lang="en-US" sz="1400" dirty="0"/>
          </a:p>
          <a:p>
            <a:pPr marL="914400" lvl="2" indent="0">
              <a:buNone/>
            </a:pPr>
            <a:endParaRPr lang="en-US" sz="1400" dirty="0"/>
          </a:p>
          <a:p>
            <a:pPr lvl="1"/>
            <a:endParaRPr lang="en-US" sz="1800" dirty="0"/>
          </a:p>
        </p:txBody>
      </p:sp>
      <p:sp>
        <p:nvSpPr>
          <p:cNvPr id="9" name="Rectangle 8">
            <a:extLst>
              <a:ext uri="{FF2B5EF4-FFF2-40B4-BE49-F238E27FC236}">
                <a16:creationId xmlns:a16="http://schemas.microsoft.com/office/drawing/2014/main" id="{2F5A769A-CD07-9A40-887D-9509B0E0AF55}"/>
              </a:ext>
            </a:extLst>
          </p:cNvPr>
          <p:cNvSpPr/>
          <p:nvPr/>
        </p:nvSpPr>
        <p:spPr>
          <a:xfrm>
            <a:off x="11241248" y="6487069"/>
            <a:ext cx="1043927" cy="261610"/>
          </a:xfrm>
          <a:prstGeom prst="rect">
            <a:avLst/>
          </a:prstGeom>
        </p:spPr>
        <p:txBody>
          <a:bodyPr wrap="square">
            <a:spAutoFit/>
          </a:bodyPr>
          <a:lstStyle/>
          <a:p>
            <a:pPr>
              <a:spcAft>
                <a:spcPts val="200"/>
              </a:spcAft>
            </a:pPr>
            <a:r>
              <a:rPr lang="en-US" sz="1100" b="1" dirty="0">
                <a:solidFill>
                  <a:schemeClr val="bg1"/>
                </a:solidFill>
                <a:latin typeface="Gotham" panose="02000504050000020004" pitchFamily="2" charset="0"/>
                <a:ea typeface="GungsuhChe" panose="02030609000101010101" pitchFamily="49" charset="-127"/>
                <a:cs typeface="Biome" panose="020B0503030204020804" pitchFamily="34" charset="0"/>
              </a:rPr>
              <a:t>Data 101</a:t>
            </a:r>
          </a:p>
        </p:txBody>
      </p:sp>
    </p:spTree>
    <p:extLst>
      <p:ext uri="{BB962C8B-B14F-4D97-AF65-F5344CB8AC3E}">
        <p14:creationId xmlns:p14="http://schemas.microsoft.com/office/powerpoint/2010/main" val="2311888023"/>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1D27A"/>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B3CF1D9-7CB6-7045-8546-A3FA852E4064}"/>
              </a:ext>
            </a:extLst>
          </p:cNvPr>
          <p:cNvSpPr>
            <a:spLocks noGrp="1"/>
          </p:cNvSpPr>
          <p:nvPr>
            <p:ph type="title"/>
          </p:nvPr>
        </p:nvSpPr>
        <p:spPr/>
        <p:txBody>
          <a:bodyPr/>
          <a:lstStyle/>
          <a:p>
            <a:endParaRPr lang="en-US"/>
          </a:p>
        </p:txBody>
      </p:sp>
      <p:sp>
        <p:nvSpPr>
          <p:cNvPr id="8" name="Text Placeholder 7">
            <a:extLst>
              <a:ext uri="{FF2B5EF4-FFF2-40B4-BE49-F238E27FC236}">
                <a16:creationId xmlns:a16="http://schemas.microsoft.com/office/drawing/2014/main" id="{6F343175-B3CC-ED43-902E-8CB94F87B143}"/>
              </a:ext>
            </a:extLst>
          </p:cNvPr>
          <p:cNvSpPr>
            <a:spLocks noGrp="1"/>
          </p:cNvSpPr>
          <p:nvPr>
            <p:ph type="body" idx="1"/>
          </p:nvPr>
        </p:nvSpPr>
        <p:spPr/>
        <p:txBody>
          <a:bodyPr/>
          <a:lstStyle/>
          <a:p>
            <a:endParaRPr lang="en-US" dirty="0"/>
          </a:p>
        </p:txBody>
      </p:sp>
      <p:pic>
        <p:nvPicPr>
          <p:cNvPr id="3074" name="Picture 2" descr="19">
            <a:extLst>
              <a:ext uri="{FF2B5EF4-FFF2-40B4-BE49-F238E27FC236}">
                <a16:creationId xmlns:a16="http://schemas.microsoft.com/office/drawing/2014/main" id="{66B23CDB-2AFB-6B4A-AED3-3EAFB7DB53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206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1D27A"/>
        </a:solidFill>
        <a:effectLst/>
      </p:bgPr>
    </p:bg>
    <p:spTree>
      <p:nvGrpSpPr>
        <p:cNvPr id="1" name=""/>
        <p:cNvGrpSpPr/>
        <p:nvPr/>
      </p:nvGrpSpPr>
      <p:grpSpPr>
        <a:xfrm>
          <a:off x="0" y="0"/>
          <a:ext cx="0" cy="0"/>
          <a:chOff x="0" y="0"/>
          <a:chExt cx="0" cy="0"/>
        </a:xfrm>
      </p:grpSpPr>
      <p:pic>
        <p:nvPicPr>
          <p:cNvPr id="6" name="Picture 2" descr="Spotify — Logo and Brand Assets">
            <a:extLst>
              <a:ext uri="{FF2B5EF4-FFF2-40B4-BE49-F238E27FC236}">
                <a16:creationId xmlns:a16="http://schemas.microsoft.com/office/drawing/2014/main" id="{D956E44D-5AF5-5647-BD69-4CBCAC5ADB3F}"/>
              </a:ext>
            </a:extLst>
          </p:cNvPr>
          <p:cNvPicPr>
            <a:picLocks noChangeAspect="1" noChangeArrowheads="1"/>
          </p:cNvPicPr>
          <p:nvPr/>
        </p:nvPicPr>
        <p:blipFill>
          <a:blip r:embed="rId2">
            <a:biLevel thresh="25000"/>
            <a:extLst>
              <a:ext uri="{BEBA8EAE-BF5A-486C-A8C5-ECC9F3942E4B}">
                <a14:imgProps xmlns:a14="http://schemas.microsoft.com/office/drawing/2010/main">
                  <a14:imgLayer r:embed="rId3">
                    <a14:imgEffect>
                      <a14:sharpenSoften amount="25000"/>
                    </a14:imgEffect>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0828870" y="6213795"/>
            <a:ext cx="1239084" cy="371886"/>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0">
            <a:extLst>
              <a:ext uri="{FF2B5EF4-FFF2-40B4-BE49-F238E27FC236}">
                <a16:creationId xmlns:a16="http://schemas.microsoft.com/office/drawing/2014/main" id="{A830C545-87DF-A34A-BBF5-1C6D897329A3}"/>
              </a:ext>
            </a:extLst>
          </p:cNvPr>
          <p:cNvSpPr>
            <a:spLocks noGrp="1"/>
          </p:cNvSpPr>
          <p:nvPr>
            <p:ph type="title"/>
          </p:nvPr>
        </p:nvSpPr>
        <p:spPr/>
        <p:txBody>
          <a:bodyPr/>
          <a:lstStyle/>
          <a:p>
            <a:r>
              <a:rPr lang="en-US" dirty="0">
                <a:solidFill>
                  <a:schemeClr val="bg1"/>
                </a:solidFill>
                <a:latin typeface="Arial Rounded MT Bold" panose="020F0704030504030204" pitchFamily="34" charset="77"/>
              </a:rPr>
              <a:t>Idea &amp; Dataset</a:t>
            </a:r>
          </a:p>
        </p:txBody>
      </p:sp>
      <p:sp>
        <p:nvSpPr>
          <p:cNvPr id="12" name="Content Placeholder 11">
            <a:extLst>
              <a:ext uri="{FF2B5EF4-FFF2-40B4-BE49-F238E27FC236}">
                <a16:creationId xmlns:a16="http://schemas.microsoft.com/office/drawing/2014/main" id="{059A030D-5528-414E-BAF1-77CF3C21062E}"/>
              </a:ext>
            </a:extLst>
          </p:cNvPr>
          <p:cNvSpPr>
            <a:spLocks noGrp="1"/>
          </p:cNvSpPr>
          <p:nvPr>
            <p:ph idx="1"/>
          </p:nvPr>
        </p:nvSpPr>
        <p:spPr>
          <a:xfrm>
            <a:off x="838200" y="1690688"/>
            <a:ext cx="10515600" cy="4486275"/>
          </a:xfrm>
        </p:spPr>
        <p:txBody>
          <a:bodyPr>
            <a:noAutofit/>
          </a:bodyPr>
          <a:lstStyle/>
          <a:p>
            <a:r>
              <a:rPr lang="en-US" sz="2400" dirty="0"/>
              <a:t>For my first Data 101 HW, I chose my project about Spotify and the top songs from 2010-2019. So I thought it would be a fantastic choice for my final project to see what I can predict now as I know more. However, I realized in one of the examples, a student used the same dataset link I used in the past. However, as I still want to pursue this idea, I created my own dataset consisting of the Top 50 songs from 2018 and 2019. Moreover, I created a dataset consisting of Top 50 songs from 2020 and random 50 songs from my own playlist. </a:t>
            </a:r>
          </a:p>
          <a:p>
            <a:r>
              <a:rPr lang="en-US" sz="2400" dirty="0">
                <a:hlinkClick r:id="rId4"/>
              </a:rPr>
              <a:t>Kaggle Top 2018-2019 Dataset Link</a:t>
            </a:r>
            <a:endParaRPr lang="en-US" sz="2400" dirty="0"/>
          </a:p>
          <a:p>
            <a:r>
              <a:rPr lang="en-US" sz="2400" dirty="0">
                <a:hlinkClick r:id="rId5"/>
              </a:rPr>
              <a:t>Kaggle Top 2020 Dataset Link</a:t>
            </a:r>
            <a:endParaRPr lang="en-US" sz="2400" dirty="0"/>
          </a:p>
          <a:p>
            <a:r>
              <a:rPr lang="en-US" sz="2400" dirty="0">
                <a:hlinkClick r:id="rId6"/>
              </a:rPr>
              <a:t>Kaggle Random Songs From My Playlist Dataset Link</a:t>
            </a:r>
            <a:r>
              <a:rPr lang="en-US" sz="2400" dirty="0"/>
              <a:t> </a:t>
            </a:r>
            <a:r>
              <a:rPr lang="en-US" sz="1200" dirty="0"/>
              <a:t>(kept this one as a private dataset)</a:t>
            </a:r>
          </a:p>
          <a:p>
            <a:endParaRPr lang="en-US" sz="2400" dirty="0"/>
          </a:p>
          <a:p>
            <a:endParaRPr lang="en-US" sz="2400" dirty="0"/>
          </a:p>
          <a:p>
            <a:pPr lvl="1"/>
            <a:endParaRPr lang="en-US" dirty="0"/>
          </a:p>
          <a:p>
            <a:pPr marL="457200" lvl="1" indent="0">
              <a:buNone/>
            </a:pPr>
            <a:endParaRPr lang="en-US" dirty="0"/>
          </a:p>
          <a:p>
            <a:pPr lvl="1"/>
            <a:endParaRPr lang="en-US" dirty="0"/>
          </a:p>
        </p:txBody>
      </p:sp>
      <p:sp>
        <p:nvSpPr>
          <p:cNvPr id="8" name="Rectangle 7">
            <a:extLst>
              <a:ext uri="{FF2B5EF4-FFF2-40B4-BE49-F238E27FC236}">
                <a16:creationId xmlns:a16="http://schemas.microsoft.com/office/drawing/2014/main" id="{641186B6-2A70-A74C-899A-D4E90158A5BA}"/>
              </a:ext>
            </a:extLst>
          </p:cNvPr>
          <p:cNvSpPr/>
          <p:nvPr/>
        </p:nvSpPr>
        <p:spPr>
          <a:xfrm>
            <a:off x="11241248" y="6487069"/>
            <a:ext cx="1043927" cy="261610"/>
          </a:xfrm>
          <a:prstGeom prst="rect">
            <a:avLst/>
          </a:prstGeom>
        </p:spPr>
        <p:txBody>
          <a:bodyPr wrap="square">
            <a:spAutoFit/>
          </a:bodyPr>
          <a:lstStyle/>
          <a:p>
            <a:pPr>
              <a:spcAft>
                <a:spcPts val="200"/>
              </a:spcAft>
            </a:pPr>
            <a:r>
              <a:rPr lang="en-US" sz="1100" b="1" dirty="0">
                <a:solidFill>
                  <a:schemeClr val="bg1"/>
                </a:solidFill>
                <a:latin typeface="Gotham" panose="02000504050000020004" pitchFamily="2" charset="0"/>
                <a:ea typeface="GungsuhChe" panose="02030609000101010101" pitchFamily="49" charset="-127"/>
                <a:cs typeface="Biome" panose="020B0503030204020804" pitchFamily="34" charset="0"/>
              </a:rPr>
              <a:t>Data 101</a:t>
            </a:r>
          </a:p>
        </p:txBody>
      </p:sp>
    </p:spTree>
    <p:extLst>
      <p:ext uri="{BB962C8B-B14F-4D97-AF65-F5344CB8AC3E}">
        <p14:creationId xmlns:p14="http://schemas.microsoft.com/office/powerpoint/2010/main" val="2209649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1D27A"/>
        </a:solidFill>
        <a:effectLst/>
      </p:bgPr>
    </p:bg>
    <p:spTree>
      <p:nvGrpSpPr>
        <p:cNvPr id="1" name=""/>
        <p:cNvGrpSpPr/>
        <p:nvPr/>
      </p:nvGrpSpPr>
      <p:grpSpPr>
        <a:xfrm>
          <a:off x="0" y="0"/>
          <a:ext cx="0" cy="0"/>
          <a:chOff x="0" y="0"/>
          <a:chExt cx="0" cy="0"/>
        </a:xfrm>
      </p:grpSpPr>
      <p:pic>
        <p:nvPicPr>
          <p:cNvPr id="6" name="Picture 2" descr="Spotify — Logo and Brand Assets">
            <a:extLst>
              <a:ext uri="{FF2B5EF4-FFF2-40B4-BE49-F238E27FC236}">
                <a16:creationId xmlns:a16="http://schemas.microsoft.com/office/drawing/2014/main" id="{D956E44D-5AF5-5647-BD69-4CBCAC5ADB3F}"/>
              </a:ext>
            </a:extLst>
          </p:cNvPr>
          <p:cNvPicPr>
            <a:picLocks noChangeAspect="1" noChangeArrowheads="1"/>
          </p:cNvPicPr>
          <p:nvPr/>
        </p:nvPicPr>
        <p:blipFill>
          <a:blip r:embed="rId3">
            <a:biLevel thresh="25000"/>
            <a:extLst>
              <a:ext uri="{BEBA8EAE-BF5A-486C-A8C5-ECC9F3942E4B}">
                <a14:imgProps xmlns:a14="http://schemas.microsoft.com/office/drawing/2010/main">
                  <a14:imgLayer r:embed="rId4">
                    <a14:imgEffect>
                      <a14:sharpenSoften amount="25000"/>
                    </a14:imgEffect>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0828870" y="6213795"/>
            <a:ext cx="1239084" cy="371886"/>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0">
            <a:extLst>
              <a:ext uri="{FF2B5EF4-FFF2-40B4-BE49-F238E27FC236}">
                <a16:creationId xmlns:a16="http://schemas.microsoft.com/office/drawing/2014/main" id="{A830C545-87DF-A34A-BBF5-1C6D897329A3}"/>
              </a:ext>
            </a:extLst>
          </p:cNvPr>
          <p:cNvSpPr>
            <a:spLocks noGrp="1"/>
          </p:cNvSpPr>
          <p:nvPr>
            <p:ph type="title"/>
          </p:nvPr>
        </p:nvSpPr>
        <p:spPr/>
        <p:txBody>
          <a:bodyPr/>
          <a:lstStyle/>
          <a:p>
            <a:r>
              <a:rPr lang="en-US" dirty="0">
                <a:solidFill>
                  <a:schemeClr val="bg1"/>
                </a:solidFill>
                <a:latin typeface="Arial Rounded MT Bold" panose="020F0704030504030204" pitchFamily="34" charset="77"/>
              </a:rPr>
              <a:t>Attributes</a:t>
            </a:r>
          </a:p>
        </p:txBody>
      </p:sp>
      <p:sp>
        <p:nvSpPr>
          <p:cNvPr id="12" name="Content Placeholder 11">
            <a:extLst>
              <a:ext uri="{FF2B5EF4-FFF2-40B4-BE49-F238E27FC236}">
                <a16:creationId xmlns:a16="http://schemas.microsoft.com/office/drawing/2014/main" id="{059A030D-5528-414E-BAF1-77CF3C21062E}"/>
              </a:ext>
            </a:extLst>
          </p:cNvPr>
          <p:cNvSpPr>
            <a:spLocks noGrp="1"/>
          </p:cNvSpPr>
          <p:nvPr>
            <p:ph idx="1"/>
          </p:nvPr>
        </p:nvSpPr>
        <p:spPr>
          <a:xfrm>
            <a:off x="838200" y="1690688"/>
            <a:ext cx="10949764" cy="4486275"/>
          </a:xfrm>
        </p:spPr>
        <p:txBody>
          <a:bodyPr>
            <a:noAutofit/>
          </a:bodyPr>
          <a:lstStyle/>
          <a:p>
            <a:r>
              <a:rPr lang="en-US" sz="2300" dirty="0"/>
              <a:t>BPM – Beats Per Minute - The tempo of the song.</a:t>
            </a:r>
          </a:p>
          <a:p>
            <a:r>
              <a:rPr lang="en-US" sz="2300" dirty="0"/>
              <a:t>Energy - The energy of a song; the higher the value, the more energetic.</a:t>
            </a:r>
          </a:p>
          <a:p>
            <a:r>
              <a:rPr lang="en-US" sz="2300" dirty="0"/>
              <a:t>Danceability – Describes how suitable a track is for dancing; the higher the value, the easier it is to dance.</a:t>
            </a:r>
          </a:p>
          <a:p>
            <a:r>
              <a:rPr lang="en-US" sz="2300" dirty="0"/>
              <a:t>Loudness (dB) – The loudness level in decibels, higher the value, the louder the song</a:t>
            </a:r>
          </a:p>
          <a:p>
            <a:r>
              <a:rPr lang="en-US" sz="2300" dirty="0"/>
              <a:t>Valence - A measure of musical positiveness of the track. The tracks with the highest number give a sense of positive moods. </a:t>
            </a:r>
          </a:p>
          <a:p>
            <a:r>
              <a:rPr lang="en-US" sz="2300" dirty="0"/>
              <a:t>Duration (sec) -  The duration of the song in seconds. </a:t>
            </a:r>
          </a:p>
          <a:p>
            <a:r>
              <a:rPr lang="en-US" sz="2300" dirty="0" err="1"/>
              <a:t>Acousticness</a:t>
            </a:r>
            <a:r>
              <a:rPr lang="en-US" sz="2300" dirty="0"/>
              <a:t> - A measure of how acoustic the track is.</a:t>
            </a:r>
          </a:p>
          <a:p>
            <a:r>
              <a:rPr lang="en-US" sz="2300" dirty="0" err="1"/>
              <a:t>Speechiness</a:t>
            </a:r>
            <a:r>
              <a:rPr lang="en-US" sz="2300" dirty="0"/>
              <a:t> - The higher the value that tells how many spoken words were in the track. </a:t>
            </a:r>
          </a:p>
          <a:p>
            <a:r>
              <a:rPr lang="en-US" sz="2300" dirty="0"/>
              <a:t>Popularity -  The higher the value, the more popular the song is.</a:t>
            </a:r>
          </a:p>
        </p:txBody>
      </p:sp>
      <p:sp>
        <p:nvSpPr>
          <p:cNvPr id="8" name="Rectangle 7">
            <a:extLst>
              <a:ext uri="{FF2B5EF4-FFF2-40B4-BE49-F238E27FC236}">
                <a16:creationId xmlns:a16="http://schemas.microsoft.com/office/drawing/2014/main" id="{44ABAE80-FFAD-8A42-9AB7-7F7E84A54857}"/>
              </a:ext>
            </a:extLst>
          </p:cNvPr>
          <p:cNvSpPr/>
          <p:nvPr/>
        </p:nvSpPr>
        <p:spPr>
          <a:xfrm>
            <a:off x="11241248" y="6487069"/>
            <a:ext cx="1043927" cy="261610"/>
          </a:xfrm>
          <a:prstGeom prst="rect">
            <a:avLst/>
          </a:prstGeom>
        </p:spPr>
        <p:txBody>
          <a:bodyPr wrap="square">
            <a:spAutoFit/>
          </a:bodyPr>
          <a:lstStyle/>
          <a:p>
            <a:pPr>
              <a:spcAft>
                <a:spcPts val="200"/>
              </a:spcAft>
            </a:pPr>
            <a:r>
              <a:rPr lang="en-US" sz="1100" b="1" dirty="0">
                <a:solidFill>
                  <a:schemeClr val="bg1"/>
                </a:solidFill>
                <a:latin typeface="Gotham" panose="02000504050000020004" pitchFamily="2" charset="0"/>
                <a:ea typeface="GungsuhChe" panose="02030609000101010101" pitchFamily="49" charset="-127"/>
                <a:cs typeface="Biome" panose="020B0503030204020804" pitchFamily="34" charset="0"/>
              </a:rPr>
              <a:t>Data 101</a:t>
            </a:r>
          </a:p>
        </p:txBody>
      </p:sp>
    </p:spTree>
    <p:extLst>
      <p:ext uri="{BB962C8B-B14F-4D97-AF65-F5344CB8AC3E}">
        <p14:creationId xmlns:p14="http://schemas.microsoft.com/office/powerpoint/2010/main" val="2978241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1D27A"/>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D01378-96CA-CE48-886B-4BDFBC159EBE}"/>
              </a:ext>
            </a:extLst>
          </p:cNvPr>
          <p:cNvPicPr>
            <a:picLocks noChangeAspect="1"/>
          </p:cNvPicPr>
          <p:nvPr/>
        </p:nvPicPr>
        <p:blipFill>
          <a:blip r:embed="rId3"/>
          <a:stretch>
            <a:fillRect/>
          </a:stretch>
        </p:blipFill>
        <p:spPr>
          <a:xfrm>
            <a:off x="6671257" y="1289525"/>
            <a:ext cx="5520744" cy="5500668"/>
          </a:xfrm>
          <a:prstGeom prst="rect">
            <a:avLst/>
          </a:prstGeom>
        </p:spPr>
      </p:pic>
      <p:pic>
        <p:nvPicPr>
          <p:cNvPr id="6" name="Picture 2" descr="Spotify — Logo and Brand Assets">
            <a:extLst>
              <a:ext uri="{FF2B5EF4-FFF2-40B4-BE49-F238E27FC236}">
                <a16:creationId xmlns:a16="http://schemas.microsoft.com/office/drawing/2014/main" id="{D956E44D-5AF5-5647-BD69-4CBCAC5ADB3F}"/>
              </a:ext>
            </a:extLst>
          </p:cNvPr>
          <p:cNvPicPr>
            <a:picLocks noChangeAspect="1" noChangeArrowheads="1"/>
          </p:cNvPicPr>
          <p:nvPr/>
        </p:nvPicPr>
        <p:blipFill>
          <a:blip r:embed="rId4">
            <a:biLevel thresh="25000"/>
            <a:extLst>
              <a:ext uri="{BEBA8EAE-BF5A-486C-A8C5-ECC9F3942E4B}">
                <a14:imgProps xmlns:a14="http://schemas.microsoft.com/office/drawing/2010/main">
                  <a14:imgLayer r:embed="rId5">
                    <a14:imgEffect>
                      <a14:sharpenSoften amount="25000"/>
                    </a14:imgEffect>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0828870" y="6213795"/>
            <a:ext cx="1239084" cy="371886"/>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0">
            <a:extLst>
              <a:ext uri="{FF2B5EF4-FFF2-40B4-BE49-F238E27FC236}">
                <a16:creationId xmlns:a16="http://schemas.microsoft.com/office/drawing/2014/main" id="{A830C545-87DF-A34A-BBF5-1C6D897329A3}"/>
              </a:ext>
            </a:extLst>
          </p:cNvPr>
          <p:cNvSpPr>
            <a:spLocks noGrp="1"/>
          </p:cNvSpPr>
          <p:nvPr>
            <p:ph type="title"/>
          </p:nvPr>
        </p:nvSpPr>
        <p:spPr/>
        <p:txBody>
          <a:bodyPr/>
          <a:lstStyle/>
          <a:p>
            <a:r>
              <a:rPr lang="en-US" dirty="0">
                <a:solidFill>
                  <a:schemeClr val="bg1"/>
                </a:solidFill>
                <a:latin typeface="Arial Rounded MT Bold" panose="020F0704030504030204" pitchFamily="34" charset="77"/>
              </a:rPr>
              <a:t>Top Genre v. Energy</a:t>
            </a:r>
          </a:p>
        </p:txBody>
      </p:sp>
      <p:sp>
        <p:nvSpPr>
          <p:cNvPr id="12" name="Content Placeholder 11">
            <a:extLst>
              <a:ext uri="{FF2B5EF4-FFF2-40B4-BE49-F238E27FC236}">
                <a16:creationId xmlns:a16="http://schemas.microsoft.com/office/drawing/2014/main" id="{059A030D-5528-414E-BAF1-77CF3C21062E}"/>
              </a:ext>
            </a:extLst>
          </p:cNvPr>
          <p:cNvSpPr>
            <a:spLocks noGrp="1"/>
          </p:cNvSpPr>
          <p:nvPr>
            <p:ph idx="1"/>
          </p:nvPr>
        </p:nvSpPr>
        <p:spPr>
          <a:xfrm>
            <a:off x="838200" y="1825625"/>
            <a:ext cx="6116273" cy="4351338"/>
          </a:xfrm>
        </p:spPr>
        <p:txBody>
          <a:bodyPr>
            <a:noAutofit/>
          </a:bodyPr>
          <a:lstStyle/>
          <a:p>
            <a:r>
              <a:rPr lang="en-US" sz="2400" dirty="0"/>
              <a:t>In this graph, I measured Top Genre and Energy in the years of 2018 and 2019. The popular genre is Boy Band which has an average Energy of 85. </a:t>
            </a:r>
          </a:p>
        </p:txBody>
      </p:sp>
      <p:sp>
        <p:nvSpPr>
          <p:cNvPr id="8" name="Rectangle 7">
            <a:extLst>
              <a:ext uri="{FF2B5EF4-FFF2-40B4-BE49-F238E27FC236}">
                <a16:creationId xmlns:a16="http://schemas.microsoft.com/office/drawing/2014/main" id="{F7AAFD33-C253-1B4B-B5FC-481FC685463F}"/>
              </a:ext>
            </a:extLst>
          </p:cNvPr>
          <p:cNvSpPr/>
          <p:nvPr/>
        </p:nvSpPr>
        <p:spPr>
          <a:xfrm>
            <a:off x="11241248" y="6487069"/>
            <a:ext cx="1043927" cy="261610"/>
          </a:xfrm>
          <a:prstGeom prst="rect">
            <a:avLst/>
          </a:prstGeom>
        </p:spPr>
        <p:txBody>
          <a:bodyPr wrap="square">
            <a:spAutoFit/>
          </a:bodyPr>
          <a:lstStyle/>
          <a:p>
            <a:pPr>
              <a:spcAft>
                <a:spcPts val="200"/>
              </a:spcAft>
            </a:pPr>
            <a:r>
              <a:rPr lang="en-US" sz="1100" b="1" dirty="0">
                <a:solidFill>
                  <a:schemeClr val="bg1"/>
                </a:solidFill>
                <a:latin typeface="Gotham" panose="02000504050000020004" pitchFamily="2" charset="0"/>
                <a:ea typeface="GungsuhChe" panose="02030609000101010101" pitchFamily="49" charset="-127"/>
                <a:cs typeface="Biome" panose="020B0503030204020804" pitchFamily="34" charset="0"/>
              </a:rPr>
              <a:t>Data 101</a:t>
            </a:r>
          </a:p>
        </p:txBody>
      </p:sp>
    </p:spTree>
    <p:extLst>
      <p:ext uri="{BB962C8B-B14F-4D97-AF65-F5344CB8AC3E}">
        <p14:creationId xmlns:p14="http://schemas.microsoft.com/office/powerpoint/2010/main" val="7843388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1D27A"/>
        </a:solidFill>
        <a:effectLst/>
      </p:bgPr>
    </p:bg>
    <p:spTree>
      <p:nvGrpSpPr>
        <p:cNvPr id="1" name=""/>
        <p:cNvGrpSpPr/>
        <p:nvPr/>
      </p:nvGrpSpPr>
      <p:grpSpPr>
        <a:xfrm>
          <a:off x="0" y="0"/>
          <a:ext cx="0" cy="0"/>
          <a:chOff x="0" y="0"/>
          <a:chExt cx="0" cy="0"/>
        </a:xfrm>
      </p:grpSpPr>
      <p:pic>
        <p:nvPicPr>
          <p:cNvPr id="4" name="Picture 3" descr="Table&#10;&#10;Description automatically generated">
            <a:extLst>
              <a:ext uri="{FF2B5EF4-FFF2-40B4-BE49-F238E27FC236}">
                <a16:creationId xmlns:a16="http://schemas.microsoft.com/office/drawing/2014/main" id="{0D64A6AA-4FA1-0341-8FFF-B2CC068BB8BB}"/>
              </a:ext>
            </a:extLst>
          </p:cNvPr>
          <p:cNvPicPr>
            <a:picLocks noChangeAspect="1"/>
          </p:cNvPicPr>
          <p:nvPr/>
        </p:nvPicPr>
        <p:blipFill>
          <a:blip r:embed="rId3"/>
          <a:stretch>
            <a:fillRect/>
          </a:stretch>
        </p:blipFill>
        <p:spPr>
          <a:xfrm>
            <a:off x="6096000" y="0"/>
            <a:ext cx="6072478" cy="6787316"/>
          </a:xfrm>
          <a:prstGeom prst="rect">
            <a:avLst/>
          </a:prstGeom>
        </p:spPr>
      </p:pic>
      <p:pic>
        <p:nvPicPr>
          <p:cNvPr id="6" name="Picture 2" descr="Spotify — Logo and Brand Assets">
            <a:extLst>
              <a:ext uri="{FF2B5EF4-FFF2-40B4-BE49-F238E27FC236}">
                <a16:creationId xmlns:a16="http://schemas.microsoft.com/office/drawing/2014/main" id="{D956E44D-5AF5-5647-BD69-4CBCAC5ADB3F}"/>
              </a:ext>
            </a:extLst>
          </p:cNvPr>
          <p:cNvPicPr>
            <a:picLocks noChangeAspect="1" noChangeArrowheads="1"/>
          </p:cNvPicPr>
          <p:nvPr/>
        </p:nvPicPr>
        <p:blipFill>
          <a:blip r:embed="rId4">
            <a:biLevel thresh="25000"/>
            <a:extLst>
              <a:ext uri="{BEBA8EAE-BF5A-486C-A8C5-ECC9F3942E4B}">
                <a14:imgProps xmlns:a14="http://schemas.microsoft.com/office/drawing/2010/main">
                  <a14:imgLayer r:embed="rId5">
                    <a14:imgEffect>
                      <a14:sharpenSoften amount="25000"/>
                    </a14:imgEffect>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0828870" y="6213795"/>
            <a:ext cx="1239084" cy="371886"/>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0">
            <a:extLst>
              <a:ext uri="{FF2B5EF4-FFF2-40B4-BE49-F238E27FC236}">
                <a16:creationId xmlns:a16="http://schemas.microsoft.com/office/drawing/2014/main" id="{A830C545-87DF-A34A-BBF5-1C6D897329A3}"/>
              </a:ext>
            </a:extLst>
          </p:cNvPr>
          <p:cNvSpPr>
            <a:spLocks noGrp="1"/>
          </p:cNvSpPr>
          <p:nvPr>
            <p:ph type="title"/>
          </p:nvPr>
        </p:nvSpPr>
        <p:spPr/>
        <p:txBody>
          <a:bodyPr/>
          <a:lstStyle/>
          <a:p>
            <a:r>
              <a:rPr lang="en-US" dirty="0">
                <a:solidFill>
                  <a:schemeClr val="bg1"/>
                </a:solidFill>
                <a:latin typeface="Arial Rounded MT Bold" panose="020F0704030504030204" pitchFamily="34" charset="77"/>
              </a:rPr>
              <a:t>Popular Genres</a:t>
            </a:r>
          </a:p>
        </p:txBody>
      </p:sp>
      <p:sp>
        <p:nvSpPr>
          <p:cNvPr id="12" name="Content Placeholder 11">
            <a:extLst>
              <a:ext uri="{FF2B5EF4-FFF2-40B4-BE49-F238E27FC236}">
                <a16:creationId xmlns:a16="http://schemas.microsoft.com/office/drawing/2014/main" id="{059A030D-5528-414E-BAF1-77CF3C21062E}"/>
              </a:ext>
            </a:extLst>
          </p:cNvPr>
          <p:cNvSpPr>
            <a:spLocks noGrp="1"/>
          </p:cNvSpPr>
          <p:nvPr>
            <p:ph idx="1"/>
          </p:nvPr>
        </p:nvSpPr>
        <p:spPr>
          <a:xfrm>
            <a:off x="838199" y="1690688"/>
            <a:ext cx="5549722" cy="4486275"/>
          </a:xfrm>
        </p:spPr>
        <p:txBody>
          <a:bodyPr>
            <a:noAutofit/>
          </a:bodyPr>
          <a:lstStyle/>
          <a:p>
            <a:r>
              <a:rPr lang="en-US" sz="2200" dirty="0"/>
              <a:t>For this chart, I compared the Top Genres for the 2020 dataset, and the Random songs I picked from my playlist.</a:t>
            </a:r>
          </a:p>
          <a:p>
            <a:r>
              <a:rPr lang="en-US" sz="2200" dirty="0"/>
              <a:t>I was trying to see the correlation between these two dataset. Sadly, after testing, I realized the genres did not match up.</a:t>
            </a:r>
          </a:p>
          <a:p>
            <a:r>
              <a:rPr lang="en-US" sz="2200" dirty="0"/>
              <a:t>However, that's how data is, and it shows how the songs in my playlist aren't the same genre as the Top 2020 songs. Although other attributes might closely relate, where the genre failed. </a:t>
            </a:r>
          </a:p>
        </p:txBody>
      </p:sp>
      <p:sp>
        <p:nvSpPr>
          <p:cNvPr id="8" name="Rectangle 7">
            <a:extLst>
              <a:ext uri="{FF2B5EF4-FFF2-40B4-BE49-F238E27FC236}">
                <a16:creationId xmlns:a16="http://schemas.microsoft.com/office/drawing/2014/main" id="{BB1B51E6-F621-BE41-8ACE-1935FFE9DAD0}"/>
              </a:ext>
            </a:extLst>
          </p:cNvPr>
          <p:cNvSpPr/>
          <p:nvPr/>
        </p:nvSpPr>
        <p:spPr>
          <a:xfrm>
            <a:off x="11241248" y="6487069"/>
            <a:ext cx="1043927" cy="261610"/>
          </a:xfrm>
          <a:prstGeom prst="rect">
            <a:avLst/>
          </a:prstGeom>
        </p:spPr>
        <p:txBody>
          <a:bodyPr wrap="square">
            <a:spAutoFit/>
          </a:bodyPr>
          <a:lstStyle/>
          <a:p>
            <a:pPr>
              <a:spcAft>
                <a:spcPts val="200"/>
              </a:spcAft>
            </a:pPr>
            <a:r>
              <a:rPr lang="en-US" sz="1100" b="1" dirty="0">
                <a:solidFill>
                  <a:schemeClr val="bg1"/>
                </a:solidFill>
                <a:latin typeface="Gotham" panose="02000504050000020004" pitchFamily="2" charset="0"/>
                <a:ea typeface="GungsuhChe" panose="02030609000101010101" pitchFamily="49" charset="-127"/>
                <a:cs typeface="Biome" panose="020B0503030204020804" pitchFamily="34" charset="0"/>
              </a:rPr>
              <a:t>Data 101</a:t>
            </a:r>
          </a:p>
        </p:txBody>
      </p:sp>
    </p:spTree>
    <p:extLst>
      <p:ext uri="{BB962C8B-B14F-4D97-AF65-F5344CB8AC3E}">
        <p14:creationId xmlns:p14="http://schemas.microsoft.com/office/powerpoint/2010/main" val="4115007884"/>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1D27A"/>
        </a:solidFill>
        <a:effectLst/>
      </p:bgPr>
    </p:bg>
    <p:spTree>
      <p:nvGrpSpPr>
        <p:cNvPr id="1" name=""/>
        <p:cNvGrpSpPr/>
        <p:nvPr/>
      </p:nvGrpSpPr>
      <p:grpSpPr>
        <a:xfrm>
          <a:off x="0" y="0"/>
          <a:ext cx="0" cy="0"/>
          <a:chOff x="0" y="0"/>
          <a:chExt cx="0" cy="0"/>
        </a:xfrm>
      </p:grpSpPr>
      <p:pic>
        <p:nvPicPr>
          <p:cNvPr id="6" name="Picture 2" descr="Spotify — Logo and Brand Assets">
            <a:extLst>
              <a:ext uri="{FF2B5EF4-FFF2-40B4-BE49-F238E27FC236}">
                <a16:creationId xmlns:a16="http://schemas.microsoft.com/office/drawing/2014/main" id="{D956E44D-5AF5-5647-BD69-4CBCAC5ADB3F}"/>
              </a:ext>
            </a:extLst>
          </p:cNvPr>
          <p:cNvPicPr>
            <a:picLocks noChangeAspect="1" noChangeArrowheads="1"/>
          </p:cNvPicPr>
          <p:nvPr/>
        </p:nvPicPr>
        <p:blipFill>
          <a:blip r:embed="rId3">
            <a:biLevel thresh="25000"/>
            <a:extLst>
              <a:ext uri="{BEBA8EAE-BF5A-486C-A8C5-ECC9F3942E4B}">
                <a14:imgProps xmlns:a14="http://schemas.microsoft.com/office/drawing/2010/main">
                  <a14:imgLayer r:embed="rId4">
                    <a14:imgEffect>
                      <a14:sharpenSoften amount="25000"/>
                    </a14:imgEffect>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0828870" y="6213795"/>
            <a:ext cx="1239084" cy="371886"/>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0">
            <a:extLst>
              <a:ext uri="{FF2B5EF4-FFF2-40B4-BE49-F238E27FC236}">
                <a16:creationId xmlns:a16="http://schemas.microsoft.com/office/drawing/2014/main" id="{A830C545-87DF-A34A-BBF5-1C6D897329A3}"/>
              </a:ext>
            </a:extLst>
          </p:cNvPr>
          <p:cNvSpPr>
            <a:spLocks noGrp="1"/>
          </p:cNvSpPr>
          <p:nvPr>
            <p:ph type="title"/>
          </p:nvPr>
        </p:nvSpPr>
        <p:spPr/>
        <p:txBody>
          <a:bodyPr/>
          <a:lstStyle/>
          <a:p>
            <a:r>
              <a:rPr lang="en-US" dirty="0">
                <a:solidFill>
                  <a:schemeClr val="bg1"/>
                </a:solidFill>
                <a:latin typeface="Arial Rounded MT Bold" panose="020F0704030504030204" pitchFamily="34" charset="77"/>
              </a:rPr>
              <a:t>BPM vs. Energy</a:t>
            </a:r>
          </a:p>
        </p:txBody>
      </p:sp>
      <p:sp>
        <p:nvSpPr>
          <p:cNvPr id="12" name="Content Placeholder 11">
            <a:extLst>
              <a:ext uri="{FF2B5EF4-FFF2-40B4-BE49-F238E27FC236}">
                <a16:creationId xmlns:a16="http://schemas.microsoft.com/office/drawing/2014/main" id="{059A030D-5528-414E-BAF1-77CF3C21062E}"/>
              </a:ext>
            </a:extLst>
          </p:cNvPr>
          <p:cNvSpPr>
            <a:spLocks noGrp="1"/>
          </p:cNvSpPr>
          <p:nvPr>
            <p:ph idx="1"/>
          </p:nvPr>
        </p:nvSpPr>
        <p:spPr>
          <a:xfrm>
            <a:off x="838199" y="1690688"/>
            <a:ext cx="4197440" cy="4486275"/>
          </a:xfrm>
        </p:spPr>
        <p:txBody>
          <a:bodyPr>
            <a:noAutofit/>
          </a:bodyPr>
          <a:lstStyle/>
          <a:p>
            <a:r>
              <a:rPr lang="en-US" sz="2200" dirty="0"/>
              <a:t>Since the previous test failed, I decided to test the other attributes. </a:t>
            </a:r>
          </a:p>
          <a:p>
            <a:r>
              <a:rPr lang="en-US" sz="2200" dirty="0"/>
              <a:t>For this chart, I compared the mean(BPM &amp; Energy) for both 2020 and Random songs. </a:t>
            </a:r>
          </a:p>
          <a:p>
            <a:r>
              <a:rPr lang="en-US" sz="2200" dirty="0"/>
              <a:t>Looking at this chart, it is apparent that my songs and the Top 2020 songs match closely in these two attributes. </a:t>
            </a:r>
          </a:p>
          <a:p>
            <a:r>
              <a:rPr lang="en-US" sz="2200" dirty="0"/>
              <a:t>As I mentioned before, even though the genres might be different, they might relate in other ways, and this chart certainly proves that.</a:t>
            </a:r>
          </a:p>
        </p:txBody>
      </p:sp>
      <p:sp>
        <p:nvSpPr>
          <p:cNvPr id="8" name="Rectangle 7">
            <a:extLst>
              <a:ext uri="{FF2B5EF4-FFF2-40B4-BE49-F238E27FC236}">
                <a16:creationId xmlns:a16="http://schemas.microsoft.com/office/drawing/2014/main" id="{BB1B51E6-F621-BE41-8ACE-1935FFE9DAD0}"/>
              </a:ext>
            </a:extLst>
          </p:cNvPr>
          <p:cNvSpPr/>
          <p:nvPr/>
        </p:nvSpPr>
        <p:spPr>
          <a:xfrm>
            <a:off x="11241248" y="6487069"/>
            <a:ext cx="1043927" cy="261610"/>
          </a:xfrm>
          <a:prstGeom prst="rect">
            <a:avLst/>
          </a:prstGeom>
        </p:spPr>
        <p:txBody>
          <a:bodyPr wrap="square">
            <a:spAutoFit/>
          </a:bodyPr>
          <a:lstStyle/>
          <a:p>
            <a:pPr>
              <a:spcAft>
                <a:spcPts val="200"/>
              </a:spcAft>
            </a:pPr>
            <a:r>
              <a:rPr lang="en-US" sz="1100" b="1" dirty="0">
                <a:solidFill>
                  <a:schemeClr val="bg1"/>
                </a:solidFill>
                <a:latin typeface="Gotham" panose="02000504050000020004" pitchFamily="2" charset="0"/>
                <a:ea typeface="GungsuhChe" panose="02030609000101010101" pitchFamily="49" charset="-127"/>
                <a:cs typeface="Biome" panose="020B0503030204020804" pitchFamily="34" charset="0"/>
              </a:rPr>
              <a:t>Data 101</a:t>
            </a:r>
          </a:p>
        </p:txBody>
      </p:sp>
      <p:pic>
        <p:nvPicPr>
          <p:cNvPr id="3" name="Picture 2">
            <a:extLst>
              <a:ext uri="{FF2B5EF4-FFF2-40B4-BE49-F238E27FC236}">
                <a16:creationId xmlns:a16="http://schemas.microsoft.com/office/drawing/2014/main" id="{35F65A66-30AC-CF44-911E-C5B115DDEFBD}"/>
              </a:ext>
            </a:extLst>
          </p:cNvPr>
          <p:cNvPicPr>
            <a:picLocks noChangeAspect="1"/>
          </p:cNvPicPr>
          <p:nvPr/>
        </p:nvPicPr>
        <p:blipFill>
          <a:blip r:embed="rId5"/>
          <a:stretch>
            <a:fillRect/>
          </a:stretch>
        </p:blipFill>
        <p:spPr>
          <a:xfrm>
            <a:off x="4868214" y="1318731"/>
            <a:ext cx="7323786" cy="4858232"/>
          </a:xfrm>
          <a:prstGeom prst="rect">
            <a:avLst/>
          </a:prstGeom>
        </p:spPr>
      </p:pic>
    </p:spTree>
    <p:extLst>
      <p:ext uri="{BB962C8B-B14F-4D97-AF65-F5344CB8AC3E}">
        <p14:creationId xmlns:p14="http://schemas.microsoft.com/office/powerpoint/2010/main" val="1382767547"/>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1D27A"/>
        </a:solidFill>
        <a:effectLst/>
      </p:bgPr>
    </p:bg>
    <p:spTree>
      <p:nvGrpSpPr>
        <p:cNvPr id="1" name=""/>
        <p:cNvGrpSpPr/>
        <p:nvPr/>
      </p:nvGrpSpPr>
      <p:grpSpPr>
        <a:xfrm>
          <a:off x="0" y="0"/>
          <a:ext cx="0" cy="0"/>
          <a:chOff x="0" y="0"/>
          <a:chExt cx="0" cy="0"/>
        </a:xfrm>
      </p:grpSpPr>
      <p:pic>
        <p:nvPicPr>
          <p:cNvPr id="6" name="Picture 2" descr="Spotify — Logo and Brand Assets">
            <a:extLst>
              <a:ext uri="{FF2B5EF4-FFF2-40B4-BE49-F238E27FC236}">
                <a16:creationId xmlns:a16="http://schemas.microsoft.com/office/drawing/2014/main" id="{D956E44D-5AF5-5647-BD69-4CBCAC5ADB3F}"/>
              </a:ext>
            </a:extLst>
          </p:cNvPr>
          <p:cNvPicPr>
            <a:picLocks noChangeAspect="1" noChangeArrowheads="1"/>
          </p:cNvPicPr>
          <p:nvPr/>
        </p:nvPicPr>
        <p:blipFill>
          <a:blip r:embed="rId3">
            <a:biLevel thresh="25000"/>
            <a:extLst>
              <a:ext uri="{BEBA8EAE-BF5A-486C-A8C5-ECC9F3942E4B}">
                <a14:imgProps xmlns:a14="http://schemas.microsoft.com/office/drawing/2010/main">
                  <a14:imgLayer r:embed="rId4">
                    <a14:imgEffect>
                      <a14:sharpenSoften amount="25000"/>
                    </a14:imgEffect>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0828870" y="6213795"/>
            <a:ext cx="1239084" cy="371886"/>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0">
            <a:extLst>
              <a:ext uri="{FF2B5EF4-FFF2-40B4-BE49-F238E27FC236}">
                <a16:creationId xmlns:a16="http://schemas.microsoft.com/office/drawing/2014/main" id="{A830C545-87DF-A34A-BBF5-1C6D897329A3}"/>
              </a:ext>
            </a:extLst>
          </p:cNvPr>
          <p:cNvSpPr>
            <a:spLocks noGrp="1"/>
          </p:cNvSpPr>
          <p:nvPr>
            <p:ph type="title"/>
          </p:nvPr>
        </p:nvSpPr>
        <p:spPr>
          <a:xfrm>
            <a:off x="838200" y="365125"/>
            <a:ext cx="11229754" cy="1325563"/>
          </a:xfrm>
        </p:spPr>
        <p:txBody>
          <a:bodyPr/>
          <a:lstStyle/>
          <a:p>
            <a:r>
              <a:rPr lang="en-US" dirty="0">
                <a:solidFill>
                  <a:schemeClr val="bg1"/>
                </a:solidFill>
                <a:latin typeface="Arial Rounded MT Bold" panose="020F0704030504030204" pitchFamily="34" charset="77"/>
              </a:rPr>
              <a:t>Predictions 1 </a:t>
            </a:r>
            <a:r>
              <a:rPr lang="en-US" sz="4100" dirty="0">
                <a:solidFill>
                  <a:schemeClr val="bg1"/>
                </a:solidFill>
                <a:latin typeface="Arial Rounded MT Bold" panose="020F0704030504030204" pitchFamily="34" charset="77"/>
              </a:rPr>
              <a:t>(Top 2018/2019 &amp; Random)</a:t>
            </a:r>
          </a:p>
        </p:txBody>
      </p:sp>
      <p:sp>
        <p:nvSpPr>
          <p:cNvPr id="12" name="Content Placeholder 11">
            <a:extLst>
              <a:ext uri="{FF2B5EF4-FFF2-40B4-BE49-F238E27FC236}">
                <a16:creationId xmlns:a16="http://schemas.microsoft.com/office/drawing/2014/main" id="{059A030D-5528-414E-BAF1-77CF3C21062E}"/>
              </a:ext>
            </a:extLst>
          </p:cNvPr>
          <p:cNvSpPr>
            <a:spLocks noGrp="1"/>
          </p:cNvSpPr>
          <p:nvPr>
            <p:ph idx="1"/>
          </p:nvPr>
        </p:nvSpPr>
        <p:spPr>
          <a:xfrm>
            <a:off x="838199" y="1690688"/>
            <a:ext cx="10855818" cy="5167312"/>
          </a:xfrm>
        </p:spPr>
        <p:txBody>
          <a:bodyPr>
            <a:noAutofit/>
          </a:bodyPr>
          <a:lstStyle/>
          <a:p>
            <a:r>
              <a:rPr lang="en-US" sz="2200" dirty="0"/>
              <a:t>Since I had a total of three datasets: Top 2018-2019 songs, Top 2020 songs, and Random songs, I wanted to test if the Random songs would fit into the Top song databases. </a:t>
            </a:r>
          </a:p>
          <a:p>
            <a:r>
              <a:rPr lang="en-US" sz="2200" dirty="0" err="1"/>
              <a:t>my.model</a:t>
            </a:r>
            <a:r>
              <a:rPr lang="en-US" sz="2200" dirty="0"/>
              <a:t> &lt;- </a:t>
            </a:r>
            <a:r>
              <a:rPr lang="en-US" sz="2200" dirty="0" err="1"/>
              <a:t>lm</a:t>
            </a:r>
            <a:r>
              <a:rPr lang="en-US" sz="2200" dirty="0"/>
              <a:t>(</a:t>
            </a:r>
            <a:r>
              <a:rPr lang="en-US" sz="2200" dirty="0" err="1"/>
              <a:t>nrgy</a:t>
            </a:r>
            <a:r>
              <a:rPr lang="en-US" sz="2200" dirty="0"/>
              <a:t> ~ bpm + </a:t>
            </a:r>
            <a:r>
              <a:rPr lang="en-US" sz="2200" dirty="0" err="1"/>
              <a:t>dnce</a:t>
            </a:r>
            <a:r>
              <a:rPr lang="en-US" sz="2200" dirty="0"/>
              <a:t> + year, data = top18_19) </a:t>
            </a:r>
          </a:p>
          <a:p>
            <a:r>
              <a:rPr lang="en-US" sz="2200" dirty="0" err="1"/>
              <a:t>lm.model.predictions</a:t>
            </a:r>
            <a:r>
              <a:rPr lang="en-US" sz="2200" dirty="0"/>
              <a:t> &lt;- predict(</a:t>
            </a:r>
            <a:r>
              <a:rPr lang="en-US" sz="2200" dirty="0" err="1"/>
              <a:t>my.model</a:t>
            </a:r>
            <a:r>
              <a:rPr lang="en-US" sz="2200" dirty="0"/>
              <a:t>, Random) #</a:t>
            </a:r>
            <a:r>
              <a:rPr lang="en-US" sz="2200" dirty="0" err="1"/>
              <a:t>rmse</a:t>
            </a:r>
            <a:r>
              <a:rPr lang="en-US" sz="2200" dirty="0"/>
              <a:t>: 11.9136822 </a:t>
            </a:r>
          </a:p>
          <a:p>
            <a:r>
              <a:rPr lang="en-US" sz="2200" dirty="0" err="1"/>
              <a:t>regr.error</a:t>
            </a:r>
            <a:r>
              <a:rPr lang="en-US" sz="2200" dirty="0"/>
              <a:t>(</a:t>
            </a:r>
            <a:r>
              <a:rPr lang="en-US" sz="2200" dirty="0" err="1"/>
              <a:t>lm.model.predictions</a:t>
            </a:r>
            <a:r>
              <a:rPr lang="en-US" sz="2200" dirty="0"/>
              <a:t>, </a:t>
            </a:r>
            <a:r>
              <a:rPr lang="en-US" sz="2200" dirty="0" err="1"/>
              <a:t>Random$nrgy</a:t>
            </a:r>
            <a:r>
              <a:rPr lang="en-US" sz="2200" dirty="0"/>
              <a:t>) </a:t>
            </a:r>
          </a:p>
          <a:p>
            <a:r>
              <a:rPr lang="en-US" sz="2200" dirty="0"/>
              <a:t>The RMSE was lower compared with my previous predictions, so I decided to keep this model. </a:t>
            </a:r>
          </a:p>
          <a:p>
            <a:r>
              <a:rPr lang="en-US" sz="2200" dirty="0"/>
              <a:t>I ran further tests, and saw that the Energy mean was 60.57. I then selected music titles that had a mean around 59-61 from the Random dataset. </a:t>
            </a:r>
          </a:p>
          <a:p>
            <a:pPr lvl="1"/>
            <a:r>
              <a:rPr lang="en-US" sz="1200" dirty="0"/>
              <a:t>For The Night (feat. Lil Baby &amp; DaBaby) </a:t>
            </a:r>
          </a:p>
          <a:p>
            <a:pPr lvl="1"/>
            <a:r>
              <a:rPr lang="en-US" sz="1200" dirty="0"/>
              <a:t>The Box </a:t>
            </a:r>
          </a:p>
          <a:p>
            <a:pPr lvl="1"/>
            <a:r>
              <a:rPr lang="en-US" sz="1200" dirty="0"/>
              <a:t>Molly Girl </a:t>
            </a:r>
          </a:p>
          <a:p>
            <a:pPr lvl="1"/>
            <a:r>
              <a:rPr lang="en-US" sz="1200" dirty="0"/>
              <a:t>Sanguine Paradise </a:t>
            </a:r>
          </a:p>
          <a:p>
            <a:pPr lvl="1"/>
            <a:r>
              <a:rPr lang="en-US" sz="1200" dirty="0"/>
              <a:t>Hold On </a:t>
            </a:r>
          </a:p>
          <a:p>
            <a:pPr lvl="1"/>
            <a:r>
              <a:rPr lang="en-US" sz="1200" dirty="0"/>
              <a:t>Woah </a:t>
            </a:r>
          </a:p>
          <a:p>
            <a:pPr lvl="1"/>
            <a:r>
              <a:rPr lang="en-US" sz="1200" dirty="0"/>
              <a:t>Aim For The Moon (feat. Quavo) </a:t>
            </a:r>
          </a:p>
        </p:txBody>
      </p:sp>
      <p:sp>
        <p:nvSpPr>
          <p:cNvPr id="8" name="Rectangle 7">
            <a:extLst>
              <a:ext uri="{FF2B5EF4-FFF2-40B4-BE49-F238E27FC236}">
                <a16:creationId xmlns:a16="http://schemas.microsoft.com/office/drawing/2014/main" id="{BB1B51E6-F621-BE41-8ACE-1935FFE9DAD0}"/>
              </a:ext>
            </a:extLst>
          </p:cNvPr>
          <p:cNvSpPr/>
          <p:nvPr/>
        </p:nvSpPr>
        <p:spPr>
          <a:xfrm>
            <a:off x="11241248" y="6487069"/>
            <a:ext cx="1043927" cy="261610"/>
          </a:xfrm>
          <a:prstGeom prst="rect">
            <a:avLst/>
          </a:prstGeom>
        </p:spPr>
        <p:txBody>
          <a:bodyPr wrap="square">
            <a:spAutoFit/>
          </a:bodyPr>
          <a:lstStyle/>
          <a:p>
            <a:pPr>
              <a:spcAft>
                <a:spcPts val="200"/>
              </a:spcAft>
            </a:pPr>
            <a:r>
              <a:rPr lang="en-US" sz="1100" b="1" dirty="0">
                <a:solidFill>
                  <a:schemeClr val="bg1"/>
                </a:solidFill>
                <a:latin typeface="Gotham" panose="02000504050000020004" pitchFamily="2" charset="0"/>
                <a:ea typeface="GungsuhChe" panose="02030609000101010101" pitchFamily="49" charset="-127"/>
                <a:cs typeface="Biome" panose="020B0503030204020804" pitchFamily="34" charset="0"/>
              </a:rPr>
              <a:t>Data 101</a:t>
            </a:r>
          </a:p>
        </p:txBody>
      </p:sp>
    </p:spTree>
    <p:extLst>
      <p:ext uri="{BB962C8B-B14F-4D97-AF65-F5344CB8AC3E}">
        <p14:creationId xmlns:p14="http://schemas.microsoft.com/office/powerpoint/2010/main" val="3736381083"/>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1D27A"/>
        </a:solidFill>
        <a:effectLst/>
      </p:bgPr>
    </p:bg>
    <p:spTree>
      <p:nvGrpSpPr>
        <p:cNvPr id="1" name=""/>
        <p:cNvGrpSpPr/>
        <p:nvPr/>
      </p:nvGrpSpPr>
      <p:grpSpPr>
        <a:xfrm>
          <a:off x="0" y="0"/>
          <a:ext cx="0" cy="0"/>
          <a:chOff x="0" y="0"/>
          <a:chExt cx="0" cy="0"/>
        </a:xfrm>
      </p:grpSpPr>
      <p:pic>
        <p:nvPicPr>
          <p:cNvPr id="6" name="Picture 2" descr="Spotify — Logo and Brand Assets">
            <a:extLst>
              <a:ext uri="{FF2B5EF4-FFF2-40B4-BE49-F238E27FC236}">
                <a16:creationId xmlns:a16="http://schemas.microsoft.com/office/drawing/2014/main" id="{D956E44D-5AF5-5647-BD69-4CBCAC5ADB3F}"/>
              </a:ext>
            </a:extLst>
          </p:cNvPr>
          <p:cNvPicPr>
            <a:picLocks noChangeAspect="1" noChangeArrowheads="1"/>
          </p:cNvPicPr>
          <p:nvPr/>
        </p:nvPicPr>
        <p:blipFill>
          <a:blip r:embed="rId3">
            <a:biLevel thresh="25000"/>
            <a:extLst>
              <a:ext uri="{BEBA8EAE-BF5A-486C-A8C5-ECC9F3942E4B}">
                <a14:imgProps xmlns:a14="http://schemas.microsoft.com/office/drawing/2010/main">
                  <a14:imgLayer r:embed="rId4">
                    <a14:imgEffect>
                      <a14:sharpenSoften amount="25000"/>
                    </a14:imgEffect>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0828870" y="6213795"/>
            <a:ext cx="1239084" cy="371886"/>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0">
            <a:extLst>
              <a:ext uri="{FF2B5EF4-FFF2-40B4-BE49-F238E27FC236}">
                <a16:creationId xmlns:a16="http://schemas.microsoft.com/office/drawing/2014/main" id="{A830C545-87DF-A34A-BBF5-1C6D897329A3}"/>
              </a:ext>
            </a:extLst>
          </p:cNvPr>
          <p:cNvSpPr>
            <a:spLocks noGrp="1"/>
          </p:cNvSpPr>
          <p:nvPr>
            <p:ph type="title"/>
          </p:nvPr>
        </p:nvSpPr>
        <p:spPr/>
        <p:txBody>
          <a:bodyPr/>
          <a:lstStyle/>
          <a:p>
            <a:r>
              <a:rPr lang="en-US" dirty="0">
                <a:solidFill>
                  <a:schemeClr val="bg1"/>
                </a:solidFill>
                <a:latin typeface="Arial Rounded MT Bold" panose="020F0704030504030204" pitchFamily="34" charset="77"/>
              </a:rPr>
              <a:t>Predictions 2 (Top 2020 &amp; Random)</a:t>
            </a:r>
          </a:p>
        </p:txBody>
      </p:sp>
      <p:sp>
        <p:nvSpPr>
          <p:cNvPr id="12" name="Content Placeholder 11">
            <a:extLst>
              <a:ext uri="{FF2B5EF4-FFF2-40B4-BE49-F238E27FC236}">
                <a16:creationId xmlns:a16="http://schemas.microsoft.com/office/drawing/2014/main" id="{059A030D-5528-414E-BAF1-77CF3C21062E}"/>
              </a:ext>
            </a:extLst>
          </p:cNvPr>
          <p:cNvSpPr>
            <a:spLocks noGrp="1"/>
          </p:cNvSpPr>
          <p:nvPr>
            <p:ph idx="1"/>
          </p:nvPr>
        </p:nvSpPr>
        <p:spPr>
          <a:xfrm>
            <a:off x="838199" y="1690688"/>
            <a:ext cx="10855818" cy="5167312"/>
          </a:xfrm>
        </p:spPr>
        <p:txBody>
          <a:bodyPr>
            <a:noAutofit/>
          </a:bodyPr>
          <a:lstStyle/>
          <a:p>
            <a:r>
              <a:rPr lang="en-US" sz="2200" dirty="0"/>
              <a:t>Since I had a total of three datasets: Top 2018-2019 songs, Top 2020 songs, and Random songs, I wanted to test if the Random songs would fit into the Top song databases. </a:t>
            </a:r>
          </a:p>
          <a:p>
            <a:r>
              <a:rPr lang="en-US" sz="2200" dirty="0"/>
              <a:t>my.model2 &lt;- </a:t>
            </a:r>
            <a:r>
              <a:rPr lang="en-US" sz="2200" dirty="0" err="1"/>
              <a:t>lm</a:t>
            </a:r>
            <a:r>
              <a:rPr lang="en-US" sz="2200" dirty="0"/>
              <a:t>(</a:t>
            </a:r>
            <a:r>
              <a:rPr lang="en-US" sz="2200" dirty="0" err="1"/>
              <a:t>nrgy</a:t>
            </a:r>
            <a:r>
              <a:rPr lang="en-US" sz="2200" dirty="0"/>
              <a:t> ~ bpm + year, data = top20) </a:t>
            </a:r>
          </a:p>
          <a:p>
            <a:r>
              <a:rPr lang="en-US" sz="2200" dirty="0"/>
              <a:t>lm.model.predictions2 &lt;- predict(my.model2, Random) #</a:t>
            </a:r>
            <a:r>
              <a:rPr lang="en-US" sz="2200" dirty="0" err="1"/>
              <a:t>rmse</a:t>
            </a:r>
            <a:r>
              <a:rPr lang="en-US" sz="2200" dirty="0"/>
              <a:t>: 11.0448944 </a:t>
            </a:r>
          </a:p>
          <a:p>
            <a:r>
              <a:rPr lang="en-US" sz="2200" dirty="0" err="1"/>
              <a:t>regr.error</a:t>
            </a:r>
            <a:r>
              <a:rPr lang="en-US" sz="2200" dirty="0"/>
              <a:t>(lm.model.predictions2, </a:t>
            </a:r>
            <a:r>
              <a:rPr lang="en-US" sz="2200" dirty="0" err="1"/>
              <a:t>Random$nrgy</a:t>
            </a:r>
            <a:r>
              <a:rPr lang="en-US" sz="2200" dirty="0"/>
              <a:t>) </a:t>
            </a:r>
          </a:p>
          <a:p>
            <a:r>
              <a:rPr lang="en-US" sz="2200" dirty="0"/>
              <a:t>The RMSE was lower compared with my previous predictions, so I decided to keep this model. </a:t>
            </a:r>
          </a:p>
          <a:p>
            <a:r>
              <a:rPr lang="en-US" sz="2200" dirty="0"/>
              <a:t>I ran further tests, and saw that the Energy mean was 61.50. I then selected music titles that had a mean around 59-63 from the Random dataset. </a:t>
            </a:r>
            <a:r>
              <a:rPr lang="en-US" sz="1100" dirty="0"/>
              <a:t>(I included a +-2 factor as I took a attribute out for better </a:t>
            </a:r>
            <a:r>
              <a:rPr lang="en-US" sz="1100" dirty="0" err="1"/>
              <a:t>rmse</a:t>
            </a:r>
            <a:r>
              <a:rPr lang="en-US" sz="1100" dirty="0"/>
              <a:t>)</a:t>
            </a:r>
            <a:endParaRPr lang="en-US" sz="2200" dirty="0"/>
          </a:p>
          <a:p>
            <a:pPr lvl="1"/>
            <a:r>
              <a:rPr lang="en-US" sz="1100" dirty="0"/>
              <a:t>For The Night (feat. Lil Baby &amp; DaBaby) </a:t>
            </a:r>
          </a:p>
          <a:p>
            <a:pPr lvl="1"/>
            <a:r>
              <a:rPr lang="en-US" sz="1100" dirty="0"/>
              <a:t>The Box </a:t>
            </a:r>
          </a:p>
          <a:p>
            <a:pPr lvl="1"/>
            <a:r>
              <a:rPr lang="en-US" sz="1100" dirty="0"/>
              <a:t>Molly Girl </a:t>
            </a:r>
          </a:p>
          <a:p>
            <a:pPr lvl="1"/>
            <a:r>
              <a:rPr lang="en-US" sz="1100" dirty="0"/>
              <a:t>Sanguine Paradise </a:t>
            </a:r>
          </a:p>
          <a:p>
            <a:pPr lvl="1"/>
            <a:r>
              <a:rPr lang="en-US" sz="1100" dirty="0"/>
              <a:t>Hold On </a:t>
            </a:r>
          </a:p>
          <a:p>
            <a:pPr lvl="1"/>
            <a:r>
              <a:rPr lang="en-US" sz="1100" dirty="0"/>
              <a:t>Woah </a:t>
            </a:r>
          </a:p>
          <a:p>
            <a:pPr lvl="1"/>
            <a:r>
              <a:rPr lang="en-US" sz="1100" dirty="0"/>
              <a:t>Aim For The Moon (feat. Quavo) </a:t>
            </a:r>
          </a:p>
          <a:p>
            <a:pPr lvl="1"/>
            <a:r>
              <a:rPr lang="en-US" sz="1100" dirty="0"/>
              <a:t>Leaked </a:t>
            </a:r>
          </a:p>
        </p:txBody>
      </p:sp>
      <p:sp>
        <p:nvSpPr>
          <p:cNvPr id="8" name="Rectangle 7">
            <a:extLst>
              <a:ext uri="{FF2B5EF4-FFF2-40B4-BE49-F238E27FC236}">
                <a16:creationId xmlns:a16="http://schemas.microsoft.com/office/drawing/2014/main" id="{BB1B51E6-F621-BE41-8ACE-1935FFE9DAD0}"/>
              </a:ext>
            </a:extLst>
          </p:cNvPr>
          <p:cNvSpPr/>
          <p:nvPr/>
        </p:nvSpPr>
        <p:spPr>
          <a:xfrm>
            <a:off x="11241248" y="6487069"/>
            <a:ext cx="1043927" cy="261610"/>
          </a:xfrm>
          <a:prstGeom prst="rect">
            <a:avLst/>
          </a:prstGeom>
        </p:spPr>
        <p:txBody>
          <a:bodyPr wrap="square">
            <a:spAutoFit/>
          </a:bodyPr>
          <a:lstStyle/>
          <a:p>
            <a:pPr>
              <a:spcAft>
                <a:spcPts val="200"/>
              </a:spcAft>
            </a:pPr>
            <a:r>
              <a:rPr lang="en-US" sz="1100" b="1" dirty="0">
                <a:solidFill>
                  <a:schemeClr val="bg1"/>
                </a:solidFill>
                <a:latin typeface="Gotham" panose="02000504050000020004" pitchFamily="2" charset="0"/>
                <a:ea typeface="GungsuhChe" panose="02030609000101010101" pitchFamily="49" charset="-127"/>
                <a:cs typeface="Biome" panose="020B0503030204020804" pitchFamily="34" charset="0"/>
              </a:rPr>
              <a:t>Data 101</a:t>
            </a:r>
          </a:p>
        </p:txBody>
      </p:sp>
      <p:sp>
        <p:nvSpPr>
          <p:cNvPr id="2" name="TextBox 1">
            <a:extLst>
              <a:ext uri="{FF2B5EF4-FFF2-40B4-BE49-F238E27FC236}">
                <a16:creationId xmlns:a16="http://schemas.microsoft.com/office/drawing/2014/main" id="{EB328063-E87D-7849-941A-C39034C37376}"/>
              </a:ext>
            </a:extLst>
          </p:cNvPr>
          <p:cNvSpPr txBox="1"/>
          <p:nvPr/>
        </p:nvSpPr>
        <p:spPr>
          <a:xfrm>
            <a:off x="5235870" y="6425513"/>
            <a:ext cx="6212542" cy="646331"/>
          </a:xfrm>
          <a:prstGeom prst="rect">
            <a:avLst/>
          </a:prstGeom>
          <a:noFill/>
        </p:spPr>
        <p:txBody>
          <a:bodyPr wrap="square" rtlCol="0">
            <a:spAutoFit/>
          </a:bodyPr>
          <a:lstStyle/>
          <a:p>
            <a:r>
              <a:rPr lang="en-US" dirty="0"/>
              <a:t>**The song titled “The Box” appeared in Top 2020 Songs</a:t>
            </a:r>
          </a:p>
          <a:p>
            <a:endParaRPr lang="en-US" dirty="0"/>
          </a:p>
        </p:txBody>
      </p:sp>
    </p:spTree>
    <p:extLst>
      <p:ext uri="{BB962C8B-B14F-4D97-AF65-F5344CB8AC3E}">
        <p14:creationId xmlns:p14="http://schemas.microsoft.com/office/powerpoint/2010/main" val="4223637184"/>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1D27A"/>
        </a:solidFill>
        <a:effectLst/>
      </p:bgPr>
    </p:bg>
    <p:spTree>
      <p:nvGrpSpPr>
        <p:cNvPr id="1" name=""/>
        <p:cNvGrpSpPr/>
        <p:nvPr/>
      </p:nvGrpSpPr>
      <p:grpSpPr>
        <a:xfrm>
          <a:off x="0" y="0"/>
          <a:ext cx="0" cy="0"/>
          <a:chOff x="0" y="0"/>
          <a:chExt cx="0" cy="0"/>
        </a:xfrm>
      </p:grpSpPr>
      <p:pic>
        <p:nvPicPr>
          <p:cNvPr id="6" name="Picture 2" descr="Spotify — Logo and Brand Assets">
            <a:extLst>
              <a:ext uri="{FF2B5EF4-FFF2-40B4-BE49-F238E27FC236}">
                <a16:creationId xmlns:a16="http://schemas.microsoft.com/office/drawing/2014/main" id="{D956E44D-5AF5-5647-BD69-4CBCAC5ADB3F}"/>
              </a:ext>
            </a:extLst>
          </p:cNvPr>
          <p:cNvPicPr>
            <a:picLocks noChangeAspect="1" noChangeArrowheads="1"/>
          </p:cNvPicPr>
          <p:nvPr/>
        </p:nvPicPr>
        <p:blipFill>
          <a:blip r:embed="rId3">
            <a:biLevel thresh="25000"/>
            <a:extLst>
              <a:ext uri="{BEBA8EAE-BF5A-486C-A8C5-ECC9F3942E4B}">
                <a14:imgProps xmlns:a14="http://schemas.microsoft.com/office/drawing/2010/main">
                  <a14:imgLayer r:embed="rId4">
                    <a14:imgEffect>
                      <a14:sharpenSoften amount="25000"/>
                    </a14:imgEffect>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0828870" y="6213795"/>
            <a:ext cx="1239084" cy="371886"/>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0">
            <a:extLst>
              <a:ext uri="{FF2B5EF4-FFF2-40B4-BE49-F238E27FC236}">
                <a16:creationId xmlns:a16="http://schemas.microsoft.com/office/drawing/2014/main" id="{A830C545-87DF-A34A-BBF5-1C6D897329A3}"/>
              </a:ext>
            </a:extLst>
          </p:cNvPr>
          <p:cNvSpPr>
            <a:spLocks noGrp="1"/>
          </p:cNvSpPr>
          <p:nvPr>
            <p:ph type="title"/>
          </p:nvPr>
        </p:nvSpPr>
        <p:spPr/>
        <p:txBody>
          <a:bodyPr/>
          <a:lstStyle/>
          <a:p>
            <a:r>
              <a:rPr lang="en-US" dirty="0">
                <a:solidFill>
                  <a:schemeClr val="bg1"/>
                </a:solidFill>
                <a:latin typeface="Arial Rounded MT Bold" panose="020F0704030504030204" pitchFamily="34" charset="77"/>
              </a:rPr>
              <a:t>Predictions for Top 2021</a:t>
            </a:r>
          </a:p>
        </p:txBody>
      </p:sp>
      <p:sp>
        <p:nvSpPr>
          <p:cNvPr id="12" name="Content Placeholder 11">
            <a:extLst>
              <a:ext uri="{FF2B5EF4-FFF2-40B4-BE49-F238E27FC236}">
                <a16:creationId xmlns:a16="http://schemas.microsoft.com/office/drawing/2014/main" id="{059A030D-5528-414E-BAF1-77CF3C21062E}"/>
              </a:ext>
            </a:extLst>
          </p:cNvPr>
          <p:cNvSpPr>
            <a:spLocks noGrp="1"/>
          </p:cNvSpPr>
          <p:nvPr>
            <p:ph idx="1"/>
          </p:nvPr>
        </p:nvSpPr>
        <p:spPr>
          <a:xfrm>
            <a:off x="838198" y="1690688"/>
            <a:ext cx="11229755" cy="5167312"/>
          </a:xfrm>
        </p:spPr>
        <p:txBody>
          <a:bodyPr>
            <a:noAutofit/>
          </a:bodyPr>
          <a:lstStyle/>
          <a:p>
            <a:r>
              <a:rPr lang="en-US" sz="2200" dirty="0"/>
              <a:t>Now its hard to predict if these songs would be included in Spotify's Top 2021 songs, so what I will do is see if the artists appeared in the past Top datasets.</a:t>
            </a:r>
          </a:p>
          <a:p>
            <a:r>
              <a:rPr lang="en-US" sz="1600" dirty="0"/>
              <a:t>library(</a:t>
            </a:r>
            <a:r>
              <a:rPr lang="en-US" sz="1600" dirty="0" err="1"/>
              <a:t>stringr</a:t>
            </a:r>
            <a:r>
              <a:rPr lang="en-US" sz="1600" dirty="0"/>
              <a:t>)</a:t>
            </a:r>
          </a:p>
          <a:p>
            <a:r>
              <a:rPr lang="en-US" sz="1600" dirty="0"/>
              <a:t>#Prediction1                                                                        </a:t>
            </a:r>
          </a:p>
          <a:p>
            <a:r>
              <a:rPr lang="en-US" sz="1600" dirty="0"/>
              <a:t>sum(</a:t>
            </a:r>
            <a:r>
              <a:rPr lang="en-US" sz="1600" dirty="0" err="1"/>
              <a:t>str_count</a:t>
            </a:r>
            <a:r>
              <a:rPr lang="en-US" sz="1600" dirty="0"/>
              <a:t>(top18_19, "Pop </a:t>
            </a:r>
            <a:r>
              <a:rPr lang="en-US" sz="1600" dirty="0" err="1"/>
              <a:t>Smoke|DaBaby|Roddy</a:t>
            </a:r>
            <a:r>
              <a:rPr lang="en-US" sz="1600" dirty="0"/>
              <a:t> </a:t>
            </a:r>
            <a:r>
              <a:rPr lang="en-US" sz="1600" dirty="0" err="1"/>
              <a:t>Rich|iann</a:t>
            </a:r>
            <a:r>
              <a:rPr lang="en-US" sz="1600" dirty="0"/>
              <a:t> </a:t>
            </a:r>
            <a:r>
              <a:rPr lang="en-US" sz="1600" dirty="0" err="1"/>
              <a:t>dior|Lil</a:t>
            </a:r>
            <a:r>
              <a:rPr lang="en-US" sz="1600" dirty="0"/>
              <a:t> </a:t>
            </a:r>
            <a:r>
              <a:rPr lang="en-US" sz="1600" dirty="0" err="1"/>
              <a:t>Tjay|Lil</a:t>
            </a:r>
            <a:r>
              <a:rPr lang="en-US" sz="1600" dirty="0"/>
              <a:t> </a:t>
            </a:r>
            <a:r>
              <a:rPr lang="en-US" sz="1600" dirty="0" err="1"/>
              <a:t>Baby|Quavo|Lil</a:t>
            </a:r>
            <a:r>
              <a:rPr lang="en-US" sz="1600" dirty="0"/>
              <a:t> Uzi Vert")) #4 -&gt; 4/6= 66.67%  # Random Artist listed 4 times in 2018/2019; 4 out of 6 Random predicted songs </a:t>
            </a:r>
          </a:p>
          <a:p>
            <a:r>
              <a:rPr lang="en-US" sz="1600" dirty="0"/>
              <a:t>#Prediction2</a:t>
            </a:r>
          </a:p>
          <a:p>
            <a:r>
              <a:rPr lang="en-US" sz="1600" dirty="0"/>
              <a:t>sum(</a:t>
            </a:r>
            <a:r>
              <a:rPr lang="en-US" sz="1600" dirty="0" err="1"/>
              <a:t>str_count</a:t>
            </a:r>
            <a:r>
              <a:rPr lang="en-US" sz="1600" dirty="0"/>
              <a:t>(top20, "Pop </a:t>
            </a:r>
            <a:r>
              <a:rPr lang="en-US" sz="1600" dirty="0" err="1"/>
              <a:t>Smoke|DaBaby|Roddy</a:t>
            </a:r>
            <a:r>
              <a:rPr lang="en-US" sz="1600" dirty="0"/>
              <a:t> </a:t>
            </a:r>
            <a:r>
              <a:rPr lang="en-US" sz="1600" dirty="0" err="1"/>
              <a:t>Rich|iann</a:t>
            </a:r>
            <a:r>
              <a:rPr lang="en-US" sz="1600" dirty="0"/>
              <a:t> </a:t>
            </a:r>
            <a:r>
              <a:rPr lang="en-US" sz="1600" dirty="0" err="1"/>
              <a:t>dior|Lil</a:t>
            </a:r>
            <a:r>
              <a:rPr lang="en-US" sz="1600" dirty="0"/>
              <a:t> </a:t>
            </a:r>
            <a:r>
              <a:rPr lang="en-US" sz="1600" dirty="0" err="1"/>
              <a:t>Tjay|Lil</a:t>
            </a:r>
            <a:r>
              <a:rPr lang="en-US" sz="1600" dirty="0"/>
              <a:t> </a:t>
            </a:r>
            <a:r>
              <a:rPr lang="en-US" sz="1600" dirty="0" err="1"/>
              <a:t>Baby|Quavo|Lil</a:t>
            </a:r>
            <a:r>
              <a:rPr lang="en-US" sz="1600" dirty="0"/>
              <a:t> Uzi Vert")) #3 -&gt; 3/8= 37.5% # Random Artist listed 3 times in 2020; 3 out of 8 Random predicted songs</a:t>
            </a:r>
          </a:p>
          <a:p>
            <a:r>
              <a:rPr lang="en-US" sz="2200" dirty="0"/>
              <a:t>It does certainly seem possible that these songs might be in the Top 2021 as many of these artist appeared in the past Top Song years. However, it seems that the Random songs from my playlist fit more in the years of 2018 and 2019. Out of the 6 songs that matched the Energy mean from 2018/2019, 4 artist appeared in the Top 2018/2019 Songs. </a:t>
            </a:r>
          </a:p>
          <a:p>
            <a:endParaRPr lang="en-US" sz="2200" dirty="0"/>
          </a:p>
          <a:p>
            <a:endParaRPr lang="en-US" sz="2200" dirty="0"/>
          </a:p>
          <a:p>
            <a:endParaRPr lang="en-US" sz="2200" dirty="0"/>
          </a:p>
          <a:p>
            <a:endParaRPr lang="en-US" sz="1100" dirty="0"/>
          </a:p>
        </p:txBody>
      </p:sp>
      <p:sp>
        <p:nvSpPr>
          <p:cNvPr id="8" name="Rectangle 7">
            <a:extLst>
              <a:ext uri="{FF2B5EF4-FFF2-40B4-BE49-F238E27FC236}">
                <a16:creationId xmlns:a16="http://schemas.microsoft.com/office/drawing/2014/main" id="{BB1B51E6-F621-BE41-8ACE-1935FFE9DAD0}"/>
              </a:ext>
            </a:extLst>
          </p:cNvPr>
          <p:cNvSpPr/>
          <p:nvPr/>
        </p:nvSpPr>
        <p:spPr>
          <a:xfrm>
            <a:off x="11241248" y="6487069"/>
            <a:ext cx="1043927" cy="261610"/>
          </a:xfrm>
          <a:prstGeom prst="rect">
            <a:avLst/>
          </a:prstGeom>
        </p:spPr>
        <p:txBody>
          <a:bodyPr wrap="square">
            <a:spAutoFit/>
          </a:bodyPr>
          <a:lstStyle/>
          <a:p>
            <a:pPr>
              <a:spcAft>
                <a:spcPts val="200"/>
              </a:spcAft>
            </a:pPr>
            <a:r>
              <a:rPr lang="en-US" sz="1100" b="1" dirty="0">
                <a:solidFill>
                  <a:schemeClr val="bg1"/>
                </a:solidFill>
                <a:latin typeface="Gotham" panose="02000504050000020004" pitchFamily="2" charset="0"/>
                <a:ea typeface="GungsuhChe" panose="02030609000101010101" pitchFamily="49" charset="-127"/>
                <a:cs typeface="Biome" panose="020B0503030204020804" pitchFamily="34" charset="0"/>
              </a:rPr>
              <a:t>Data 101</a:t>
            </a:r>
          </a:p>
        </p:txBody>
      </p:sp>
    </p:spTree>
    <p:extLst>
      <p:ext uri="{BB962C8B-B14F-4D97-AF65-F5344CB8AC3E}">
        <p14:creationId xmlns:p14="http://schemas.microsoft.com/office/powerpoint/2010/main" val="2393359114"/>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887</TotalTime>
  <Words>2765</Words>
  <Application>Microsoft Macintosh PowerPoint</Application>
  <PresentationFormat>Widescreen</PresentationFormat>
  <Paragraphs>224</Paragraphs>
  <Slides>11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Rounded MT Bold</vt:lpstr>
      <vt:lpstr>Bookman Old Style</vt:lpstr>
      <vt:lpstr>Calibri</vt:lpstr>
      <vt:lpstr>Calibri Light</vt:lpstr>
      <vt:lpstr>Gotham</vt:lpstr>
      <vt:lpstr>Office Theme</vt:lpstr>
      <vt:lpstr>PowerPoint Presentation</vt:lpstr>
      <vt:lpstr>Idea &amp; Dataset</vt:lpstr>
      <vt:lpstr>Attributes</vt:lpstr>
      <vt:lpstr>Top Genre v. Energy</vt:lpstr>
      <vt:lpstr>Popular Genres</vt:lpstr>
      <vt:lpstr>BPM vs. Energy</vt:lpstr>
      <vt:lpstr>Predictions 1 (Top 2018/2019 &amp; Random)</vt:lpstr>
      <vt:lpstr>Predictions 2 (Top 2020 &amp; Random)</vt:lpstr>
      <vt:lpstr>Predictions for Top 2021</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Hemin Patel</dc:creator>
  <cp:lastModifiedBy>Hemin Patel</cp:lastModifiedBy>
  <cp:revision>20</cp:revision>
  <dcterms:created xsi:type="dcterms:W3CDTF">2021-09-10T19:58:32Z</dcterms:created>
  <dcterms:modified xsi:type="dcterms:W3CDTF">2021-12-14T04:40:34Z</dcterms:modified>
</cp:coreProperties>
</file>