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4" r:id="rId5"/>
    <p:sldId id="260" r:id="rId6"/>
    <p:sldId id="262" r:id="rId7"/>
    <p:sldId id="261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27A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79318"/>
  </p:normalViewPr>
  <p:slideViewPr>
    <p:cSldViewPr snapToGrid="0" snapToObjects="1">
      <p:cViewPr varScale="1">
        <p:scale>
          <a:sx n="126" d="100"/>
          <a:sy n="126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687F2-4EF7-774D-957C-F14876C0639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6B585-CEA3-6948-A971-25569B34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3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B585-CEA3-6948-A971-25569B345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9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B585-CEA3-6948-A971-25569B345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6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Top Genre vs Energy</a:t>
            </a:r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r>
              <a:rPr lang="en-US" dirty="0"/>
              <a:t>aggregate(Energy ~ `Top Genre2`, data = top10s, FUN= mean)</a:t>
            </a:r>
          </a:p>
          <a:p>
            <a:r>
              <a:rPr lang="en-US" dirty="0"/>
              <a:t>k &lt;- aggregate(Energy ~ `Top Genre2`, data = top10s, FUN= mean)</a:t>
            </a:r>
          </a:p>
          <a:p>
            <a:r>
              <a:rPr lang="en-US" dirty="0" err="1"/>
              <a:t>write.csv</a:t>
            </a:r>
            <a:r>
              <a:rPr lang="en-US" dirty="0"/>
              <a:t>(k,'</a:t>
            </a:r>
            <a:r>
              <a:rPr lang="en-US" dirty="0" err="1"/>
              <a:t>AggregateData.csv</a:t>
            </a:r>
            <a:r>
              <a:rPr lang="en-US" dirty="0"/>
              <a:t>')</a:t>
            </a:r>
          </a:p>
          <a:p>
            <a:r>
              <a:rPr lang="en-US" dirty="0"/>
              <a:t>agg_top10s &lt;- </a:t>
            </a:r>
            <a:r>
              <a:rPr lang="en-US" dirty="0" err="1"/>
              <a:t>read.csv</a:t>
            </a:r>
            <a:r>
              <a:rPr lang="en-US" dirty="0"/>
              <a:t>("~/Desktop/Data 101/HW 2/</a:t>
            </a:r>
            <a:r>
              <a:rPr lang="en-US" dirty="0" err="1"/>
              <a:t>AggregateData.csv</a:t>
            </a:r>
            <a:r>
              <a:rPr lang="en-US" dirty="0"/>
              <a:t>")</a:t>
            </a:r>
          </a:p>
          <a:p>
            <a:r>
              <a:rPr lang="en-US" dirty="0"/>
              <a:t>Energy2 &lt;- agg_top10s$Energy</a:t>
            </a:r>
          </a:p>
          <a:p>
            <a:endParaRPr lang="en-US" dirty="0"/>
          </a:p>
          <a:p>
            <a:r>
              <a:rPr lang="en-US" dirty="0"/>
              <a:t>fig &lt;- </a:t>
            </a:r>
            <a:r>
              <a:rPr lang="en-US" dirty="0" err="1"/>
              <a:t>plot_ly</a:t>
            </a:r>
            <a:r>
              <a:rPr lang="en-US" dirty="0"/>
              <a:t>(x = c(Top.Genre2), y = c(Energy2), width = 700, height = 700, type = 'bar')%&gt;% </a:t>
            </a:r>
          </a:p>
          <a:p>
            <a:r>
              <a:rPr lang="en-US" dirty="0"/>
              <a:t> layout(title= list(text = "Average Correlation Between Top Genre and </a:t>
            </a:r>
            <a:r>
              <a:rPr lang="en-US" dirty="0" err="1"/>
              <a:t>Energy",font</a:t>
            </a:r>
            <a:r>
              <a:rPr lang="en-US" dirty="0"/>
              <a:t> = "Times New Roman"), font="Times New Roman", </a:t>
            </a:r>
          </a:p>
          <a:p>
            <a:r>
              <a:rPr lang="en-US" dirty="0"/>
              <a:t>       </a:t>
            </a:r>
            <a:r>
              <a:rPr lang="en-US" dirty="0" err="1"/>
              <a:t>xaxis</a:t>
            </a:r>
            <a:r>
              <a:rPr lang="en-US" dirty="0"/>
              <a:t> = list(title = list(text ='Top Genre', font = "Times New Roman")), </a:t>
            </a:r>
          </a:p>
          <a:p>
            <a:r>
              <a:rPr lang="en-US" dirty="0"/>
              <a:t>       </a:t>
            </a:r>
            <a:r>
              <a:rPr lang="en-US" dirty="0" err="1"/>
              <a:t>yaxis</a:t>
            </a:r>
            <a:r>
              <a:rPr lang="en-US" dirty="0"/>
              <a:t> = list(title = list(text ='Energy', font = "Times New Roman")),</a:t>
            </a:r>
          </a:p>
          <a:p>
            <a:r>
              <a:rPr lang="en-US" dirty="0"/>
              <a:t>       </a:t>
            </a:r>
            <a:r>
              <a:rPr lang="en-US" dirty="0" err="1"/>
              <a:t>plot_bgcolor</a:t>
            </a:r>
            <a:r>
              <a:rPr lang="en-US" dirty="0"/>
              <a:t>='#e5ecf6', </a:t>
            </a:r>
            <a:r>
              <a:rPr lang="en-US" dirty="0" err="1"/>
              <a:t>paper_bgcolor</a:t>
            </a:r>
            <a:r>
              <a:rPr lang="en-US" dirty="0"/>
              <a:t>='#31d27a')</a:t>
            </a:r>
          </a:p>
          <a:p>
            <a:r>
              <a:rPr lang="en-US" dirty="0" err="1"/>
              <a:t>api_create</a:t>
            </a:r>
            <a:r>
              <a:rPr lang="en-US" dirty="0"/>
              <a:t>(p=fig, filename = "Top Genre vs Energy")</a:t>
            </a:r>
          </a:p>
          <a:p>
            <a:r>
              <a:rPr lang="en-US" dirty="0"/>
              <a:t>fig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B585-CEA3-6948-A971-25569B345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6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#Valence vs Danceability </a:t>
            </a:r>
          </a:p>
          <a:p>
            <a:r>
              <a:rPr lang="en-US" dirty="0"/>
              <a:t>attach(top10s)</a:t>
            </a:r>
          </a:p>
          <a:p>
            <a:r>
              <a:rPr lang="en-US" dirty="0"/>
              <a:t>plot(Danceability, Valence, main = "Correlation Between Danceability and Song Mood",</a:t>
            </a:r>
          </a:p>
          <a:p>
            <a:r>
              <a:rPr lang="en-US" dirty="0"/>
              <a:t>     </a:t>
            </a:r>
            <a:r>
              <a:rPr lang="en-US" dirty="0" err="1"/>
              <a:t>xlab</a:t>
            </a:r>
            <a:r>
              <a:rPr lang="en-US" dirty="0"/>
              <a:t>= "Danceability", </a:t>
            </a:r>
            <a:r>
              <a:rPr lang="en-US" dirty="0" err="1"/>
              <a:t>ylab</a:t>
            </a:r>
            <a:r>
              <a:rPr lang="en-US" dirty="0"/>
              <a:t>= "Valence", </a:t>
            </a:r>
            <a:r>
              <a:rPr lang="en-US" dirty="0" err="1"/>
              <a:t>pch</a:t>
            </a:r>
            <a:r>
              <a:rPr lang="en-US" dirty="0"/>
              <a:t>=20)</a:t>
            </a:r>
          </a:p>
          <a:p>
            <a:r>
              <a:rPr lang="en-US" dirty="0"/>
              <a:t>lines(</a:t>
            </a:r>
            <a:r>
              <a:rPr lang="en-US" dirty="0" err="1"/>
              <a:t>lowess</a:t>
            </a:r>
            <a:r>
              <a:rPr lang="en-US" dirty="0"/>
              <a:t>(Danceability, Valence), col="red") #</a:t>
            </a:r>
            <a:r>
              <a:rPr lang="en-US" dirty="0" err="1"/>
              <a:t>lowess</a:t>
            </a:r>
            <a:r>
              <a:rPr lang="en-US" dirty="0"/>
              <a:t> line</a:t>
            </a:r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Danceability~Valence</a:t>
            </a:r>
            <a:r>
              <a:rPr lang="en-US" dirty="0"/>
              <a:t>), col="blue") #regression line</a:t>
            </a:r>
          </a:p>
          <a:p>
            <a:r>
              <a:rPr lang="en-US" dirty="0"/>
              <a:t>legend (x= 25, y=95, c("Regression Line", "</a:t>
            </a:r>
            <a:r>
              <a:rPr lang="en-US" dirty="0" err="1"/>
              <a:t>Lowess</a:t>
            </a:r>
            <a:r>
              <a:rPr lang="en-US" dirty="0"/>
              <a:t> Line"), </a:t>
            </a:r>
            <a:r>
              <a:rPr lang="en-US" dirty="0" err="1"/>
              <a:t>cex</a:t>
            </a:r>
            <a:r>
              <a:rPr lang="en-US" dirty="0"/>
              <a:t>= .8, col= c("blue", "red"), </a:t>
            </a:r>
            <a:r>
              <a:rPr lang="en-US" dirty="0" err="1"/>
              <a:t>lwd</a:t>
            </a:r>
            <a:r>
              <a:rPr lang="en-US" dirty="0"/>
              <a:t>= c(2,2))</a:t>
            </a:r>
          </a:p>
          <a:p>
            <a:r>
              <a:rPr lang="en-US" dirty="0"/>
              <a:t>par(</a:t>
            </a:r>
            <a:r>
              <a:rPr lang="en-US" dirty="0" err="1"/>
              <a:t>bg</a:t>
            </a:r>
            <a:r>
              <a:rPr lang="en-US" dirty="0"/>
              <a:t> = "transparent")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B585-CEA3-6948-A971-25569B345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Speechiness</a:t>
            </a:r>
            <a:r>
              <a:rPr lang="en-US" dirty="0"/>
              <a:t> vs Danceability</a:t>
            </a:r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r>
              <a:rPr lang="en-US" dirty="0"/>
              <a:t>aggregate(BPM ~ Danceability, data= top10s, FUN= mean)</a:t>
            </a:r>
          </a:p>
          <a:p>
            <a:r>
              <a:rPr lang="en-US" dirty="0"/>
              <a:t>b&lt;- aggregate(BPM ~ Danceability, data= top10s, FUN= mean)</a:t>
            </a:r>
          </a:p>
          <a:p>
            <a:r>
              <a:rPr lang="en-US" dirty="0" err="1"/>
              <a:t>write.csv</a:t>
            </a:r>
            <a:r>
              <a:rPr lang="en-US" dirty="0"/>
              <a:t>(b, '</a:t>
            </a:r>
            <a:r>
              <a:rPr lang="en-US" dirty="0" err="1"/>
              <a:t>agg_BPM_D.csv</a:t>
            </a:r>
            <a:r>
              <a:rPr lang="en-US" dirty="0"/>
              <a:t>')</a:t>
            </a:r>
          </a:p>
          <a:p>
            <a:r>
              <a:rPr lang="en-US" dirty="0" err="1"/>
              <a:t>agg_BPM_D</a:t>
            </a:r>
            <a:r>
              <a:rPr lang="en-US" dirty="0"/>
              <a:t> &lt;- </a:t>
            </a:r>
            <a:r>
              <a:rPr lang="en-US" dirty="0" err="1"/>
              <a:t>read.csv</a:t>
            </a:r>
            <a:r>
              <a:rPr lang="en-US" dirty="0"/>
              <a:t>("~/Desktop/Data 101/HW 2/</a:t>
            </a:r>
            <a:r>
              <a:rPr lang="en-US" dirty="0" err="1"/>
              <a:t>agg_BPM_D.csv</a:t>
            </a:r>
            <a:r>
              <a:rPr lang="en-US" dirty="0"/>
              <a:t>")</a:t>
            </a:r>
          </a:p>
          <a:p>
            <a:r>
              <a:rPr lang="en-US" dirty="0"/>
              <a:t>BPM2 &lt;- </a:t>
            </a:r>
            <a:r>
              <a:rPr lang="en-US" dirty="0" err="1"/>
              <a:t>agg_BPM_D$BPM</a:t>
            </a:r>
            <a:endParaRPr lang="en-US" dirty="0"/>
          </a:p>
          <a:p>
            <a:r>
              <a:rPr lang="en-US" dirty="0"/>
              <a:t>Danceability2 &lt;- </a:t>
            </a:r>
            <a:r>
              <a:rPr lang="en-US" dirty="0" err="1"/>
              <a:t>agg_BPM_D$Danceability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fig &lt;- </a:t>
            </a:r>
            <a:r>
              <a:rPr lang="en-US" dirty="0" err="1"/>
              <a:t>plot_ly</a:t>
            </a:r>
            <a:r>
              <a:rPr lang="en-US" dirty="0"/>
              <a:t>(x = c(Danceability2), y = c(BPM2), width = 600, height = 600, type = 'bar')%&gt;% </a:t>
            </a:r>
          </a:p>
          <a:p>
            <a:r>
              <a:rPr lang="en-US" dirty="0"/>
              <a:t>  layout(title= list(text = "Average Correlation Between </a:t>
            </a:r>
            <a:r>
              <a:rPr lang="en-US" dirty="0" err="1"/>
              <a:t>Speechiness</a:t>
            </a:r>
            <a:r>
              <a:rPr lang="en-US" dirty="0"/>
              <a:t> and </a:t>
            </a:r>
            <a:r>
              <a:rPr lang="en-US" dirty="0" err="1"/>
              <a:t>Danceability",font</a:t>
            </a:r>
            <a:r>
              <a:rPr lang="en-US" dirty="0"/>
              <a:t> = "Times New Roman"), font="Times New Roman", </a:t>
            </a:r>
          </a:p>
          <a:p>
            <a:r>
              <a:rPr lang="en-US" dirty="0"/>
              <a:t>         </a:t>
            </a:r>
            <a:r>
              <a:rPr lang="en-US" dirty="0" err="1"/>
              <a:t>xaxis</a:t>
            </a:r>
            <a:r>
              <a:rPr lang="en-US" dirty="0"/>
              <a:t> = list(title = list(text ='Danceability', font = "Times New Roman")), </a:t>
            </a:r>
          </a:p>
          <a:p>
            <a:r>
              <a:rPr lang="en-US" dirty="0"/>
              <a:t>         </a:t>
            </a:r>
            <a:r>
              <a:rPr lang="en-US" dirty="0" err="1"/>
              <a:t>yaxis</a:t>
            </a:r>
            <a:r>
              <a:rPr lang="en-US" dirty="0"/>
              <a:t> = list(title = list(text ='</a:t>
            </a:r>
            <a:r>
              <a:rPr lang="en-US" dirty="0" err="1"/>
              <a:t>Speechiness</a:t>
            </a:r>
            <a:r>
              <a:rPr lang="en-US" dirty="0"/>
              <a:t>', font = "Times New Roman")),</a:t>
            </a:r>
          </a:p>
          <a:p>
            <a:r>
              <a:rPr lang="en-US" dirty="0"/>
              <a:t>         </a:t>
            </a:r>
            <a:r>
              <a:rPr lang="en-US" dirty="0" err="1"/>
              <a:t>plot_bgcolor</a:t>
            </a:r>
            <a:r>
              <a:rPr lang="en-US" dirty="0"/>
              <a:t>='#e5ecf6', </a:t>
            </a:r>
            <a:r>
              <a:rPr lang="en-US" dirty="0" err="1"/>
              <a:t>paper_bgcolor</a:t>
            </a:r>
            <a:r>
              <a:rPr lang="en-US" dirty="0"/>
              <a:t>='#31d27a')</a:t>
            </a:r>
          </a:p>
          <a:p>
            <a:r>
              <a:rPr lang="en-US" dirty="0" err="1"/>
              <a:t>api_create</a:t>
            </a:r>
            <a:r>
              <a:rPr lang="en-US" dirty="0"/>
              <a:t>(p=fig, filename = "Speech vs Dance")</a:t>
            </a:r>
          </a:p>
          <a:p>
            <a:r>
              <a:rPr lang="en-US" dirty="0"/>
              <a:t>fig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B585-CEA3-6948-A971-25569B3451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2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6CA5-6657-D24A-AF80-7B2F95188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1F89A-6F4A-D94F-809F-DEAD77C28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183E-6ACA-614C-BB39-73B99F66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F7AB-CA4C-ED4A-8E2D-8C8EBCD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9676-6B05-0844-B435-18516445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9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66A0-F891-CE49-B579-AF06EA41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CB044-4025-E446-A503-F54E978A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E700-5D84-5D4E-A794-7B289AC0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E748E-7E83-4341-85BB-3B8FBF77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098A-D074-0340-9A54-C5BEE40D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2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0C715-3987-774F-9862-81C2E729C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53A36-977E-A045-8319-254C6AECB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55E9-8E2C-7B45-A276-4A0B02E8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0668-3B41-CE49-8BEF-8AA25449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145B-4CA4-104E-8E1A-BA15AEEE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1A95-900F-B348-9603-EC9DFB26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D58D-9003-C644-AB00-F7E47AF0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A4B9-2C94-294F-8422-5020BDC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F495-7FAD-0E4A-ADD6-0B5561EF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0535-6576-B049-A856-BF211834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B02E-F0DB-9544-879E-5228C499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AAC81-73FA-7E4E-B239-A0677A5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D843-6AC1-3245-9697-5B9C293E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3DAD-17D0-8743-8744-38043517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EF1C-C307-7D4D-A8DA-1964FCDC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50E8-7805-004E-906C-C94CD1B2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899D-D26B-4847-B90D-673A518AD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4EF45-7C6E-6F44-8201-305DEC06A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6802-FF84-9146-B9A0-9A5F51D1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38458-6F6A-1E45-A01E-E2A17E55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8342-A85A-8647-A0D4-764F9BEC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14EE-32CA-4543-953E-17BC62E3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11C08-7DB5-1E4D-84E8-6585D5C8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AD588-90BE-B94A-AA2A-DBCAC69F6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254FD-4141-7D41-B9F0-9DD87C0D1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4C9E5-87A6-D04C-83D1-6989BA57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7009E-1F24-4047-B337-7892902C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C329D-5574-5E4E-A449-6160B1ED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702B3-840F-CD42-A13D-7954218B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4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3791-F315-7541-B663-C4CCDC36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24AE-B5B8-E547-A0F5-33B97D5E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495BB-159D-5247-B8EF-8DEAF4BA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6E9C0-4249-724D-8B54-71BCC7EB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61391-114E-9746-851B-DDFF6826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EA9FE-74CA-0545-819A-9B0C714A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D4909-1B6C-244C-9D89-4D57362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6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3D73-4B81-8A4A-9A93-AF062B20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54E2-3895-4545-A2A6-0F480D58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7B556-CE21-6A4E-A2F3-EF63B9608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594E8-689A-7E4A-858E-500F9190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CD8D5-23AF-B043-84BC-73CDDDFC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BB2D8-1384-344D-9425-CB15F0A0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1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8731-0A31-BA42-964B-853EFD2E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4A1F3-555E-9B4E-B830-4A257552A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FBADC-B805-AD4A-95FE-F0A61295A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A88C-4071-7544-A53E-27A65036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0521-3BA0-FB4C-90FB-6C99345D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70F0A-96D2-F14A-A4BC-8A567F3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9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18E5F-DBB5-6A41-BCFC-B64C1725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BEEB3-C8A4-064B-AC8E-95329757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ADA5-5BC8-8648-BE17-79CD14E7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90916-7747-1943-8BA0-167C3977E199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58765-28EE-7C4F-8FB0-80F639BEE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4BE0-342D-1149-B89E-376F70015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2FEE-AF8C-9A47-B325-1554E750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leonardopena/top-spotify-songs-from-20102019-by-yea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leonardopena/top-spotify-songs-from-20102019-by-yea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chart-studio.plotly.com/~heminp16/1.embed" TargetMode="Externa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chart-studio.plotly.com/~heminp16/3.embed" TargetMode="Externa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otify — Logo and Brand Assets">
            <a:extLst>
              <a:ext uri="{FF2B5EF4-FFF2-40B4-BE49-F238E27FC236}">
                <a16:creationId xmlns:a16="http://schemas.microsoft.com/office/drawing/2014/main" id="{8CCB90B3-DB8E-E24B-9AFE-065ED17E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6" y="2294381"/>
            <a:ext cx="6942667" cy="20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C31F1C-6BB1-A645-AE2B-F95AAAA80D7B}"/>
              </a:ext>
            </a:extLst>
          </p:cNvPr>
          <p:cNvSpPr txBox="1"/>
          <p:nvPr/>
        </p:nvSpPr>
        <p:spPr>
          <a:xfrm>
            <a:off x="3044635" y="4635795"/>
            <a:ext cx="3256020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Top Songs from 2010-2019</a:t>
            </a:r>
          </a:p>
          <a:p>
            <a:pPr>
              <a:spcAft>
                <a:spcPts val="200"/>
              </a:spcAft>
            </a:pPr>
            <a:endParaRPr lang="en-US" sz="3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Hemin Patel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BF352-B4FA-D44A-B6BA-AB5591D0E0F4}"/>
              </a:ext>
            </a:extLst>
          </p:cNvPr>
          <p:cNvSpPr/>
          <p:nvPr/>
        </p:nvSpPr>
        <p:spPr>
          <a:xfrm>
            <a:off x="2892056" y="4635795"/>
            <a:ext cx="53162" cy="720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C970FB-FC11-DA41-8895-D2B4E4E19E65}"/>
              </a:ext>
            </a:extLst>
          </p:cNvPr>
          <p:cNvSpPr/>
          <p:nvPr/>
        </p:nvSpPr>
        <p:spPr>
          <a:xfrm>
            <a:off x="11241248" y="6487069"/>
            <a:ext cx="1043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  <a:latin typeface="Gotham" panose="02000504050000020004" pitchFamily="2" charset="0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</p:spTree>
    <p:extLst>
      <p:ext uri="{BB962C8B-B14F-4D97-AF65-F5344CB8AC3E}">
        <p14:creationId xmlns:p14="http://schemas.microsoft.com/office/powerpoint/2010/main" val="14479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Why Study Song’s Audio Features?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sz="2400" dirty="0"/>
              <a:t>This data can be used to explore trends in the popularity of music genres. </a:t>
            </a:r>
          </a:p>
          <a:p>
            <a:r>
              <a:rPr lang="en-US" sz="2400" dirty="0"/>
              <a:t>Can use the attributes, like BPM, and incorporate them into new songs, possibly the next Billboard hit song. </a:t>
            </a:r>
          </a:p>
          <a:p>
            <a:pPr lvl="1"/>
            <a:r>
              <a:rPr lang="en-US" sz="2000" dirty="0"/>
              <a:t>Can predict future a song’s popularity with audio features and metadata.</a:t>
            </a:r>
          </a:p>
          <a:p>
            <a:r>
              <a:rPr lang="en-US" sz="2400" dirty="0">
                <a:hlinkClick r:id="rId4"/>
              </a:rPr>
              <a:t>Kaggle Dataset Link</a:t>
            </a:r>
            <a:endParaRPr lang="en-US" sz="2400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1186B6-2A70-A74C-899A-D4E90158A5BA}"/>
              </a:ext>
            </a:extLst>
          </p:cNvPr>
          <p:cNvSpPr/>
          <p:nvPr/>
        </p:nvSpPr>
        <p:spPr>
          <a:xfrm>
            <a:off x="11241248" y="6487069"/>
            <a:ext cx="1043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  <a:latin typeface="Gotham" panose="02000504050000020004" pitchFamily="2" charset="0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</p:spTree>
    <p:extLst>
      <p:ext uri="{BB962C8B-B14F-4D97-AF65-F5344CB8AC3E}">
        <p14:creationId xmlns:p14="http://schemas.microsoft.com/office/powerpoint/2010/main" val="2209649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Dataset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4"/>
              </a:rPr>
              <a:t>Kaggle Dataset Link</a:t>
            </a:r>
            <a:endParaRPr lang="en-US" sz="2400" dirty="0"/>
          </a:p>
          <a:p>
            <a:r>
              <a:rPr lang="en-US" sz="2400" dirty="0"/>
              <a:t>Clean dataset with 13 rows and 100 columns</a:t>
            </a:r>
          </a:p>
          <a:p>
            <a:r>
              <a:rPr lang="en-US" sz="2400" dirty="0"/>
              <a:t>Description: The top songs by year in the world by Spotify. This dataset is based on Billboard’s data and has several variables about the songs. </a:t>
            </a:r>
          </a:p>
          <a:p>
            <a:r>
              <a:rPr lang="en-US" sz="2400" dirty="0"/>
              <a:t>Attributes: </a:t>
            </a:r>
          </a:p>
          <a:p>
            <a:pPr lvl="1"/>
            <a:r>
              <a:rPr lang="en-US" dirty="0"/>
              <a:t>Title		</a:t>
            </a:r>
          </a:p>
          <a:p>
            <a:pPr lvl="1"/>
            <a:r>
              <a:rPr lang="en-US" dirty="0"/>
              <a:t>Artist</a:t>
            </a:r>
          </a:p>
          <a:p>
            <a:pPr lvl="1"/>
            <a:r>
              <a:rPr lang="en-US" dirty="0"/>
              <a:t>Top Genre</a:t>
            </a:r>
          </a:p>
          <a:p>
            <a:pPr lvl="1"/>
            <a:r>
              <a:rPr lang="en-US" dirty="0"/>
              <a:t>Year </a:t>
            </a:r>
          </a:p>
          <a:p>
            <a:pPr lvl="1"/>
            <a:r>
              <a:rPr lang="en-US" dirty="0"/>
              <a:t>BPM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r>
              <a:rPr lang="en-US" dirty="0"/>
              <a:t>Danceability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F1296-F077-5E4F-A6F0-3563AE908581}"/>
              </a:ext>
            </a:extLst>
          </p:cNvPr>
          <p:cNvSpPr txBox="1"/>
          <p:nvPr/>
        </p:nvSpPr>
        <p:spPr>
          <a:xfrm>
            <a:off x="2509839" y="3750658"/>
            <a:ext cx="3314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Loudness (dB)</a:t>
            </a:r>
          </a:p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Valence</a:t>
            </a:r>
          </a:p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Duration (sec)</a:t>
            </a:r>
          </a:p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Acousticness</a:t>
            </a:r>
            <a:endParaRPr lang="en-US" sz="2400" dirty="0"/>
          </a:p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Speechiness</a:t>
            </a:r>
            <a:endParaRPr lang="en-US" sz="2400" dirty="0"/>
          </a:p>
          <a:p>
            <a:pPr marL="1200150" lvl="2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Popularity</a:t>
            </a:r>
          </a:p>
          <a:p>
            <a:pPr lvl="1"/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1186B6-2A70-A74C-899A-D4E90158A5BA}"/>
              </a:ext>
            </a:extLst>
          </p:cNvPr>
          <p:cNvSpPr/>
          <p:nvPr/>
        </p:nvSpPr>
        <p:spPr>
          <a:xfrm>
            <a:off x="11241248" y="6487069"/>
            <a:ext cx="1043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  <a:latin typeface="Gotham" panose="02000504050000020004" pitchFamily="2" charset="0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</p:spTree>
    <p:extLst>
      <p:ext uri="{BB962C8B-B14F-4D97-AF65-F5344CB8AC3E}">
        <p14:creationId xmlns:p14="http://schemas.microsoft.com/office/powerpoint/2010/main" val="1891891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Attributes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49764" cy="4486275"/>
          </a:xfrm>
        </p:spPr>
        <p:txBody>
          <a:bodyPr>
            <a:noAutofit/>
          </a:bodyPr>
          <a:lstStyle/>
          <a:p>
            <a:r>
              <a:rPr lang="en-US" sz="2300" dirty="0"/>
              <a:t>BPM – Beats Per Minute - The tempo of the song.</a:t>
            </a:r>
          </a:p>
          <a:p>
            <a:r>
              <a:rPr lang="en-US" sz="2300" dirty="0"/>
              <a:t>Energy - The energy of a song; the higher the value, the more energetic.</a:t>
            </a:r>
          </a:p>
          <a:p>
            <a:r>
              <a:rPr lang="en-US" sz="2300" dirty="0"/>
              <a:t>Danceability – Describes how suitable a track is for dancing; the higher the value, the easier it is to dance.</a:t>
            </a:r>
          </a:p>
          <a:p>
            <a:r>
              <a:rPr lang="en-US" sz="2300" dirty="0"/>
              <a:t>Loudness (dB) – The loudness level in decibels, higher the value, the louder the song</a:t>
            </a:r>
          </a:p>
          <a:p>
            <a:r>
              <a:rPr lang="en-US" sz="2300" dirty="0"/>
              <a:t>Valence - A measure of musical positiveness of the track. The tracks with the highest number give a sense of positive moods. </a:t>
            </a:r>
          </a:p>
          <a:p>
            <a:r>
              <a:rPr lang="en-US" sz="2300" dirty="0"/>
              <a:t>Duration (sec) -  The duration of the song in seconds. </a:t>
            </a:r>
          </a:p>
          <a:p>
            <a:r>
              <a:rPr lang="en-US" sz="2300" dirty="0" err="1"/>
              <a:t>Acousticness</a:t>
            </a:r>
            <a:r>
              <a:rPr lang="en-US" sz="2300" dirty="0"/>
              <a:t> - A measure of how acoustic the track is.</a:t>
            </a:r>
          </a:p>
          <a:p>
            <a:r>
              <a:rPr lang="en-US" sz="2300" dirty="0" err="1"/>
              <a:t>Speechiness</a:t>
            </a:r>
            <a:r>
              <a:rPr lang="en-US" sz="2300" dirty="0"/>
              <a:t> - The higher the value that tells how many spoken words were in the track. </a:t>
            </a:r>
          </a:p>
          <a:p>
            <a:r>
              <a:rPr lang="en-US" sz="2300" dirty="0"/>
              <a:t>Popularity -  The higher the value, the more popular the song is.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BAE80-FFAD-8A42-9AB7-7F7E84A54857}"/>
              </a:ext>
            </a:extLst>
          </p:cNvPr>
          <p:cNvSpPr/>
          <p:nvPr/>
        </p:nvSpPr>
        <p:spPr>
          <a:xfrm>
            <a:off x="11241248" y="6487069"/>
            <a:ext cx="1043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  <a:latin typeface="Gotham" panose="02000504050000020004" pitchFamily="2" charset="0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</p:spTree>
    <p:extLst>
      <p:ext uri="{BB962C8B-B14F-4D97-AF65-F5344CB8AC3E}">
        <p14:creationId xmlns:p14="http://schemas.microsoft.com/office/powerpoint/2010/main" val="29782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Top Genre v. Energy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6273" cy="4351338"/>
          </a:xfrm>
        </p:spPr>
        <p:txBody>
          <a:bodyPr>
            <a:noAutofit/>
          </a:bodyPr>
          <a:lstStyle/>
          <a:p>
            <a:r>
              <a:rPr lang="en-US" sz="2400" dirty="0"/>
              <a:t>Songs in the Detroit Hip Hop genre have more energy in their songs.*</a:t>
            </a:r>
          </a:p>
          <a:p>
            <a:pPr lvl="1"/>
            <a:r>
              <a:rPr lang="en-US" sz="2000" dirty="0"/>
              <a:t>Following are songs in French Indie Pop genre.*</a:t>
            </a:r>
          </a:p>
          <a:p>
            <a:r>
              <a:rPr lang="en-US" sz="2400" dirty="0">
                <a:hlinkClick r:id="rId5"/>
              </a:rPr>
              <a:t>Interactive Plot Link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AFD33-C253-1B4B-B5FC-481FC685463F}"/>
              </a:ext>
            </a:extLst>
          </p:cNvPr>
          <p:cNvSpPr/>
          <p:nvPr/>
        </p:nvSpPr>
        <p:spPr>
          <a:xfrm>
            <a:off x="11241248" y="6487069"/>
            <a:ext cx="1043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  <a:latin typeface="Gotham" panose="02000504050000020004" pitchFamily="2" charset="0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BBEB58A-D6D2-7C48-97F0-13431CE5E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778" y="951630"/>
            <a:ext cx="5183079" cy="5183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E94E72-D162-734E-8D98-A00655CB08E3}"/>
              </a:ext>
            </a:extLst>
          </p:cNvPr>
          <p:cNvSpPr txBox="1"/>
          <p:nvPr/>
        </p:nvSpPr>
        <p:spPr>
          <a:xfrm>
            <a:off x="0" y="6501042"/>
            <a:ext cx="4514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*Most of these genres only have one point. 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843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Popular Genres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497199" cy="4486275"/>
          </a:xfrm>
        </p:spPr>
        <p:txBody>
          <a:bodyPr>
            <a:noAutofit/>
          </a:bodyPr>
          <a:lstStyle/>
          <a:p>
            <a:r>
              <a:rPr lang="en-US" sz="2200" dirty="0"/>
              <a:t>Regression:  relation between one dependent variable and another one. </a:t>
            </a:r>
          </a:p>
          <a:p>
            <a:r>
              <a:rPr lang="en-US" sz="2200" dirty="0" err="1"/>
              <a:t>Lowess</a:t>
            </a:r>
            <a:r>
              <a:rPr lang="en-US" sz="2200" dirty="0"/>
              <a:t>: a mean value to identify relationships between variables. </a:t>
            </a:r>
          </a:p>
          <a:p>
            <a:r>
              <a:rPr lang="en-US" sz="2200" dirty="0"/>
              <a:t>Multiple data points are at 71(D) and 64(SM)* </a:t>
            </a:r>
          </a:p>
          <a:p>
            <a:pPr lvl="1"/>
            <a:r>
              <a:rPr lang="en-US" sz="2000" dirty="0"/>
              <a:t>Song mood value around 64 and has a higher correlation with danceability value.</a:t>
            </a:r>
          </a:p>
          <a:p>
            <a:r>
              <a:rPr lang="en-US" sz="2200" dirty="0"/>
              <a:t>Overall, song mood does affect danceability. The higher the song mood, the more the danceability value will be.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1B51E6-F621-BE41-8ACE-1935FFE9DAD0}"/>
              </a:ext>
            </a:extLst>
          </p:cNvPr>
          <p:cNvSpPr/>
          <p:nvPr/>
        </p:nvSpPr>
        <p:spPr>
          <a:xfrm>
            <a:off x="11241248" y="6487069"/>
            <a:ext cx="1043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  <a:latin typeface="Gotham" panose="02000504050000020004" pitchFamily="2" charset="0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6D783-4E99-2F4C-89AD-12330CC10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362" y="1343538"/>
            <a:ext cx="7175637" cy="4170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02FE04-DAFD-B949-838D-3836B5593B10}"/>
              </a:ext>
            </a:extLst>
          </p:cNvPr>
          <p:cNvSpPr txBox="1"/>
          <p:nvPr/>
        </p:nvSpPr>
        <p:spPr>
          <a:xfrm>
            <a:off x="0" y="6501042"/>
            <a:ext cx="4514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*D = Danceability SM= Song Mood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1500788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Speechiness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v. Danceability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108" y="1825625"/>
            <a:ext cx="7016692" cy="4351338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The song with the highest danceability value has a </a:t>
            </a:r>
            <a:r>
              <a:rPr lang="en-US" dirty="0" err="1"/>
              <a:t>speechiness</a:t>
            </a:r>
            <a:r>
              <a:rPr lang="en-US" dirty="0"/>
              <a:t> value of 121.5.</a:t>
            </a:r>
          </a:p>
          <a:p>
            <a:pPr lvl="1"/>
            <a:r>
              <a:rPr lang="en-US" dirty="0"/>
              <a:t>It is apparent that songs with a higher danceability value have a </a:t>
            </a:r>
            <a:r>
              <a:rPr lang="en-US" dirty="0" err="1"/>
              <a:t>speechiness</a:t>
            </a:r>
            <a:r>
              <a:rPr lang="en-US" dirty="0"/>
              <a:t> value of over/ around 100. </a:t>
            </a:r>
          </a:p>
          <a:p>
            <a:pPr lvl="1"/>
            <a:r>
              <a:rPr lang="en-US" dirty="0">
                <a:hlinkClick r:id="rId5"/>
              </a:rPr>
              <a:t>Interactive Plot Link</a:t>
            </a:r>
            <a:endParaRPr lang="en-US" dirty="0"/>
          </a:p>
          <a:p>
            <a:pPr marL="914400" lvl="2" indent="0">
              <a:buNone/>
            </a:pPr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A769A-CD07-9A40-887D-9509B0E0AF55}"/>
              </a:ext>
            </a:extLst>
          </p:cNvPr>
          <p:cNvSpPr/>
          <p:nvPr/>
        </p:nvSpPr>
        <p:spPr>
          <a:xfrm>
            <a:off x="11241248" y="6487069"/>
            <a:ext cx="1043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  <a:latin typeface="Gotham" panose="02000504050000020004" pitchFamily="2" charset="0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86807F4-BB05-B244-9189-440EE23DA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12" y="1400165"/>
            <a:ext cx="4766257" cy="47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5061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otify — Logo and Brand Assets">
            <a:extLst>
              <a:ext uri="{FF2B5EF4-FFF2-40B4-BE49-F238E27FC236}">
                <a16:creationId xmlns:a16="http://schemas.microsoft.com/office/drawing/2014/main" id="{D956E44D-5AF5-5647-BD69-4CBCAC5A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870" y="6213795"/>
            <a:ext cx="1239084" cy="3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830C545-87DF-A34A-BBF5-1C6D8973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Conclusion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9A030D-5528-414E-BAF1-77CF3C21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To create a hit song, the song should be in the Pop genre*</a:t>
            </a:r>
          </a:p>
          <a:p>
            <a:pPr lvl="1"/>
            <a:r>
              <a:rPr lang="en-US" dirty="0"/>
              <a:t>The energy of the song should be upbeat rather than slow.</a:t>
            </a:r>
          </a:p>
          <a:p>
            <a:r>
              <a:rPr lang="en-US" dirty="0"/>
              <a:t>The valence of the song should also be higher to influence the danceability of the said song. </a:t>
            </a:r>
          </a:p>
          <a:p>
            <a:r>
              <a:rPr lang="en-US" dirty="0"/>
              <a:t>According to the data, </a:t>
            </a:r>
            <a:r>
              <a:rPr lang="en-US" dirty="0" err="1"/>
              <a:t>speechiness</a:t>
            </a:r>
            <a:r>
              <a:rPr lang="en-US" dirty="0"/>
              <a:t> of a song has little to no effect on danceability. </a:t>
            </a:r>
          </a:p>
          <a:p>
            <a:pPr lvl="1"/>
            <a:r>
              <a:rPr lang="en-US" dirty="0"/>
              <a:t>The data that displays a lower danceability value at the beginning of the graph can be considered outliers that have been affected by the other attributes, such as music genre. 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A769A-CD07-9A40-887D-9509B0E0AF55}"/>
              </a:ext>
            </a:extLst>
          </p:cNvPr>
          <p:cNvSpPr/>
          <p:nvPr/>
        </p:nvSpPr>
        <p:spPr>
          <a:xfrm>
            <a:off x="11241248" y="6487069"/>
            <a:ext cx="10439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b="1" dirty="0">
                <a:solidFill>
                  <a:schemeClr val="bg1"/>
                </a:solidFill>
                <a:latin typeface="Gotham" panose="02000504050000020004" pitchFamily="2" charset="0"/>
                <a:ea typeface="GungsuhChe" panose="02030609000101010101" pitchFamily="49" charset="-127"/>
                <a:cs typeface="Biome" panose="020B0503030204020804" pitchFamily="34" charset="0"/>
              </a:rPr>
              <a:t>Data 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50B0C-CE11-C740-B53F-C576F682892C}"/>
              </a:ext>
            </a:extLst>
          </p:cNvPr>
          <p:cNvSpPr txBox="1"/>
          <p:nvPr/>
        </p:nvSpPr>
        <p:spPr>
          <a:xfrm>
            <a:off x="0" y="6501042"/>
            <a:ext cx="4514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*According to the data from HW1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1188802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D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3CF1D9-7CB6-7045-8546-A3FA852E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343175-B3CC-ED43-902E-8CB94F87B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19">
            <a:extLst>
              <a:ext uri="{FF2B5EF4-FFF2-40B4-BE49-F238E27FC236}">
                <a16:creationId xmlns:a16="http://schemas.microsoft.com/office/drawing/2014/main" id="{66B23CDB-2AFB-6B4A-AED3-3EAFB7DB5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0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1121</Words>
  <Application>Microsoft Macintosh PowerPoint</Application>
  <PresentationFormat>Widescreen</PresentationFormat>
  <Paragraphs>122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Bookman Old Style</vt:lpstr>
      <vt:lpstr>Calibri</vt:lpstr>
      <vt:lpstr>Calibri Light</vt:lpstr>
      <vt:lpstr>Gotham</vt:lpstr>
      <vt:lpstr>Office Theme</vt:lpstr>
      <vt:lpstr>PowerPoint Presentation</vt:lpstr>
      <vt:lpstr>Why Study Song’s Audio Features? </vt:lpstr>
      <vt:lpstr>Dataset</vt:lpstr>
      <vt:lpstr>Attributes</vt:lpstr>
      <vt:lpstr>Top Genre v. Energy</vt:lpstr>
      <vt:lpstr>Popular Genres</vt:lpstr>
      <vt:lpstr>Speechiness v. Danceability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Hemin Patel</dc:creator>
  <cp:lastModifiedBy>Hemin Patel</cp:lastModifiedBy>
  <cp:revision>15</cp:revision>
  <dcterms:created xsi:type="dcterms:W3CDTF">2021-09-10T19:58:32Z</dcterms:created>
  <dcterms:modified xsi:type="dcterms:W3CDTF">2021-09-16T22:04:00Z</dcterms:modified>
</cp:coreProperties>
</file>