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98" r:id="rId5"/>
    <p:sldId id="300" r:id="rId6"/>
    <p:sldId id="303" r:id="rId7"/>
    <p:sldId id="302" r:id="rId8"/>
    <p:sldId id="305" r:id="rId9"/>
    <p:sldId id="315" r:id="rId10"/>
    <p:sldId id="306" r:id="rId11"/>
    <p:sldId id="304" r:id="rId12"/>
    <p:sldId id="307" r:id="rId13"/>
    <p:sldId id="308" r:id="rId14"/>
    <p:sldId id="309" r:id="rId15"/>
    <p:sldId id="310" r:id="rId16"/>
    <p:sldId id="317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EEN\Desktop\chinookexce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\Desktop\Top%20Albu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[chinookexcel1.xlsx]Sheet9!PivotTable24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noProof="1"/>
              <a:t>Country-wise invoices &amp; total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044370019358435E-2"/>
          <c:y val="9.4401041666666671E-2"/>
          <c:w val="0.87927934347573067"/>
          <c:h val="0.7089402887139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Sheet9!$J$1</c:f>
              <c:strCache>
                <c:ptCount val="1"/>
                <c:pt idx="0">
                  <c:v>Average of num_invoices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Sheet9!$I$2:$I$26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Sheet9!$J$2:$J$26</c:f>
              <c:numCache>
                <c:formatCode>0</c:formatCode>
                <c:ptCount val="24"/>
                <c:pt idx="0">
                  <c:v>5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15.25</c:v>
                </c:pt>
                <c:pt idx="5">
                  <c:v>9.5</c:v>
                </c:pt>
                <c:pt idx="6">
                  <c:v>13</c:v>
                </c:pt>
                <c:pt idx="7">
                  <c:v>30</c:v>
                </c:pt>
                <c:pt idx="8">
                  <c:v>10</c:v>
                </c:pt>
                <c:pt idx="9">
                  <c:v>11</c:v>
                </c:pt>
                <c:pt idx="10">
                  <c:v>12.5</c:v>
                </c:pt>
                <c:pt idx="11">
                  <c:v>13.666666666666666</c:v>
                </c:pt>
                <c:pt idx="12">
                  <c:v>10</c:v>
                </c:pt>
                <c:pt idx="13">
                  <c:v>10.5</c:v>
                </c:pt>
                <c:pt idx="14">
                  <c:v>13</c:v>
                </c:pt>
                <c:pt idx="15">
                  <c:v>9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14.5</c:v>
                </c:pt>
                <c:pt idx="20">
                  <c:v>11</c:v>
                </c:pt>
                <c:pt idx="21">
                  <c:v>10</c:v>
                </c:pt>
                <c:pt idx="22">
                  <c:v>14</c:v>
                </c:pt>
                <c:pt idx="23">
                  <c:v>10.916666666666666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0-48C7-B08B-3BB8EC2FC1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12592976"/>
        <c:axId val="201259345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Sheet9!$K$1</c:f>
              <c:strCache>
                <c:ptCount val="1"/>
                <c:pt idx="0">
                  <c:v>Sum of total_revenue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Sheet9!$I$2:$I$26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Sheet9!$K$2:$K$26</c:f>
              <c:numCache>
                <c:formatCode>0</c:formatCode>
                <c:ptCount val="24"/>
                <c:pt idx="0">
                  <c:v>39.6</c:v>
                </c:pt>
                <c:pt idx="1">
                  <c:v>81.180000000000007</c:v>
                </c:pt>
                <c:pt idx="2">
                  <c:v>69.3</c:v>
                </c:pt>
                <c:pt idx="3">
                  <c:v>60.39</c:v>
                </c:pt>
                <c:pt idx="4">
                  <c:v>427.68</c:v>
                </c:pt>
                <c:pt idx="5">
                  <c:v>535.59</c:v>
                </c:pt>
                <c:pt idx="6">
                  <c:v>97.02</c:v>
                </c:pt>
                <c:pt idx="7">
                  <c:v>273.24</c:v>
                </c:pt>
                <c:pt idx="8">
                  <c:v>37.619999999999997</c:v>
                </c:pt>
                <c:pt idx="9">
                  <c:v>79.2</c:v>
                </c:pt>
                <c:pt idx="10">
                  <c:v>389.06999999999994</c:v>
                </c:pt>
                <c:pt idx="11">
                  <c:v>334.62</c:v>
                </c:pt>
                <c:pt idx="12">
                  <c:v>78.209999999999994</c:v>
                </c:pt>
                <c:pt idx="13">
                  <c:v>183.15</c:v>
                </c:pt>
                <c:pt idx="14">
                  <c:v>114.84</c:v>
                </c:pt>
                <c:pt idx="15">
                  <c:v>50.49</c:v>
                </c:pt>
                <c:pt idx="16">
                  <c:v>65.34</c:v>
                </c:pt>
                <c:pt idx="17">
                  <c:v>72.27</c:v>
                </c:pt>
                <c:pt idx="18">
                  <c:v>76.23</c:v>
                </c:pt>
                <c:pt idx="19">
                  <c:v>185.13</c:v>
                </c:pt>
                <c:pt idx="20">
                  <c:v>98.01</c:v>
                </c:pt>
                <c:pt idx="21">
                  <c:v>75.239999999999995</c:v>
                </c:pt>
                <c:pt idx="22">
                  <c:v>245.51999999999998</c:v>
                </c:pt>
                <c:pt idx="23">
                  <c:v>1040.49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80-48C7-B08B-3BB8EC2FC1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59348784"/>
        <c:axId val="2012589136"/>
      </c:barChart>
      <c:catAx>
        <c:axId val="201259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593456"/>
        <c:crosses val="autoZero"/>
        <c:auto val="1"/>
        <c:lblAlgn val="ctr"/>
        <c:lblOffset val="100"/>
        <c:noMultiLvlLbl val="0"/>
      </c:catAx>
      <c:valAx>
        <c:axId val="201259345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592976"/>
        <c:crosses val="autoZero"/>
        <c:crossBetween val="between"/>
      </c:valAx>
      <c:valAx>
        <c:axId val="2012589136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348784"/>
        <c:crosses val="max"/>
        <c:crossBetween val="between"/>
      </c:valAx>
      <c:catAx>
        <c:axId val="1959348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2589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791851213910765"/>
          <c:y val="0.12851298219196702"/>
          <c:w val="0.2008407152230971"/>
          <c:h val="0.11205257709320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3 Best Selling Albums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Albums'!$C$1</c:f>
              <c:strCache>
                <c:ptCount val="1"/>
                <c:pt idx="0">
                  <c:v>total_sales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CA-407A-A45E-37CC5922851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CA-407A-A45E-37CC5922851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CA-407A-A45E-37CC5922851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'Top Albums'!$A$2:$B$4</c15:sqref>
                  </c15:fullRef>
                  <c15:levelRef>
                    <c15:sqref>'Top Albums'!$B$2:$B$4</c15:sqref>
                  </c15:levelRef>
                </c:ext>
              </c:extLst>
              <c:f>'Top Albums'!$B$2:$B$4</c:f>
              <c:strCache>
                <c:ptCount val="3"/>
                <c:pt idx="0">
                  <c:v>BBC Sessions [Disc 1] [live]</c:v>
                </c:pt>
                <c:pt idx="1">
                  <c:v>A Matter of Life and Death</c:v>
                </c:pt>
                <c:pt idx="2">
                  <c:v>Lulu Santos - RCA 100 Anos De MÃºsica - Ãlbum 01</c:v>
                </c:pt>
              </c:strCache>
            </c:strRef>
          </c:cat>
          <c:val>
            <c:numRef>
              <c:f>'Top Albums'!$C$2:$C$4</c:f>
              <c:numCache>
                <c:formatCode>General</c:formatCode>
                <c:ptCount val="3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CA-407A-A45E-37CC5922851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74C31-89AD-4C1F-99B0-5EFB9628443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11F8E-2CC7-4444-A7A8-62ACF467C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60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1F8E-2CC7-4444-A7A8-62ACF467C45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7601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noProof="1"/>
              <a:t>Exploring Music Sales with Data ntelligence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B9886C-0585-4286-AECF-D70063D8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536" y="-223284"/>
            <a:ext cx="12342536" cy="76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A03B0A-F901-4779-880D-52C53CE6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340" y="758952"/>
            <a:ext cx="10326340" cy="172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Chinook Music Sales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29A49-8808-47C2-BC42-BBF67540B07F}"/>
              </a:ext>
            </a:extLst>
          </p:cNvPr>
          <p:cNvSpPr txBox="1"/>
          <p:nvPr/>
        </p:nvSpPr>
        <p:spPr>
          <a:xfrm>
            <a:off x="7315200" y="4994694"/>
            <a:ext cx="423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</a:t>
            </a:r>
            <a:r>
              <a:rPr lang="en-US" sz="2000" dirty="0">
                <a:solidFill>
                  <a:schemeClr val="bg1"/>
                </a:solidFill>
              </a:rPr>
              <a:t>Name -  </a:t>
            </a:r>
            <a:r>
              <a:rPr lang="en-US" sz="2000" dirty="0" err="1">
                <a:solidFill>
                  <a:schemeClr val="bg1"/>
                </a:solidFill>
              </a:rPr>
              <a:t>Hemlata</a:t>
            </a:r>
            <a:r>
              <a:rPr lang="en-US" sz="2000" dirty="0">
                <a:solidFill>
                  <a:schemeClr val="bg1"/>
                </a:solidFill>
              </a:rPr>
              <a:t> Gund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Date -  20/7/25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1860C-11CF-8682-CB93-E5414377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54" y="1145079"/>
            <a:ext cx="5648142" cy="356457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7AA25D-FE03-017C-0AC6-D3E7F5262CB0}"/>
              </a:ext>
            </a:extLst>
          </p:cNvPr>
          <p:cNvSpPr txBox="1"/>
          <p:nvPr/>
        </p:nvSpPr>
        <p:spPr>
          <a:xfrm>
            <a:off x="275304" y="884903"/>
            <a:ext cx="56481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Green Day and Led Zeppelin are frequently purchased together, indicating strong cross-genre appeal.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Nirvana and The Rolling Stones, as well as Eric Clapton and Nirvana, show notable co-purchase patterns, suggesting these artist pairings resonate with similar audiences.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Artists like System Of A Down and Foo Fighters, and Queen and The Police, also have significant co-purchases, highlighting popular combinations among listeners.</a:t>
            </a:r>
          </a:p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Artist Pairing Promotions: Offer discounts on Green Day and Led Zeppelin albums purchased together and apply similar deals to pairings like Eric Clapton and Nirvana.</a:t>
            </a:r>
          </a:p>
          <a:p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D9CF7-703C-F718-BFB3-71DB502BB72A}"/>
              </a:ext>
            </a:extLst>
          </p:cNvPr>
          <p:cNvSpPr txBox="1"/>
          <p:nvPr/>
        </p:nvSpPr>
        <p:spPr>
          <a:xfrm>
            <a:off x="1337187" y="157316"/>
            <a:ext cx="538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noProof="1">
                <a:solidFill>
                  <a:schemeClr val="accent3"/>
                </a:solidFill>
                <a:latin typeface="+mj-lt"/>
              </a:rPr>
              <a:t>Artists Purchased Together</a:t>
            </a:r>
          </a:p>
        </p:txBody>
      </p:sp>
    </p:spTree>
    <p:extLst>
      <p:ext uri="{BB962C8B-B14F-4D97-AF65-F5344CB8AC3E}">
        <p14:creationId xmlns:p14="http://schemas.microsoft.com/office/powerpoint/2010/main" val="167404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EFE51-15AE-B25C-A1E3-2126D41722E3}"/>
              </a:ext>
            </a:extLst>
          </p:cNvPr>
          <p:cNvSpPr txBox="1"/>
          <p:nvPr/>
        </p:nvSpPr>
        <p:spPr>
          <a:xfrm>
            <a:off x="7344697" y="672394"/>
            <a:ext cx="461542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“Big Ones" is a popular album paired with several others, including “Jagged Little Pill" and “Use Your Illusion" indicating it resonates well with fans of diverse classic rock albums.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Albums like "The Police Greatest Hits" and "My Generation - The Very Best Of The Who" frequently appear together, suggesting a strong preference for classic rock compilations.</a:t>
            </a:r>
          </a:p>
          <a:p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Album Pair Deals: Offer combined deals on album pairs like “Big Ones" and “Jagged Little Pill“.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Special Editions: Create box sets with frequently paired albums to attract collectors.</a:t>
            </a:r>
          </a:p>
          <a:p>
            <a:r>
              <a:rPr lang="en-US" sz="1700" noProof="1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629A9-45B7-CA1A-76D5-F4B9C5EC1253}"/>
              </a:ext>
            </a:extLst>
          </p:cNvPr>
          <p:cNvSpPr txBox="1"/>
          <p:nvPr/>
        </p:nvSpPr>
        <p:spPr>
          <a:xfrm>
            <a:off x="1071716" y="441561"/>
            <a:ext cx="511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noProof="1">
                <a:solidFill>
                  <a:schemeClr val="accent3"/>
                </a:solidFill>
                <a:latin typeface="+mj-lt"/>
              </a:rPr>
              <a:t>Albums Purchased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B0C79-E5CB-4D5E-9907-BEACBFD2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2" y="1185551"/>
            <a:ext cx="6012401" cy="39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F7F4FE-8B28-9B00-B5E1-75E83B65274D}"/>
              </a:ext>
            </a:extLst>
          </p:cNvPr>
          <p:cNvSpPr txBox="1"/>
          <p:nvPr/>
        </p:nvSpPr>
        <p:spPr>
          <a:xfrm>
            <a:off x="537823" y="246882"/>
            <a:ext cx="1139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noProof="1">
                <a:solidFill>
                  <a:schemeClr val="accent3"/>
                </a:solidFill>
                <a:latin typeface="+mj-lt"/>
              </a:rPr>
              <a:t>Comparing Churn Rates by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05690-764E-0341-1F39-CBF5AC7C2733}"/>
              </a:ext>
            </a:extLst>
          </p:cNvPr>
          <p:cNvSpPr txBox="1"/>
          <p:nvPr/>
        </p:nvSpPr>
        <p:spPr>
          <a:xfrm>
            <a:off x="6459793" y="770102"/>
            <a:ext cx="56338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Churn Rates: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-Brazil shows the highest churn rate (~56%), possibly due to economic sensitivity or genre mismatch.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-USA and India also have moderate churn.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-Sweden, Germany, and Australia show low churn, indicating strong customer loyalty.</a:t>
            </a:r>
          </a:p>
          <a:p>
            <a:pPr lvl="0"/>
            <a:endParaRPr lang="en-US" b="1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Insight: 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High churn suggests a need for better customer retention strategies, such as loyalty programs and enhanced support.</a:t>
            </a:r>
          </a:p>
          <a:p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</a:p>
          <a:p>
            <a:pPr lvl="0"/>
            <a:r>
              <a:rPr lang="en-US" b="1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Moderate Churn rate Areas: 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Enhance engagement with loyalty programs and value offers.</a:t>
            </a:r>
          </a:p>
          <a:p>
            <a:pPr lvl="0"/>
            <a:r>
              <a:rPr lang="en-US" b="1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Churn rate Areas: 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Address churn with discounts, improved service, and feedback collection</a:t>
            </a:r>
          </a:p>
          <a:p>
            <a:endParaRPr lang="en-US" sz="1600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9CBE1E76-9C53-486E-8F3D-872F4B1E4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3" y="852756"/>
            <a:ext cx="5921970" cy="37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7508C-D15D-D130-002F-64BC7C0C8E79}"/>
              </a:ext>
            </a:extLst>
          </p:cNvPr>
          <p:cNvSpPr txBox="1"/>
          <p:nvPr/>
        </p:nvSpPr>
        <p:spPr>
          <a:xfrm>
            <a:off x="2261418" y="424934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3"/>
                </a:solidFill>
                <a:latin typeface="+mj-lt"/>
              </a:rPr>
              <a:t>Conclusion &amp; Strategic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27B9E-1B8E-C5A7-C266-06BC93244698}"/>
              </a:ext>
            </a:extLst>
          </p:cNvPr>
          <p:cNvSpPr txBox="1"/>
          <p:nvPr/>
        </p:nvSpPr>
        <p:spPr>
          <a:xfrm>
            <a:off x="904568" y="1582994"/>
            <a:ext cx="10540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Rock is the highest-grossing genre globally and in the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Long-term customers contribute significantly more to revenue than short-term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 churn detected in several low-engagement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Top customers are concentrated in a few key markets (e.g., Czech Republic, Ireland).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Focus promotions on top-selling albums in Rock, Alternative &amp; Metal genres.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Re-engage churned customers through targeted campaigns in high-churn countries.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Prioritize long-term customer retention through loyalty rewards and personalized offers.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Monitor churn trends monthly to proactively target at-risk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i="1" dirty="0">
                <a:solidFill>
                  <a:schemeClr val="accent3"/>
                </a:solidFill>
                <a:latin typeface="+mj-lt"/>
              </a:rPr>
              <a:t>“Data-driven strategies can maximize sales and enhance customer loyalty for Chinook.”</a:t>
            </a:r>
            <a:endParaRPr lang="en-IN" i="1" dirty="0">
              <a:solidFill>
                <a:schemeClr val="accent3"/>
              </a:solidFill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5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AE9CAC-C24D-4F70-AB86-6ECDD183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2536" cy="765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902485-F13B-139B-7CE7-05EBB0AC0277}"/>
              </a:ext>
            </a:extLst>
          </p:cNvPr>
          <p:cNvSpPr/>
          <p:nvPr/>
        </p:nvSpPr>
        <p:spPr>
          <a:xfrm>
            <a:off x="2916204" y="277182"/>
            <a:ext cx="6096000" cy="1632155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Thank you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92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4814-8BA9-80A2-B2FB-B99D1E1F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3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1A5B00-2D97-B141-D12D-9AA93FEFC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2647" y="2413665"/>
            <a:ext cx="9615966" cy="27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Ensure data integrity by identifying and handling missing values and duplicates.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Discover top-selling tracks, artists, and genres in both USA and global markets.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Analyze customer demographics and purchasing behavior, including churn rate and frequency.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Calculate total revenue and identify top customers by geographic region.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 albums for promotion based on genre sales and customer interests</a:t>
            </a:r>
            <a:r>
              <a:rPr lang="en-US" sz="1800" noProof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4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13DA-67D2-1785-759D-82B2F985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b="1" noProof="1">
                <a:solidFill>
                  <a:schemeClr val="accent3"/>
                </a:solidFill>
              </a:rPr>
            </a:br>
            <a:br>
              <a:rPr lang="en-US" b="1" noProof="1">
                <a:solidFill>
                  <a:schemeClr val="accent3"/>
                </a:solidFill>
              </a:rPr>
            </a:br>
            <a:br>
              <a:rPr lang="en-US" b="1" noProof="1">
                <a:solidFill>
                  <a:schemeClr val="accent3"/>
                </a:solidFill>
              </a:rPr>
            </a:br>
            <a:br>
              <a:rPr lang="en-US" b="1" noProof="1">
                <a:solidFill>
                  <a:schemeClr val="accent3"/>
                </a:solidFill>
              </a:rPr>
            </a:br>
            <a:br>
              <a:rPr lang="en-US" b="1" noProof="1">
                <a:solidFill>
                  <a:schemeClr val="accent3"/>
                </a:solidFill>
              </a:rPr>
            </a:br>
            <a:br>
              <a:rPr lang="en-US" b="1" noProof="1">
                <a:solidFill>
                  <a:schemeClr val="accent3"/>
                </a:solidFill>
              </a:rPr>
            </a:br>
            <a:br>
              <a:rPr lang="en-US" b="1" noProof="1">
                <a:solidFill>
                  <a:schemeClr val="accent3"/>
                </a:solidFill>
              </a:rPr>
            </a:br>
            <a:r>
              <a:rPr lang="en-US" noProof="1">
                <a:solidFill>
                  <a:schemeClr val="accent3"/>
                </a:solidFill>
              </a:rPr>
              <a:t>Dataset &amp; Tools</a:t>
            </a:r>
            <a:br>
              <a:rPr lang="en-US" b="1" noProof="1"/>
            </a:br>
            <a:endParaRPr lang="en-US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2707-9355-9E2B-0E57-5AA6A315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878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noProof="1">
                <a:latin typeface="Cambria" panose="02040503050406030204" pitchFamily="18" charset="0"/>
                <a:ea typeface="Cambria" panose="02040503050406030204" pitchFamily="18" charset="0"/>
              </a:rPr>
              <a:t>Chinook MySQL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noProof="1">
                <a:latin typeface="Cambria" panose="02040503050406030204" pitchFamily="18" charset="0"/>
                <a:ea typeface="Cambria" panose="02040503050406030204" pitchFamily="18" charset="0"/>
              </a:rPr>
              <a:t>Tools used: MySQL Workbench,MSExcel, PowerPoint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noProof="1">
                <a:latin typeface="Cambria" panose="02040503050406030204" pitchFamily="18" charset="0"/>
                <a:ea typeface="Cambria" panose="02040503050406030204" pitchFamily="18" charset="0"/>
              </a:rPr>
              <a:t>Tables used: Customers, Invoice, Invoice Line, Tracks, Artists, Albums, Genres, Employee, Playlist, Playlist track, Media Type.</a:t>
            </a:r>
          </a:p>
          <a:p>
            <a:pPr marL="0" indent="0">
              <a:buNone/>
            </a:pPr>
            <a:endParaRPr lang="en-US" noProof="1">
              <a:latin typeface="+mj-lt"/>
            </a:endParaRPr>
          </a:p>
          <a:p>
            <a:endParaRPr lang="en-US" noProof="1"/>
          </a:p>
        </p:txBody>
      </p:sp>
      <p:pic>
        <p:nvPicPr>
          <p:cNvPr id="3078" name="Picture 6" descr="How to Create a Database in MySQL with MySQL Workbench">
            <a:extLst>
              <a:ext uri="{FF2B5EF4-FFF2-40B4-BE49-F238E27FC236}">
                <a16:creationId xmlns:a16="http://schemas.microsoft.com/office/drawing/2014/main" id="{5D0BDC41-F933-788C-A342-89C13B18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20" y="4161130"/>
            <a:ext cx="1898232" cy="118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4712711-92C7-7DFE-3ED3-22DF202F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34" y="4099334"/>
            <a:ext cx="1377722" cy="13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icrosoft Powerpoint Network Icon PNG Transparent Background ...">
            <a:extLst>
              <a:ext uri="{FF2B5EF4-FFF2-40B4-BE49-F238E27FC236}">
                <a16:creationId xmlns:a16="http://schemas.microsoft.com/office/drawing/2014/main" id="{BF13C364-0355-AAD3-BD71-5655B92A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96" y="4020931"/>
            <a:ext cx="1457735" cy="145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7;p20">
            <a:extLst>
              <a:ext uri="{FF2B5EF4-FFF2-40B4-BE49-F238E27FC236}">
                <a16:creationId xmlns:a16="http://schemas.microsoft.com/office/drawing/2014/main" id="{CAA53929-D480-353A-B5C9-74F247CCA6CD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716" y="98323"/>
            <a:ext cx="7639665" cy="61746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83888-4AA3-889D-03D8-22DF4D1D1642}"/>
              </a:ext>
            </a:extLst>
          </p:cNvPr>
          <p:cNvSpPr txBox="1"/>
          <p:nvPr/>
        </p:nvSpPr>
        <p:spPr>
          <a:xfrm>
            <a:off x="7344697" y="481781"/>
            <a:ext cx="4601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u="sng" noProof="1">
                <a:solidFill>
                  <a:schemeClr val="accent3"/>
                </a:solidFill>
                <a:latin typeface="+mj-lt"/>
              </a:rPr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15755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1F65-854B-C8E7-8D9F-1FC0114F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3"/>
                </a:solidFill>
              </a:rPr>
              <a:t>Data Quality Check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485D89-96F7-EEED-E620-45576E518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96395"/>
            <a:ext cx="1092158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Missing values (example: NULL)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1800" noProof="1">
                <a:solidFill>
                  <a:schemeClr val="tx1"/>
                </a:solidFill>
                <a:latin typeface="+mj-lt"/>
                <a:ea typeface="Gill Sans"/>
                <a:cs typeface="Gill Sans"/>
                <a:sym typeface="Gill Sans"/>
              </a:rPr>
              <a:t> Identify and address missing values and duplicates to ensure data integrity.</a:t>
            </a:r>
            <a:endParaRPr kumimoji="0" lang="en-US" sz="180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Handled duplicates and nulls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Ensured relational integrity across joins</a:t>
            </a:r>
            <a:endParaRPr lang="en-US" sz="1800" noProof="1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noProof="1">
                <a:solidFill>
                  <a:schemeClr val="tx1"/>
                </a:solidFill>
                <a:latin typeface="+mj-lt"/>
              </a:rPr>
              <a:t> Checked for NULLs and duplicates in key tables like customer, track, and invoice.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noProof="1">
                <a:solidFill>
                  <a:schemeClr val="tx1"/>
                </a:solidFill>
                <a:latin typeface="+mj-lt"/>
              </a:rPr>
              <a:t> No duplicates found and no critical missing values found in customer names or invoice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noProof="1">
                <a:solidFill>
                  <a:schemeClr val="tx1"/>
                </a:solidFill>
                <a:latin typeface="+mj-lt"/>
              </a:rPr>
              <a:t>   totals.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noProof="1">
                <a:solidFill>
                  <a:schemeClr val="tx1"/>
                </a:solidFill>
                <a:latin typeface="+mj-lt"/>
              </a:rPr>
              <a:t> Overall, the database is clean and reliable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i="0" u="none" strike="noStrike" cap="none" normalizeH="0" baseline="0" noProof="1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42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E1A205-7BAE-8BD3-32BE-D6B9543AE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494937"/>
              </p:ext>
            </p:extLst>
          </p:nvPr>
        </p:nvGraphicFramePr>
        <p:xfrm>
          <a:off x="405826" y="1529340"/>
          <a:ext cx="6181787" cy="340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2CADB5-B863-5BF8-19C4-73309A4A9F87}"/>
              </a:ext>
            </a:extLst>
          </p:cNvPr>
          <p:cNvSpPr txBox="1"/>
          <p:nvPr/>
        </p:nvSpPr>
        <p:spPr>
          <a:xfrm>
            <a:off x="6862916" y="1364547"/>
            <a:ext cx="4817807" cy="408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Revenue and invoice data was grouped by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billing country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using the invoice table.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Czech Republic (Prague)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generated the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highest revenue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at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$273.24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from 30 invoices.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Other top-performing cities include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Mountain View (USA)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London (UK)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Notable European markets like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Berlin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Paris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Dublin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also show strong revenue.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This breakdown helps identify </a:t>
            </a:r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geographic hotspots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 for physical music sales and strategic market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7302D-BD92-1DF8-46B9-007119665636}"/>
              </a:ext>
            </a:extLst>
          </p:cNvPr>
          <p:cNvSpPr txBox="1"/>
          <p:nvPr/>
        </p:nvSpPr>
        <p:spPr>
          <a:xfrm>
            <a:off x="845574" y="254337"/>
            <a:ext cx="9379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accent3"/>
                </a:solidFill>
                <a:latin typeface="+mj-lt"/>
              </a:rPr>
              <a:t>Total Revenue and Invoice Count by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D49C9-F8D0-EE7B-6631-99207B058612}"/>
              </a:ext>
            </a:extLst>
          </p:cNvPr>
          <p:cNvSpPr txBox="1"/>
          <p:nvPr/>
        </p:nvSpPr>
        <p:spPr>
          <a:xfrm>
            <a:off x="2281083" y="4920978"/>
            <a:ext cx="381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noProof="1">
                <a:latin typeface="+mj-lt"/>
                <a:ea typeface="Cambria" panose="02040503050406030204" pitchFamily="18" charset="0"/>
              </a:rPr>
              <a:t>Custom Combination Chart</a:t>
            </a:r>
          </a:p>
        </p:txBody>
      </p:sp>
    </p:spTree>
    <p:extLst>
      <p:ext uri="{BB962C8B-B14F-4D97-AF65-F5344CB8AC3E}">
        <p14:creationId xmlns:p14="http://schemas.microsoft.com/office/powerpoint/2010/main" val="20664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E5C9-910D-5835-A721-FBF0E9E8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1" y="306268"/>
            <a:ext cx="6090101" cy="1450757"/>
          </a:xfrm>
        </p:spPr>
        <p:txBody>
          <a:bodyPr/>
          <a:lstStyle/>
          <a:p>
            <a:r>
              <a:rPr lang="en-US" noProof="1">
                <a:solidFill>
                  <a:schemeClr val="accent3"/>
                </a:solidFill>
              </a:rPr>
              <a:t>Top-Selling Tracks, Artists &amp; Genres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1F61-9992-9F9F-71AD-6A9B74DC51B9}"/>
              </a:ext>
            </a:extLst>
          </p:cNvPr>
          <p:cNvSpPr txBox="1"/>
          <p:nvPr/>
        </p:nvSpPr>
        <p:spPr>
          <a:xfrm>
            <a:off x="5378246" y="2337814"/>
            <a:ext cx="6233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Genre Popularity</a:t>
            </a:r>
            <a:r>
              <a:rPr lang="en-US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Rock is the dominant genre with the highest total sales figures. The top two albums  belong to this genre, indicating a strong market preference for Rock music in the USA.</a:t>
            </a:r>
          </a:p>
          <a:p>
            <a:pPr lvl="0"/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 Figures</a:t>
            </a:r>
            <a:r>
              <a:rPr lang="en-US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The selected albums have the highest total genre sales, making them strong candidates for promotion.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Given the strong sales performance of these albums in the Rock genre, they should be prioritized for advertising and promotion in the USA to capitalize on their popularity.</a:t>
            </a:r>
          </a:p>
          <a:p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3D64F6-BA82-4A96-9325-2FEC7D6C9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657785"/>
              </p:ext>
            </p:extLst>
          </p:nvPr>
        </p:nvGraphicFramePr>
        <p:xfrm>
          <a:off x="1096962" y="2108200"/>
          <a:ext cx="4281284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55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4F7454-10FC-37FA-B377-0E01063F4786}"/>
              </a:ext>
            </a:extLst>
          </p:cNvPr>
          <p:cNvSpPr txBox="1"/>
          <p:nvPr/>
        </p:nvSpPr>
        <p:spPr>
          <a:xfrm>
            <a:off x="683691" y="216310"/>
            <a:ext cx="938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noProof="1">
                <a:solidFill>
                  <a:schemeClr val="accent3"/>
                </a:solidFill>
                <a:latin typeface="+mj-lt"/>
              </a:rPr>
              <a:t>Comparison with the USA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73C56-122E-1C69-2BE5-1E50DDB8041D}"/>
              </a:ext>
            </a:extLst>
          </p:cNvPr>
          <p:cNvSpPr txBox="1"/>
          <p:nvPr/>
        </p:nvSpPr>
        <p:spPr>
          <a:xfrm>
            <a:off x="7067532" y="403123"/>
            <a:ext cx="49849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Commonalities:</a:t>
            </a:r>
            <a:endParaRPr lang="en-US" sz="1600" noProof="1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u="sng" noProof="1">
                <a:latin typeface="Cambria" panose="02040503050406030204" pitchFamily="18" charset="0"/>
                <a:ea typeface="Cambria" panose="02040503050406030204" pitchFamily="18" charset="0"/>
              </a:rPr>
              <a:t>Rock dominates</a:t>
            </a:r>
            <a:r>
              <a:rPr lang="en-US" sz="1600" noProof="1">
                <a:latin typeface="Cambria" panose="02040503050406030204" pitchFamily="18" charset="0"/>
                <a:ea typeface="Cambria" panose="02040503050406030204" pitchFamily="18" charset="0"/>
              </a:rPr>
              <a:t> in almost all the countries listed, indicating a strong global preference for Rock music outside the USA.</a:t>
            </a:r>
          </a:p>
          <a:p>
            <a:pPr lvl="0"/>
            <a:r>
              <a:rPr lang="en-US" sz="1600" u="sng" noProof="1">
                <a:latin typeface="Cambria" panose="02040503050406030204" pitchFamily="18" charset="0"/>
                <a:ea typeface="Cambria" panose="02040503050406030204" pitchFamily="18" charset="0"/>
              </a:rPr>
              <a:t>Metal and Alternative &amp; Punk</a:t>
            </a:r>
            <a:r>
              <a:rPr lang="en-US" sz="1600" noProof="1">
                <a:latin typeface="Cambria" panose="02040503050406030204" pitchFamily="18" charset="0"/>
                <a:ea typeface="Cambria" panose="02040503050406030204" pitchFamily="18" charset="0"/>
              </a:rPr>
              <a:t> are also popular in Brazil, showing a more diverse taste in music genres in that country.</a:t>
            </a:r>
          </a:p>
          <a:p>
            <a:pPr lvl="0"/>
            <a:r>
              <a:rPr lang="en-US" sz="1600" u="sng" noProof="1">
                <a:latin typeface="Cambria" panose="02040503050406030204" pitchFamily="18" charset="0"/>
                <a:ea typeface="Cambria" panose="02040503050406030204" pitchFamily="18" charset="0"/>
              </a:rPr>
              <a:t>Rock is the top genre</a:t>
            </a:r>
            <a:r>
              <a:rPr lang="en-US" sz="1600" noProof="1">
                <a:latin typeface="Cambria" panose="02040503050406030204" pitchFamily="18" charset="0"/>
                <a:ea typeface="Cambria" panose="02040503050406030204" pitchFamily="18" charset="0"/>
              </a:rPr>
              <a:t> in every country mentioned except for the specific instances where Metal or Alternative &amp; Punk are highlighted.</a:t>
            </a:r>
          </a:p>
          <a:p>
            <a:pPr lvl="0"/>
            <a:endParaRPr lang="en-US" sz="1600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b="1" noProof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Differences:</a:t>
            </a:r>
            <a:endParaRPr lang="en-US" sz="1600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u="sng" noProof="1">
                <a:latin typeface="Cambria" panose="02040503050406030204" pitchFamily="18" charset="0"/>
                <a:ea typeface="Cambria" panose="02040503050406030204" pitchFamily="18" charset="0"/>
              </a:rPr>
              <a:t>Brazil</a:t>
            </a:r>
            <a:r>
              <a:rPr lang="en-US" sz="1600" noProof="1">
                <a:latin typeface="Cambria" panose="02040503050406030204" pitchFamily="18" charset="0"/>
                <a:ea typeface="Cambria" panose="02040503050406030204" pitchFamily="18" charset="0"/>
              </a:rPr>
              <a:t> stands out with significant sales in both Alternative &amp; Punk and Metal genres, in addition to Rock, showing a more varied musical taste compared to other countries.</a:t>
            </a:r>
          </a:p>
          <a:p>
            <a:pPr lvl="0"/>
            <a:r>
              <a:rPr lang="en-US" sz="1600" u="sng" noProof="1">
                <a:latin typeface="Cambria" panose="02040503050406030204" pitchFamily="18" charset="0"/>
                <a:ea typeface="Cambria" panose="02040503050406030204" pitchFamily="18" charset="0"/>
              </a:rPr>
              <a:t>Metal</a:t>
            </a:r>
            <a:r>
              <a:rPr lang="en-US" sz="1600" noProof="1">
                <a:latin typeface="Cambria" panose="02040503050406030204" pitchFamily="18" charset="0"/>
                <a:ea typeface="Cambria" panose="02040503050406030204" pitchFamily="18" charset="0"/>
              </a:rPr>
              <a:t> has a notable presence in Canada and Brazil but does not appear as a top genre in other countries listed.</a:t>
            </a:r>
          </a:p>
          <a:p>
            <a:pPr lvl="0"/>
            <a:r>
              <a:rPr lang="en-US" sz="1600" noProof="1">
                <a:latin typeface="Cambria" panose="02040503050406030204" pitchFamily="18" charset="0"/>
                <a:ea typeface="Cambria" panose="02040503050406030204" pitchFamily="18" charset="0"/>
              </a:rPr>
              <a:t>The sales volume for genres other than Rock is generally lower in all non-USA countries, </a:t>
            </a:r>
            <a:r>
              <a:rPr lang="en-US" sz="1600" u="sng" noProof="1">
                <a:latin typeface="Cambria" panose="02040503050406030204" pitchFamily="18" charset="0"/>
                <a:ea typeface="Cambria" panose="02040503050406030204" pitchFamily="18" charset="0"/>
              </a:rPr>
              <a:t>indicating Rock’s dominance.</a:t>
            </a:r>
            <a:endParaRPr lang="en-US" sz="1600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drawing">
            <a:extLst>
              <a:ext uri="{FF2B5EF4-FFF2-40B4-BE49-F238E27FC236}">
                <a16:creationId xmlns:a16="http://schemas.microsoft.com/office/drawing/2014/main" id="{F10DE6C8-5116-4BD4-BA8C-4BF37F7029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1" y="739530"/>
            <a:ext cx="6056156" cy="45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52E18-88CC-560A-A713-C530BC71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6" y="1388805"/>
            <a:ext cx="5836112" cy="3456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CB729-1837-0938-F6A1-A8D1B3D6B999}"/>
              </a:ext>
            </a:extLst>
          </p:cNvPr>
          <p:cNvSpPr txBox="1"/>
          <p:nvPr/>
        </p:nvSpPr>
        <p:spPr>
          <a:xfrm>
            <a:off x="6715432" y="838199"/>
            <a:ext cx="5152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noProof="1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Metal and Rock are the most frequently purchased together, indicating a strong overlap in fan base.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Alternative &amp; Punk and Rock also show significant co-purchase rates, suggesting shared listener preferences.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Latin and R&amp;B/Soul genres have notable pairings with Rock, pointing to potential opportunities for cross-genre promotions.</a:t>
            </a:r>
          </a:p>
          <a:p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u="sng" noProof="1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Bundle Offers: Combine Metal and Rock albums, along with Alternative &amp; Punk with Rock for popular bundles.</a:t>
            </a:r>
          </a:p>
          <a:p>
            <a:pPr lvl="0"/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Cross-Promotions: Promote Metal albums to Rock fans and vice versa, leveraging their shared appeal.</a:t>
            </a:r>
          </a:p>
          <a:p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63AAA-7C07-8EF5-7A2E-97FD87935B9A}"/>
              </a:ext>
            </a:extLst>
          </p:cNvPr>
          <p:cNvSpPr txBox="1"/>
          <p:nvPr/>
        </p:nvSpPr>
        <p:spPr>
          <a:xfrm>
            <a:off x="707923" y="265471"/>
            <a:ext cx="51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noProof="1">
                <a:solidFill>
                  <a:schemeClr val="accent3"/>
                </a:solidFill>
                <a:latin typeface="+mj-lt"/>
              </a:rPr>
              <a:t>Genre Purchased Together</a:t>
            </a:r>
          </a:p>
        </p:txBody>
      </p:sp>
    </p:spTree>
    <p:extLst>
      <p:ext uri="{BB962C8B-B14F-4D97-AF65-F5344CB8AC3E}">
        <p14:creationId xmlns:p14="http://schemas.microsoft.com/office/powerpoint/2010/main" val="14891427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{701605B4-AB41-4F2E-B05B-86E4EF7A7C8B}tf22712842_win32</Template>
  <TotalTime>3366</TotalTime>
  <Words>1099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Franklin Gothic Book</vt:lpstr>
      <vt:lpstr>Wingdings</vt:lpstr>
      <vt:lpstr>Custom</vt:lpstr>
      <vt:lpstr>Chinook Music Sales Analysis</vt:lpstr>
      <vt:lpstr>Problem Statement</vt:lpstr>
      <vt:lpstr>       Dataset &amp; Tools </vt:lpstr>
      <vt:lpstr>PowerPoint Presentation</vt:lpstr>
      <vt:lpstr>Data Quality Check</vt:lpstr>
      <vt:lpstr>PowerPoint Presentation</vt:lpstr>
      <vt:lpstr>Top-Selling Tracks, Artists &amp; Genres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Music Sales Analysis</dc:title>
  <dc:creator>Afreen Qureshi</dc:creator>
  <cp:lastModifiedBy>Aditya Gund</cp:lastModifiedBy>
  <cp:revision>9</cp:revision>
  <dcterms:created xsi:type="dcterms:W3CDTF">2025-07-15T13:41:28Z</dcterms:created>
  <dcterms:modified xsi:type="dcterms:W3CDTF">2025-08-08T09:06:45Z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