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699750"/>
  <p:notesSz cx="77724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1346" y="879093"/>
            <a:ext cx="482650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3892422"/>
            <a:ext cx="5764530" cy="4859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freepdfconvert.com/membership" TargetMode="External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97604" y="-11176"/>
            <a:ext cx="165100" cy="40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" spc="-10">
                <a:latin typeface="Arial"/>
                <a:cs typeface="Arial"/>
              </a:rPr>
              <a:t>lOMoAR</a:t>
            </a:r>
            <a:r>
              <a:rPr dirty="0" sz="100" spc="30">
                <a:latin typeface="Arial"/>
                <a:cs typeface="Arial"/>
              </a:rPr>
              <a:t> </a:t>
            </a:r>
            <a:r>
              <a:rPr dirty="0" sz="100" spc="-10">
                <a:latin typeface="Arial"/>
                <a:cs typeface="Arial"/>
              </a:rPr>
              <a:t>cPSD|</a:t>
            </a:r>
            <a:r>
              <a:rPr dirty="0" sz="100">
                <a:latin typeface="Arial"/>
                <a:cs typeface="Arial"/>
              </a:rPr>
              <a:t> </a:t>
            </a:r>
            <a:r>
              <a:rPr dirty="0" sz="100" spc="-10">
                <a:latin typeface="Arial"/>
                <a:cs typeface="Arial"/>
              </a:rPr>
              <a:t>11900430</a:t>
            </a:r>
            <a:endParaRPr sz="1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437386" y="1548637"/>
            <a:ext cx="4690745" cy="12700"/>
          </a:xfrm>
          <a:custGeom>
            <a:avLst/>
            <a:gdLst/>
            <a:ahLst/>
            <a:cxnLst/>
            <a:rect l="l" t="t" r="r" b="b"/>
            <a:pathLst>
              <a:path w="4690745" h="12700">
                <a:moveTo>
                  <a:pt x="4690237" y="0"/>
                </a:moveTo>
                <a:lnTo>
                  <a:pt x="0" y="0"/>
                </a:lnTo>
                <a:lnTo>
                  <a:pt x="0" y="12192"/>
                </a:lnTo>
                <a:lnTo>
                  <a:pt x="4690237" y="12192"/>
                </a:lnTo>
                <a:lnTo>
                  <a:pt x="4690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304800" y="304799"/>
            <a:ext cx="6955790" cy="10086340"/>
            <a:chOff x="304800" y="304799"/>
            <a:chExt cx="6955790" cy="10086340"/>
          </a:xfrm>
        </p:grpSpPr>
        <p:sp>
          <p:nvSpPr>
            <p:cNvPr id="5" name="object 5" descr="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36" y="0"/>
                  </a:moveTo>
                  <a:lnTo>
                    <a:pt x="6949440" y="0"/>
                  </a:lnTo>
                  <a:lnTo>
                    <a:pt x="6949440" y="6096"/>
                  </a:lnTo>
                  <a:lnTo>
                    <a:pt x="6949440" y="10079736"/>
                  </a:lnTo>
                  <a:lnTo>
                    <a:pt x="6096" y="10079736"/>
                  </a:lnTo>
                  <a:lnTo>
                    <a:pt x="6096" y="6096"/>
                  </a:lnTo>
                  <a:lnTo>
                    <a:pt x="6949440" y="6096"/>
                  </a:lnTo>
                  <a:lnTo>
                    <a:pt x="694944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079736"/>
                  </a:lnTo>
                  <a:lnTo>
                    <a:pt x="0" y="10085832"/>
                  </a:lnTo>
                  <a:lnTo>
                    <a:pt x="6096" y="10085832"/>
                  </a:lnTo>
                  <a:lnTo>
                    <a:pt x="6949440" y="10085832"/>
                  </a:lnTo>
                  <a:lnTo>
                    <a:pt x="6955536" y="10085832"/>
                  </a:lnTo>
                  <a:lnTo>
                    <a:pt x="6955536" y="10079736"/>
                  </a:lnTo>
                  <a:lnTo>
                    <a:pt x="6955536" y="6096"/>
                  </a:lnTo>
                  <a:lnTo>
                    <a:pt x="6955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400" y="2869018"/>
              <a:ext cx="1868589" cy="186858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724400" y="5855715"/>
            <a:ext cx="16719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Bookman Old Style"/>
                <a:cs typeface="Bookman Old Style"/>
              </a:rPr>
              <a:t>SUBMITTED</a:t>
            </a:r>
            <a:r>
              <a:rPr dirty="0" sz="1600" spc="-110" b="1">
                <a:latin typeface="Bookman Old Style"/>
                <a:cs typeface="Bookman Old Style"/>
              </a:rPr>
              <a:t> </a:t>
            </a:r>
            <a:r>
              <a:rPr dirty="0" sz="1600" spc="-25" b="1">
                <a:latin typeface="Bookman Old Style"/>
                <a:cs typeface="Bookman Old Style"/>
              </a:rPr>
              <a:t>BY</a:t>
            </a:r>
            <a:endParaRPr sz="1600">
              <a:latin typeface="Bookman Old Style"/>
              <a:cs typeface="Bookman Old Sty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8800" y="5830315"/>
            <a:ext cx="1817370" cy="675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Bookman Old Style"/>
                <a:cs typeface="Bookman Old Style"/>
              </a:rPr>
              <a:t>SUBMITTED</a:t>
            </a:r>
            <a:r>
              <a:rPr dirty="0" sz="1600" spc="-110" b="1">
                <a:latin typeface="Bookman Old Style"/>
                <a:cs typeface="Bookman Old Style"/>
              </a:rPr>
              <a:t> </a:t>
            </a:r>
            <a:r>
              <a:rPr dirty="0" sz="1600" spc="-25" b="1">
                <a:latin typeface="Bookman Old Style"/>
                <a:cs typeface="Bookman Old Style"/>
              </a:rPr>
              <a:t>TO</a:t>
            </a:r>
            <a:endParaRPr sz="16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600" b="0">
                <a:latin typeface="Bookman Old Style"/>
                <a:cs typeface="Bookman Old Style"/>
              </a:rPr>
              <a:t>Mrs.</a:t>
            </a:r>
            <a:r>
              <a:rPr dirty="0" sz="1600" spc="-50" b="0">
                <a:latin typeface="Bookman Old Style"/>
                <a:cs typeface="Bookman Old Style"/>
              </a:rPr>
              <a:t> </a:t>
            </a:r>
            <a:r>
              <a:rPr dirty="0" sz="1600" b="0">
                <a:latin typeface="Bookman Old Style"/>
                <a:cs typeface="Bookman Old Style"/>
              </a:rPr>
              <a:t>Kavitha</a:t>
            </a:r>
            <a:r>
              <a:rPr dirty="0" sz="1600" spc="-45" b="0">
                <a:latin typeface="Bookman Old Style"/>
                <a:cs typeface="Bookman Old Style"/>
              </a:rPr>
              <a:t> </a:t>
            </a:r>
            <a:r>
              <a:rPr dirty="0" sz="1600" spc="-20" b="0">
                <a:latin typeface="Bookman Old Style"/>
                <a:cs typeface="Bookman Old Style"/>
              </a:rPr>
              <a:t>Rani</a:t>
            </a:r>
            <a:endParaRPr sz="1600">
              <a:latin typeface="Bookman Old Style"/>
              <a:cs typeface="Bookman Old Sty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90600" y="1028699"/>
            <a:ext cx="5588635" cy="93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Bookman Old Style"/>
                <a:cs typeface="Bookman Old Style"/>
              </a:rPr>
              <a:t>DEPARTMENT</a:t>
            </a:r>
            <a:r>
              <a:rPr dirty="0" sz="1400" spc="-30" b="1">
                <a:latin typeface="Bookman Old Style"/>
                <a:cs typeface="Bookman Old Style"/>
              </a:rPr>
              <a:t> </a:t>
            </a:r>
            <a:r>
              <a:rPr dirty="0" sz="1400" b="1">
                <a:latin typeface="Bookman Old Style"/>
                <a:cs typeface="Bookman Old Style"/>
              </a:rPr>
              <a:t>OF</a:t>
            </a:r>
            <a:r>
              <a:rPr dirty="0" sz="1400" spc="-15" b="1">
                <a:latin typeface="Bookman Old Style"/>
                <a:cs typeface="Bookman Old Style"/>
              </a:rPr>
              <a:t> </a:t>
            </a:r>
            <a:r>
              <a:rPr dirty="0" sz="1400" b="1">
                <a:latin typeface="Bookman Old Style"/>
                <a:cs typeface="Bookman Old Style"/>
              </a:rPr>
              <a:t>COMPUTER</a:t>
            </a:r>
            <a:r>
              <a:rPr dirty="0" sz="1400" spc="-15" b="1">
                <a:latin typeface="Bookman Old Style"/>
                <a:cs typeface="Bookman Old Style"/>
              </a:rPr>
              <a:t> </a:t>
            </a:r>
            <a:r>
              <a:rPr dirty="0" sz="1400" b="1">
                <a:latin typeface="Bookman Old Style"/>
                <a:cs typeface="Bookman Old Style"/>
              </a:rPr>
              <a:t>SCIENCE</a:t>
            </a:r>
            <a:r>
              <a:rPr dirty="0" sz="1400" spc="-15" b="1">
                <a:latin typeface="Bookman Old Style"/>
                <a:cs typeface="Bookman Old Style"/>
              </a:rPr>
              <a:t> </a:t>
            </a:r>
            <a:r>
              <a:rPr dirty="0" sz="1400" b="1">
                <a:latin typeface="Bookman Old Style"/>
                <a:cs typeface="Bookman Old Style"/>
              </a:rPr>
              <a:t>AND</a:t>
            </a:r>
            <a:r>
              <a:rPr dirty="0" sz="1400" spc="-15" b="1">
                <a:latin typeface="Bookman Old Style"/>
                <a:cs typeface="Bookman Old Style"/>
              </a:rPr>
              <a:t> </a:t>
            </a:r>
            <a:r>
              <a:rPr dirty="0" sz="1400" spc="-10" b="1">
                <a:latin typeface="Bookman Old Style"/>
                <a:cs typeface="Bookman Old Style"/>
              </a:rPr>
              <a:t>ENGINEERING</a:t>
            </a:r>
            <a:endParaRPr sz="14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4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400">
              <a:latin typeface="Bookman Old Style"/>
              <a:cs typeface="Bookman Old Style"/>
            </a:endParaRPr>
          </a:p>
          <a:p>
            <a:pPr marL="419100">
              <a:lnSpc>
                <a:spcPct val="100000"/>
              </a:lnSpc>
            </a:pPr>
            <a:r>
              <a:rPr dirty="0" sz="1600" b="1">
                <a:latin typeface="Bookman Old Style"/>
                <a:cs typeface="Bookman Old Style"/>
              </a:rPr>
              <a:t>DATABASE</a:t>
            </a:r>
            <a:r>
              <a:rPr dirty="0" sz="1600" spc="-85" b="1">
                <a:latin typeface="Bookman Old Style"/>
                <a:cs typeface="Bookman Old Style"/>
              </a:rPr>
              <a:t> </a:t>
            </a:r>
            <a:r>
              <a:rPr dirty="0" sz="1600" spc="-10" b="1">
                <a:latin typeface="Bookman Old Style"/>
                <a:cs typeface="Bookman Old Style"/>
              </a:rPr>
              <a:t>MANAGEMENT</a:t>
            </a:r>
            <a:r>
              <a:rPr dirty="0" sz="1600" spc="-85" b="1">
                <a:latin typeface="Bookman Old Style"/>
                <a:cs typeface="Bookman Old Style"/>
              </a:rPr>
              <a:t> </a:t>
            </a:r>
            <a:r>
              <a:rPr dirty="0" sz="1600" b="1">
                <a:latin typeface="Bookman Old Style"/>
                <a:cs typeface="Bookman Old Style"/>
              </a:rPr>
              <a:t>SYSTEMS</a:t>
            </a:r>
            <a:r>
              <a:rPr dirty="0" sz="1600" spc="-80" b="1">
                <a:latin typeface="Bookman Old Style"/>
                <a:cs typeface="Bookman Old Style"/>
              </a:rPr>
              <a:t> </a:t>
            </a:r>
            <a:r>
              <a:rPr dirty="0" sz="1600" b="1">
                <a:latin typeface="Bookman Old Style"/>
                <a:cs typeface="Bookman Old Style"/>
              </a:rPr>
              <a:t>-</a:t>
            </a:r>
            <a:r>
              <a:rPr dirty="0" sz="1600" spc="-85" b="1">
                <a:latin typeface="Bookman Old Style"/>
                <a:cs typeface="Bookman Old Style"/>
              </a:rPr>
              <a:t> </a:t>
            </a:r>
            <a:r>
              <a:rPr dirty="0" sz="1600" spc="-10" b="1">
                <a:latin typeface="Bookman Old Style"/>
                <a:cs typeface="Bookman Old Style"/>
              </a:rPr>
              <a:t>CSE20</a:t>
            </a:r>
            <a:r>
              <a:rPr dirty="0" sz="1600" spc="-10" b="1">
                <a:latin typeface="Liberation Sans"/>
                <a:cs typeface="Liberation Sans"/>
              </a:rPr>
              <a:t>9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66653" y="6299707"/>
            <a:ext cx="2122805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0330">
              <a:lnSpc>
                <a:spcPct val="1167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Manoj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Chandu -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AP22110010085 </a:t>
            </a:r>
            <a:r>
              <a:rPr dirty="0" sz="1000">
                <a:latin typeface="Arial"/>
                <a:cs typeface="Arial"/>
              </a:rPr>
              <a:t>Akbar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Mohammed -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AP22110010113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97604" y="-11176"/>
            <a:ext cx="165100" cy="40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" spc="-10">
                <a:latin typeface="Arial"/>
                <a:cs typeface="Arial"/>
              </a:rPr>
              <a:t>lOMoAR</a:t>
            </a:r>
            <a:r>
              <a:rPr dirty="0" sz="100" spc="30">
                <a:latin typeface="Arial"/>
                <a:cs typeface="Arial"/>
              </a:rPr>
              <a:t> </a:t>
            </a:r>
            <a:r>
              <a:rPr dirty="0" sz="100" spc="-10">
                <a:latin typeface="Arial"/>
                <a:cs typeface="Arial"/>
              </a:rPr>
              <a:t>cPSD|</a:t>
            </a:r>
            <a:r>
              <a:rPr dirty="0" sz="100">
                <a:latin typeface="Arial"/>
                <a:cs typeface="Arial"/>
              </a:rPr>
              <a:t> </a:t>
            </a:r>
            <a:r>
              <a:rPr dirty="0" sz="100" spc="-10">
                <a:latin typeface="Arial"/>
                <a:cs typeface="Arial"/>
              </a:rPr>
              <a:t>11900430</a:t>
            </a:r>
            <a:endParaRPr sz="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BLOOD</a:t>
            </a:r>
            <a:r>
              <a:rPr dirty="0" spc="-50"/>
              <a:t> </a:t>
            </a:r>
            <a:r>
              <a:rPr dirty="0"/>
              <a:t>BANK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35"/>
              <a:t> </a:t>
            </a:r>
            <a:r>
              <a:rPr dirty="0" spc="-10"/>
              <a:t>SYSTEM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1543558"/>
            <a:ext cx="5765165" cy="1886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ABSTRACT</a:t>
            </a:r>
            <a:endParaRPr sz="1600">
              <a:latin typeface="Calibri"/>
              <a:cs typeface="Calibri"/>
            </a:endParaRPr>
          </a:p>
          <a:p>
            <a:pPr algn="just" marL="12700" marR="8255">
              <a:lnSpc>
                <a:spcPct val="109700"/>
              </a:lnSpc>
              <a:spcBef>
                <a:spcPts val="885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aims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 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Blood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Bank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Management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System.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Blood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Bank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Management </a:t>
            </a:r>
            <a:r>
              <a:rPr dirty="0" sz="1200">
                <a:latin typeface="Calibri"/>
                <a:cs typeface="Calibri"/>
              </a:rPr>
              <a:t>System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any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clinic,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hospital,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labs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any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emergency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situation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requires </a:t>
            </a:r>
            <a:r>
              <a:rPr dirty="0" sz="1200">
                <a:latin typeface="Calibri"/>
                <a:cs typeface="Calibri"/>
              </a:rPr>
              <a:t>blood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units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survival.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 system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find required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type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blood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 emergency </a:t>
            </a:r>
            <a:r>
              <a:rPr dirty="0" sz="1200">
                <a:latin typeface="Calibri"/>
                <a:cs typeface="Calibri"/>
              </a:rPr>
              <a:t>situations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either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blood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bank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blood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donors.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9700"/>
              </a:lnSpc>
              <a:spcBef>
                <a:spcPts val="795"/>
              </a:spcBef>
            </a:pPr>
            <a:r>
              <a:rPr dirty="0" sz="1200" spc="-10">
                <a:latin typeface="Calibri"/>
                <a:cs typeface="Calibri"/>
              </a:rPr>
              <a:t>Current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uses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grapevine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communication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finding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blood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cases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emergency,</a:t>
            </a:r>
            <a:r>
              <a:rPr dirty="0" sz="1200" spc="-25">
                <a:latin typeface="Calibri"/>
                <a:cs typeface="Calibri"/>
              </a:rPr>
              <a:t> may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donor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 blood bank. 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intentions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proposing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system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abolish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panic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caused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during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emergency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unavailability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blood.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INTRODUCTION</a:t>
            </a:r>
          </a:p>
          <a:p>
            <a:pPr algn="just" marL="12700" marR="12065">
              <a:lnSpc>
                <a:spcPct val="101899"/>
              </a:lnSpc>
              <a:spcBef>
                <a:spcPts val="969"/>
              </a:spcBef>
            </a:pP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10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banks</a:t>
            </a:r>
            <a:r>
              <a:rPr dirty="0" u="none" sz="1200" spc="9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collect,</a:t>
            </a:r>
            <a:r>
              <a:rPr dirty="0" u="none" sz="1200" spc="10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store</a:t>
            </a:r>
            <a:r>
              <a:rPr dirty="0" u="none" sz="1200" spc="10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9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provide</a:t>
            </a:r>
            <a:r>
              <a:rPr dirty="0" u="none" sz="1200" spc="10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collected</a:t>
            </a:r>
            <a:r>
              <a:rPr dirty="0" u="none" sz="1200" spc="9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9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to</a:t>
            </a:r>
            <a:r>
              <a:rPr dirty="0" u="none" sz="1200" spc="9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9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patients</a:t>
            </a:r>
            <a:r>
              <a:rPr dirty="0" u="none" sz="1200" spc="8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who</a:t>
            </a:r>
            <a:r>
              <a:rPr dirty="0" u="none" sz="1200" spc="10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are</a:t>
            </a:r>
            <a:r>
              <a:rPr dirty="0" u="none" sz="1200" spc="10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in</a:t>
            </a:r>
            <a:r>
              <a:rPr dirty="0" u="none" sz="1200" spc="9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need</a:t>
            </a:r>
            <a:r>
              <a:rPr dirty="0" u="none" sz="1200" spc="100" b="0">
                <a:latin typeface="Calibri"/>
                <a:cs typeface="Calibri"/>
              </a:rPr>
              <a:t> </a:t>
            </a:r>
            <a:r>
              <a:rPr dirty="0" u="none" sz="1200" spc="-25" b="0">
                <a:latin typeface="Calibri"/>
                <a:cs typeface="Calibri"/>
              </a:rPr>
              <a:t>of </a:t>
            </a:r>
            <a:r>
              <a:rPr dirty="0" u="none" sz="1200" b="0">
                <a:latin typeface="Calibri"/>
                <a:cs typeface="Calibri"/>
              </a:rPr>
              <a:t>blood.</a:t>
            </a:r>
            <a:r>
              <a:rPr dirty="0" u="none" sz="1200" spc="1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people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who</a:t>
            </a:r>
            <a:r>
              <a:rPr dirty="0" u="none" sz="1200" spc="1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donate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are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called</a:t>
            </a:r>
            <a:r>
              <a:rPr dirty="0" u="none" sz="1200" spc="16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donors.</a:t>
            </a:r>
            <a:r>
              <a:rPr dirty="0" u="none" sz="1200" spc="1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banks</a:t>
            </a:r>
            <a:r>
              <a:rPr dirty="0" u="none" sz="1200" spc="1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then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group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blood </a:t>
            </a:r>
            <a:r>
              <a:rPr dirty="0" u="none" sz="1200" b="0">
                <a:latin typeface="Calibri"/>
                <a:cs typeface="Calibri"/>
              </a:rPr>
              <a:t>which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they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receive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according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to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groups.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They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also</a:t>
            </a:r>
            <a:r>
              <a:rPr dirty="0" u="none" sz="1200" spc="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make</a:t>
            </a:r>
            <a:r>
              <a:rPr dirty="0" u="none" sz="1200" spc="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sure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that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spc="-25" b="0">
                <a:latin typeface="Calibri"/>
                <a:cs typeface="Calibri"/>
              </a:rPr>
              <a:t>not </a:t>
            </a:r>
            <a:r>
              <a:rPr dirty="0" u="none" sz="1200" b="0">
                <a:latin typeface="Calibri"/>
                <a:cs typeface="Calibri"/>
              </a:rPr>
              <a:t>contaminated.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main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mission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bank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to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provide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to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hospitals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health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care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systems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which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saves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patient’s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life.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No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hospital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can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maintain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3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health </a:t>
            </a:r>
            <a:r>
              <a:rPr dirty="0" u="none" sz="1200" b="0">
                <a:latin typeface="Calibri"/>
                <a:cs typeface="Calibri"/>
              </a:rPr>
              <a:t>care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system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without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pure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adequate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blood.</a:t>
            </a:r>
            <a:endParaRPr sz="1200">
              <a:latin typeface="Calibri"/>
              <a:cs typeface="Calibri"/>
            </a:endParaRPr>
          </a:p>
          <a:p>
            <a:pPr algn="just" marL="12700" marR="8890">
              <a:lnSpc>
                <a:spcPct val="101899"/>
              </a:lnSpc>
              <a:spcBef>
                <a:spcPts val="1450"/>
              </a:spcBef>
            </a:pP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major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concern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each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bank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has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to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monitor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quality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monitor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people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who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donates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blood,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that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‘donors’.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But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this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tough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job.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existing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system </a:t>
            </a:r>
            <a:r>
              <a:rPr dirty="0" u="none" sz="1200" b="0">
                <a:latin typeface="Calibri"/>
                <a:cs typeface="Calibri"/>
              </a:rPr>
              <a:t>will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not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satisfy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need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 maintaining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quality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keep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track</a:t>
            </a:r>
            <a:r>
              <a:rPr dirty="0" u="none" sz="1200" spc="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donors.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To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overcome </a:t>
            </a:r>
            <a:r>
              <a:rPr dirty="0" u="none" sz="1200" b="0">
                <a:latin typeface="Calibri"/>
                <a:cs typeface="Calibri"/>
              </a:rPr>
              <a:t>all</a:t>
            </a:r>
            <a:r>
              <a:rPr dirty="0" u="none" sz="1200" spc="2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these</a:t>
            </a:r>
            <a:r>
              <a:rPr dirty="0" u="none" sz="1200" spc="2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limitations,</a:t>
            </a:r>
            <a:r>
              <a:rPr dirty="0" u="none" sz="1200" spc="2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we</a:t>
            </a:r>
            <a:r>
              <a:rPr dirty="0" u="none" sz="1200" spc="2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introduced</a:t>
            </a:r>
            <a:r>
              <a:rPr dirty="0" u="none" sz="1200" spc="2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</a:t>
            </a:r>
            <a:r>
              <a:rPr dirty="0" u="none" sz="1200" spc="229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new</a:t>
            </a:r>
            <a:r>
              <a:rPr dirty="0" u="none" sz="1200" spc="2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system</a:t>
            </a:r>
            <a:r>
              <a:rPr dirty="0" u="none" sz="1200" spc="2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called</a:t>
            </a:r>
            <a:r>
              <a:rPr dirty="0" u="none" sz="1200" spc="2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‘Blood</a:t>
            </a:r>
            <a:r>
              <a:rPr dirty="0" u="none" sz="1200" spc="2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Donation</a:t>
            </a:r>
            <a:r>
              <a:rPr dirty="0" u="none" sz="1200" spc="24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Management System’.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algn="just" marL="12700" marR="13335">
              <a:lnSpc>
                <a:spcPct val="101699"/>
              </a:lnSpc>
            </a:pP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6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‘Blood</a:t>
            </a:r>
            <a:r>
              <a:rPr dirty="0" u="none" sz="1200" spc="6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Bank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Management</a:t>
            </a:r>
            <a:r>
              <a:rPr dirty="0" u="none" sz="1200" spc="7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System’</a:t>
            </a:r>
            <a:r>
              <a:rPr dirty="0" u="none" sz="1200" spc="7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allows</a:t>
            </a:r>
            <a:r>
              <a:rPr dirty="0" u="none" sz="1200" spc="6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us</a:t>
            </a:r>
            <a:r>
              <a:rPr dirty="0" u="none" sz="1200" spc="7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to</a:t>
            </a:r>
            <a:r>
              <a:rPr dirty="0" u="none" sz="1200" spc="6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keep</a:t>
            </a:r>
            <a:r>
              <a:rPr dirty="0" u="none" sz="1200" spc="6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track</a:t>
            </a:r>
            <a:r>
              <a:rPr dirty="0" u="none" sz="1200" spc="6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7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quality</a:t>
            </a:r>
            <a:r>
              <a:rPr dirty="0" u="none" sz="1200" spc="7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7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6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70" b="0">
                <a:latin typeface="Calibri"/>
                <a:cs typeface="Calibri"/>
              </a:rPr>
              <a:t> </a:t>
            </a:r>
            <a:r>
              <a:rPr dirty="0" u="none" sz="1200" spc="-20" b="0">
                <a:latin typeface="Calibri"/>
                <a:cs typeface="Calibri"/>
              </a:rPr>
              <a:t>also </a:t>
            </a:r>
            <a:r>
              <a:rPr dirty="0" u="none" sz="1200" b="0">
                <a:latin typeface="Calibri"/>
                <a:cs typeface="Calibri"/>
              </a:rPr>
              <a:t>keeps</a:t>
            </a:r>
            <a:r>
              <a:rPr dirty="0" u="none" sz="1200" spc="1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track</a:t>
            </a:r>
            <a:r>
              <a:rPr dirty="0" u="none" sz="1200" spc="1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1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available</a:t>
            </a:r>
            <a:r>
              <a:rPr dirty="0" u="none" sz="1200" spc="1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1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when</a:t>
            </a:r>
            <a:r>
              <a:rPr dirty="0" u="none" sz="1200" spc="16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requested</a:t>
            </a:r>
            <a:r>
              <a:rPr dirty="0" u="none" sz="1200" spc="1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by</a:t>
            </a:r>
            <a:r>
              <a:rPr dirty="0" u="none" sz="1200" spc="1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acceptor.</a:t>
            </a:r>
            <a:r>
              <a:rPr dirty="0" u="none" sz="1200" spc="1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1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existing</a:t>
            </a:r>
            <a:r>
              <a:rPr dirty="0" u="none" sz="1200" spc="1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systems</a:t>
            </a:r>
            <a:r>
              <a:rPr dirty="0" u="none" sz="1200" spc="140" b="0">
                <a:latin typeface="Calibri"/>
                <a:cs typeface="Calibri"/>
              </a:rPr>
              <a:t> </a:t>
            </a:r>
            <a:r>
              <a:rPr dirty="0" u="none" sz="1200" spc="-25" b="0">
                <a:latin typeface="Calibri"/>
                <a:cs typeface="Calibri"/>
              </a:rPr>
              <a:t>are </a:t>
            </a:r>
            <a:r>
              <a:rPr dirty="0" u="none" sz="1200" b="0">
                <a:latin typeface="Calibri"/>
                <a:cs typeface="Calibri"/>
              </a:rPr>
              <a:t>Manual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systems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which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are</a:t>
            </a:r>
            <a:r>
              <a:rPr dirty="0" u="none" sz="1200" spc="6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time</a:t>
            </a:r>
            <a:r>
              <a:rPr dirty="0" u="none" sz="1200" spc="6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consuming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not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so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effective.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‘Blood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Bank</a:t>
            </a:r>
            <a:r>
              <a:rPr dirty="0" u="none" sz="1200" spc="5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Management </a:t>
            </a:r>
            <a:r>
              <a:rPr dirty="0" u="none" sz="1200" b="0">
                <a:latin typeface="Calibri"/>
                <a:cs typeface="Calibri"/>
              </a:rPr>
              <a:t>system’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automates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distribution</a:t>
            </a:r>
            <a:r>
              <a:rPr dirty="0" u="none" sz="1200" spc="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blood.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This database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consists</a:t>
            </a:r>
            <a:r>
              <a:rPr dirty="0" u="none" sz="1200" spc="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 thousands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1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records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each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spc="-20" b="0">
                <a:latin typeface="Calibri"/>
                <a:cs typeface="Calibri"/>
              </a:rPr>
              <a:t>bank.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1899"/>
              </a:lnSpc>
              <a:spcBef>
                <a:spcPts val="1450"/>
              </a:spcBef>
            </a:pPr>
            <a:r>
              <a:rPr dirty="0" u="none" sz="1200" b="0">
                <a:latin typeface="Calibri"/>
                <a:cs typeface="Calibri"/>
              </a:rPr>
              <a:t>By</a:t>
            </a:r>
            <a:r>
              <a:rPr dirty="0" u="none" sz="1200" spc="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using</a:t>
            </a:r>
            <a:r>
              <a:rPr dirty="0" u="none" sz="1200" spc="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this</a:t>
            </a:r>
            <a:r>
              <a:rPr dirty="0" u="none" sz="1200" spc="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system</a:t>
            </a:r>
            <a:r>
              <a:rPr dirty="0" u="none" sz="1200" spc="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searching</a:t>
            </a:r>
            <a:r>
              <a:rPr dirty="0" u="none" sz="1200" spc="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available</a:t>
            </a:r>
            <a:r>
              <a:rPr dirty="0" u="none" sz="1200" spc="2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blood</a:t>
            </a:r>
            <a:r>
              <a:rPr dirty="0" u="none" sz="1200" spc="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becomes</a:t>
            </a:r>
            <a:r>
              <a:rPr dirty="0" u="none" sz="1200" spc="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easy</a:t>
            </a:r>
            <a:r>
              <a:rPr dirty="0" u="none" sz="1200" spc="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saves</a:t>
            </a:r>
            <a:r>
              <a:rPr dirty="0" u="none" sz="1200" spc="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lot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of</a:t>
            </a:r>
            <a:r>
              <a:rPr dirty="0" u="none" sz="1200" spc="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time</a:t>
            </a:r>
            <a:r>
              <a:rPr dirty="0" u="none" sz="1200" spc="30" b="0">
                <a:latin typeface="Calibri"/>
                <a:cs typeface="Calibri"/>
              </a:rPr>
              <a:t> </a:t>
            </a:r>
            <a:r>
              <a:rPr dirty="0" u="none" sz="1200" spc="-20" b="0">
                <a:latin typeface="Calibri"/>
                <a:cs typeface="Calibri"/>
              </a:rPr>
              <a:t>than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manual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system.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It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will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hoard,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operate,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recover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8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analyze</a:t>
            </a:r>
            <a:r>
              <a:rPr dirty="0" u="none" sz="1200" spc="4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information</a:t>
            </a:r>
            <a:r>
              <a:rPr dirty="0" u="none" sz="1200" spc="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concerned</a:t>
            </a:r>
            <a:r>
              <a:rPr dirty="0" u="none" sz="1200" spc="40" b="0">
                <a:latin typeface="Calibri"/>
                <a:cs typeface="Calibri"/>
              </a:rPr>
              <a:t> </a:t>
            </a:r>
            <a:r>
              <a:rPr dirty="0" u="none" sz="1200" spc="-20" b="0">
                <a:latin typeface="Calibri"/>
                <a:cs typeface="Calibri"/>
              </a:rPr>
              <a:t>with </a:t>
            </a:r>
            <a:r>
              <a:rPr dirty="0" u="none" sz="1200" b="0">
                <a:latin typeface="Calibri"/>
                <a:cs typeface="Calibri"/>
              </a:rPr>
              <a:t>the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administrative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inventory</a:t>
            </a:r>
            <a:r>
              <a:rPr dirty="0" u="none" sz="1200" spc="-2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management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within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 blood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bank.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This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system</a:t>
            </a:r>
            <a:r>
              <a:rPr dirty="0" u="none" sz="1200" spc="-1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developed </a:t>
            </a:r>
            <a:r>
              <a:rPr dirty="0" u="none" sz="1200" b="0">
                <a:latin typeface="Calibri"/>
                <a:cs typeface="Calibri"/>
              </a:rPr>
              <a:t>in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</a:t>
            </a:r>
            <a:r>
              <a:rPr dirty="0" u="none" sz="1200" spc="-4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manner</a:t>
            </a:r>
            <a:r>
              <a:rPr dirty="0" u="none" sz="1200" spc="-5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that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it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-4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manageable,</a:t>
            </a:r>
            <a:r>
              <a:rPr dirty="0" u="none" sz="1200" spc="-4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time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effective,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cost</a:t>
            </a:r>
            <a:r>
              <a:rPr dirty="0" u="none" sz="1200" spc="-20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effective,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flexible</a:t>
            </a:r>
            <a:r>
              <a:rPr dirty="0" u="none" sz="1200" spc="-3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and</a:t>
            </a:r>
            <a:r>
              <a:rPr dirty="0" u="none" sz="1200" spc="-40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much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man</a:t>
            </a:r>
            <a:r>
              <a:rPr dirty="0" u="none" sz="1200" spc="-3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power </a:t>
            </a:r>
            <a:r>
              <a:rPr dirty="0" u="none" sz="1200" b="0">
                <a:latin typeface="Calibri"/>
                <a:cs typeface="Calibri"/>
              </a:rPr>
              <a:t>is</a:t>
            </a:r>
            <a:r>
              <a:rPr dirty="0" u="none" sz="1200" spc="-15" b="0">
                <a:latin typeface="Calibri"/>
                <a:cs typeface="Calibri"/>
              </a:rPr>
              <a:t> </a:t>
            </a:r>
            <a:r>
              <a:rPr dirty="0" u="none" sz="1200" b="0">
                <a:latin typeface="Calibri"/>
                <a:cs typeface="Calibri"/>
              </a:rPr>
              <a:t>not</a:t>
            </a:r>
            <a:r>
              <a:rPr dirty="0" u="none" sz="1200" spc="-5" b="0">
                <a:latin typeface="Calibri"/>
                <a:cs typeface="Calibri"/>
              </a:rPr>
              <a:t> </a:t>
            </a:r>
            <a:r>
              <a:rPr dirty="0" u="none" sz="1200" spc="-10" b="0">
                <a:latin typeface="Calibri"/>
                <a:cs typeface="Calibri"/>
              </a:rPr>
              <a:t>required.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657" y="1397743"/>
            <a:ext cx="3571240" cy="11785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1400">
                <a:latin typeface="Arial"/>
                <a:cs typeface="Arial"/>
              </a:rPr>
              <a:t>Only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two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converted.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1400">
                <a:latin typeface="Arial"/>
                <a:cs typeface="Arial"/>
              </a:rPr>
              <a:t>Please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Sign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convert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full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document.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u="sng" sz="1500" spc="-10" b="1">
                <a:solidFill>
                  <a:srgbClr val="2980B9"/>
                </a:solidFill>
                <a:uFill>
                  <a:solidFill>
                    <a:srgbClr val="2980B9"/>
                  </a:solidFill>
                </a:uFill>
                <a:latin typeface="Arial"/>
                <a:cs typeface="Arial"/>
                <a:hlinkClick r:id="rId2"/>
              </a:rPr>
              <a:t>www.freepdfconvert.com/membership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9875" y="933450"/>
            <a:ext cx="2152649" cy="342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8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2024-05-02T16:27:10Z</dcterms:created>
  <dcterms:modified xsi:type="dcterms:W3CDTF">2024-05-02T16:27:10Z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2024-05-02T00:00:00Z</vt:filetime>
  </property>
  <property fmtid="{D5CDD505-2E9C-101B-9397-08002B2CF9AE}" pid="5" name="Producer">
    <vt:lpwstr>Microsoft® Word 2019</vt:lpwstr>
  </property>
</Properties>
</file>