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2" r:id="rId4"/>
    <p:sldId id="257" r:id="rId5"/>
    <p:sldId id="258" r:id="rId6"/>
    <p:sldId id="259" r:id="rId7"/>
    <p:sldId id="260"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48" autoAdjust="0"/>
  </p:normalViewPr>
  <p:slideViewPr>
    <p:cSldViewPr snapToGrid="0">
      <p:cViewPr>
        <p:scale>
          <a:sx n="53" d="100"/>
          <a:sy n="53" d="100"/>
        </p:scale>
        <p:origin x="183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Kumar" userId="818eec0e5c69e00a" providerId="LiveId" clId="{5BEB8E6A-BE4D-4978-9B5F-0660F04FBA63}"/>
    <pc:docChg chg="custSel addSld modSld">
      <pc:chgData name="Himanshu Kumar" userId="818eec0e5c69e00a" providerId="LiveId" clId="{5BEB8E6A-BE4D-4978-9B5F-0660F04FBA63}" dt="2024-07-20T00:46:59.050" v="390" actId="1076"/>
      <pc:docMkLst>
        <pc:docMk/>
      </pc:docMkLst>
      <pc:sldChg chg="delSp modSp mod">
        <pc:chgData name="Himanshu Kumar" userId="818eec0e5c69e00a" providerId="LiveId" clId="{5BEB8E6A-BE4D-4978-9B5F-0660F04FBA63}" dt="2024-07-20T00:46:59.050" v="390" actId="1076"/>
        <pc:sldMkLst>
          <pc:docMk/>
          <pc:sldMk cId="3444389896" sldId="256"/>
        </pc:sldMkLst>
        <pc:spChg chg="mod">
          <ac:chgData name="Himanshu Kumar" userId="818eec0e5c69e00a" providerId="LiveId" clId="{5BEB8E6A-BE4D-4978-9B5F-0660F04FBA63}" dt="2024-07-20T00:46:59.050" v="390" actId="1076"/>
          <ac:spMkLst>
            <pc:docMk/>
            <pc:sldMk cId="3444389896" sldId="256"/>
            <ac:spMk id="2" creationId="{2EF0D79B-BAF4-DC02-CBE8-862EEE5480B3}"/>
          </ac:spMkLst>
        </pc:spChg>
        <pc:spChg chg="del">
          <ac:chgData name="Himanshu Kumar" userId="818eec0e5c69e00a" providerId="LiveId" clId="{5BEB8E6A-BE4D-4978-9B5F-0660F04FBA63}" dt="2024-07-20T00:46:55.717" v="389" actId="478"/>
          <ac:spMkLst>
            <pc:docMk/>
            <pc:sldMk cId="3444389896" sldId="256"/>
            <ac:spMk id="3" creationId="{19FA45C3-22A4-392A-B1DF-3E365BE1C5FB}"/>
          </ac:spMkLst>
        </pc:spChg>
      </pc:sldChg>
      <pc:sldChg chg="addSp modSp mod">
        <pc:chgData name="Himanshu Kumar" userId="818eec0e5c69e00a" providerId="LiveId" clId="{5BEB8E6A-BE4D-4978-9B5F-0660F04FBA63}" dt="2024-07-20T00:33:46.244" v="12" actId="1076"/>
        <pc:sldMkLst>
          <pc:docMk/>
          <pc:sldMk cId="152570849" sldId="259"/>
        </pc:sldMkLst>
        <pc:spChg chg="add mod">
          <ac:chgData name="Himanshu Kumar" userId="818eec0e5c69e00a" providerId="LiveId" clId="{5BEB8E6A-BE4D-4978-9B5F-0660F04FBA63}" dt="2024-07-20T00:33:34.118" v="10"/>
          <ac:spMkLst>
            <pc:docMk/>
            <pc:sldMk cId="152570849" sldId="259"/>
            <ac:spMk id="22" creationId="{920DC7DE-3CDF-745F-EF5F-E19355D43A37}"/>
          </ac:spMkLst>
        </pc:spChg>
        <pc:spChg chg="add mod">
          <ac:chgData name="Himanshu Kumar" userId="818eec0e5c69e00a" providerId="LiveId" clId="{5BEB8E6A-BE4D-4978-9B5F-0660F04FBA63}" dt="2024-07-20T00:33:46.244" v="12" actId="1076"/>
          <ac:spMkLst>
            <pc:docMk/>
            <pc:sldMk cId="152570849" sldId="259"/>
            <ac:spMk id="24" creationId="{73B675D5-7FA1-B04E-7BAA-00FE6969561B}"/>
          </ac:spMkLst>
        </pc:spChg>
      </pc:sldChg>
      <pc:sldChg chg="modSp mod">
        <pc:chgData name="Himanshu Kumar" userId="818eec0e5c69e00a" providerId="LiveId" clId="{5BEB8E6A-BE4D-4978-9B5F-0660F04FBA63}" dt="2024-07-20T00:34:11.327" v="18" actId="20577"/>
        <pc:sldMkLst>
          <pc:docMk/>
          <pc:sldMk cId="1703215377" sldId="260"/>
        </pc:sldMkLst>
        <pc:spChg chg="mod">
          <ac:chgData name="Himanshu Kumar" userId="818eec0e5c69e00a" providerId="LiveId" clId="{5BEB8E6A-BE4D-4978-9B5F-0660F04FBA63}" dt="2024-07-20T00:34:11.327" v="18" actId="20577"/>
          <ac:spMkLst>
            <pc:docMk/>
            <pc:sldMk cId="1703215377" sldId="260"/>
            <ac:spMk id="20" creationId="{826B18E6-237D-9ECF-8B79-6A6D202EBC67}"/>
          </ac:spMkLst>
        </pc:spChg>
      </pc:sldChg>
      <pc:sldChg chg="addSp delSp modSp mod">
        <pc:chgData name="Himanshu Kumar" userId="818eec0e5c69e00a" providerId="LiveId" clId="{5BEB8E6A-BE4D-4978-9B5F-0660F04FBA63}" dt="2024-07-20T00:39:44.966" v="38"/>
        <pc:sldMkLst>
          <pc:docMk/>
          <pc:sldMk cId="3765837429" sldId="261"/>
        </pc:sldMkLst>
        <pc:spChg chg="mod">
          <ac:chgData name="Himanshu Kumar" userId="818eec0e5c69e00a" providerId="LiveId" clId="{5BEB8E6A-BE4D-4978-9B5F-0660F04FBA63}" dt="2024-07-20T00:32:30.169" v="5" actId="20577"/>
          <ac:spMkLst>
            <pc:docMk/>
            <pc:sldMk cId="3765837429" sldId="261"/>
            <ac:spMk id="20" creationId="{DFC0FED9-6300-201F-F395-DDF055AAC2CE}"/>
          </ac:spMkLst>
        </pc:spChg>
        <pc:spChg chg="add mod">
          <ac:chgData name="Himanshu Kumar" userId="818eec0e5c69e00a" providerId="LiveId" clId="{5BEB8E6A-BE4D-4978-9B5F-0660F04FBA63}" dt="2024-07-20T00:36:58.094" v="21" actId="20577"/>
          <ac:spMkLst>
            <pc:docMk/>
            <pc:sldMk cId="3765837429" sldId="261"/>
            <ac:spMk id="32" creationId="{9F0BA944-C1D2-77AF-A390-6D1C1EFBA8E3}"/>
          </ac:spMkLst>
        </pc:spChg>
        <pc:spChg chg="add del mod">
          <ac:chgData name="Himanshu Kumar" userId="818eec0e5c69e00a" providerId="LiveId" clId="{5BEB8E6A-BE4D-4978-9B5F-0660F04FBA63}" dt="2024-07-20T00:39:44.966" v="38"/>
          <ac:spMkLst>
            <pc:docMk/>
            <pc:sldMk cId="3765837429" sldId="261"/>
            <ac:spMk id="33" creationId="{29767666-95B6-C259-757F-959D4D3A2358}"/>
          </ac:spMkLst>
        </pc:spChg>
        <pc:picChg chg="mod">
          <ac:chgData name="Himanshu Kumar" userId="818eec0e5c69e00a" providerId="LiveId" clId="{5BEB8E6A-BE4D-4978-9B5F-0660F04FBA63}" dt="2024-07-20T00:37:42.962" v="28" actId="1076"/>
          <ac:picMkLst>
            <pc:docMk/>
            <pc:sldMk cId="3765837429" sldId="261"/>
            <ac:picMk id="4" creationId="{60AA6033-3A7F-B364-F097-8C1A27E06696}"/>
          </ac:picMkLst>
        </pc:picChg>
        <pc:cxnChg chg="mod">
          <ac:chgData name="Himanshu Kumar" userId="818eec0e5c69e00a" providerId="LiveId" clId="{5BEB8E6A-BE4D-4978-9B5F-0660F04FBA63}" dt="2024-07-20T00:37:42.962" v="28" actId="1076"/>
          <ac:cxnSpMkLst>
            <pc:docMk/>
            <pc:sldMk cId="3765837429" sldId="261"/>
            <ac:cxnSpMk id="6" creationId="{73AEB85A-FFC8-2A78-38DF-7E9BF2ACBFBF}"/>
          </ac:cxnSpMkLst>
        </pc:cxnChg>
      </pc:sldChg>
      <pc:sldChg chg="modSp new mod">
        <pc:chgData name="Himanshu Kumar" userId="818eec0e5c69e00a" providerId="LiveId" clId="{5BEB8E6A-BE4D-4978-9B5F-0660F04FBA63}" dt="2024-07-20T00:44:42.228" v="300" actId="20577"/>
        <pc:sldMkLst>
          <pc:docMk/>
          <pc:sldMk cId="64039213" sldId="264"/>
        </pc:sldMkLst>
        <pc:spChg chg="mod">
          <ac:chgData name="Himanshu Kumar" userId="818eec0e5c69e00a" providerId="LiveId" clId="{5BEB8E6A-BE4D-4978-9B5F-0660F04FBA63}" dt="2024-07-20T00:39:50.858" v="44" actId="20577"/>
          <ac:spMkLst>
            <pc:docMk/>
            <pc:sldMk cId="64039213" sldId="264"/>
            <ac:spMk id="2" creationId="{24BAE3AC-9976-9242-A652-3F18179236FE}"/>
          </ac:spMkLst>
        </pc:spChg>
        <pc:spChg chg="mod">
          <ac:chgData name="Himanshu Kumar" userId="818eec0e5c69e00a" providerId="LiveId" clId="{5BEB8E6A-BE4D-4978-9B5F-0660F04FBA63}" dt="2024-07-20T00:44:42.228" v="300" actId="20577"/>
          <ac:spMkLst>
            <pc:docMk/>
            <pc:sldMk cId="64039213" sldId="264"/>
            <ac:spMk id="3" creationId="{5BDA6795-AFCE-1899-B720-903C0D7F112D}"/>
          </ac:spMkLst>
        </pc:spChg>
      </pc:sldChg>
      <pc:sldChg chg="modSp new mod">
        <pc:chgData name="Himanshu Kumar" userId="818eec0e5c69e00a" providerId="LiveId" clId="{5BEB8E6A-BE4D-4978-9B5F-0660F04FBA63}" dt="2024-07-20T00:46:02.791" v="387" actId="20577"/>
        <pc:sldMkLst>
          <pc:docMk/>
          <pc:sldMk cId="2776013031" sldId="265"/>
        </pc:sldMkLst>
        <pc:spChg chg="mod">
          <ac:chgData name="Himanshu Kumar" userId="818eec0e5c69e00a" providerId="LiveId" clId="{5BEB8E6A-BE4D-4978-9B5F-0660F04FBA63}" dt="2024-07-20T00:45:49.035" v="374" actId="20577"/>
          <ac:spMkLst>
            <pc:docMk/>
            <pc:sldMk cId="2776013031" sldId="265"/>
            <ac:spMk id="2" creationId="{6FD360C5-06AB-EACF-2C12-A1CD594335FB}"/>
          </ac:spMkLst>
        </pc:spChg>
        <pc:spChg chg="mod">
          <ac:chgData name="Himanshu Kumar" userId="818eec0e5c69e00a" providerId="LiveId" clId="{5BEB8E6A-BE4D-4978-9B5F-0660F04FBA63}" dt="2024-07-20T00:46:02.791" v="387" actId="20577"/>
          <ac:spMkLst>
            <pc:docMk/>
            <pc:sldMk cId="2776013031" sldId="265"/>
            <ac:spMk id="3" creationId="{A17295D7-A315-8D76-E62C-8089037F8B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97599-5497-4554-A6C5-F3F68105C1E9}"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E350F-8054-414E-9DF5-51880B88999C}" type="slidenum">
              <a:rPr lang="en-IN" smtClean="0"/>
              <a:t>‹#›</a:t>
            </a:fld>
            <a:endParaRPr lang="en-IN"/>
          </a:p>
        </p:txBody>
      </p:sp>
    </p:spTree>
    <p:extLst>
      <p:ext uri="{BB962C8B-B14F-4D97-AF65-F5344CB8AC3E}">
        <p14:creationId xmlns:p14="http://schemas.microsoft.com/office/powerpoint/2010/main" val="114087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EE350F-8054-414E-9DF5-51880B88999C}" type="slidenum">
              <a:rPr lang="en-IN" smtClean="0"/>
              <a:t>4</a:t>
            </a:fld>
            <a:endParaRPr lang="en-IN"/>
          </a:p>
        </p:txBody>
      </p:sp>
    </p:spTree>
    <p:extLst>
      <p:ext uri="{BB962C8B-B14F-4D97-AF65-F5344CB8AC3E}">
        <p14:creationId xmlns:p14="http://schemas.microsoft.com/office/powerpoint/2010/main" val="106767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5FC4-AD86-32E1-F12D-8D02699C5C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88336-C342-601B-CF1A-55F2D4A8A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49C4C1-EC42-EF8D-56EC-7692AF0C7F00}"/>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2FE044AE-44B2-40C5-4235-465847CE5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D1EF1-198E-2BA4-D0C8-BA92B8ED3BFA}"/>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269538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C108-6F93-E50B-E8F9-57DA55E7DA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4B6CE-64F1-FF54-2E21-C7307D405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1C87B-1EE5-57A7-6D77-497633B1C380}"/>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9DD14D9B-8521-9D78-8965-B69E99E8C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766E2-6BF2-568B-9116-B6AC88725DFF}"/>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392050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253C2-A2D1-F09C-A024-799FF7E735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BBD349-489E-A0EF-F700-480BBB6437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E3417-604D-A53B-BC5D-942F754CCD75}"/>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8F7B99D0-4047-FA65-FF8B-A2F64174F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028BD-3F05-9270-BA46-D56385194C9A}"/>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281992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22D-7882-68F8-3D31-0A46DD508F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3F83C-3077-3F76-8449-0EFB0C73F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C4BB0-5066-F66F-9A51-9681A6C0E646}"/>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BAE0BB73-B1AF-7088-B442-5AF2DD738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51F01-2B29-A04E-669D-1BCB1627838B}"/>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256732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4F2A-BECC-FBB1-F517-9D33C8402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CF418B-C813-76AD-B5EE-297B63A81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CF5C1-132A-4E0B-55D2-483EEF166A93}"/>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3722DFC6-E0BB-F9FF-AE8F-FB82E795D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21E40-AFFE-1834-34EC-982D93C710BF}"/>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275648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5A1A-16D6-7657-061C-6252AEB2DF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AA8E9F-772B-3B7D-80E1-124D870E9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77B192-253B-C5FF-0C0E-B1F29E9DF7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F00EA6-25EA-9B41-B2C9-9C67AAF0667A}"/>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6" name="Footer Placeholder 5">
            <a:extLst>
              <a:ext uri="{FF2B5EF4-FFF2-40B4-BE49-F238E27FC236}">
                <a16:creationId xmlns:a16="http://schemas.microsoft.com/office/drawing/2014/main" id="{0F1504B2-52FA-BB7E-F3EA-6B0B1ECEF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C9FDD-CB14-1FDC-4998-594ADEEE9415}"/>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42317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CA00-FCEB-02EC-41EF-4FE7AE6F74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5D49D-D00D-D43F-20B4-C2CCBC692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C6119-3C2E-7513-DDFD-6D8C1BAC6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AAF74-7078-7124-16F7-1E837F4B8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2BBC8-D8B8-8A64-B554-FDEC778A7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F44B3C-C395-F1E4-30CD-2C0948C9F528}"/>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8" name="Footer Placeholder 7">
            <a:extLst>
              <a:ext uri="{FF2B5EF4-FFF2-40B4-BE49-F238E27FC236}">
                <a16:creationId xmlns:a16="http://schemas.microsoft.com/office/drawing/2014/main" id="{DEF4407D-4838-EB5D-C590-DE0458DC52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F79011-3B97-D9E0-BD2A-283447213F8E}"/>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336120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51EC-61BC-9412-54C2-955350DC32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51DE73-6708-DB0D-7ECB-93893EFD6E1F}"/>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4" name="Footer Placeholder 3">
            <a:extLst>
              <a:ext uri="{FF2B5EF4-FFF2-40B4-BE49-F238E27FC236}">
                <a16:creationId xmlns:a16="http://schemas.microsoft.com/office/drawing/2014/main" id="{A35DE4EF-ACF1-1651-81FA-7AACB1EC86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95A4B6-BC43-4913-ED24-657FC1D6EB59}"/>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291671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A1E26-13EC-4DEF-4150-D8CBD66F37B0}"/>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3" name="Footer Placeholder 2">
            <a:extLst>
              <a:ext uri="{FF2B5EF4-FFF2-40B4-BE49-F238E27FC236}">
                <a16:creationId xmlns:a16="http://schemas.microsoft.com/office/drawing/2014/main" id="{43ACF6FE-8324-5942-EA7E-F8AFF8A961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346C96-DF8C-69A0-99A0-8C64ED1EB3A6}"/>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79681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48F4-747F-DDFF-A663-D9E55809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67C146-F300-A4A6-452E-C09EC50DE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AD0F4-70FC-61B3-BB87-7F6E5A886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AFF9A-E3B7-F800-17ED-6F1247447936}"/>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6" name="Footer Placeholder 5">
            <a:extLst>
              <a:ext uri="{FF2B5EF4-FFF2-40B4-BE49-F238E27FC236}">
                <a16:creationId xmlns:a16="http://schemas.microsoft.com/office/drawing/2014/main" id="{6365FF53-8577-3543-8BFF-0D10FF81A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FC355-5935-7CC5-9543-5953AC10BF0B}"/>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71462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0649-93E8-D42A-3F1F-D2A527B03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FA313D-A62B-D3EA-0D43-E822B4F5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555AE8-52D6-FDF7-EB42-7BB15AE45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1122D-F738-B86A-8A6B-6306072CEBE8}"/>
              </a:ext>
            </a:extLst>
          </p:cNvPr>
          <p:cNvSpPr>
            <a:spLocks noGrp="1"/>
          </p:cNvSpPr>
          <p:nvPr>
            <p:ph type="dt" sz="half" idx="10"/>
          </p:nvPr>
        </p:nvSpPr>
        <p:spPr/>
        <p:txBody>
          <a:bodyPr/>
          <a:lstStyle/>
          <a:p>
            <a:fld id="{BE14413E-4C1F-4BE8-97E8-8F29FAE41B45}" type="datetimeFigureOut">
              <a:rPr lang="en-IN" smtClean="0"/>
              <a:t>19-07-2024</a:t>
            </a:fld>
            <a:endParaRPr lang="en-IN"/>
          </a:p>
        </p:txBody>
      </p:sp>
      <p:sp>
        <p:nvSpPr>
          <p:cNvPr id="6" name="Footer Placeholder 5">
            <a:extLst>
              <a:ext uri="{FF2B5EF4-FFF2-40B4-BE49-F238E27FC236}">
                <a16:creationId xmlns:a16="http://schemas.microsoft.com/office/drawing/2014/main" id="{38B2D5C0-64F9-09EC-8D29-3A8FF7639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51704C-C561-993A-A885-FF9704E958B1}"/>
              </a:ext>
            </a:extLst>
          </p:cNvPr>
          <p:cNvSpPr>
            <a:spLocks noGrp="1"/>
          </p:cNvSpPr>
          <p:nvPr>
            <p:ph type="sldNum" sz="quarter" idx="12"/>
          </p:nvPr>
        </p:nvSpPr>
        <p:spPr/>
        <p:txBody>
          <a:bodyPr/>
          <a:lstStyle/>
          <a:p>
            <a:fld id="{F3935158-AD26-4EDE-9370-1C9EF49FEAD5}" type="slidenum">
              <a:rPr lang="en-IN" smtClean="0"/>
              <a:t>‹#›</a:t>
            </a:fld>
            <a:endParaRPr lang="en-IN"/>
          </a:p>
        </p:txBody>
      </p:sp>
    </p:spTree>
    <p:extLst>
      <p:ext uri="{BB962C8B-B14F-4D97-AF65-F5344CB8AC3E}">
        <p14:creationId xmlns:p14="http://schemas.microsoft.com/office/powerpoint/2010/main" val="397771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30508-16DA-A291-9D85-490093E04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C7FC2-849F-7909-1BF6-A60ABD8FE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3754B-169A-D30C-BE24-E98D0AD81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4413E-4C1F-4BE8-97E8-8F29FAE41B45}" type="datetimeFigureOut">
              <a:rPr lang="en-IN" smtClean="0"/>
              <a:t>19-07-2024</a:t>
            </a:fld>
            <a:endParaRPr lang="en-IN"/>
          </a:p>
        </p:txBody>
      </p:sp>
      <p:sp>
        <p:nvSpPr>
          <p:cNvPr id="5" name="Footer Placeholder 4">
            <a:extLst>
              <a:ext uri="{FF2B5EF4-FFF2-40B4-BE49-F238E27FC236}">
                <a16:creationId xmlns:a16="http://schemas.microsoft.com/office/drawing/2014/main" id="{727FA8BD-EA51-AC13-27A2-9A7360FB8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BDFE4C-2B8D-55A1-67B4-9228E23BD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35158-AD26-4EDE-9370-1C9EF49FEAD5}" type="slidenum">
              <a:rPr lang="en-IN" smtClean="0"/>
              <a:t>‹#›</a:t>
            </a:fld>
            <a:endParaRPr lang="en-IN"/>
          </a:p>
        </p:txBody>
      </p:sp>
    </p:spTree>
    <p:extLst>
      <p:ext uri="{BB962C8B-B14F-4D97-AF65-F5344CB8AC3E}">
        <p14:creationId xmlns:p14="http://schemas.microsoft.com/office/powerpoint/2010/main" val="671698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D79B-BAF4-DC02-CBE8-862EEE5480B3}"/>
              </a:ext>
            </a:extLst>
          </p:cNvPr>
          <p:cNvSpPr>
            <a:spLocks noGrp="1"/>
          </p:cNvSpPr>
          <p:nvPr>
            <p:ph type="ctrTitle"/>
          </p:nvPr>
        </p:nvSpPr>
        <p:spPr>
          <a:xfrm>
            <a:off x="1524000" y="2235200"/>
            <a:ext cx="9144000" cy="2387600"/>
          </a:xfrm>
        </p:spPr>
        <p:txBody>
          <a:bodyPr>
            <a:normAutofit fontScale="90000"/>
          </a:bodyPr>
          <a:lstStyle/>
          <a:p>
            <a:r>
              <a:rPr lang="en-US" dirty="0"/>
              <a:t>Calculations for Our Autonomous Mission with Camera</a:t>
            </a:r>
            <a:endParaRPr lang="en-IN" dirty="0"/>
          </a:p>
        </p:txBody>
      </p:sp>
    </p:spTree>
    <p:extLst>
      <p:ext uri="{BB962C8B-B14F-4D97-AF65-F5344CB8AC3E}">
        <p14:creationId xmlns:p14="http://schemas.microsoft.com/office/powerpoint/2010/main" val="344438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60C5-06AB-EACF-2C12-A1CD594335FB}"/>
              </a:ext>
            </a:extLst>
          </p:cNvPr>
          <p:cNvSpPr>
            <a:spLocks noGrp="1"/>
          </p:cNvSpPr>
          <p:nvPr>
            <p:ph type="title"/>
          </p:nvPr>
        </p:nvSpPr>
        <p:spPr/>
        <p:txBody>
          <a:bodyPr/>
          <a:lstStyle/>
          <a:p>
            <a:r>
              <a:rPr lang="en-US" dirty="0"/>
              <a:t>For finding real life distance</a:t>
            </a:r>
            <a:endParaRPr lang="en-IN" dirty="0"/>
          </a:p>
        </p:txBody>
      </p:sp>
      <p:sp>
        <p:nvSpPr>
          <p:cNvPr id="3" name="Content Placeholder 2">
            <a:extLst>
              <a:ext uri="{FF2B5EF4-FFF2-40B4-BE49-F238E27FC236}">
                <a16:creationId xmlns:a16="http://schemas.microsoft.com/office/drawing/2014/main" id="{A17295D7-A315-8D76-E62C-8089037F8BD4}"/>
              </a:ext>
            </a:extLst>
          </p:cNvPr>
          <p:cNvSpPr>
            <a:spLocks noGrp="1"/>
          </p:cNvSpPr>
          <p:nvPr>
            <p:ph idx="1"/>
          </p:nvPr>
        </p:nvSpPr>
        <p:spPr/>
        <p:txBody>
          <a:bodyPr>
            <a:noAutofit/>
          </a:bodyPr>
          <a:lstStyle/>
          <a:p>
            <a:pPr marL="0" indent="0">
              <a:buNone/>
            </a:pPr>
            <a:r>
              <a:rPr lang="en-US" sz="1800" dirty="0"/>
              <a:t>#Since height to distance ratio is constant</a:t>
            </a:r>
          </a:p>
          <a:p>
            <a:pPr marL="0" indent="0">
              <a:buNone/>
            </a:pPr>
            <a:r>
              <a:rPr lang="en-US" sz="1800" dirty="0"/>
              <a:t>    ratio=0.97</a:t>
            </a:r>
          </a:p>
          <a:p>
            <a:pPr marL="0" indent="0">
              <a:buNone/>
            </a:pPr>
            <a:r>
              <a:rPr lang="en-US" sz="1800" dirty="0"/>
              <a:t>    </a:t>
            </a:r>
            <a:r>
              <a:rPr lang="en-US" sz="1800" dirty="0" err="1"/>
              <a:t>distance_in_frame</a:t>
            </a:r>
            <a:r>
              <a:rPr lang="en-US" sz="1800" dirty="0"/>
              <a:t>=(</a:t>
            </a:r>
            <a:r>
              <a:rPr lang="en-US" sz="1800" dirty="0" err="1"/>
              <a:t>vehicle.location.global_relative_frame.alt</a:t>
            </a:r>
            <a:r>
              <a:rPr lang="en-US" sz="1800" dirty="0"/>
              <a:t>/ratio)/2</a:t>
            </a:r>
          </a:p>
          <a:p>
            <a:pPr marL="0" indent="0">
              <a:buNone/>
            </a:pPr>
            <a:r>
              <a:rPr lang="en-US" sz="1800" dirty="0"/>
              <a:t>    </a:t>
            </a:r>
            <a:r>
              <a:rPr lang="en-US" sz="1800" dirty="0" err="1"/>
              <a:t>distance_found</a:t>
            </a:r>
            <a:r>
              <a:rPr lang="en-US" sz="1800" dirty="0"/>
              <a:t>=</a:t>
            </a:r>
            <a:r>
              <a:rPr lang="en-US" sz="1800" dirty="0" err="1"/>
              <a:t>yaxis_coord</a:t>
            </a:r>
            <a:r>
              <a:rPr lang="en-US" sz="1800" dirty="0"/>
              <a:t>*</a:t>
            </a:r>
            <a:r>
              <a:rPr lang="en-US" sz="1800" dirty="0" err="1"/>
              <a:t>distance_in_frame</a:t>
            </a:r>
            <a:r>
              <a:rPr lang="en-US" sz="1800" dirty="0"/>
              <a:t>/240</a:t>
            </a:r>
            <a:endParaRPr lang="en-IN" sz="1800" dirty="0"/>
          </a:p>
        </p:txBody>
      </p:sp>
    </p:spTree>
    <p:extLst>
      <p:ext uri="{BB962C8B-B14F-4D97-AF65-F5344CB8AC3E}">
        <p14:creationId xmlns:p14="http://schemas.microsoft.com/office/powerpoint/2010/main" val="277601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UAV field of view at 20 m of altitude. | Download Scientific Diagram">
            <a:extLst>
              <a:ext uri="{FF2B5EF4-FFF2-40B4-BE49-F238E27FC236}">
                <a16:creationId xmlns:a16="http://schemas.microsoft.com/office/drawing/2014/main" id="{22E52EF9-61F6-1C16-34E1-357071D92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40" y="640738"/>
            <a:ext cx="6004874" cy="589703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758C3C5D-DA22-0B2C-FD0B-2EE4C6A7EE57}"/>
              </a:ext>
            </a:extLst>
          </p:cNvPr>
          <p:cNvGrpSpPr/>
          <p:nvPr/>
        </p:nvGrpSpPr>
        <p:grpSpPr>
          <a:xfrm>
            <a:off x="8118504" y="3429000"/>
            <a:ext cx="3639456" cy="3108773"/>
            <a:chOff x="6718632" y="1237267"/>
            <a:chExt cx="5343077" cy="4383464"/>
          </a:xfrm>
        </p:grpSpPr>
        <p:pic>
          <p:nvPicPr>
            <p:cNvPr id="10" name="Picture 9">
              <a:extLst>
                <a:ext uri="{FF2B5EF4-FFF2-40B4-BE49-F238E27FC236}">
                  <a16:creationId xmlns:a16="http://schemas.microsoft.com/office/drawing/2014/main" id="{AC00E3E1-03BE-7A88-9D12-245D1F4CA137}"/>
                </a:ext>
              </a:extLst>
            </p:cNvPr>
            <p:cNvPicPr>
              <a:picLocks noChangeAspect="1"/>
            </p:cNvPicPr>
            <p:nvPr/>
          </p:nvPicPr>
          <p:blipFill>
            <a:blip r:embed="rId3"/>
            <a:stretch>
              <a:fillRect/>
            </a:stretch>
          </p:blipFill>
          <p:spPr>
            <a:xfrm>
              <a:off x="7015907" y="1237267"/>
              <a:ext cx="5045802" cy="4383464"/>
            </a:xfrm>
            <a:prstGeom prst="rect">
              <a:avLst/>
            </a:prstGeom>
          </p:spPr>
        </p:pic>
        <p:cxnSp>
          <p:nvCxnSpPr>
            <p:cNvPr id="12" name="Straight Arrow Connector 11">
              <a:extLst>
                <a:ext uri="{FF2B5EF4-FFF2-40B4-BE49-F238E27FC236}">
                  <a16:creationId xmlns:a16="http://schemas.microsoft.com/office/drawing/2014/main" id="{7F1416C4-565D-83B9-D695-BBE1B59CAB0E}"/>
                </a:ext>
              </a:extLst>
            </p:cNvPr>
            <p:cNvCxnSpPr/>
            <p:nvPr/>
          </p:nvCxnSpPr>
          <p:spPr>
            <a:xfrm>
              <a:off x="7230359" y="1564849"/>
              <a:ext cx="0" cy="34125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992AD6-6064-A7E8-63A7-FD40F355316F}"/>
                </a:ext>
              </a:extLst>
            </p:cNvPr>
            <p:cNvSpPr txBox="1"/>
            <p:nvPr/>
          </p:nvSpPr>
          <p:spPr>
            <a:xfrm rot="16200000">
              <a:off x="6205205" y="2511909"/>
              <a:ext cx="1885361" cy="858507"/>
            </a:xfrm>
            <a:prstGeom prst="rect">
              <a:avLst/>
            </a:prstGeom>
            <a:noFill/>
          </p:spPr>
          <p:txBody>
            <a:bodyPr wrap="square" rtlCol="0">
              <a:spAutoFit/>
            </a:bodyPr>
            <a:lstStyle/>
            <a:p>
              <a:r>
                <a:rPr lang="en-US" sz="1600" b="1" dirty="0"/>
                <a:t>Height</a:t>
              </a:r>
            </a:p>
            <a:p>
              <a:endParaRPr lang="en-IN" sz="1600" b="1" dirty="0"/>
            </a:p>
          </p:txBody>
        </p:sp>
        <p:cxnSp>
          <p:nvCxnSpPr>
            <p:cNvPr id="15" name="Straight Arrow Connector 14">
              <a:extLst>
                <a:ext uri="{FF2B5EF4-FFF2-40B4-BE49-F238E27FC236}">
                  <a16:creationId xmlns:a16="http://schemas.microsoft.com/office/drawing/2014/main" id="{C32D4DD0-1223-656D-3175-82BECFA213DD}"/>
                </a:ext>
              </a:extLst>
            </p:cNvPr>
            <p:cNvCxnSpPr/>
            <p:nvPr/>
          </p:nvCxnSpPr>
          <p:spPr>
            <a:xfrm>
              <a:off x="7569724" y="5307291"/>
              <a:ext cx="41949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030" name="Picture 6" descr="Remote Sensing | Free Full-Text | Small Unmanned Aircraft (sUAS ...">
            <a:extLst>
              <a:ext uri="{FF2B5EF4-FFF2-40B4-BE49-F238E27FC236}">
                <a16:creationId xmlns:a16="http://schemas.microsoft.com/office/drawing/2014/main" id="{F63A8887-0EF7-A3E0-D6EC-E9D3B3400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994" y="124827"/>
            <a:ext cx="2803597" cy="333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7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View Football Stadium Images – Browse 11,608 Stock Photos, Vectors ...">
            <a:extLst>
              <a:ext uri="{FF2B5EF4-FFF2-40B4-BE49-F238E27FC236}">
                <a16:creationId xmlns:a16="http://schemas.microsoft.com/office/drawing/2014/main" id="{B8AB48AC-22C1-F0F3-3624-4A712E1BA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4565"/>
            <a:ext cx="12192000" cy="53634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2E9B480-3F8A-CF73-B022-C60050D884F6}"/>
              </a:ext>
            </a:extLst>
          </p:cNvPr>
          <p:cNvSpPr>
            <a:spLocks noGrp="1"/>
          </p:cNvSpPr>
          <p:nvPr>
            <p:ph type="title"/>
          </p:nvPr>
        </p:nvSpPr>
        <p:spPr/>
        <p:txBody>
          <a:bodyPr/>
          <a:lstStyle/>
          <a:p>
            <a:r>
              <a:rPr lang="en-US" dirty="0"/>
              <a:t>Object detection using SSD Mobile Net V2</a:t>
            </a:r>
            <a:endParaRPr lang="en-IN" dirty="0"/>
          </a:p>
        </p:txBody>
      </p:sp>
      <p:cxnSp>
        <p:nvCxnSpPr>
          <p:cNvPr id="5" name="Straight Connector 4">
            <a:extLst>
              <a:ext uri="{FF2B5EF4-FFF2-40B4-BE49-F238E27FC236}">
                <a16:creationId xmlns:a16="http://schemas.microsoft.com/office/drawing/2014/main" id="{42741667-E5EC-18D9-947D-FCB6A7D2FB18}"/>
              </a:ext>
            </a:extLst>
          </p:cNvPr>
          <p:cNvCxnSpPr>
            <a:stCxn id="2050" idx="0"/>
            <a:endCxn id="2050" idx="0"/>
          </p:cNvCxnSpPr>
          <p:nvPr/>
        </p:nvCxnSpPr>
        <p:spPr>
          <a:xfrm>
            <a:off x="6096000" y="14945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descr="Night Luminous Fast-folding Landing Pad 75cm - Drone Shop Perth">
            <a:extLst>
              <a:ext uri="{FF2B5EF4-FFF2-40B4-BE49-F238E27FC236}">
                <a16:creationId xmlns:a16="http://schemas.microsoft.com/office/drawing/2014/main" id="{F293EDEE-796E-E38A-AB69-DEF8406CC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988" y="2149311"/>
            <a:ext cx="1318378" cy="11300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96B6D9A-35D0-A6E6-55AC-8A8B15F6CA44}"/>
              </a:ext>
            </a:extLst>
          </p:cNvPr>
          <p:cNvSpPr/>
          <p:nvPr/>
        </p:nvSpPr>
        <p:spPr>
          <a:xfrm>
            <a:off x="10156984" y="2149311"/>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E901C72-B232-F57F-75F3-8CC5CC8D00B1}"/>
              </a:ext>
            </a:extLst>
          </p:cNvPr>
          <p:cNvSpPr txBox="1"/>
          <p:nvPr/>
        </p:nvSpPr>
        <p:spPr>
          <a:xfrm>
            <a:off x="10948737" y="3328620"/>
            <a:ext cx="1455819" cy="369332"/>
          </a:xfrm>
          <a:prstGeom prst="rect">
            <a:avLst/>
          </a:prstGeom>
          <a:noFill/>
        </p:spPr>
        <p:txBody>
          <a:bodyPr wrap="square" rtlCol="0">
            <a:spAutoFit/>
          </a:bodyPr>
          <a:lstStyle/>
          <a:p>
            <a:r>
              <a:rPr lang="en-US" b="1" dirty="0"/>
              <a:t>Center(</a:t>
            </a:r>
            <a:r>
              <a:rPr lang="en-US" b="1" dirty="0" err="1"/>
              <a:t>x,y</a:t>
            </a:r>
            <a:r>
              <a:rPr lang="en-US" b="1" dirty="0"/>
              <a:t>)</a:t>
            </a:r>
            <a:endParaRPr lang="en-IN" b="1" dirty="0"/>
          </a:p>
        </p:txBody>
      </p:sp>
    </p:spTree>
    <p:extLst>
      <p:ext uri="{BB962C8B-B14F-4D97-AF65-F5344CB8AC3E}">
        <p14:creationId xmlns:p14="http://schemas.microsoft.com/office/powerpoint/2010/main" val="329568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1C21-606B-B358-CFF3-8FFA8903D779}"/>
              </a:ext>
            </a:extLst>
          </p:cNvPr>
          <p:cNvSpPr>
            <a:spLocks noGrp="1"/>
          </p:cNvSpPr>
          <p:nvPr>
            <p:ph type="title" idx="4294967295"/>
          </p:nvPr>
        </p:nvSpPr>
        <p:spPr>
          <a:xfrm>
            <a:off x="339364" y="829559"/>
            <a:ext cx="11472421" cy="952107"/>
          </a:xfrm>
        </p:spPr>
        <p:txBody>
          <a:bodyPr>
            <a:normAutofit fontScale="90000"/>
          </a:bodyPr>
          <a:lstStyle/>
          <a:p>
            <a:r>
              <a:rPr lang="en-US" sz="2400" dirty="0"/>
              <a:t>First we calculate the distance from the detected object in the image frame from the center of the image to the center coordinates of the object detected using the distance formula.</a:t>
            </a:r>
            <a:br>
              <a:rPr lang="en-US" sz="2400" dirty="0"/>
            </a:br>
            <a:br>
              <a:rPr lang="en-US" sz="2400" dirty="0"/>
            </a:br>
            <a:br>
              <a:rPr lang="en-US" sz="2400" dirty="0"/>
            </a:br>
            <a:endParaRPr lang="en-IN" sz="2400" dirty="0"/>
          </a:p>
        </p:txBody>
      </p:sp>
      <p:pic>
        <p:nvPicPr>
          <p:cNvPr id="4" name="Picture 2" descr="Top View Football Stadium Images – Browse 11,608 Stock Photos, Vectors ...">
            <a:extLst>
              <a:ext uri="{FF2B5EF4-FFF2-40B4-BE49-F238E27FC236}">
                <a16:creationId xmlns:a16="http://schemas.microsoft.com/office/drawing/2014/main" id="{F2760813-5671-733F-4751-9BB57F15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4565"/>
            <a:ext cx="12192000" cy="536343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CF95C06-AD2B-44E7-D31D-4836766CBBF9}"/>
              </a:ext>
            </a:extLst>
          </p:cNvPr>
          <p:cNvCxnSpPr>
            <a:cxnSpLocks/>
            <a:stCxn id="4" idx="0"/>
            <a:endCxn id="4" idx="2"/>
          </p:cNvCxnSpPr>
          <p:nvPr/>
        </p:nvCxnSpPr>
        <p:spPr>
          <a:xfrm>
            <a:off x="6096000" y="1494565"/>
            <a:ext cx="0" cy="53634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6" descr="Night Luminous Fast-folding Landing Pad 75cm - Drone Shop Perth">
            <a:extLst>
              <a:ext uri="{FF2B5EF4-FFF2-40B4-BE49-F238E27FC236}">
                <a16:creationId xmlns:a16="http://schemas.microsoft.com/office/drawing/2014/main" id="{1DC700CE-E63F-AB68-4128-8C056A737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6988" y="2149311"/>
            <a:ext cx="1318378" cy="11300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8EEB84F-54F6-75B8-F09E-A5A664FEFD6C}"/>
              </a:ext>
            </a:extLst>
          </p:cNvPr>
          <p:cNvSpPr/>
          <p:nvPr/>
        </p:nvSpPr>
        <p:spPr>
          <a:xfrm>
            <a:off x="10156984" y="2149311"/>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B1A761FA-4189-B478-6852-8A2D6B258DE4}"/>
              </a:ext>
            </a:extLst>
          </p:cNvPr>
          <p:cNvCxnSpPr>
            <a:cxnSpLocks/>
            <a:stCxn id="4" idx="1"/>
            <a:endCxn id="4" idx="3"/>
          </p:cNvCxnSpPr>
          <p:nvPr/>
        </p:nvCxnSpPr>
        <p:spPr>
          <a:xfrm>
            <a:off x="0" y="4176283"/>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CFE5C0-4F34-15BF-0983-125AEAE458E1}"/>
              </a:ext>
            </a:extLst>
          </p:cNvPr>
          <p:cNvCxnSpPr>
            <a:cxnSpLocks/>
          </p:cNvCxnSpPr>
          <p:nvPr/>
        </p:nvCxnSpPr>
        <p:spPr>
          <a:xfrm flipV="1">
            <a:off x="6096000" y="2681717"/>
            <a:ext cx="4708358" cy="1494566"/>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42888E-93E7-3CA3-058C-776E387112E3}"/>
              </a:ext>
            </a:extLst>
          </p:cNvPr>
          <p:cNvSpPr txBox="1"/>
          <p:nvPr/>
        </p:nvSpPr>
        <p:spPr>
          <a:xfrm>
            <a:off x="5065295" y="4176283"/>
            <a:ext cx="1455819" cy="369332"/>
          </a:xfrm>
          <a:prstGeom prst="rect">
            <a:avLst/>
          </a:prstGeom>
          <a:noFill/>
        </p:spPr>
        <p:txBody>
          <a:bodyPr wrap="square" rtlCol="0">
            <a:spAutoFit/>
          </a:bodyPr>
          <a:lstStyle/>
          <a:p>
            <a:r>
              <a:rPr lang="en-US" b="1" dirty="0"/>
              <a:t>(320,240)</a:t>
            </a:r>
            <a:endParaRPr lang="en-IN" b="1" dirty="0"/>
          </a:p>
        </p:txBody>
      </p:sp>
      <p:sp>
        <p:nvSpPr>
          <p:cNvPr id="16" name="TextBox 15">
            <a:extLst>
              <a:ext uri="{FF2B5EF4-FFF2-40B4-BE49-F238E27FC236}">
                <a16:creationId xmlns:a16="http://schemas.microsoft.com/office/drawing/2014/main" id="{63B2062F-43E2-75CD-3E3E-E8A28975D826}"/>
              </a:ext>
            </a:extLst>
          </p:cNvPr>
          <p:cNvSpPr txBox="1"/>
          <p:nvPr/>
        </p:nvSpPr>
        <p:spPr>
          <a:xfrm>
            <a:off x="10948737" y="3328620"/>
            <a:ext cx="1455819" cy="369332"/>
          </a:xfrm>
          <a:prstGeom prst="rect">
            <a:avLst/>
          </a:prstGeom>
          <a:noFill/>
        </p:spPr>
        <p:txBody>
          <a:bodyPr wrap="square" rtlCol="0">
            <a:spAutoFit/>
          </a:bodyPr>
          <a:lstStyle/>
          <a:p>
            <a:r>
              <a:rPr lang="en-US" b="1" dirty="0"/>
              <a:t>Center(</a:t>
            </a:r>
            <a:r>
              <a:rPr lang="en-US" b="1" dirty="0" err="1"/>
              <a:t>x,y</a:t>
            </a:r>
            <a:r>
              <a:rPr lang="en-US" b="1" dirty="0"/>
              <a:t>)</a:t>
            </a:r>
            <a:endParaRPr lang="en-IN" b="1" dirty="0"/>
          </a:p>
        </p:txBody>
      </p:sp>
      <p:sp>
        <p:nvSpPr>
          <p:cNvPr id="17" name="TextBox 16">
            <a:extLst>
              <a:ext uri="{FF2B5EF4-FFF2-40B4-BE49-F238E27FC236}">
                <a16:creationId xmlns:a16="http://schemas.microsoft.com/office/drawing/2014/main" id="{14647FDB-31A2-D574-44FB-D420B672D802}"/>
              </a:ext>
            </a:extLst>
          </p:cNvPr>
          <p:cNvSpPr txBox="1"/>
          <p:nvPr/>
        </p:nvSpPr>
        <p:spPr>
          <a:xfrm>
            <a:off x="3287100" y="3752452"/>
            <a:ext cx="3104148" cy="369332"/>
          </a:xfrm>
          <a:prstGeom prst="rect">
            <a:avLst/>
          </a:prstGeom>
          <a:noFill/>
        </p:spPr>
        <p:txBody>
          <a:bodyPr wrap="square" rtlCol="0">
            <a:spAutoFit/>
          </a:bodyPr>
          <a:lstStyle/>
          <a:p>
            <a:r>
              <a:rPr lang="en-US" dirty="0">
                <a:solidFill>
                  <a:srgbClr val="FF0000"/>
                </a:solidFill>
                <a:highlight>
                  <a:srgbClr val="00FF00"/>
                </a:highlight>
              </a:rPr>
              <a:t>d=((y2-y1)^2+(x2-x1)^2)^0.5</a:t>
            </a:r>
            <a:endParaRPr lang="en-IN" dirty="0">
              <a:solidFill>
                <a:srgbClr val="FF0000"/>
              </a:solidFill>
              <a:highlight>
                <a:srgbClr val="00FF00"/>
              </a:highlight>
            </a:endParaRPr>
          </a:p>
        </p:txBody>
      </p:sp>
      <p:sp>
        <p:nvSpPr>
          <p:cNvPr id="22" name="TextBox 21">
            <a:extLst>
              <a:ext uri="{FF2B5EF4-FFF2-40B4-BE49-F238E27FC236}">
                <a16:creationId xmlns:a16="http://schemas.microsoft.com/office/drawing/2014/main" id="{DBDD81EF-78FE-218F-A015-76D48D0685E1}"/>
              </a:ext>
            </a:extLst>
          </p:cNvPr>
          <p:cNvSpPr txBox="1"/>
          <p:nvPr/>
        </p:nvSpPr>
        <p:spPr>
          <a:xfrm rot="20576702">
            <a:off x="7922283" y="2775356"/>
            <a:ext cx="3104148" cy="369332"/>
          </a:xfrm>
          <a:prstGeom prst="rect">
            <a:avLst/>
          </a:prstGeom>
          <a:noFill/>
        </p:spPr>
        <p:txBody>
          <a:bodyPr wrap="square" rtlCol="0">
            <a:spAutoFit/>
          </a:bodyPr>
          <a:lstStyle/>
          <a:p>
            <a:r>
              <a:rPr lang="en-US" b="1" dirty="0">
                <a:solidFill>
                  <a:srgbClr val="FF0000"/>
                </a:solidFill>
              </a:rPr>
              <a:t>d</a:t>
            </a:r>
            <a:endParaRPr lang="en-IN" b="1" dirty="0">
              <a:solidFill>
                <a:srgbClr val="FF0000"/>
              </a:solidFill>
            </a:endParaRPr>
          </a:p>
        </p:txBody>
      </p:sp>
    </p:spTree>
    <p:extLst>
      <p:ext uri="{BB962C8B-B14F-4D97-AF65-F5344CB8AC3E}">
        <p14:creationId xmlns:p14="http://schemas.microsoft.com/office/powerpoint/2010/main" val="1814595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194-BCAD-6BE9-C1D9-A7A4A01EAE00}"/>
              </a:ext>
            </a:extLst>
          </p:cNvPr>
          <p:cNvSpPr>
            <a:spLocks noGrp="1"/>
          </p:cNvSpPr>
          <p:nvPr>
            <p:ph type="title"/>
          </p:nvPr>
        </p:nvSpPr>
        <p:spPr/>
        <p:txBody>
          <a:bodyPr>
            <a:noAutofit/>
          </a:bodyPr>
          <a:lstStyle/>
          <a:p>
            <a:r>
              <a:rPr lang="en-US" sz="2000" dirty="0"/>
              <a:t>Now we calculate the angel at which the object is present with respect to the 0 degrees from the center of the frame.</a:t>
            </a: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2D677C1A-62CC-3F50-BB05-C8568A9BFEF4}"/>
              </a:ext>
            </a:extLst>
          </p:cNvPr>
          <p:cNvSpPr>
            <a:spLocks noGrp="1"/>
          </p:cNvSpPr>
          <p:nvPr>
            <p:ph idx="1"/>
          </p:nvPr>
        </p:nvSpPr>
        <p:spPr/>
        <p:txBody>
          <a:bodyPr/>
          <a:lstStyle/>
          <a:p>
            <a:endParaRPr lang="en-IN" dirty="0"/>
          </a:p>
        </p:txBody>
      </p:sp>
      <p:pic>
        <p:nvPicPr>
          <p:cNvPr id="4" name="Picture 2" descr="Top View Football Stadium Images – Browse 11,608 Stock Photos, Vectors ...">
            <a:extLst>
              <a:ext uri="{FF2B5EF4-FFF2-40B4-BE49-F238E27FC236}">
                <a16:creationId xmlns:a16="http://schemas.microsoft.com/office/drawing/2014/main" id="{E887375A-17AD-DABF-999A-6ABB8145B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4565"/>
            <a:ext cx="12192000" cy="53634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ght Luminous Fast-folding Landing Pad 75cm - Drone Shop Perth">
            <a:extLst>
              <a:ext uri="{FF2B5EF4-FFF2-40B4-BE49-F238E27FC236}">
                <a16:creationId xmlns:a16="http://schemas.microsoft.com/office/drawing/2014/main" id="{9B0F4AF1-7D87-5354-BEDE-DE7CE49C1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988" y="2149311"/>
            <a:ext cx="1318378" cy="1130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19642CA-BC64-8023-A52D-E5FA3B61C012}"/>
              </a:ext>
            </a:extLst>
          </p:cNvPr>
          <p:cNvCxnSpPr>
            <a:cxnSpLocks/>
            <a:stCxn id="4" idx="1"/>
            <a:endCxn id="4" idx="3"/>
          </p:cNvCxnSpPr>
          <p:nvPr/>
        </p:nvCxnSpPr>
        <p:spPr>
          <a:xfrm>
            <a:off x="0" y="4176283"/>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1B9192-D3E2-5E16-0225-D1BE3C3F771E}"/>
              </a:ext>
            </a:extLst>
          </p:cNvPr>
          <p:cNvCxnSpPr>
            <a:cxnSpLocks/>
          </p:cNvCxnSpPr>
          <p:nvPr/>
        </p:nvCxnSpPr>
        <p:spPr>
          <a:xfrm flipV="1">
            <a:off x="6096000" y="2681717"/>
            <a:ext cx="4708358" cy="1494566"/>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CFEE70-30E7-C2A1-734C-FF6556EAA7A5}"/>
              </a:ext>
            </a:extLst>
          </p:cNvPr>
          <p:cNvCxnSpPr>
            <a:cxnSpLocks/>
          </p:cNvCxnSpPr>
          <p:nvPr/>
        </p:nvCxnSpPr>
        <p:spPr>
          <a:xfrm>
            <a:off x="6096000" y="1494565"/>
            <a:ext cx="0" cy="53634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AB92029-43BD-31AA-E15F-CDAB11C5BB24}"/>
              </a:ext>
            </a:extLst>
          </p:cNvPr>
          <p:cNvSpPr txBox="1"/>
          <p:nvPr/>
        </p:nvSpPr>
        <p:spPr>
          <a:xfrm>
            <a:off x="5065295" y="4176283"/>
            <a:ext cx="1455819" cy="369332"/>
          </a:xfrm>
          <a:prstGeom prst="rect">
            <a:avLst/>
          </a:prstGeom>
          <a:noFill/>
        </p:spPr>
        <p:txBody>
          <a:bodyPr wrap="square" rtlCol="0">
            <a:spAutoFit/>
          </a:bodyPr>
          <a:lstStyle/>
          <a:p>
            <a:r>
              <a:rPr lang="en-US" b="1" dirty="0"/>
              <a:t>(320,240)</a:t>
            </a:r>
            <a:endParaRPr lang="en-IN" b="1" dirty="0"/>
          </a:p>
        </p:txBody>
      </p:sp>
      <p:sp>
        <p:nvSpPr>
          <p:cNvPr id="10" name="TextBox 9">
            <a:extLst>
              <a:ext uri="{FF2B5EF4-FFF2-40B4-BE49-F238E27FC236}">
                <a16:creationId xmlns:a16="http://schemas.microsoft.com/office/drawing/2014/main" id="{B30E54AB-BF99-9E1F-2847-6C13F506013C}"/>
              </a:ext>
            </a:extLst>
          </p:cNvPr>
          <p:cNvSpPr txBox="1"/>
          <p:nvPr/>
        </p:nvSpPr>
        <p:spPr>
          <a:xfrm>
            <a:off x="10948737" y="3328620"/>
            <a:ext cx="1455819" cy="369332"/>
          </a:xfrm>
          <a:prstGeom prst="rect">
            <a:avLst/>
          </a:prstGeom>
          <a:noFill/>
        </p:spPr>
        <p:txBody>
          <a:bodyPr wrap="square" rtlCol="0">
            <a:spAutoFit/>
          </a:bodyPr>
          <a:lstStyle/>
          <a:p>
            <a:r>
              <a:rPr lang="en-US" b="1" dirty="0"/>
              <a:t>Center(</a:t>
            </a:r>
            <a:r>
              <a:rPr lang="en-US" b="1" dirty="0" err="1"/>
              <a:t>x,y</a:t>
            </a:r>
            <a:r>
              <a:rPr lang="en-US" b="1" dirty="0"/>
              <a:t>)</a:t>
            </a:r>
            <a:endParaRPr lang="en-IN" b="1" dirty="0"/>
          </a:p>
        </p:txBody>
      </p:sp>
      <p:sp>
        <p:nvSpPr>
          <p:cNvPr id="11" name="Rectangle 10">
            <a:extLst>
              <a:ext uri="{FF2B5EF4-FFF2-40B4-BE49-F238E27FC236}">
                <a16:creationId xmlns:a16="http://schemas.microsoft.com/office/drawing/2014/main" id="{40B9B780-A4BB-2CBE-9625-B270C9650CAF}"/>
              </a:ext>
            </a:extLst>
          </p:cNvPr>
          <p:cNvSpPr/>
          <p:nvPr/>
        </p:nvSpPr>
        <p:spPr>
          <a:xfrm>
            <a:off x="10156984" y="2149311"/>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c 12">
            <a:extLst>
              <a:ext uri="{FF2B5EF4-FFF2-40B4-BE49-F238E27FC236}">
                <a16:creationId xmlns:a16="http://schemas.microsoft.com/office/drawing/2014/main" id="{76BA5A08-F679-63F5-29FB-7935D52D2E50}"/>
              </a:ext>
            </a:extLst>
          </p:cNvPr>
          <p:cNvSpPr/>
          <p:nvPr/>
        </p:nvSpPr>
        <p:spPr>
          <a:xfrm>
            <a:off x="8122923" y="3344134"/>
            <a:ext cx="1386834" cy="1616486"/>
          </a:xfrm>
          <a:prstGeom prst="arc">
            <a:avLst>
              <a:gd name="adj1" fmla="val 15613056"/>
              <a:gd name="adj2" fmla="val 0"/>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EFE4D7B1-C25B-8509-F4FE-D1B92000C85C}"/>
              </a:ext>
            </a:extLst>
          </p:cNvPr>
          <p:cNvSpPr txBox="1"/>
          <p:nvPr/>
        </p:nvSpPr>
        <p:spPr>
          <a:xfrm>
            <a:off x="11889204" y="4176283"/>
            <a:ext cx="1455819" cy="369332"/>
          </a:xfrm>
          <a:prstGeom prst="rect">
            <a:avLst/>
          </a:prstGeom>
          <a:noFill/>
        </p:spPr>
        <p:txBody>
          <a:bodyPr wrap="square" rtlCol="0">
            <a:spAutoFit/>
          </a:bodyPr>
          <a:lstStyle/>
          <a:p>
            <a:r>
              <a:rPr lang="en-US" b="1" dirty="0"/>
              <a:t>0</a:t>
            </a:r>
            <a:endParaRPr lang="en-IN" b="1" dirty="0"/>
          </a:p>
        </p:txBody>
      </p:sp>
      <p:sp>
        <p:nvSpPr>
          <p:cNvPr id="16" name="TextBox 15">
            <a:extLst>
              <a:ext uri="{FF2B5EF4-FFF2-40B4-BE49-F238E27FC236}">
                <a16:creationId xmlns:a16="http://schemas.microsoft.com/office/drawing/2014/main" id="{4C8E0FCE-6D63-C92E-B8ED-B7661FD3B0AC}"/>
              </a:ext>
            </a:extLst>
          </p:cNvPr>
          <p:cNvSpPr txBox="1"/>
          <p:nvPr/>
        </p:nvSpPr>
        <p:spPr>
          <a:xfrm>
            <a:off x="5739347" y="1401794"/>
            <a:ext cx="478058" cy="369332"/>
          </a:xfrm>
          <a:prstGeom prst="rect">
            <a:avLst/>
          </a:prstGeom>
          <a:noFill/>
        </p:spPr>
        <p:txBody>
          <a:bodyPr wrap="square" rtlCol="0">
            <a:spAutoFit/>
          </a:bodyPr>
          <a:lstStyle/>
          <a:p>
            <a:r>
              <a:rPr lang="en-US" b="1" dirty="0"/>
              <a:t>90</a:t>
            </a:r>
            <a:endParaRPr lang="en-IN" b="1" dirty="0"/>
          </a:p>
        </p:txBody>
      </p:sp>
      <p:sp>
        <p:nvSpPr>
          <p:cNvPr id="17" name="TextBox 16">
            <a:extLst>
              <a:ext uri="{FF2B5EF4-FFF2-40B4-BE49-F238E27FC236}">
                <a16:creationId xmlns:a16="http://schemas.microsoft.com/office/drawing/2014/main" id="{5C6DD6D4-1A96-E07E-ECC8-3FF43D37E458}"/>
              </a:ext>
            </a:extLst>
          </p:cNvPr>
          <p:cNvSpPr txBox="1"/>
          <p:nvPr/>
        </p:nvSpPr>
        <p:spPr>
          <a:xfrm>
            <a:off x="-60156" y="3816633"/>
            <a:ext cx="685800" cy="369322"/>
          </a:xfrm>
          <a:prstGeom prst="rect">
            <a:avLst/>
          </a:prstGeom>
          <a:noFill/>
        </p:spPr>
        <p:txBody>
          <a:bodyPr wrap="square" rtlCol="0">
            <a:spAutoFit/>
          </a:bodyPr>
          <a:lstStyle/>
          <a:p>
            <a:r>
              <a:rPr lang="en-US" b="1" dirty="0"/>
              <a:t>180</a:t>
            </a:r>
            <a:endParaRPr lang="en-IN" b="1" dirty="0"/>
          </a:p>
        </p:txBody>
      </p:sp>
      <p:sp>
        <p:nvSpPr>
          <p:cNvPr id="18" name="TextBox 17">
            <a:extLst>
              <a:ext uri="{FF2B5EF4-FFF2-40B4-BE49-F238E27FC236}">
                <a16:creationId xmlns:a16="http://schemas.microsoft.com/office/drawing/2014/main" id="{DB1122E0-21FA-987A-7A01-64A7FCAFA4E8}"/>
              </a:ext>
            </a:extLst>
          </p:cNvPr>
          <p:cNvSpPr txBox="1"/>
          <p:nvPr/>
        </p:nvSpPr>
        <p:spPr>
          <a:xfrm>
            <a:off x="6097002" y="6498779"/>
            <a:ext cx="575510" cy="369319"/>
          </a:xfrm>
          <a:prstGeom prst="rect">
            <a:avLst/>
          </a:prstGeom>
          <a:noFill/>
        </p:spPr>
        <p:txBody>
          <a:bodyPr wrap="square" rtlCol="0">
            <a:spAutoFit/>
          </a:bodyPr>
          <a:lstStyle/>
          <a:p>
            <a:r>
              <a:rPr lang="en-US" b="1" dirty="0"/>
              <a:t>270</a:t>
            </a:r>
            <a:endParaRPr lang="en-IN" b="1" dirty="0"/>
          </a:p>
        </p:txBody>
      </p:sp>
      <p:sp>
        <p:nvSpPr>
          <p:cNvPr id="19" name="TextBox 18">
            <a:extLst>
              <a:ext uri="{FF2B5EF4-FFF2-40B4-BE49-F238E27FC236}">
                <a16:creationId xmlns:a16="http://schemas.microsoft.com/office/drawing/2014/main" id="{2467A23A-E390-BEB0-9151-12507C8A9D1E}"/>
              </a:ext>
            </a:extLst>
          </p:cNvPr>
          <p:cNvSpPr txBox="1"/>
          <p:nvPr/>
        </p:nvSpPr>
        <p:spPr>
          <a:xfrm>
            <a:off x="9067804" y="3567063"/>
            <a:ext cx="1455819" cy="369332"/>
          </a:xfrm>
          <a:prstGeom prst="rect">
            <a:avLst/>
          </a:prstGeom>
          <a:noFill/>
        </p:spPr>
        <p:txBody>
          <a:bodyPr wrap="square" rtlCol="0">
            <a:spAutoFit/>
          </a:bodyPr>
          <a:lstStyle/>
          <a:p>
            <a:r>
              <a:rPr lang="en-US" b="1" dirty="0"/>
              <a:t>Θ</a:t>
            </a:r>
            <a:endParaRPr lang="en-IN" b="1" dirty="0"/>
          </a:p>
        </p:txBody>
      </p:sp>
      <p:sp>
        <p:nvSpPr>
          <p:cNvPr id="20" name="TextBox 19">
            <a:extLst>
              <a:ext uri="{FF2B5EF4-FFF2-40B4-BE49-F238E27FC236}">
                <a16:creationId xmlns:a16="http://schemas.microsoft.com/office/drawing/2014/main" id="{3B05F0F0-BD89-9E42-2CA2-E1377D4EBFB0}"/>
              </a:ext>
            </a:extLst>
          </p:cNvPr>
          <p:cNvSpPr txBox="1"/>
          <p:nvPr/>
        </p:nvSpPr>
        <p:spPr>
          <a:xfrm rot="20576702">
            <a:off x="7922283" y="2775356"/>
            <a:ext cx="3104148" cy="369332"/>
          </a:xfrm>
          <a:prstGeom prst="rect">
            <a:avLst/>
          </a:prstGeom>
          <a:noFill/>
        </p:spPr>
        <p:txBody>
          <a:bodyPr wrap="square" rtlCol="0">
            <a:spAutoFit/>
          </a:bodyPr>
          <a:lstStyle/>
          <a:p>
            <a:r>
              <a:rPr lang="en-US" b="1" dirty="0">
                <a:solidFill>
                  <a:srgbClr val="FF0000"/>
                </a:solidFill>
              </a:rPr>
              <a:t>d</a:t>
            </a:r>
            <a:endParaRPr lang="en-IN" b="1" dirty="0">
              <a:solidFill>
                <a:srgbClr val="FF0000"/>
              </a:solidFill>
            </a:endParaRPr>
          </a:p>
        </p:txBody>
      </p:sp>
    </p:spTree>
    <p:extLst>
      <p:ext uri="{BB962C8B-B14F-4D97-AF65-F5344CB8AC3E}">
        <p14:creationId xmlns:p14="http://schemas.microsoft.com/office/powerpoint/2010/main" val="390326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171F-1EAF-4217-0D07-49EF6B8FA2E4}"/>
              </a:ext>
            </a:extLst>
          </p:cNvPr>
          <p:cNvSpPr>
            <a:spLocks noGrp="1"/>
          </p:cNvSpPr>
          <p:nvPr>
            <p:ph type="title"/>
          </p:nvPr>
        </p:nvSpPr>
        <p:spPr/>
        <p:txBody>
          <a:bodyPr>
            <a:noAutofit/>
          </a:bodyPr>
          <a:lstStyle/>
          <a:p>
            <a:r>
              <a:rPr lang="en-US" sz="2000" dirty="0"/>
              <a:t>Now we calculate the  yaw angel for the with respect to the heading of our drone and make the new found angel our heading angel of the drone and also note the rotation is clockwise or anti-clockwise.  </a:t>
            </a:r>
            <a:br>
              <a:rPr lang="en-US" sz="2000" dirty="0"/>
            </a:br>
            <a:r>
              <a:rPr lang="en-US" sz="2000" dirty="0"/>
              <a:t>Now we execute yaw motion.</a:t>
            </a:r>
            <a:endParaRPr lang="en-IN" sz="2000" dirty="0"/>
          </a:p>
        </p:txBody>
      </p:sp>
      <p:sp>
        <p:nvSpPr>
          <p:cNvPr id="3" name="Content Placeholder 2">
            <a:extLst>
              <a:ext uri="{FF2B5EF4-FFF2-40B4-BE49-F238E27FC236}">
                <a16:creationId xmlns:a16="http://schemas.microsoft.com/office/drawing/2014/main" id="{EA0FFB52-E7A6-C05C-5EA1-3C3E6C2FEAAA}"/>
              </a:ext>
            </a:extLst>
          </p:cNvPr>
          <p:cNvSpPr>
            <a:spLocks noGrp="1"/>
          </p:cNvSpPr>
          <p:nvPr>
            <p:ph idx="1"/>
          </p:nvPr>
        </p:nvSpPr>
        <p:spPr/>
        <p:txBody>
          <a:bodyPr/>
          <a:lstStyle/>
          <a:p>
            <a:endParaRPr lang="en-IN"/>
          </a:p>
        </p:txBody>
      </p:sp>
      <p:pic>
        <p:nvPicPr>
          <p:cNvPr id="4" name="Picture 2" descr="Top View Football Stadium Images – Browse 11,608 Stock Photos, Vectors ...">
            <a:extLst>
              <a:ext uri="{FF2B5EF4-FFF2-40B4-BE49-F238E27FC236}">
                <a16:creationId xmlns:a16="http://schemas.microsoft.com/office/drawing/2014/main" id="{6512BC98-A10D-4EA1-CE68-15415F32E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4565"/>
            <a:ext cx="12192000" cy="53634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ght Luminous Fast-folding Landing Pad 75cm - Drone Shop Perth">
            <a:extLst>
              <a:ext uri="{FF2B5EF4-FFF2-40B4-BE49-F238E27FC236}">
                <a16:creationId xmlns:a16="http://schemas.microsoft.com/office/drawing/2014/main" id="{63A55DC9-40BD-BCAB-9A43-64EED6A8A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988" y="2149311"/>
            <a:ext cx="1318378" cy="1130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5D83EE9-B190-C170-8A1E-107D72276E2E}"/>
              </a:ext>
            </a:extLst>
          </p:cNvPr>
          <p:cNvCxnSpPr>
            <a:cxnSpLocks/>
            <a:stCxn id="4" idx="1"/>
            <a:endCxn id="4" idx="3"/>
          </p:cNvCxnSpPr>
          <p:nvPr/>
        </p:nvCxnSpPr>
        <p:spPr>
          <a:xfrm>
            <a:off x="0" y="4176283"/>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449342-DB32-9FD6-E1C0-8C9C472B0F90}"/>
              </a:ext>
            </a:extLst>
          </p:cNvPr>
          <p:cNvCxnSpPr>
            <a:cxnSpLocks/>
          </p:cNvCxnSpPr>
          <p:nvPr/>
        </p:nvCxnSpPr>
        <p:spPr>
          <a:xfrm flipV="1">
            <a:off x="6096000" y="2681717"/>
            <a:ext cx="4708358" cy="1494566"/>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A53CF1-0F3B-A118-0B97-E741C8ED9549}"/>
              </a:ext>
            </a:extLst>
          </p:cNvPr>
          <p:cNvCxnSpPr>
            <a:cxnSpLocks/>
          </p:cNvCxnSpPr>
          <p:nvPr/>
        </p:nvCxnSpPr>
        <p:spPr>
          <a:xfrm>
            <a:off x="6096000" y="1494565"/>
            <a:ext cx="0" cy="53634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AAD4AD-3856-09A2-1A62-EB047DC6ABFC}"/>
              </a:ext>
            </a:extLst>
          </p:cNvPr>
          <p:cNvSpPr txBox="1"/>
          <p:nvPr/>
        </p:nvSpPr>
        <p:spPr>
          <a:xfrm>
            <a:off x="-1325859" y="5121058"/>
            <a:ext cx="1455819" cy="369332"/>
          </a:xfrm>
          <a:prstGeom prst="rect">
            <a:avLst/>
          </a:prstGeom>
          <a:noFill/>
        </p:spPr>
        <p:txBody>
          <a:bodyPr wrap="square" rtlCol="0">
            <a:spAutoFit/>
          </a:bodyPr>
          <a:lstStyle/>
          <a:p>
            <a:r>
              <a:rPr lang="en-US" b="1" dirty="0"/>
              <a:t>(320,240)</a:t>
            </a:r>
            <a:endParaRPr lang="en-IN" b="1" dirty="0"/>
          </a:p>
        </p:txBody>
      </p:sp>
      <p:sp>
        <p:nvSpPr>
          <p:cNvPr id="10" name="TextBox 9">
            <a:extLst>
              <a:ext uri="{FF2B5EF4-FFF2-40B4-BE49-F238E27FC236}">
                <a16:creationId xmlns:a16="http://schemas.microsoft.com/office/drawing/2014/main" id="{49A886BE-7C17-614F-00C7-E0F7F72CB865}"/>
              </a:ext>
            </a:extLst>
          </p:cNvPr>
          <p:cNvSpPr txBox="1"/>
          <p:nvPr/>
        </p:nvSpPr>
        <p:spPr>
          <a:xfrm>
            <a:off x="10948737" y="3328620"/>
            <a:ext cx="1455819" cy="369332"/>
          </a:xfrm>
          <a:prstGeom prst="rect">
            <a:avLst/>
          </a:prstGeom>
          <a:noFill/>
        </p:spPr>
        <p:txBody>
          <a:bodyPr wrap="square" rtlCol="0">
            <a:spAutoFit/>
          </a:bodyPr>
          <a:lstStyle/>
          <a:p>
            <a:r>
              <a:rPr lang="en-US" b="1" dirty="0"/>
              <a:t>Center(</a:t>
            </a:r>
            <a:r>
              <a:rPr lang="en-US" b="1" dirty="0" err="1"/>
              <a:t>x,y</a:t>
            </a:r>
            <a:r>
              <a:rPr lang="en-US" b="1" dirty="0"/>
              <a:t>)</a:t>
            </a:r>
            <a:endParaRPr lang="en-IN" b="1" dirty="0"/>
          </a:p>
        </p:txBody>
      </p:sp>
      <p:sp>
        <p:nvSpPr>
          <p:cNvPr id="11" name="Rectangle 10">
            <a:extLst>
              <a:ext uri="{FF2B5EF4-FFF2-40B4-BE49-F238E27FC236}">
                <a16:creationId xmlns:a16="http://schemas.microsoft.com/office/drawing/2014/main" id="{50E7DB7D-2104-9154-1A4B-75065B1BA561}"/>
              </a:ext>
            </a:extLst>
          </p:cNvPr>
          <p:cNvSpPr/>
          <p:nvPr/>
        </p:nvSpPr>
        <p:spPr>
          <a:xfrm>
            <a:off x="10156984" y="2149311"/>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c 11">
            <a:extLst>
              <a:ext uri="{FF2B5EF4-FFF2-40B4-BE49-F238E27FC236}">
                <a16:creationId xmlns:a16="http://schemas.microsoft.com/office/drawing/2014/main" id="{9642766B-7A42-B177-A4D2-FB3A0A79696C}"/>
              </a:ext>
            </a:extLst>
          </p:cNvPr>
          <p:cNvSpPr/>
          <p:nvPr/>
        </p:nvSpPr>
        <p:spPr>
          <a:xfrm>
            <a:off x="8122923" y="3344134"/>
            <a:ext cx="1386834" cy="1616486"/>
          </a:xfrm>
          <a:prstGeom prst="arc">
            <a:avLst>
              <a:gd name="adj1" fmla="val 15613056"/>
              <a:gd name="adj2" fmla="val 0"/>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5BAFB915-D21E-DBEA-5B85-7CB5E1FEEF23}"/>
              </a:ext>
            </a:extLst>
          </p:cNvPr>
          <p:cNvSpPr txBox="1"/>
          <p:nvPr/>
        </p:nvSpPr>
        <p:spPr>
          <a:xfrm>
            <a:off x="11889204" y="4176283"/>
            <a:ext cx="1455819" cy="369332"/>
          </a:xfrm>
          <a:prstGeom prst="rect">
            <a:avLst/>
          </a:prstGeom>
          <a:noFill/>
        </p:spPr>
        <p:txBody>
          <a:bodyPr wrap="square" rtlCol="0">
            <a:spAutoFit/>
          </a:bodyPr>
          <a:lstStyle/>
          <a:p>
            <a:r>
              <a:rPr lang="en-US" b="1" dirty="0"/>
              <a:t>0</a:t>
            </a:r>
            <a:endParaRPr lang="en-IN" b="1" dirty="0"/>
          </a:p>
        </p:txBody>
      </p:sp>
      <p:sp>
        <p:nvSpPr>
          <p:cNvPr id="14" name="TextBox 13">
            <a:extLst>
              <a:ext uri="{FF2B5EF4-FFF2-40B4-BE49-F238E27FC236}">
                <a16:creationId xmlns:a16="http://schemas.microsoft.com/office/drawing/2014/main" id="{FB077444-857F-E61D-E615-5B2CF424F7B2}"/>
              </a:ext>
            </a:extLst>
          </p:cNvPr>
          <p:cNvSpPr txBox="1"/>
          <p:nvPr/>
        </p:nvSpPr>
        <p:spPr>
          <a:xfrm>
            <a:off x="5739347" y="1401794"/>
            <a:ext cx="478058" cy="369332"/>
          </a:xfrm>
          <a:prstGeom prst="rect">
            <a:avLst/>
          </a:prstGeom>
          <a:noFill/>
        </p:spPr>
        <p:txBody>
          <a:bodyPr wrap="square" rtlCol="0">
            <a:spAutoFit/>
          </a:bodyPr>
          <a:lstStyle/>
          <a:p>
            <a:r>
              <a:rPr lang="en-US" b="1" dirty="0"/>
              <a:t>90</a:t>
            </a:r>
            <a:endParaRPr lang="en-IN" b="1" dirty="0"/>
          </a:p>
        </p:txBody>
      </p:sp>
      <p:sp>
        <p:nvSpPr>
          <p:cNvPr id="15" name="TextBox 14">
            <a:extLst>
              <a:ext uri="{FF2B5EF4-FFF2-40B4-BE49-F238E27FC236}">
                <a16:creationId xmlns:a16="http://schemas.microsoft.com/office/drawing/2014/main" id="{B58E40EC-6B49-865B-F2D7-2E64A019079F}"/>
              </a:ext>
            </a:extLst>
          </p:cNvPr>
          <p:cNvSpPr txBox="1"/>
          <p:nvPr/>
        </p:nvSpPr>
        <p:spPr>
          <a:xfrm>
            <a:off x="-60156" y="3816633"/>
            <a:ext cx="685800" cy="369322"/>
          </a:xfrm>
          <a:prstGeom prst="rect">
            <a:avLst/>
          </a:prstGeom>
          <a:noFill/>
        </p:spPr>
        <p:txBody>
          <a:bodyPr wrap="square" rtlCol="0">
            <a:spAutoFit/>
          </a:bodyPr>
          <a:lstStyle/>
          <a:p>
            <a:r>
              <a:rPr lang="en-US" b="1" dirty="0"/>
              <a:t>180</a:t>
            </a:r>
            <a:endParaRPr lang="en-IN" b="1" dirty="0"/>
          </a:p>
        </p:txBody>
      </p:sp>
      <p:sp>
        <p:nvSpPr>
          <p:cNvPr id="16" name="TextBox 15">
            <a:extLst>
              <a:ext uri="{FF2B5EF4-FFF2-40B4-BE49-F238E27FC236}">
                <a16:creationId xmlns:a16="http://schemas.microsoft.com/office/drawing/2014/main" id="{0F26D5CC-096E-320E-446B-22FBE1B8ECDD}"/>
              </a:ext>
            </a:extLst>
          </p:cNvPr>
          <p:cNvSpPr txBox="1"/>
          <p:nvPr/>
        </p:nvSpPr>
        <p:spPr>
          <a:xfrm>
            <a:off x="6097002" y="6498779"/>
            <a:ext cx="575510" cy="369319"/>
          </a:xfrm>
          <a:prstGeom prst="rect">
            <a:avLst/>
          </a:prstGeom>
          <a:noFill/>
        </p:spPr>
        <p:txBody>
          <a:bodyPr wrap="square" rtlCol="0">
            <a:spAutoFit/>
          </a:bodyPr>
          <a:lstStyle/>
          <a:p>
            <a:r>
              <a:rPr lang="en-US" b="1" dirty="0"/>
              <a:t>270</a:t>
            </a:r>
            <a:endParaRPr lang="en-IN" b="1" dirty="0"/>
          </a:p>
        </p:txBody>
      </p:sp>
      <p:sp>
        <p:nvSpPr>
          <p:cNvPr id="17" name="TextBox 16">
            <a:extLst>
              <a:ext uri="{FF2B5EF4-FFF2-40B4-BE49-F238E27FC236}">
                <a16:creationId xmlns:a16="http://schemas.microsoft.com/office/drawing/2014/main" id="{24EA4BEC-D5F8-68CA-99D5-06712C3D8267}"/>
              </a:ext>
            </a:extLst>
          </p:cNvPr>
          <p:cNvSpPr txBox="1"/>
          <p:nvPr/>
        </p:nvSpPr>
        <p:spPr>
          <a:xfrm>
            <a:off x="9067804" y="3567063"/>
            <a:ext cx="1455819" cy="369332"/>
          </a:xfrm>
          <a:prstGeom prst="rect">
            <a:avLst/>
          </a:prstGeom>
          <a:noFill/>
        </p:spPr>
        <p:txBody>
          <a:bodyPr wrap="square" rtlCol="0">
            <a:spAutoFit/>
          </a:bodyPr>
          <a:lstStyle/>
          <a:p>
            <a:r>
              <a:rPr lang="en-US" b="1" dirty="0"/>
              <a:t>Θ</a:t>
            </a:r>
            <a:endParaRPr lang="en-IN" b="1" dirty="0"/>
          </a:p>
        </p:txBody>
      </p:sp>
      <p:sp>
        <p:nvSpPr>
          <p:cNvPr id="18" name="Arrow: Up 17">
            <a:extLst>
              <a:ext uri="{FF2B5EF4-FFF2-40B4-BE49-F238E27FC236}">
                <a16:creationId xmlns:a16="http://schemas.microsoft.com/office/drawing/2014/main" id="{55CDE745-687E-7391-6B35-01899087FF4A}"/>
              </a:ext>
            </a:extLst>
          </p:cNvPr>
          <p:cNvSpPr/>
          <p:nvPr/>
        </p:nvSpPr>
        <p:spPr>
          <a:xfrm>
            <a:off x="5874656" y="1962015"/>
            <a:ext cx="442687" cy="522157"/>
          </a:xfrm>
          <a:prstGeom prst="upArrow">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6F9A4246-20CB-3B4C-E7A7-1C91546DE0AC}"/>
              </a:ext>
            </a:extLst>
          </p:cNvPr>
          <p:cNvSpPr txBox="1"/>
          <p:nvPr/>
        </p:nvSpPr>
        <p:spPr>
          <a:xfrm>
            <a:off x="6156157" y="1884465"/>
            <a:ext cx="1292334" cy="923330"/>
          </a:xfrm>
          <a:prstGeom prst="rect">
            <a:avLst/>
          </a:prstGeom>
          <a:noFill/>
        </p:spPr>
        <p:txBody>
          <a:bodyPr wrap="square">
            <a:spAutoFit/>
          </a:bodyPr>
          <a:lstStyle/>
          <a:p>
            <a:pPr algn="ctr"/>
            <a:r>
              <a:rPr lang="en-US" b="1" dirty="0"/>
              <a:t>Heading Direction Of Drone</a:t>
            </a:r>
            <a:endParaRPr lang="en-IN" b="1" dirty="0"/>
          </a:p>
        </p:txBody>
      </p:sp>
      <p:sp>
        <p:nvSpPr>
          <p:cNvPr id="21" name="TextBox 20">
            <a:extLst>
              <a:ext uri="{FF2B5EF4-FFF2-40B4-BE49-F238E27FC236}">
                <a16:creationId xmlns:a16="http://schemas.microsoft.com/office/drawing/2014/main" id="{2AC9D5A6-621B-AF93-013E-8E6B6013A5B7}"/>
              </a:ext>
            </a:extLst>
          </p:cNvPr>
          <p:cNvSpPr txBox="1"/>
          <p:nvPr/>
        </p:nvSpPr>
        <p:spPr>
          <a:xfrm rot="20576702">
            <a:off x="7922283" y="2775356"/>
            <a:ext cx="3104148" cy="369332"/>
          </a:xfrm>
          <a:prstGeom prst="rect">
            <a:avLst/>
          </a:prstGeom>
          <a:noFill/>
        </p:spPr>
        <p:txBody>
          <a:bodyPr wrap="square" rtlCol="0">
            <a:spAutoFit/>
          </a:bodyPr>
          <a:lstStyle/>
          <a:p>
            <a:r>
              <a:rPr lang="en-US" b="1" dirty="0">
                <a:solidFill>
                  <a:srgbClr val="FF0000"/>
                </a:solidFill>
              </a:rPr>
              <a:t>d</a:t>
            </a:r>
            <a:endParaRPr lang="en-IN" b="1" dirty="0">
              <a:solidFill>
                <a:srgbClr val="FF0000"/>
              </a:solidFill>
            </a:endParaRPr>
          </a:p>
        </p:txBody>
      </p:sp>
      <p:sp>
        <p:nvSpPr>
          <p:cNvPr id="22" name="TextBox 21">
            <a:extLst>
              <a:ext uri="{FF2B5EF4-FFF2-40B4-BE49-F238E27FC236}">
                <a16:creationId xmlns:a16="http://schemas.microsoft.com/office/drawing/2014/main" id="{920DC7DE-3CDF-745F-EF5F-E19355D43A37}"/>
              </a:ext>
            </a:extLst>
          </p:cNvPr>
          <p:cNvSpPr txBox="1"/>
          <p:nvPr/>
        </p:nvSpPr>
        <p:spPr>
          <a:xfrm>
            <a:off x="3912270" y="2226722"/>
            <a:ext cx="1455819" cy="369332"/>
          </a:xfrm>
          <a:prstGeom prst="rect">
            <a:avLst/>
          </a:prstGeom>
          <a:noFill/>
        </p:spPr>
        <p:txBody>
          <a:bodyPr wrap="square" rtlCol="0">
            <a:spAutoFit/>
          </a:bodyPr>
          <a:lstStyle/>
          <a:p>
            <a:r>
              <a:rPr lang="en-US" b="1" dirty="0"/>
              <a:t>- 1</a:t>
            </a:r>
            <a:endParaRPr lang="en-IN" b="1" dirty="0"/>
          </a:p>
        </p:txBody>
      </p:sp>
      <p:sp>
        <p:nvSpPr>
          <p:cNvPr id="24" name="TextBox 23">
            <a:extLst>
              <a:ext uri="{FF2B5EF4-FFF2-40B4-BE49-F238E27FC236}">
                <a16:creationId xmlns:a16="http://schemas.microsoft.com/office/drawing/2014/main" id="{73B675D5-7FA1-B04E-7BAA-00FE6969561B}"/>
              </a:ext>
            </a:extLst>
          </p:cNvPr>
          <p:cNvSpPr txBox="1"/>
          <p:nvPr/>
        </p:nvSpPr>
        <p:spPr>
          <a:xfrm>
            <a:off x="7733663" y="2222951"/>
            <a:ext cx="7358742" cy="369332"/>
          </a:xfrm>
          <a:prstGeom prst="rect">
            <a:avLst/>
          </a:prstGeom>
          <a:noFill/>
        </p:spPr>
        <p:txBody>
          <a:bodyPr wrap="square">
            <a:spAutoFit/>
          </a:bodyPr>
          <a:lstStyle/>
          <a:p>
            <a:r>
              <a:rPr lang="en-US" b="1" dirty="0"/>
              <a:t>1</a:t>
            </a:r>
            <a:endParaRPr lang="en-IN" dirty="0"/>
          </a:p>
        </p:txBody>
      </p:sp>
    </p:spTree>
    <p:extLst>
      <p:ext uri="{BB962C8B-B14F-4D97-AF65-F5344CB8AC3E}">
        <p14:creationId xmlns:p14="http://schemas.microsoft.com/office/powerpoint/2010/main" val="15257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F4D2-4D88-45EA-BBFA-C6B373EE0F6A}"/>
              </a:ext>
            </a:extLst>
          </p:cNvPr>
          <p:cNvSpPr>
            <a:spLocks noGrp="1"/>
          </p:cNvSpPr>
          <p:nvPr>
            <p:ph type="title"/>
          </p:nvPr>
        </p:nvSpPr>
        <p:spPr>
          <a:xfrm>
            <a:off x="8022" y="27699"/>
            <a:ext cx="12183977" cy="1906735"/>
          </a:xfrm>
        </p:spPr>
        <p:txBody>
          <a:bodyPr>
            <a:noAutofit/>
          </a:bodyPr>
          <a:lstStyle/>
          <a:p>
            <a:r>
              <a:rPr lang="en-US" sz="2000" dirty="0"/>
              <a:t>Now we find the real life distance according the y-axis , as distance is not going to change in rotation keeping the center and radius common, we find the real life distance the frame is covering according to the y-axis. To do this before hand we have found the length to height ratio of the area being covered in the camera keeping the FOV according to our camera 160 degrees and since we know the height of the drone from our Pixhawk we can find the real life distance being covered in the frame. The ratio has been found experimentally before hand.</a:t>
            </a:r>
            <a:br>
              <a:rPr lang="en-US" sz="2000" dirty="0"/>
            </a:br>
            <a:endParaRPr lang="en-IN" sz="2000" dirty="0"/>
          </a:p>
        </p:txBody>
      </p:sp>
      <p:sp>
        <p:nvSpPr>
          <p:cNvPr id="3" name="Content Placeholder 2">
            <a:extLst>
              <a:ext uri="{FF2B5EF4-FFF2-40B4-BE49-F238E27FC236}">
                <a16:creationId xmlns:a16="http://schemas.microsoft.com/office/drawing/2014/main" id="{6BF277C0-5BA6-27EC-8879-B9981311FA70}"/>
              </a:ext>
            </a:extLst>
          </p:cNvPr>
          <p:cNvSpPr>
            <a:spLocks noGrp="1"/>
          </p:cNvSpPr>
          <p:nvPr>
            <p:ph idx="1"/>
          </p:nvPr>
        </p:nvSpPr>
        <p:spPr>
          <a:xfrm>
            <a:off x="838200" y="2271860"/>
            <a:ext cx="10515600" cy="3905102"/>
          </a:xfrm>
        </p:spPr>
        <p:txBody>
          <a:bodyPr/>
          <a:lstStyle/>
          <a:p>
            <a:endParaRPr lang="en-IN" dirty="0"/>
          </a:p>
        </p:txBody>
      </p:sp>
      <p:pic>
        <p:nvPicPr>
          <p:cNvPr id="4" name="Picture 2" descr="Top View Football Stadium Images – Browse 11,608 Stock Photos, Vectors ...">
            <a:extLst>
              <a:ext uri="{FF2B5EF4-FFF2-40B4-BE49-F238E27FC236}">
                <a16:creationId xmlns:a16="http://schemas.microsoft.com/office/drawing/2014/main" id="{8E3DC269-F313-0592-0D51-EEEA303C8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4565"/>
            <a:ext cx="12192000" cy="53634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Night Luminous Fast-folding Landing Pad 75cm - Drone Shop Perth">
            <a:extLst>
              <a:ext uri="{FF2B5EF4-FFF2-40B4-BE49-F238E27FC236}">
                <a16:creationId xmlns:a16="http://schemas.microsoft.com/office/drawing/2014/main" id="{E565AF6D-893B-B1BB-D26E-1AFAC3E8E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988" y="2149311"/>
            <a:ext cx="1318378" cy="1130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E92A27D9-F3AB-D3DF-4855-17D5ACC1192F}"/>
              </a:ext>
            </a:extLst>
          </p:cNvPr>
          <p:cNvCxnSpPr>
            <a:cxnSpLocks/>
            <a:stCxn id="4" idx="1"/>
            <a:endCxn id="4" idx="3"/>
          </p:cNvCxnSpPr>
          <p:nvPr/>
        </p:nvCxnSpPr>
        <p:spPr>
          <a:xfrm>
            <a:off x="0" y="4176283"/>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358379F-FB0A-A7A8-0F90-E192F171F597}"/>
              </a:ext>
            </a:extLst>
          </p:cNvPr>
          <p:cNvCxnSpPr>
            <a:cxnSpLocks/>
          </p:cNvCxnSpPr>
          <p:nvPr/>
        </p:nvCxnSpPr>
        <p:spPr>
          <a:xfrm flipV="1">
            <a:off x="6096000" y="2681717"/>
            <a:ext cx="4708358" cy="1494566"/>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EEBB018-D67C-DB3F-2510-F17B4C684F27}"/>
              </a:ext>
            </a:extLst>
          </p:cNvPr>
          <p:cNvCxnSpPr>
            <a:cxnSpLocks/>
          </p:cNvCxnSpPr>
          <p:nvPr/>
        </p:nvCxnSpPr>
        <p:spPr>
          <a:xfrm>
            <a:off x="6096000" y="1494565"/>
            <a:ext cx="0" cy="53634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4F4688-4F2B-F73A-875D-5C27DC16AFD2}"/>
              </a:ext>
            </a:extLst>
          </p:cNvPr>
          <p:cNvSpPr txBox="1"/>
          <p:nvPr/>
        </p:nvSpPr>
        <p:spPr>
          <a:xfrm>
            <a:off x="5065295" y="4176283"/>
            <a:ext cx="1455819" cy="369332"/>
          </a:xfrm>
          <a:prstGeom prst="rect">
            <a:avLst/>
          </a:prstGeom>
          <a:noFill/>
        </p:spPr>
        <p:txBody>
          <a:bodyPr wrap="square" rtlCol="0">
            <a:spAutoFit/>
          </a:bodyPr>
          <a:lstStyle/>
          <a:p>
            <a:r>
              <a:rPr lang="en-US" b="1" dirty="0"/>
              <a:t>(320,240)</a:t>
            </a:r>
            <a:endParaRPr lang="en-IN" b="1" dirty="0"/>
          </a:p>
        </p:txBody>
      </p:sp>
      <p:sp>
        <p:nvSpPr>
          <p:cNvPr id="10" name="TextBox 9">
            <a:extLst>
              <a:ext uri="{FF2B5EF4-FFF2-40B4-BE49-F238E27FC236}">
                <a16:creationId xmlns:a16="http://schemas.microsoft.com/office/drawing/2014/main" id="{262D0B1E-67F6-EEFB-F294-E982BCEFEBB3}"/>
              </a:ext>
            </a:extLst>
          </p:cNvPr>
          <p:cNvSpPr txBox="1"/>
          <p:nvPr/>
        </p:nvSpPr>
        <p:spPr>
          <a:xfrm>
            <a:off x="10948737" y="3328620"/>
            <a:ext cx="1455819" cy="369332"/>
          </a:xfrm>
          <a:prstGeom prst="rect">
            <a:avLst/>
          </a:prstGeom>
          <a:noFill/>
        </p:spPr>
        <p:txBody>
          <a:bodyPr wrap="square" rtlCol="0">
            <a:spAutoFit/>
          </a:bodyPr>
          <a:lstStyle/>
          <a:p>
            <a:r>
              <a:rPr lang="en-US" b="1" dirty="0"/>
              <a:t>Center(</a:t>
            </a:r>
            <a:r>
              <a:rPr lang="en-US" b="1" dirty="0" err="1"/>
              <a:t>x,y</a:t>
            </a:r>
            <a:r>
              <a:rPr lang="en-US" b="1" dirty="0"/>
              <a:t>)</a:t>
            </a:r>
            <a:endParaRPr lang="en-IN" b="1" dirty="0"/>
          </a:p>
        </p:txBody>
      </p:sp>
      <p:sp>
        <p:nvSpPr>
          <p:cNvPr id="11" name="Rectangle 10">
            <a:extLst>
              <a:ext uri="{FF2B5EF4-FFF2-40B4-BE49-F238E27FC236}">
                <a16:creationId xmlns:a16="http://schemas.microsoft.com/office/drawing/2014/main" id="{A2455F8A-108C-8FD3-BFB6-E78F15FB4340}"/>
              </a:ext>
            </a:extLst>
          </p:cNvPr>
          <p:cNvSpPr/>
          <p:nvPr/>
        </p:nvSpPr>
        <p:spPr>
          <a:xfrm>
            <a:off x="10156984" y="2149311"/>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c 11">
            <a:extLst>
              <a:ext uri="{FF2B5EF4-FFF2-40B4-BE49-F238E27FC236}">
                <a16:creationId xmlns:a16="http://schemas.microsoft.com/office/drawing/2014/main" id="{12502C74-9709-E892-EA98-0C17FD9DF122}"/>
              </a:ext>
            </a:extLst>
          </p:cNvPr>
          <p:cNvSpPr/>
          <p:nvPr/>
        </p:nvSpPr>
        <p:spPr>
          <a:xfrm>
            <a:off x="8122923" y="3344134"/>
            <a:ext cx="1386834" cy="1616486"/>
          </a:xfrm>
          <a:prstGeom prst="arc">
            <a:avLst>
              <a:gd name="adj1" fmla="val 15613056"/>
              <a:gd name="adj2" fmla="val 0"/>
            </a:avLst>
          </a:prstGeom>
          <a:ln w="762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C41EB1AA-DE70-3A67-89A9-52ED969F0D72}"/>
              </a:ext>
            </a:extLst>
          </p:cNvPr>
          <p:cNvSpPr txBox="1"/>
          <p:nvPr/>
        </p:nvSpPr>
        <p:spPr>
          <a:xfrm>
            <a:off x="11889204" y="4176283"/>
            <a:ext cx="1455819" cy="369332"/>
          </a:xfrm>
          <a:prstGeom prst="rect">
            <a:avLst/>
          </a:prstGeom>
          <a:noFill/>
        </p:spPr>
        <p:txBody>
          <a:bodyPr wrap="square" rtlCol="0">
            <a:spAutoFit/>
          </a:bodyPr>
          <a:lstStyle/>
          <a:p>
            <a:r>
              <a:rPr lang="en-US" b="1" dirty="0"/>
              <a:t>0</a:t>
            </a:r>
            <a:endParaRPr lang="en-IN" b="1" dirty="0"/>
          </a:p>
        </p:txBody>
      </p:sp>
      <p:sp>
        <p:nvSpPr>
          <p:cNvPr id="14" name="TextBox 13">
            <a:extLst>
              <a:ext uri="{FF2B5EF4-FFF2-40B4-BE49-F238E27FC236}">
                <a16:creationId xmlns:a16="http://schemas.microsoft.com/office/drawing/2014/main" id="{595C1FFA-68BA-4025-5571-704D0F2D544C}"/>
              </a:ext>
            </a:extLst>
          </p:cNvPr>
          <p:cNvSpPr txBox="1"/>
          <p:nvPr/>
        </p:nvSpPr>
        <p:spPr>
          <a:xfrm>
            <a:off x="5739347" y="1401794"/>
            <a:ext cx="478058" cy="369332"/>
          </a:xfrm>
          <a:prstGeom prst="rect">
            <a:avLst/>
          </a:prstGeom>
          <a:noFill/>
        </p:spPr>
        <p:txBody>
          <a:bodyPr wrap="square" rtlCol="0">
            <a:spAutoFit/>
          </a:bodyPr>
          <a:lstStyle/>
          <a:p>
            <a:r>
              <a:rPr lang="en-US" b="1" dirty="0"/>
              <a:t>90</a:t>
            </a:r>
            <a:endParaRPr lang="en-IN" b="1" dirty="0"/>
          </a:p>
        </p:txBody>
      </p:sp>
      <p:sp>
        <p:nvSpPr>
          <p:cNvPr id="15" name="TextBox 14">
            <a:extLst>
              <a:ext uri="{FF2B5EF4-FFF2-40B4-BE49-F238E27FC236}">
                <a16:creationId xmlns:a16="http://schemas.microsoft.com/office/drawing/2014/main" id="{454C06C1-EE86-8046-D7DF-2F69F67B8DC1}"/>
              </a:ext>
            </a:extLst>
          </p:cNvPr>
          <p:cNvSpPr txBox="1"/>
          <p:nvPr/>
        </p:nvSpPr>
        <p:spPr>
          <a:xfrm>
            <a:off x="-60156" y="3816633"/>
            <a:ext cx="685800" cy="369322"/>
          </a:xfrm>
          <a:prstGeom prst="rect">
            <a:avLst/>
          </a:prstGeom>
          <a:noFill/>
        </p:spPr>
        <p:txBody>
          <a:bodyPr wrap="square" rtlCol="0">
            <a:spAutoFit/>
          </a:bodyPr>
          <a:lstStyle/>
          <a:p>
            <a:r>
              <a:rPr lang="en-US" b="1" dirty="0"/>
              <a:t>180</a:t>
            </a:r>
            <a:endParaRPr lang="en-IN" b="1" dirty="0"/>
          </a:p>
        </p:txBody>
      </p:sp>
      <p:sp>
        <p:nvSpPr>
          <p:cNvPr id="16" name="TextBox 15">
            <a:extLst>
              <a:ext uri="{FF2B5EF4-FFF2-40B4-BE49-F238E27FC236}">
                <a16:creationId xmlns:a16="http://schemas.microsoft.com/office/drawing/2014/main" id="{F4CC4BC9-0AF1-2E17-F7B0-745AEDF42683}"/>
              </a:ext>
            </a:extLst>
          </p:cNvPr>
          <p:cNvSpPr txBox="1"/>
          <p:nvPr/>
        </p:nvSpPr>
        <p:spPr>
          <a:xfrm>
            <a:off x="6097002" y="6498779"/>
            <a:ext cx="575510" cy="369319"/>
          </a:xfrm>
          <a:prstGeom prst="rect">
            <a:avLst/>
          </a:prstGeom>
          <a:noFill/>
        </p:spPr>
        <p:txBody>
          <a:bodyPr wrap="square" rtlCol="0">
            <a:spAutoFit/>
          </a:bodyPr>
          <a:lstStyle/>
          <a:p>
            <a:r>
              <a:rPr lang="en-US" b="1" dirty="0"/>
              <a:t>270</a:t>
            </a:r>
            <a:endParaRPr lang="en-IN" b="1" dirty="0"/>
          </a:p>
        </p:txBody>
      </p:sp>
      <p:sp>
        <p:nvSpPr>
          <p:cNvPr id="17" name="TextBox 16">
            <a:extLst>
              <a:ext uri="{FF2B5EF4-FFF2-40B4-BE49-F238E27FC236}">
                <a16:creationId xmlns:a16="http://schemas.microsoft.com/office/drawing/2014/main" id="{EDF8253D-206E-FD98-2A3D-1B576D9458D2}"/>
              </a:ext>
            </a:extLst>
          </p:cNvPr>
          <p:cNvSpPr txBox="1"/>
          <p:nvPr/>
        </p:nvSpPr>
        <p:spPr>
          <a:xfrm>
            <a:off x="9067804" y="3567063"/>
            <a:ext cx="1455819" cy="369332"/>
          </a:xfrm>
          <a:prstGeom prst="rect">
            <a:avLst/>
          </a:prstGeom>
          <a:noFill/>
        </p:spPr>
        <p:txBody>
          <a:bodyPr wrap="square" rtlCol="0">
            <a:spAutoFit/>
          </a:bodyPr>
          <a:lstStyle/>
          <a:p>
            <a:r>
              <a:rPr lang="en-US" b="1" dirty="0"/>
              <a:t>Θ</a:t>
            </a:r>
            <a:endParaRPr lang="en-IN" b="1" dirty="0"/>
          </a:p>
        </p:txBody>
      </p:sp>
      <p:sp>
        <p:nvSpPr>
          <p:cNvPr id="18" name="Arrow: Up 17">
            <a:extLst>
              <a:ext uri="{FF2B5EF4-FFF2-40B4-BE49-F238E27FC236}">
                <a16:creationId xmlns:a16="http://schemas.microsoft.com/office/drawing/2014/main" id="{5789FFE0-FA10-624B-746C-6ABB0B7DE311}"/>
              </a:ext>
            </a:extLst>
          </p:cNvPr>
          <p:cNvSpPr/>
          <p:nvPr/>
        </p:nvSpPr>
        <p:spPr>
          <a:xfrm>
            <a:off x="5874656" y="1962015"/>
            <a:ext cx="442687" cy="522157"/>
          </a:xfrm>
          <a:prstGeom prst="upArrow">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B898BA42-0CAE-A074-C665-A51DD1537A7B}"/>
              </a:ext>
            </a:extLst>
          </p:cNvPr>
          <p:cNvSpPr txBox="1"/>
          <p:nvPr/>
        </p:nvSpPr>
        <p:spPr>
          <a:xfrm>
            <a:off x="6156157" y="1884465"/>
            <a:ext cx="1292334" cy="923330"/>
          </a:xfrm>
          <a:prstGeom prst="rect">
            <a:avLst/>
          </a:prstGeom>
          <a:noFill/>
        </p:spPr>
        <p:txBody>
          <a:bodyPr wrap="square">
            <a:spAutoFit/>
          </a:bodyPr>
          <a:lstStyle/>
          <a:p>
            <a:pPr algn="ctr"/>
            <a:r>
              <a:rPr lang="en-US" b="1" dirty="0"/>
              <a:t>Heading Direction Of Drone</a:t>
            </a:r>
            <a:endParaRPr lang="en-IN" b="1" dirty="0"/>
          </a:p>
        </p:txBody>
      </p:sp>
      <p:sp>
        <p:nvSpPr>
          <p:cNvPr id="20" name="TextBox 19">
            <a:extLst>
              <a:ext uri="{FF2B5EF4-FFF2-40B4-BE49-F238E27FC236}">
                <a16:creationId xmlns:a16="http://schemas.microsoft.com/office/drawing/2014/main" id="{826B18E6-237D-9ECF-8B79-6A6D202EBC67}"/>
              </a:ext>
            </a:extLst>
          </p:cNvPr>
          <p:cNvSpPr txBox="1"/>
          <p:nvPr/>
        </p:nvSpPr>
        <p:spPr>
          <a:xfrm>
            <a:off x="35106" y="1680270"/>
            <a:ext cx="2192082" cy="646331"/>
          </a:xfrm>
          <a:prstGeom prst="rect">
            <a:avLst/>
          </a:prstGeom>
          <a:noFill/>
        </p:spPr>
        <p:txBody>
          <a:bodyPr wrap="square" rtlCol="0">
            <a:spAutoFit/>
          </a:bodyPr>
          <a:lstStyle/>
          <a:p>
            <a:r>
              <a:rPr lang="en-US" b="1" dirty="0"/>
              <a:t>Our experimentation shows ratio= 0.97</a:t>
            </a:r>
            <a:endParaRPr lang="en-IN" b="1" dirty="0"/>
          </a:p>
        </p:txBody>
      </p:sp>
      <p:sp>
        <p:nvSpPr>
          <p:cNvPr id="21" name="TextBox 20">
            <a:extLst>
              <a:ext uri="{FF2B5EF4-FFF2-40B4-BE49-F238E27FC236}">
                <a16:creationId xmlns:a16="http://schemas.microsoft.com/office/drawing/2014/main" id="{633E614F-8883-D2F2-F088-83C1EE583495}"/>
              </a:ext>
            </a:extLst>
          </p:cNvPr>
          <p:cNvSpPr txBox="1"/>
          <p:nvPr/>
        </p:nvSpPr>
        <p:spPr>
          <a:xfrm rot="20576702">
            <a:off x="7922283" y="2775356"/>
            <a:ext cx="3104148" cy="369332"/>
          </a:xfrm>
          <a:prstGeom prst="rect">
            <a:avLst/>
          </a:prstGeom>
          <a:noFill/>
        </p:spPr>
        <p:txBody>
          <a:bodyPr wrap="square" rtlCol="0">
            <a:spAutoFit/>
          </a:bodyPr>
          <a:lstStyle/>
          <a:p>
            <a:r>
              <a:rPr lang="en-US" b="1" dirty="0">
                <a:solidFill>
                  <a:srgbClr val="FF0000"/>
                </a:solidFill>
              </a:rPr>
              <a:t>d</a:t>
            </a:r>
            <a:endParaRPr lang="en-IN" b="1" dirty="0">
              <a:solidFill>
                <a:srgbClr val="FF0000"/>
              </a:solidFill>
            </a:endParaRPr>
          </a:p>
        </p:txBody>
      </p:sp>
    </p:spTree>
    <p:extLst>
      <p:ext uri="{BB962C8B-B14F-4D97-AF65-F5344CB8AC3E}">
        <p14:creationId xmlns:p14="http://schemas.microsoft.com/office/powerpoint/2010/main" val="170321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4E9A5-383C-ED7F-C933-01E6D19002C0}"/>
              </a:ext>
            </a:extLst>
          </p:cNvPr>
          <p:cNvSpPr>
            <a:spLocks noGrp="1"/>
          </p:cNvSpPr>
          <p:nvPr>
            <p:ph idx="1"/>
          </p:nvPr>
        </p:nvSpPr>
        <p:spPr>
          <a:xfrm>
            <a:off x="838200" y="331060"/>
            <a:ext cx="10515600" cy="4351338"/>
          </a:xfrm>
        </p:spPr>
        <p:txBody>
          <a:bodyPr/>
          <a:lstStyle/>
          <a:p>
            <a:endParaRPr lang="en-IN"/>
          </a:p>
        </p:txBody>
      </p:sp>
      <p:pic>
        <p:nvPicPr>
          <p:cNvPr id="4" name="Picture 2" descr="Top View Football Stadium Images – Browse 11,608 Stock Photos, Vectors ...">
            <a:extLst>
              <a:ext uri="{FF2B5EF4-FFF2-40B4-BE49-F238E27FC236}">
                <a16:creationId xmlns:a16="http://schemas.microsoft.com/office/drawing/2014/main" id="{60AA6033-3A7F-B364-F097-8C1A27E06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589398"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3AEB85A-FFC8-2A78-38DF-7E9BF2ACBFBF}"/>
              </a:ext>
            </a:extLst>
          </p:cNvPr>
          <p:cNvCxnSpPr>
            <a:cxnSpLocks/>
            <a:stCxn id="4" idx="1"/>
            <a:endCxn id="4" idx="3"/>
          </p:cNvCxnSpPr>
          <p:nvPr/>
        </p:nvCxnSpPr>
        <p:spPr>
          <a:xfrm>
            <a:off x="0" y="3429000"/>
            <a:ext cx="1558939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722E2C-E0E5-8D80-15A1-0FB1C68A07C4}"/>
              </a:ext>
            </a:extLst>
          </p:cNvPr>
          <p:cNvCxnSpPr>
            <a:cxnSpLocks/>
          </p:cNvCxnSpPr>
          <p:nvPr/>
        </p:nvCxnSpPr>
        <p:spPr>
          <a:xfrm>
            <a:off x="6096000" y="0"/>
            <a:ext cx="0" cy="6858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1CD28D-40F8-CEFF-B0C0-BA48944C3591}"/>
              </a:ext>
            </a:extLst>
          </p:cNvPr>
          <p:cNvSpPr txBox="1"/>
          <p:nvPr/>
        </p:nvSpPr>
        <p:spPr>
          <a:xfrm>
            <a:off x="5011433" y="3510391"/>
            <a:ext cx="1455819" cy="369332"/>
          </a:xfrm>
          <a:prstGeom prst="rect">
            <a:avLst/>
          </a:prstGeom>
          <a:noFill/>
        </p:spPr>
        <p:txBody>
          <a:bodyPr wrap="square" rtlCol="0">
            <a:spAutoFit/>
          </a:bodyPr>
          <a:lstStyle/>
          <a:p>
            <a:r>
              <a:rPr lang="en-US" b="1" dirty="0"/>
              <a:t>(320,240)</a:t>
            </a:r>
            <a:endParaRPr lang="en-IN" b="1" dirty="0"/>
          </a:p>
        </p:txBody>
      </p:sp>
      <p:grpSp>
        <p:nvGrpSpPr>
          <p:cNvPr id="27" name="Group 26">
            <a:extLst>
              <a:ext uri="{FF2B5EF4-FFF2-40B4-BE49-F238E27FC236}">
                <a16:creationId xmlns:a16="http://schemas.microsoft.com/office/drawing/2014/main" id="{249D0F34-3331-73B1-9E90-D86BC4090293}"/>
              </a:ext>
            </a:extLst>
          </p:cNvPr>
          <p:cNvGrpSpPr/>
          <p:nvPr/>
        </p:nvGrpSpPr>
        <p:grpSpPr>
          <a:xfrm>
            <a:off x="5436808" y="-692008"/>
            <a:ext cx="1318382" cy="1130038"/>
            <a:chOff x="10156984" y="654746"/>
            <a:chExt cx="1318382" cy="1130038"/>
          </a:xfrm>
        </p:grpSpPr>
        <p:pic>
          <p:nvPicPr>
            <p:cNvPr id="5" name="Picture 6" descr="Night Luminous Fast-folding Landing Pad 75cm - Drone Shop Perth">
              <a:extLst>
                <a:ext uri="{FF2B5EF4-FFF2-40B4-BE49-F238E27FC236}">
                  <a16:creationId xmlns:a16="http://schemas.microsoft.com/office/drawing/2014/main" id="{103AD0F4-E4B8-A9BF-8C67-B98EE755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988" y="654746"/>
              <a:ext cx="1318378" cy="11300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9A2FBE8-5385-B1DB-99A8-AB6A1C2F0A86}"/>
                </a:ext>
              </a:extLst>
            </p:cNvPr>
            <p:cNvSpPr/>
            <p:nvPr/>
          </p:nvSpPr>
          <p:spPr>
            <a:xfrm>
              <a:off x="10156984" y="654746"/>
              <a:ext cx="1318378" cy="11300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CE4B2A75-5030-8286-1371-A8987883D21B}"/>
              </a:ext>
            </a:extLst>
          </p:cNvPr>
          <p:cNvSpPr txBox="1"/>
          <p:nvPr/>
        </p:nvSpPr>
        <p:spPr>
          <a:xfrm>
            <a:off x="0" y="3418114"/>
            <a:ext cx="685800" cy="369322"/>
          </a:xfrm>
          <a:prstGeom prst="rect">
            <a:avLst/>
          </a:prstGeom>
          <a:noFill/>
        </p:spPr>
        <p:txBody>
          <a:bodyPr wrap="square" rtlCol="0">
            <a:spAutoFit/>
          </a:bodyPr>
          <a:lstStyle/>
          <a:p>
            <a:r>
              <a:rPr lang="en-US" b="1" dirty="0"/>
              <a:t>180</a:t>
            </a:r>
            <a:endParaRPr lang="en-IN" b="1" dirty="0"/>
          </a:p>
        </p:txBody>
      </p:sp>
      <p:sp>
        <p:nvSpPr>
          <p:cNvPr id="16" name="TextBox 15">
            <a:extLst>
              <a:ext uri="{FF2B5EF4-FFF2-40B4-BE49-F238E27FC236}">
                <a16:creationId xmlns:a16="http://schemas.microsoft.com/office/drawing/2014/main" id="{FA0DCDA7-3D21-58FE-6DB3-1DA7CEA0AF2A}"/>
              </a:ext>
            </a:extLst>
          </p:cNvPr>
          <p:cNvSpPr txBox="1"/>
          <p:nvPr/>
        </p:nvSpPr>
        <p:spPr>
          <a:xfrm>
            <a:off x="6108675" y="6483239"/>
            <a:ext cx="575510" cy="369319"/>
          </a:xfrm>
          <a:prstGeom prst="rect">
            <a:avLst/>
          </a:prstGeom>
          <a:noFill/>
        </p:spPr>
        <p:txBody>
          <a:bodyPr wrap="square" rtlCol="0">
            <a:spAutoFit/>
          </a:bodyPr>
          <a:lstStyle/>
          <a:p>
            <a:r>
              <a:rPr lang="en-US" b="1" dirty="0"/>
              <a:t>270</a:t>
            </a:r>
            <a:endParaRPr lang="en-IN" b="1" dirty="0"/>
          </a:p>
        </p:txBody>
      </p:sp>
      <p:sp>
        <p:nvSpPr>
          <p:cNvPr id="18" name="Arrow: Up 17">
            <a:extLst>
              <a:ext uri="{FF2B5EF4-FFF2-40B4-BE49-F238E27FC236}">
                <a16:creationId xmlns:a16="http://schemas.microsoft.com/office/drawing/2014/main" id="{5C214042-DA98-F6B0-EF6E-7CA02451B72B}"/>
              </a:ext>
            </a:extLst>
          </p:cNvPr>
          <p:cNvSpPr/>
          <p:nvPr/>
        </p:nvSpPr>
        <p:spPr>
          <a:xfrm>
            <a:off x="5874656" y="467450"/>
            <a:ext cx="442687" cy="522157"/>
          </a:xfrm>
          <a:prstGeom prst="upArrow">
            <a:avLst/>
          </a:prstGeom>
          <a:solidFill>
            <a:srgbClr val="FF0000"/>
          </a:solid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9726420A-7412-815D-3471-3495CC26D525}"/>
              </a:ext>
            </a:extLst>
          </p:cNvPr>
          <p:cNvSpPr txBox="1"/>
          <p:nvPr/>
        </p:nvSpPr>
        <p:spPr>
          <a:xfrm>
            <a:off x="6156157" y="389900"/>
            <a:ext cx="1292334" cy="923330"/>
          </a:xfrm>
          <a:prstGeom prst="rect">
            <a:avLst/>
          </a:prstGeom>
          <a:noFill/>
        </p:spPr>
        <p:txBody>
          <a:bodyPr wrap="square">
            <a:spAutoFit/>
          </a:bodyPr>
          <a:lstStyle/>
          <a:p>
            <a:pPr algn="ctr"/>
            <a:r>
              <a:rPr lang="en-US" b="1" dirty="0"/>
              <a:t>Heading Direction Of Drone</a:t>
            </a:r>
            <a:endParaRPr lang="en-IN" b="1" dirty="0"/>
          </a:p>
        </p:txBody>
      </p:sp>
      <p:sp>
        <p:nvSpPr>
          <p:cNvPr id="20" name="TextBox 19">
            <a:extLst>
              <a:ext uri="{FF2B5EF4-FFF2-40B4-BE49-F238E27FC236}">
                <a16:creationId xmlns:a16="http://schemas.microsoft.com/office/drawing/2014/main" id="{DFC0FED9-6300-201F-F395-DDF055AAC2CE}"/>
              </a:ext>
            </a:extLst>
          </p:cNvPr>
          <p:cNvSpPr txBox="1"/>
          <p:nvPr/>
        </p:nvSpPr>
        <p:spPr>
          <a:xfrm>
            <a:off x="35106" y="185705"/>
            <a:ext cx="2192082" cy="646331"/>
          </a:xfrm>
          <a:prstGeom prst="rect">
            <a:avLst/>
          </a:prstGeom>
          <a:noFill/>
        </p:spPr>
        <p:txBody>
          <a:bodyPr wrap="square" rtlCol="0">
            <a:spAutoFit/>
          </a:bodyPr>
          <a:lstStyle/>
          <a:p>
            <a:r>
              <a:rPr lang="en-US" b="1" dirty="0"/>
              <a:t>Our experimentation shows ratio= 0.97</a:t>
            </a:r>
            <a:endParaRPr lang="en-IN" b="1" dirty="0"/>
          </a:p>
        </p:txBody>
      </p:sp>
      <p:sp>
        <p:nvSpPr>
          <p:cNvPr id="21" name="TextBox 20">
            <a:extLst>
              <a:ext uri="{FF2B5EF4-FFF2-40B4-BE49-F238E27FC236}">
                <a16:creationId xmlns:a16="http://schemas.microsoft.com/office/drawing/2014/main" id="{CA654F11-1662-8EFF-DA8F-35A4DEAC8541}"/>
              </a:ext>
            </a:extLst>
          </p:cNvPr>
          <p:cNvSpPr txBox="1"/>
          <p:nvPr/>
        </p:nvSpPr>
        <p:spPr>
          <a:xfrm rot="16200000">
            <a:off x="4370127" y="-216492"/>
            <a:ext cx="3104148" cy="369332"/>
          </a:xfrm>
          <a:prstGeom prst="rect">
            <a:avLst/>
          </a:prstGeom>
          <a:noFill/>
        </p:spPr>
        <p:txBody>
          <a:bodyPr wrap="square" rtlCol="0">
            <a:spAutoFit/>
          </a:bodyPr>
          <a:lstStyle/>
          <a:p>
            <a:r>
              <a:rPr lang="en-US" b="1" dirty="0">
                <a:solidFill>
                  <a:srgbClr val="FF0000"/>
                </a:solidFill>
              </a:rPr>
              <a:t>d</a:t>
            </a:r>
            <a:endParaRPr lang="en-IN" b="1" dirty="0">
              <a:solidFill>
                <a:srgbClr val="FF0000"/>
              </a:solidFill>
            </a:endParaRPr>
          </a:p>
        </p:txBody>
      </p:sp>
      <p:cxnSp>
        <p:nvCxnSpPr>
          <p:cNvPr id="7" name="Straight Connector 6">
            <a:extLst>
              <a:ext uri="{FF2B5EF4-FFF2-40B4-BE49-F238E27FC236}">
                <a16:creationId xmlns:a16="http://schemas.microsoft.com/office/drawing/2014/main" id="{D91D5B2A-EDBB-D785-B79D-CBC8EC8DD0D5}"/>
              </a:ext>
            </a:extLst>
          </p:cNvPr>
          <p:cNvCxnSpPr>
            <a:cxnSpLocks/>
          </p:cNvCxnSpPr>
          <p:nvPr/>
        </p:nvCxnSpPr>
        <p:spPr>
          <a:xfrm flipV="1">
            <a:off x="6096000" y="-362791"/>
            <a:ext cx="0" cy="379179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D4BE87-665E-9168-F1BE-53A3C453B820}"/>
              </a:ext>
            </a:extLst>
          </p:cNvPr>
          <p:cNvSpPr txBox="1"/>
          <p:nvPr/>
        </p:nvSpPr>
        <p:spPr>
          <a:xfrm>
            <a:off x="5739347" y="-92771"/>
            <a:ext cx="478058" cy="369332"/>
          </a:xfrm>
          <a:prstGeom prst="rect">
            <a:avLst/>
          </a:prstGeom>
          <a:noFill/>
        </p:spPr>
        <p:txBody>
          <a:bodyPr wrap="square" rtlCol="0">
            <a:spAutoFit/>
          </a:bodyPr>
          <a:lstStyle/>
          <a:p>
            <a:r>
              <a:rPr lang="en-US" b="1" dirty="0">
                <a:solidFill>
                  <a:srgbClr val="FFFF00"/>
                </a:solidFill>
                <a:highlight>
                  <a:srgbClr val="000000"/>
                </a:highlight>
              </a:rPr>
              <a:t>90</a:t>
            </a:r>
            <a:endParaRPr lang="en-IN" b="1" dirty="0">
              <a:solidFill>
                <a:srgbClr val="FFFF00"/>
              </a:solidFill>
              <a:highlight>
                <a:srgbClr val="000000"/>
              </a:highlight>
            </a:endParaRPr>
          </a:p>
        </p:txBody>
      </p:sp>
      <p:sp>
        <p:nvSpPr>
          <p:cNvPr id="31" name="TextBox 30">
            <a:extLst>
              <a:ext uri="{FF2B5EF4-FFF2-40B4-BE49-F238E27FC236}">
                <a16:creationId xmlns:a16="http://schemas.microsoft.com/office/drawing/2014/main" id="{6A18ACED-0E08-8B62-C550-CA3C9B4E9174}"/>
              </a:ext>
            </a:extLst>
          </p:cNvPr>
          <p:cNvSpPr txBox="1"/>
          <p:nvPr/>
        </p:nvSpPr>
        <p:spPr>
          <a:xfrm>
            <a:off x="11841607" y="3519706"/>
            <a:ext cx="1455819" cy="369332"/>
          </a:xfrm>
          <a:prstGeom prst="rect">
            <a:avLst/>
          </a:prstGeom>
          <a:noFill/>
        </p:spPr>
        <p:txBody>
          <a:bodyPr wrap="square" rtlCol="0">
            <a:spAutoFit/>
          </a:bodyPr>
          <a:lstStyle/>
          <a:p>
            <a:r>
              <a:rPr lang="en-US" b="1" dirty="0"/>
              <a:t>0</a:t>
            </a:r>
            <a:endParaRPr lang="en-IN" b="1" dirty="0"/>
          </a:p>
        </p:txBody>
      </p:sp>
      <p:sp>
        <p:nvSpPr>
          <p:cNvPr id="2" name="Title 1">
            <a:extLst>
              <a:ext uri="{FF2B5EF4-FFF2-40B4-BE49-F238E27FC236}">
                <a16:creationId xmlns:a16="http://schemas.microsoft.com/office/drawing/2014/main" id="{C3D67FF3-0D49-F9A2-F9EE-095D13F45C7F}"/>
              </a:ext>
            </a:extLst>
          </p:cNvPr>
          <p:cNvSpPr>
            <a:spLocks noGrp="1"/>
          </p:cNvSpPr>
          <p:nvPr>
            <p:ph type="title"/>
          </p:nvPr>
        </p:nvSpPr>
        <p:spPr>
          <a:xfrm>
            <a:off x="136707" y="5140901"/>
            <a:ext cx="5407750" cy="1377251"/>
          </a:xfrm>
        </p:spPr>
        <p:txBody>
          <a:bodyPr>
            <a:noAutofit/>
          </a:bodyPr>
          <a:lstStyle/>
          <a:p>
            <a:r>
              <a:rPr lang="en-US" sz="2000" b="1" dirty="0">
                <a:solidFill>
                  <a:schemeClr val="bg1"/>
                </a:solidFill>
              </a:rPr>
              <a:t>Now we find the latitude and longitude of the detected object using the haversine formula , taking input from our GPS of our current latitude and longitude and heading angel and the distance we calculated from our calculations of the object.</a:t>
            </a:r>
            <a:endParaRPr lang="en-IN" sz="2000" b="1" dirty="0">
              <a:solidFill>
                <a:schemeClr val="bg1"/>
              </a:solidFill>
            </a:endParaRPr>
          </a:p>
        </p:txBody>
      </p:sp>
      <p:sp>
        <p:nvSpPr>
          <p:cNvPr id="32" name="Title 1">
            <a:extLst>
              <a:ext uri="{FF2B5EF4-FFF2-40B4-BE49-F238E27FC236}">
                <a16:creationId xmlns:a16="http://schemas.microsoft.com/office/drawing/2014/main" id="{9F0BA944-C1D2-77AF-A390-6D1C1EFBA8E3}"/>
              </a:ext>
            </a:extLst>
          </p:cNvPr>
          <p:cNvSpPr txBox="1">
            <a:spLocks/>
          </p:cNvSpPr>
          <p:nvPr/>
        </p:nvSpPr>
        <p:spPr>
          <a:xfrm>
            <a:off x="9865641" y="4452275"/>
            <a:ext cx="5407750" cy="13772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solidFill>
                <a:schemeClr val="bg1"/>
              </a:solidFill>
            </a:endParaRPr>
          </a:p>
        </p:txBody>
      </p:sp>
    </p:spTree>
    <p:extLst>
      <p:ext uri="{BB962C8B-B14F-4D97-AF65-F5344CB8AC3E}">
        <p14:creationId xmlns:p14="http://schemas.microsoft.com/office/powerpoint/2010/main" val="376583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E3AC-9976-9242-A652-3F18179236FE}"/>
              </a:ext>
            </a:extLst>
          </p:cNvPr>
          <p:cNvSpPr>
            <a:spLocks noGrp="1"/>
          </p:cNvSpPr>
          <p:nvPr>
            <p:ph type="title"/>
          </p:nvPr>
        </p:nvSpPr>
        <p:spPr/>
        <p:txBody>
          <a:bodyPr/>
          <a:lstStyle/>
          <a:p>
            <a:r>
              <a:rPr lang="en-US" dirty="0"/>
              <a:t>Math-</a:t>
            </a:r>
            <a:endParaRPr lang="en-IN" dirty="0"/>
          </a:p>
        </p:txBody>
      </p:sp>
      <p:sp>
        <p:nvSpPr>
          <p:cNvPr id="3" name="Content Placeholder 2">
            <a:extLst>
              <a:ext uri="{FF2B5EF4-FFF2-40B4-BE49-F238E27FC236}">
                <a16:creationId xmlns:a16="http://schemas.microsoft.com/office/drawing/2014/main" id="{5BDA6795-AFCE-1899-B720-903C0D7F112D}"/>
              </a:ext>
            </a:extLst>
          </p:cNvPr>
          <p:cNvSpPr>
            <a:spLocks noGrp="1"/>
          </p:cNvSpPr>
          <p:nvPr>
            <p:ph idx="1"/>
          </p:nvPr>
        </p:nvSpPr>
        <p:spPr/>
        <p:txBody>
          <a:bodyPr>
            <a:normAutofit fontScale="85000" lnSpcReduction="20000"/>
          </a:bodyPr>
          <a:lstStyle/>
          <a:p>
            <a:r>
              <a:rPr lang="en-US" dirty="0"/>
              <a:t>Latitude longitude Finding equation</a:t>
            </a:r>
          </a:p>
          <a:p>
            <a:pPr marL="0" indent="0">
              <a:buNone/>
            </a:pPr>
            <a:r>
              <a:rPr lang="en-IN" sz="1800" dirty="0"/>
              <a:t>lat2_rad = </a:t>
            </a:r>
            <a:r>
              <a:rPr lang="en-IN" sz="1800" dirty="0" err="1"/>
              <a:t>math.asin</a:t>
            </a:r>
            <a:r>
              <a:rPr lang="en-IN" sz="1800" dirty="0"/>
              <a:t>(</a:t>
            </a:r>
            <a:r>
              <a:rPr lang="en-IN" sz="1800" dirty="0" err="1"/>
              <a:t>math.sin</a:t>
            </a:r>
            <a:r>
              <a:rPr lang="en-IN" sz="1800" dirty="0"/>
              <a:t>(lat1_rad) * </a:t>
            </a:r>
            <a:r>
              <a:rPr lang="en-IN" sz="1800" dirty="0" err="1"/>
              <a:t>math.cos</a:t>
            </a:r>
            <a:r>
              <a:rPr lang="en-IN" sz="1800" dirty="0"/>
              <a:t>(</a:t>
            </a:r>
            <a:r>
              <a:rPr lang="en-IN" sz="1800" dirty="0" err="1"/>
              <a:t>angular_distance</a:t>
            </a:r>
            <a:r>
              <a:rPr lang="en-IN" sz="1800" dirty="0"/>
              <a:t>) + </a:t>
            </a:r>
            <a:r>
              <a:rPr lang="en-IN" sz="1800" dirty="0" err="1"/>
              <a:t>math.cos</a:t>
            </a:r>
            <a:r>
              <a:rPr lang="en-IN" sz="1800" dirty="0"/>
              <a:t>(lat1_rad) * </a:t>
            </a:r>
            <a:r>
              <a:rPr lang="en-IN" sz="1800" dirty="0" err="1"/>
              <a:t>math.sin</a:t>
            </a:r>
            <a:r>
              <a:rPr lang="en-IN" sz="1800" dirty="0"/>
              <a:t>(</a:t>
            </a:r>
            <a:r>
              <a:rPr lang="en-IN" sz="1800" dirty="0" err="1"/>
              <a:t>angular_distance</a:t>
            </a:r>
            <a:r>
              <a:rPr lang="en-IN" sz="1800" dirty="0"/>
              <a:t>) * </a:t>
            </a:r>
            <a:r>
              <a:rPr lang="en-IN" sz="1800" dirty="0" err="1"/>
              <a:t>math.cos</a:t>
            </a:r>
            <a:r>
              <a:rPr lang="en-IN" sz="1800" dirty="0"/>
              <a:t>(</a:t>
            </a:r>
            <a:r>
              <a:rPr lang="en-IN" sz="1800" dirty="0" err="1"/>
              <a:t>bearing_rad</a:t>
            </a:r>
            <a:r>
              <a:rPr lang="en-IN" sz="1800" dirty="0"/>
              <a:t>))</a:t>
            </a:r>
          </a:p>
          <a:p>
            <a:pPr marL="0" indent="0">
              <a:buNone/>
            </a:pPr>
            <a:r>
              <a:rPr lang="en-IN" sz="1800" dirty="0"/>
              <a:t>  lon2_rad = lon1_rad + math.atan2(</a:t>
            </a:r>
            <a:r>
              <a:rPr lang="en-IN" sz="1800" dirty="0" err="1"/>
              <a:t>math.sin</a:t>
            </a:r>
            <a:r>
              <a:rPr lang="en-IN" sz="1800" dirty="0"/>
              <a:t>(</a:t>
            </a:r>
            <a:r>
              <a:rPr lang="en-IN" sz="1800" dirty="0" err="1"/>
              <a:t>bearing_rad</a:t>
            </a:r>
            <a:r>
              <a:rPr lang="en-IN" sz="1800" dirty="0"/>
              <a:t>) * </a:t>
            </a:r>
            <a:r>
              <a:rPr lang="en-IN" sz="1800" dirty="0" err="1"/>
              <a:t>math.sin</a:t>
            </a:r>
            <a:r>
              <a:rPr lang="en-IN" sz="1800" dirty="0"/>
              <a:t>(</a:t>
            </a:r>
            <a:r>
              <a:rPr lang="en-IN" sz="1800" dirty="0" err="1"/>
              <a:t>angular_distance</a:t>
            </a:r>
            <a:r>
              <a:rPr lang="en-IN" sz="1800" dirty="0"/>
              <a:t>) * </a:t>
            </a:r>
            <a:r>
              <a:rPr lang="en-IN" sz="1800" dirty="0" err="1"/>
              <a:t>math.cos</a:t>
            </a:r>
            <a:r>
              <a:rPr lang="en-IN" sz="1800" dirty="0"/>
              <a:t>(lat1_rad), </a:t>
            </a:r>
            <a:r>
              <a:rPr lang="en-IN" sz="1800" dirty="0" err="1"/>
              <a:t>math.cos</a:t>
            </a:r>
            <a:r>
              <a:rPr lang="en-IN" sz="1800" dirty="0"/>
              <a:t>(</a:t>
            </a:r>
            <a:r>
              <a:rPr lang="en-IN" sz="1800" dirty="0" err="1"/>
              <a:t>angular_distance</a:t>
            </a:r>
            <a:r>
              <a:rPr lang="en-IN" sz="1800" dirty="0"/>
              <a:t>) - </a:t>
            </a:r>
            <a:r>
              <a:rPr lang="en-IN" sz="1800" dirty="0" err="1"/>
              <a:t>math.sin</a:t>
            </a:r>
            <a:r>
              <a:rPr lang="en-IN" sz="1800" dirty="0"/>
              <a:t>(lat1_rad) * </a:t>
            </a:r>
            <a:r>
              <a:rPr lang="en-IN" sz="1800" dirty="0" err="1"/>
              <a:t>math.sin</a:t>
            </a:r>
            <a:r>
              <a:rPr lang="en-IN" sz="1800" dirty="0"/>
              <a:t>(lat2_rad))</a:t>
            </a:r>
          </a:p>
          <a:p>
            <a:r>
              <a:rPr lang="en-US" dirty="0"/>
              <a:t>For finding the angel of the object </a:t>
            </a:r>
            <a:r>
              <a:rPr lang="en-US" dirty="0" err="1"/>
              <a:t>centerpoint</a:t>
            </a:r>
            <a:r>
              <a:rPr lang="en-US" dirty="0"/>
              <a:t> from the center of image</a:t>
            </a:r>
          </a:p>
          <a:p>
            <a:pPr marL="0" indent="0">
              <a:buNone/>
            </a:pPr>
            <a:r>
              <a:rPr lang="en-US" sz="1800" dirty="0"/>
              <a:t>if </a:t>
            </a:r>
            <a:r>
              <a:rPr lang="en-US" sz="1800" dirty="0" err="1"/>
              <a:t>centerpt</a:t>
            </a:r>
            <a:r>
              <a:rPr lang="en-US" sz="1800" dirty="0"/>
              <a:t>[0]==320:</a:t>
            </a:r>
          </a:p>
          <a:p>
            <a:pPr marL="0" indent="0">
              <a:buNone/>
            </a:pPr>
            <a:r>
              <a:rPr lang="en-US" sz="1800" dirty="0"/>
              <a:t>        if </a:t>
            </a:r>
            <a:r>
              <a:rPr lang="en-US" sz="1800" dirty="0" err="1"/>
              <a:t>centerpt</a:t>
            </a:r>
            <a:r>
              <a:rPr lang="en-US" sz="1800" dirty="0"/>
              <a:t>[1]&gt;240:</a:t>
            </a:r>
          </a:p>
          <a:p>
            <a:pPr marL="0" indent="0">
              <a:buNone/>
            </a:pPr>
            <a:r>
              <a:rPr lang="en-US" sz="1800" dirty="0"/>
              <a:t>            angle=90</a:t>
            </a:r>
          </a:p>
          <a:p>
            <a:pPr marL="0" indent="0">
              <a:buNone/>
            </a:pPr>
            <a:r>
              <a:rPr lang="en-US" sz="1800" dirty="0"/>
              <a:t>        </a:t>
            </a:r>
            <a:r>
              <a:rPr lang="en-US" sz="1800" dirty="0" err="1"/>
              <a:t>elif</a:t>
            </a:r>
            <a:r>
              <a:rPr lang="en-US" sz="1800" dirty="0"/>
              <a:t> </a:t>
            </a:r>
            <a:r>
              <a:rPr lang="en-US" sz="1800" dirty="0" err="1"/>
              <a:t>centerpt</a:t>
            </a:r>
            <a:r>
              <a:rPr lang="en-US" sz="1800" dirty="0"/>
              <a:t>[1]&lt;240:</a:t>
            </a:r>
          </a:p>
          <a:p>
            <a:pPr marL="0" indent="0">
              <a:buNone/>
            </a:pPr>
            <a:r>
              <a:rPr lang="en-US" sz="1800" dirty="0"/>
              <a:t>            angle=-90</a:t>
            </a:r>
          </a:p>
          <a:p>
            <a:pPr marL="0" indent="0">
              <a:buNone/>
            </a:pPr>
            <a:r>
              <a:rPr lang="en-US" sz="1800" dirty="0"/>
              <a:t>        else:</a:t>
            </a:r>
          </a:p>
          <a:p>
            <a:pPr marL="0" indent="0">
              <a:buNone/>
            </a:pPr>
            <a:r>
              <a:rPr lang="en-US" sz="1800" dirty="0"/>
              <a:t>            angle=0.0</a:t>
            </a:r>
          </a:p>
          <a:p>
            <a:pPr marL="0" indent="0">
              <a:buNone/>
            </a:pPr>
            <a:r>
              <a:rPr lang="en-US" sz="1800" dirty="0"/>
              <a:t>else:</a:t>
            </a:r>
          </a:p>
          <a:p>
            <a:pPr marL="0" indent="0">
              <a:buNone/>
            </a:pPr>
            <a:r>
              <a:rPr lang="en-US" sz="1800" dirty="0"/>
              <a:t>angle=</a:t>
            </a:r>
            <a:r>
              <a:rPr lang="en-US" sz="1800" dirty="0" err="1"/>
              <a:t>math.degrees</a:t>
            </a:r>
            <a:r>
              <a:rPr lang="en-US" sz="1800" dirty="0"/>
              <a:t>(math.atan2(</a:t>
            </a:r>
            <a:r>
              <a:rPr lang="en-US" sz="1800" dirty="0" err="1"/>
              <a:t>centerpt</a:t>
            </a:r>
            <a:r>
              <a:rPr lang="en-US" sz="1800" dirty="0"/>
              <a:t>[1]-240,centerpt[0]-320))</a:t>
            </a:r>
          </a:p>
        </p:txBody>
      </p:sp>
    </p:spTree>
    <p:extLst>
      <p:ext uri="{BB962C8B-B14F-4D97-AF65-F5344CB8AC3E}">
        <p14:creationId xmlns:p14="http://schemas.microsoft.com/office/powerpoint/2010/main" val="6403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630</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Calculations for Our Autonomous Mission with Camera</vt:lpstr>
      <vt:lpstr>PowerPoint Presentation</vt:lpstr>
      <vt:lpstr>Object detection using SSD Mobile Net V2</vt:lpstr>
      <vt:lpstr>First we calculate the distance from the detected object in the image frame from the center of the image to the center coordinates of the object detected using the distance formula.   </vt:lpstr>
      <vt:lpstr>Now we calculate the angel at which the object is present with respect to the 0 degrees from the center of the frame.  </vt:lpstr>
      <vt:lpstr>Now we calculate the  yaw angel for the with respect to the heading of our drone and make the new found angel our heading angel of the drone and also note the rotation is clockwise or anti-clockwise.   Now we execute yaw motion.</vt:lpstr>
      <vt:lpstr>Now we find the real life distance according the y-axis , as distance is not going to change in rotation keeping the center and radius common, we find the real life distance the frame is covering according to the y-axis. To do this before hand we have found the length to height ratio of the area being covered in the camera keeping the FOV according to our camera 160 degrees and since we know the height of the drone from our Pixhawk we can find the real life distance being covered in the frame. The ratio has been found experimentally before hand. </vt:lpstr>
      <vt:lpstr>Now we find the latitude and longitude of the detected object using the haversine formula , taking input from our GPS of our current latitude and longitude and heading angel and the distance we calculated from our calculations of the object.</vt:lpstr>
      <vt:lpstr>Math-</vt:lpstr>
      <vt:lpstr>For finding real life distance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Kumar</dc:creator>
  <cp:lastModifiedBy>Himanshu Kumar</cp:lastModifiedBy>
  <cp:revision>1</cp:revision>
  <dcterms:created xsi:type="dcterms:W3CDTF">2024-07-19T16:49:13Z</dcterms:created>
  <dcterms:modified xsi:type="dcterms:W3CDTF">2024-07-20T00:47:12Z</dcterms:modified>
</cp:coreProperties>
</file>