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279" r:id="rId5"/>
    <p:sldId id="463" r:id="rId6"/>
    <p:sldId id="398" r:id="rId7"/>
    <p:sldId id="460" r:id="rId8"/>
    <p:sldId id="466" r:id="rId9"/>
    <p:sldId id="467" r:id="rId10"/>
    <p:sldId id="462" r:id="rId11"/>
    <p:sldId id="468" r:id="rId12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40" userDrawn="1">
          <p15:clr>
            <a:srgbClr val="A4A3A4"/>
          </p15:clr>
        </p15:guide>
        <p15:guide id="4" orient="horz" pos="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76CE"/>
    <a:srgbClr val="808080"/>
    <a:srgbClr val="EEEEEE"/>
    <a:srgbClr val="C8C9C7"/>
    <a:srgbClr val="B7295A"/>
    <a:srgbClr val="41B6E6"/>
    <a:srgbClr val="00447C"/>
    <a:srgbClr val="42AE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77056" autoAdjust="0"/>
  </p:normalViewPr>
  <p:slideViewPr>
    <p:cSldViewPr snapToGrid="0" showGuides="1">
      <p:cViewPr varScale="1">
        <p:scale>
          <a:sx n="107" d="100"/>
          <a:sy n="107" d="100"/>
        </p:scale>
        <p:origin x="1632" y="96"/>
      </p:cViewPr>
      <p:guideLst>
        <p:guide pos="3240"/>
        <p:guide orient="horz" pos="7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103" d="100"/>
          <a:sy n="103" d="100"/>
        </p:scale>
        <p:origin x="2298" y="-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49484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QA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：プログラミング経験の有無？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Diss: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なぜ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Python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か？　なぜ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Flask?</a:t>
            </a:r>
          </a:p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--</a:t>
            </a:r>
          </a:p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IAC: Infrastructure as Code </a:t>
            </a:r>
          </a:p>
          <a:p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WEB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フレームワーク：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Flask, Django(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ジャンゴ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r>
              <a:rPr lang="en-US" altLang="ja-JP" dirty="0">
                <a:hlinkClick r:id="rId3"/>
              </a:rPr>
              <a:t>https://spectrum.ieee.org/static/interactive-the-top-programming-languages-2019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50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Python 2</a:t>
            </a:r>
            <a:r>
              <a:rPr kumimoji="1" lang="ja-JP" altLang="en-US" dirty="0"/>
              <a:t>の使用経験はあるか？　</a:t>
            </a:r>
            <a:endParaRPr kumimoji="1" lang="en-US" altLang="ja-JP" dirty="0"/>
          </a:p>
          <a:p>
            <a:r>
              <a:rPr kumimoji="1" lang="ja-JP" altLang="en-US" dirty="0"/>
              <a:t>私は</a:t>
            </a:r>
            <a:r>
              <a:rPr kumimoji="1" lang="en-US" altLang="ja-JP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750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*** pip install flask ***</a:t>
            </a:r>
          </a:p>
          <a:p>
            <a:r>
              <a:rPr kumimoji="1" lang="en-US" altLang="ja-JP" dirty="0"/>
              <a:t>Hello, World!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06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36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MVC: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プログラムを</a:t>
            </a:r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lang="ja-JP" altLang="en-US" sz="1100" b="0" i="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つの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要素、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（モデル）、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（ビュー）、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Controller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（コントローラ）に分割</a:t>
            </a:r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model: 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アプリケーションのデータの管理や制御</a:t>
            </a: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view: 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から受け取った更新情報を元に動的に画面に表示</a:t>
            </a: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controller: 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と</a:t>
            </a:r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の橋渡し的な役割</a:t>
            </a:r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---</a:t>
            </a:r>
          </a:p>
          <a:p>
            <a:r>
              <a:rPr lang="ja-JP" altLang="en-US" sz="1100" dirty="0"/>
              <a:t>#!/usr/bin/env python3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##################################################</a:t>
            </a:r>
          </a:p>
          <a:p>
            <a:r>
              <a:rPr lang="ja-JP" altLang="en-US" sz="1100" dirty="0"/>
              <a:t># This is the main application file.</a:t>
            </a:r>
          </a:p>
          <a:p>
            <a:r>
              <a:rPr lang="ja-JP" altLang="en-US" sz="1100" dirty="0"/>
              <a:t># It has been kept to a minimum using the design</a:t>
            </a:r>
          </a:p>
          <a:p>
            <a:r>
              <a:rPr lang="ja-JP" altLang="en-US" sz="1100" dirty="0"/>
              <a:t># principles of Models, Views, Controllers (MVC).</a:t>
            </a:r>
          </a:p>
          <a:p>
            <a:r>
              <a:rPr lang="ja-JP" altLang="en-US" sz="1100" dirty="0"/>
              <a:t>##################################################</a:t>
            </a:r>
          </a:p>
          <a:p>
            <a:endParaRPr lang="ja-JP" altLang="en-US" sz="1100" dirty="0"/>
          </a:p>
          <a:p>
            <a:r>
              <a:rPr lang="ja-JP" altLang="en-US" sz="1100" dirty="0"/>
              <a:t># Import modules required for app</a:t>
            </a:r>
          </a:p>
          <a:p>
            <a:r>
              <a:rPr lang="ja-JP" altLang="en-US" sz="1100" dirty="0"/>
              <a:t>import os</a:t>
            </a:r>
          </a:p>
          <a:p>
            <a:r>
              <a:rPr lang="ja-JP" altLang="en-US" sz="1100" dirty="0"/>
              <a:t>from flask import Flask, render_template, request</a:t>
            </a:r>
          </a:p>
          <a:p>
            <a:endParaRPr lang="ja-JP" altLang="en-US" sz="1100" dirty="0"/>
          </a:p>
          <a:p>
            <a:r>
              <a:rPr lang="ja-JP" altLang="en-US" sz="1100" dirty="0"/>
              <a:t># Create a Flask instance</a:t>
            </a:r>
          </a:p>
          <a:p>
            <a:r>
              <a:rPr lang="ja-JP" altLang="en-US" sz="1100" dirty="0"/>
              <a:t>app = Flask(__name__)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 Define routes #####</a:t>
            </a:r>
          </a:p>
          <a:p>
            <a:r>
              <a:rPr lang="ja-JP" altLang="en-US" sz="1100" dirty="0"/>
              <a:t>@app.route('/')</a:t>
            </a:r>
          </a:p>
          <a:p>
            <a:r>
              <a:rPr lang="ja-JP" altLang="en-US" sz="1100" dirty="0"/>
              <a:t>def home():</a:t>
            </a:r>
          </a:p>
          <a:p>
            <a:r>
              <a:rPr lang="ja-JP" altLang="en-US" sz="1100" dirty="0"/>
              <a:t>    return render_template('default.html',url="home")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 Run the Flask instance, browse to http://&lt;&lt; Host IP or URL &gt;&gt;:5000 #####</a:t>
            </a:r>
          </a:p>
          <a:p>
            <a:r>
              <a:rPr lang="ja-JP" altLang="en-US" sz="1100" dirty="0"/>
              <a:t>if __name__ == "__main__":</a:t>
            </a:r>
          </a:p>
          <a:p>
            <a:r>
              <a:rPr lang="ja-JP" altLang="en-US" sz="1100" dirty="0"/>
              <a:t>	app.run(debug=False, host='0.0.0.0', port=int(os.getenv('PORT', '5000')), threaded=True)</a:t>
            </a:r>
          </a:p>
          <a:p>
            <a:endParaRPr lang="ja-JP" altLang="en-US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75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MVC: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プログラムを</a:t>
            </a:r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lang="ja-JP" altLang="en-US" sz="1100" b="0" i="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つの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要素、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（モデル）、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（ビュー）、</a:t>
            </a:r>
            <a:r>
              <a:rPr lang="en-US" altLang="ja-JP" sz="1100" b="1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Controller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（コントローラ）に分割</a:t>
            </a:r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model: 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アプリケーションのデータの管理や制御</a:t>
            </a: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view: 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から受け取った更新情報を元に動的に画面に表示</a:t>
            </a: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controller: Model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と</a:t>
            </a:r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</a:t>
            </a:r>
            <a:r>
              <a:rPr lang="ja-JP" altLang="en-US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の橋渡し的な役割</a:t>
            </a:r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ja-JP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ja-JP" sz="1100" b="0" i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---</a:t>
            </a:r>
          </a:p>
          <a:p>
            <a:r>
              <a:rPr lang="ja-JP" altLang="en-US" sz="1100" dirty="0"/>
              <a:t>#!/usr/bin/env python3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##################################################</a:t>
            </a:r>
          </a:p>
          <a:p>
            <a:r>
              <a:rPr lang="ja-JP" altLang="en-US" sz="1100" dirty="0"/>
              <a:t># This is the main application file.</a:t>
            </a:r>
          </a:p>
          <a:p>
            <a:r>
              <a:rPr lang="ja-JP" altLang="en-US" sz="1100" dirty="0"/>
              <a:t># It has been kept to a minimum using the design</a:t>
            </a:r>
          </a:p>
          <a:p>
            <a:r>
              <a:rPr lang="ja-JP" altLang="en-US" sz="1100" dirty="0"/>
              <a:t># principles of Models, Views, Controllers (MVC).</a:t>
            </a:r>
          </a:p>
          <a:p>
            <a:r>
              <a:rPr lang="ja-JP" altLang="en-US" sz="1100" dirty="0"/>
              <a:t>##################################################</a:t>
            </a:r>
          </a:p>
          <a:p>
            <a:endParaRPr lang="ja-JP" altLang="en-US" sz="1100" dirty="0"/>
          </a:p>
          <a:p>
            <a:r>
              <a:rPr lang="ja-JP" altLang="en-US" sz="1100" dirty="0"/>
              <a:t># Import modules required for app</a:t>
            </a:r>
          </a:p>
          <a:p>
            <a:r>
              <a:rPr lang="ja-JP" altLang="en-US" sz="1100" dirty="0"/>
              <a:t>import os</a:t>
            </a:r>
          </a:p>
          <a:p>
            <a:r>
              <a:rPr lang="ja-JP" altLang="en-US" sz="1100" dirty="0"/>
              <a:t>from flask import Flask, render_template, request</a:t>
            </a:r>
          </a:p>
          <a:p>
            <a:endParaRPr lang="ja-JP" altLang="en-US" sz="1100" dirty="0"/>
          </a:p>
          <a:p>
            <a:r>
              <a:rPr lang="ja-JP" altLang="en-US" sz="1100" dirty="0"/>
              <a:t># Create a Flask instance</a:t>
            </a:r>
          </a:p>
          <a:p>
            <a:r>
              <a:rPr lang="ja-JP" altLang="en-US" sz="1100" dirty="0"/>
              <a:t>app = Flask(__name__)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 Define routes #####</a:t>
            </a:r>
          </a:p>
          <a:p>
            <a:r>
              <a:rPr lang="ja-JP" altLang="en-US" sz="1100" dirty="0"/>
              <a:t>@app.route('/')</a:t>
            </a:r>
          </a:p>
          <a:p>
            <a:r>
              <a:rPr lang="ja-JP" altLang="en-US" sz="1100" dirty="0"/>
              <a:t>def home():</a:t>
            </a:r>
          </a:p>
          <a:p>
            <a:r>
              <a:rPr lang="ja-JP" altLang="en-US" sz="1100" dirty="0"/>
              <a:t>    return render_template('default.html',url="home")</a:t>
            </a:r>
          </a:p>
          <a:p>
            <a:endParaRPr lang="ja-JP" altLang="en-US" sz="1100" dirty="0"/>
          </a:p>
          <a:p>
            <a:r>
              <a:rPr lang="ja-JP" altLang="en-US" sz="1100" dirty="0"/>
              <a:t>##### Run the Flask instance, browse to http://&lt;&lt; Host IP or URL &gt;&gt;:5000 #####</a:t>
            </a:r>
          </a:p>
          <a:p>
            <a:r>
              <a:rPr lang="ja-JP" altLang="en-US" sz="1100" dirty="0"/>
              <a:t>if __name__ == "__main__":</a:t>
            </a:r>
          </a:p>
          <a:p>
            <a:r>
              <a:rPr lang="ja-JP" altLang="en-US" sz="1100" dirty="0"/>
              <a:t>	app.run(debug=False, host='0.0.0.0', port=int(os.getenv('PORT', '5000')), threaded=True)</a:t>
            </a:r>
          </a:p>
          <a:p>
            <a:endParaRPr lang="ja-JP" altLang="en-US" sz="1100" b="0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39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24" y="919158"/>
            <a:ext cx="7886700" cy="6093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440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98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882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8580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8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94080"/>
            <a:ext cx="8572500" cy="362077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673673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8580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7481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5088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285750" y="971550"/>
            <a:ext cx="4057650" cy="2857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617" y="971550"/>
            <a:ext cx="4077633" cy="2857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285750" y="1428750"/>
            <a:ext cx="4057650" cy="308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4800600" y="1428750"/>
            <a:ext cx="4057650" cy="308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52132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10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74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085941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B27D37-15E3-41A9-A957-27D402BD9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9" name="fl" descr="                              Dell - Internal Use - Confidential&#10;">
            <a:extLst>
              <a:ext uri="{FF2B5EF4-FFF2-40B4-BE49-F238E27FC236}">
                <a16:creationId xmlns:a16="http://schemas.microsoft.com/office/drawing/2014/main" id="{C12349D9-4471-4E31-806C-77104FAE4D9B}"/>
              </a:ext>
            </a:extLst>
          </p:cNvPr>
          <p:cNvSpPr txBox="1"/>
          <p:nvPr userDrawn="1"/>
        </p:nvSpPr>
        <p:spPr>
          <a:xfrm>
            <a:off x="4200103" y="5022289"/>
            <a:ext cx="743793" cy="692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0380EF68-B6F5-41C0-995D-31C61E9C8EC0}"/>
              </a:ext>
            </a:extLst>
          </p:cNvPr>
          <p:cNvSpPr txBox="1"/>
          <p:nvPr userDrawn="1"/>
        </p:nvSpPr>
        <p:spPr>
          <a:xfrm>
            <a:off x="3857667" y="5023059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B0B98215-C3CD-4113-9581-F4D746E6568F}"/>
              </a:ext>
            </a:extLst>
          </p:cNvPr>
          <p:cNvSpPr txBox="1"/>
          <p:nvPr userDrawn="1"/>
        </p:nvSpPr>
        <p:spPr>
          <a:xfrm>
            <a:off x="0" y="49324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kumimoji="1" lang="ja-JP" alt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tmp"/><Relationship Id="rId5" Type="http://schemas.openxmlformats.org/officeDocument/2006/relationships/hyperlink" Target="https://spectrum.ieee.org/static/interactive-the-top-programming-languages-2019" TargetMode="Externa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627" y="573265"/>
            <a:ext cx="8481407" cy="1606594"/>
          </a:xfrm>
        </p:spPr>
        <p:txBody>
          <a:bodyPr/>
          <a:lstStyle/>
          <a:p>
            <a:r>
              <a:rPr lang="en-US" altLang="ja-JP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Lab04</a:t>
            </a:r>
            <a:br>
              <a:rPr lang="en-US" altLang="ja-JP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</a:br>
            <a:r>
              <a:rPr lang="en-US" altLang="ja-JP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Python and Flask</a:t>
            </a:r>
            <a:br>
              <a:rPr lang="en-US" altLang="ja-JP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</a:br>
            <a:endParaRPr lang="en-US" sz="2800" i="1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0F7079-E217-46FB-8C09-CE3D3C47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 </a:t>
            </a:r>
            <a:r>
              <a:rPr lang="en-AU" dirty="0"/>
              <a:t>Python &amp; Flask?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16228-765F-42AD-A2ED-260A648A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94080"/>
            <a:ext cx="5595097" cy="2395967"/>
          </a:xfrm>
        </p:spPr>
        <p:txBody>
          <a:bodyPr/>
          <a:lstStyle/>
          <a:p>
            <a:r>
              <a:rPr lang="en-US" altLang="ja-JP" sz="1600" dirty="0"/>
              <a:t>Python</a:t>
            </a:r>
            <a:r>
              <a:rPr lang="ja-JP" altLang="en-US" sz="1600" dirty="0"/>
              <a:t>は常に上位</a:t>
            </a:r>
            <a:r>
              <a:rPr lang="en-US" altLang="ja-JP" sz="1600" dirty="0"/>
              <a:t>4</a:t>
            </a:r>
            <a:r>
              <a:rPr lang="ja-JP" altLang="en-US" sz="1600" dirty="0"/>
              <a:t>言語に含まれている</a:t>
            </a:r>
          </a:p>
          <a:p>
            <a:r>
              <a:rPr lang="en-US" altLang="ja-JP" sz="1600" dirty="0"/>
              <a:t>Python</a:t>
            </a:r>
            <a:r>
              <a:rPr lang="ja-JP" altLang="en-US" sz="1600" dirty="0"/>
              <a:t>は多くの</a:t>
            </a:r>
            <a:r>
              <a:rPr lang="en-US" altLang="ja-JP" sz="1600" dirty="0"/>
              <a:t>IAC</a:t>
            </a:r>
            <a:r>
              <a:rPr lang="ja-JP" altLang="en-US" sz="1600" dirty="0"/>
              <a:t>ツール（例：</a:t>
            </a:r>
            <a:r>
              <a:rPr lang="en-US" altLang="ja-JP" sz="1600" dirty="0"/>
              <a:t>Ansible</a:t>
            </a:r>
            <a:r>
              <a:rPr lang="ja-JP" altLang="en-US" sz="1600" dirty="0"/>
              <a:t>）に組み込まれている</a:t>
            </a:r>
          </a:p>
          <a:p>
            <a:r>
              <a:rPr lang="en-US" altLang="ja-JP" sz="1600" dirty="0"/>
              <a:t>Python</a:t>
            </a:r>
            <a:r>
              <a:rPr lang="ja-JP" altLang="en-US" sz="1600" dirty="0"/>
              <a:t>は</a:t>
            </a:r>
            <a:r>
              <a:rPr lang="en-US" altLang="ja-JP" sz="1600" dirty="0"/>
              <a:t>Raspberry Pi</a:t>
            </a:r>
            <a:r>
              <a:rPr lang="ja-JP" altLang="en-US" sz="1600" dirty="0"/>
              <a:t>ベースの</a:t>
            </a:r>
            <a:r>
              <a:rPr lang="en-US" altLang="ja-JP" sz="1600" dirty="0"/>
              <a:t>IoT</a:t>
            </a:r>
            <a:r>
              <a:rPr lang="ja-JP" altLang="en-US" sz="1600" dirty="0"/>
              <a:t>プロジェクトで簡単に実装</a:t>
            </a:r>
          </a:p>
          <a:p>
            <a:r>
              <a:rPr lang="en-US" altLang="ja-JP" sz="1600" dirty="0"/>
              <a:t>Python</a:t>
            </a:r>
            <a:r>
              <a:rPr lang="ja-JP" altLang="en-US" sz="1600" dirty="0"/>
              <a:t>は</a:t>
            </a:r>
            <a:r>
              <a:rPr lang="en-US" altLang="ja-JP" sz="1600" dirty="0"/>
              <a:t>AI / ML</a:t>
            </a:r>
            <a:r>
              <a:rPr lang="ja-JP" altLang="en-US" sz="1600" dirty="0"/>
              <a:t>アプリケーションのリーダーになりつつある</a:t>
            </a:r>
          </a:p>
          <a:p>
            <a:r>
              <a:rPr lang="en-US" altLang="ja-JP" sz="1600" dirty="0"/>
              <a:t>Python</a:t>
            </a:r>
            <a:r>
              <a:rPr lang="ja-JP" altLang="en-US" sz="1600" dirty="0"/>
              <a:t>はコミュニティサポートが豊富</a:t>
            </a:r>
          </a:p>
          <a:p>
            <a:r>
              <a:rPr lang="en-US" altLang="ja-JP" sz="1600" dirty="0"/>
              <a:t>Flask</a:t>
            </a:r>
            <a:r>
              <a:rPr lang="ja-JP" altLang="en-US" sz="1600" dirty="0"/>
              <a:t>は</a:t>
            </a:r>
            <a:r>
              <a:rPr lang="en-US" altLang="ja-JP" sz="1600" dirty="0"/>
              <a:t>Python</a:t>
            </a:r>
            <a:r>
              <a:rPr lang="ja-JP" altLang="en-US" sz="1600" dirty="0" err="1"/>
              <a:t>で簡</a:t>
            </a:r>
            <a:r>
              <a:rPr lang="ja-JP" altLang="en-US" sz="1600" dirty="0"/>
              <a:t>単に実行できる軽量の</a:t>
            </a:r>
            <a:r>
              <a:rPr lang="en-US" altLang="ja-JP" sz="1600" dirty="0"/>
              <a:t>Web</a:t>
            </a:r>
            <a:r>
              <a:rPr lang="ja-JP" altLang="en-US" sz="1600" dirty="0"/>
              <a:t>サーバー</a:t>
            </a:r>
            <a:endParaRPr lang="en-AU" sz="1600" dirty="0"/>
          </a:p>
        </p:txBody>
      </p:sp>
      <p:pic>
        <p:nvPicPr>
          <p:cNvPr id="6" name="Picture 2" descr="Flask: web development, one drop at a time">
            <a:extLst>
              <a:ext uri="{FF2B5EF4-FFF2-40B4-BE49-F238E27FC236}">
                <a16:creationId xmlns:a16="http://schemas.microsoft.com/office/drawing/2014/main" id="{5067D6E8-6316-42E1-9F04-D7C37583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0" y="3828148"/>
            <a:ext cx="1729842" cy="67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">
            <a:extLst>
              <a:ext uri="{FF2B5EF4-FFF2-40B4-BE49-F238E27FC236}">
                <a16:creationId xmlns:a16="http://schemas.microsoft.com/office/drawing/2014/main" id="{804CBD16-6EC4-4F2E-9092-88191395F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r="8262"/>
          <a:stretch/>
        </p:blipFill>
        <p:spPr bwMode="auto">
          <a:xfrm>
            <a:off x="2902120" y="3729066"/>
            <a:ext cx="2322319" cy="89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6F99C84-1C1E-4CBF-9D46-424934ECB4E7}"/>
              </a:ext>
            </a:extLst>
          </p:cNvPr>
          <p:cNvGrpSpPr/>
          <p:nvPr/>
        </p:nvGrpSpPr>
        <p:grpSpPr>
          <a:xfrm>
            <a:off x="5298142" y="109183"/>
            <a:ext cx="3845858" cy="4543166"/>
            <a:chOff x="5298142" y="109183"/>
            <a:chExt cx="3845858" cy="45431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273DD0-5A60-4982-A745-59EC606458B0}"/>
                </a:ext>
              </a:extLst>
            </p:cNvPr>
            <p:cNvSpPr txBox="1"/>
            <p:nvPr/>
          </p:nvSpPr>
          <p:spPr>
            <a:xfrm>
              <a:off x="5298142" y="4406128"/>
              <a:ext cx="384585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800" dirty="0"/>
                <a:t>Source : IEEE SPECTRUM The Top Programing Languages</a:t>
              </a:r>
              <a:endParaRPr lang="en-US" altLang="ja-JP" sz="800" dirty="0">
                <a:hlinkClick r:id="rId5"/>
              </a:endParaRPr>
            </a:p>
            <a:p>
              <a:r>
                <a:rPr lang="en-US" altLang="ja-JP" sz="800" dirty="0">
                  <a:hlinkClick r:id="rId5"/>
                </a:rPr>
                <a:t>https://spectrum.ieee.org/static/interactive-the-top-programming-languages-2019</a:t>
              </a:r>
              <a:endParaRPr kumimoji="1" lang="ja-JP" altLang="en-US" sz="8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6713ECE-2DA9-4CFD-9FD5-9BDA29863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5992" y="703623"/>
              <a:ext cx="3052258" cy="359156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064BF1-B6AE-4091-A078-9523A439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2121" y="109183"/>
              <a:ext cx="1490829" cy="550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1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ja-JP" altLang="en-US" dirty="0"/>
              <a:t>バージョン？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70" y="1716683"/>
            <a:ext cx="3998469" cy="2388300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latin typeface="Consolas" panose="020B0609020204030204" pitchFamily="49" charset="0"/>
              </a:rPr>
              <a:t>Print function</a:t>
            </a:r>
          </a:p>
          <a:p>
            <a:r>
              <a:rPr lang="en-AU" dirty="0">
                <a:latin typeface="Consolas" panose="020B0609020204030204" pitchFamily="49" charset="0"/>
              </a:rPr>
              <a:t>Integer division</a:t>
            </a:r>
          </a:p>
          <a:p>
            <a:r>
              <a:rPr lang="en-AU" dirty="0">
                <a:latin typeface="Consolas" panose="020B0609020204030204" pitchFamily="49" charset="0"/>
              </a:rPr>
              <a:t>Strings have changed</a:t>
            </a:r>
          </a:p>
          <a:p>
            <a:r>
              <a:rPr lang="en-AU" dirty="0" err="1">
                <a:latin typeface="Consolas" panose="020B0609020204030204" pitchFamily="49" charset="0"/>
              </a:rPr>
              <a:t>Xrange</a:t>
            </a:r>
            <a:r>
              <a:rPr lang="en-AU" dirty="0">
                <a:latin typeface="Consolas" panose="020B0609020204030204" pitchFamily="49" charset="0"/>
              </a:rPr>
              <a:t> is deprecated</a:t>
            </a:r>
          </a:p>
          <a:p>
            <a:r>
              <a:rPr lang="en-AU" dirty="0">
                <a:latin typeface="Consolas" panose="020B0609020204030204" pitchFamily="49" charset="0"/>
              </a:rPr>
              <a:t>Error and exception handling</a:t>
            </a:r>
            <a:br>
              <a:rPr lang="en-AU" dirty="0">
                <a:latin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</a:rPr>
              <a:t>has changed</a:t>
            </a:r>
          </a:p>
          <a:p>
            <a:r>
              <a:rPr lang="en-AU" dirty="0">
                <a:latin typeface="Consolas" panose="020B0609020204030204" pitchFamily="49" charset="0"/>
              </a:rPr>
              <a:t>Banker’s rounding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4F6AB6B-86A5-43E5-9ECD-C081A45442C8}"/>
              </a:ext>
            </a:extLst>
          </p:cNvPr>
          <p:cNvGrpSpPr/>
          <p:nvPr/>
        </p:nvGrpSpPr>
        <p:grpSpPr>
          <a:xfrm>
            <a:off x="5054518" y="1716683"/>
            <a:ext cx="3714147" cy="3103751"/>
            <a:chOff x="5008251" y="973674"/>
            <a:chExt cx="3714147" cy="3103751"/>
          </a:xfrm>
        </p:grpSpPr>
        <p:sp>
          <p:nvSpPr>
            <p:cNvPr id="5" name="Rectangle 4"/>
            <p:cNvSpPr/>
            <p:nvPr/>
          </p:nvSpPr>
          <p:spPr>
            <a:xfrm>
              <a:off x="5008251" y="973674"/>
              <a:ext cx="3706793" cy="3103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37160" tIns="102870" rIns="102870" bIns="10287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AU" sz="1500" dirty="0" err="1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05686" y="1094338"/>
              <a:ext cx="835485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200" b="1" u="sng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Python 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5888" y="1094338"/>
              <a:ext cx="835485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200" b="1" u="sng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Python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2254" y="1420456"/>
              <a:ext cx="1317990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print ‘Hello, World!’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55568" y="1420456"/>
              <a:ext cx="1407758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print (‘Hello, World!’)</a:t>
              </a:r>
            </a:p>
          </p:txBody>
        </p:sp>
        <p:cxnSp>
          <p:nvCxnSpPr>
            <p:cNvPr id="12" name="Straight Connector 11"/>
            <p:cNvCxnSpPr>
              <a:stCxn id="5" idx="0"/>
              <a:endCxn id="5" idx="2"/>
            </p:cNvCxnSpPr>
            <p:nvPr/>
          </p:nvCxnSpPr>
          <p:spPr>
            <a:xfrm>
              <a:off x="6861648" y="973674"/>
              <a:ext cx="0" cy="310375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62254" y="1704594"/>
              <a:ext cx="745717" cy="44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print 3 / 2</a:t>
              </a:r>
            </a:p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55568" y="1704594"/>
              <a:ext cx="835485" cy="44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print (3 / 2)</a:t>
              </a:r>
            </a:p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1.5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62255" y="2149077"/>
              <a:ext cx="1225015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Strings are ASCII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55568" y="2149077"/>
              <a:ext cx="1766830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Strings are Unicode (utf-8)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5567" y="2441671"/>
              <a:ext cx="158729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 err="1">
                  <a:solidFill>
                    <a:schemeClr val="bg2"/>
                  </a:solidFill>
                </a:rPr>
                <a:t>NameError</a:t>
              </a:r>
              <a:r>
                <a:rPr lang="en-AU" sz="1050" dirty="0">
                  <a:solidFill>
                    <a:schemeClr val="bg2"/>
                  </a:solidFill>
                </a:rPr>
                <a:t>: not defined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55567" y="2810534"/>
              <a:ext cx="1630575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raise </a:t>
              </a:r>
              <a:r>
                <a:rPr lang="en-AU" sz="1050" dirty="0" err="1">
                  <a:solidFill>
                    <a:schemeClr val="bg2"/>
                  </a:solidFill>
                </a:rPr>
                <a:t>IOError</a:t>
              </a:r>
              <a:r>
                <a:rPr lang="en-AU" sz="1050" dirty="0">
                  <a:solidFill>
                    <a:schemeClr val="bg2"/>
                  </a:solidFill>
                </a:rPr>
                <a:t>(“file error”)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1945" y="2810534"/>
              <a:ext cx="1614545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raise </a:t>
              </a:r>
              <a:r>
                <a:rPr lang="en-AU" sz="1050" dirty="0" err="1">
                  <a:solidFill>
                    <a:schemeClr val="bg2"/>
                  </a:solidFill>
                </a:rPr>
                <a:t>IOError</a:t>
              </a:r>
              <a:r>
                <a:rPr lang="en-AU" sz="1050" dirty="0">
                  <a:solidFill>
                    <a:schemeClr val="bg2"/>
                  </a:solidFill>
                </a:rPr>
                <a:t>, “file error”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61944" y="3090077"/>
              <a:ext cx="155523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except </a:t>
              </a:r>
              <a:r>
                <a:rPr lang="en-AU" sz="1050" dirty="0" err="1">
                  <a:solidFill>
                    <a:schemeClr val="bg2"/>
                  </a:solidFill>
                </a:rPr>
                <a:t>NameError</a:t>
              </a:r>
              <a:r>
                <a:rPr lang="en-AU" sz="1050" dirty="0">
                  <a:solidFill>
                    <a:schemeClr val="bg2"/>
                  </a:solidFill>
                </a:rPr>
                <a:t>, err: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55566" y="3090077"/>
              <a:ext cx="1705916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except </a:t>
              </a:r>
              <a:r>
                <a:rPr lang="en-AU" sz="1050" dirty="0" err="1">
                  <a:solidFill>
                    <a:schemeClr val="bg2"/>
                  </a:solidFill>
                </a:rPr>
                <a:t>NameError</a:t>
              </a:r>
              <a:r>
                <a:rPr lang="en-AU" sz="1050" dirty="0">
                  <a:solidFill>
                    <a:schemeClr val="bg2"/>
                  </a:solidFill>
                </a:rPr>
                <a:t> </a:t>
              </a:r>
              <a:r>
                <a:rPr lang="en-AU" sz="1050" b="1" dirty="0">
                  <a:solidFill>
                    <a:schemeClr val="bg2"/>
                  </a:solidFill>
                </a:rPr>
                <a:t>as</a:t>
              </a:r>
              <a:r>
                <a:rPr lang="en-AU" sz="1050" dirty="0">
                  <a:solidFill>
                    <a:schemeClr val="bg2"/>
                  </a:solidFill>
                </a:rPr>
                <a:t> err: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61945" y="3496048"/>
              <a:ext cx="883575" cy="44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round(16.5)</a:t>
              </a:r>
            </a:p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17.0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52320" y="3496048"/>
              <a:ext cx="883575" cy="447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round(16.5)</a:t>
              </a:r>
            </a:p>
            <a:p>
              <a:pPr>
                <a:lnSpc>
                  <a:spcPct val="90000"/>
                </a:lnSpc>
                <a:spcBef>
                  <a:spcPts val="450"/>
                </a:spcBef>
                <a:buClr>
                  <a:schemeClr val="bg1"/>
                </a:buClr>
              </a:pPr>
              <a:r>
                <a:rPr lang="en-AU" sz="1050" dirty="0">
                  <a:solidFill>
                    <a:schemeClr val="bg2"/>
                  </a:solidFill>
                </a:rPr>
                <a:t>16</a:t>
              </a:r>
            </a:p>
          </p:txBody>
        </p:sp>
      </p:grpSp>
      <p:sp>
        <p:nvSpPr>
          <p:cNvPr id="17" name="スクロール: 横 16">
            <a:extLst>
              <a:ext uri="{FF2B5EF4-FFF2-40B4-BE49-F238E27FC236}">
                <a16:creationId xmlns:a16="http://schemas.microsoft.com/office/drawing/2014/main" id="{4DBF5E90-3D1D-4E1B-9BA3-B27801928F0C}"/>
              </a:ext>
            </a:extLst>
          </p:cNvPr>
          <p:cNvSpPr/>
          <p:nvPr/>
        </p:nvSpPr>
        <p:spPr>
          <a:xfrm>
            <a:off x="573248" y="683984"/>
            <a:ext cx="7836346" cy="756031"/>
          </a:xfrm>
          <a:prstGeom prst="horizontalScroll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Piper wave 3 </a:t>
            </a:r>
            <a:r>
              <a:rPr kumimoji="1"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では</a:t>
            </a:r>
            <a:r>
              <a:rPr kumimoji="1"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 3</a:t>
            </a:r>
            <a:r>
              <a:rPr kumimoji="1"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</a:t>
            </a:r>
            <a:endParaRPr kumimoji="1" lang="en-US" altLang="ja-JP" sz="1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 2.7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2020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日でサポート終了（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EOL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E7E00-B7FF-420C-A598-C73A8062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61" y="3629133"/>
            <a:ext cx="187668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DCB-3D82-46CC-BC03-72D8E2FA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Exercise</a:t>
            </a:r>
            <a:r>
              <a:rPr lang="en-AU" altLang="ja-JP" dirty="0"/>
              <a:t> : Web</a:t>
            </a:r>
            <a:r>
              <a:rPr lang="ja-JP" altLang="en-US" dirty="0"/>
              <a:t>サーバを立てる </a:t>
            </a:r>
            <a:r>
              <a:rPr lang="en-US" altLang="ja-JP" dirty="0"/>
              <a:t>#1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5A2A-6F13-4FA6-88AC-57FA0575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コマンドプロンプトを起動して、作業フォルダに移動（例：</a:t>
            </a:r>
            <a:r>
              <a:rPr lang="en-US" altLang="ja-JP" sz="1600" dirty="0"/>
              <a:t>Lab 04 xxx</a:t>
            </a:r>
            <a:r>
              <a:rPr lang="ja-JP" altLang="en-US" sz="1600" dirty="0"/>
              <a:t>）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Run the following command</a:t>
            </a:r>
          </a:p>
          <a:p>
            <a:pPr marL="342900" lvl="1" indent="0">
              <a:buNone/>
            </a:pPr>
            <a:r>
              <a:rPr lang="en-AU" sz="1200" dirty="0"/>
              <a:t>&gt; python app.py</a:t>
            </a:r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endParaRPr lang="en-AU" sz="1200" dirty="0"/>
          </a:p>
          <a:p>
            <a:pPr marL="342900" lvl="1" indent="0">
              <a:buNone/>
            </a:pPr>
            <a:r>
              <a:rPr lang="en-US" altLang="ja-JP" sz="1200" dirty="0"/>
              <a:t>flask</a:t>
            </a:r>
            <a:r>
              <a:rPr lang="ja-JP" altLang="en-US" sz="1200" dirty="0"/>
              <a:t>モジュールのエラーがでたら</a:t>
            </a:r>
            <a:r>
              <a:rPr lang="en-US" altLang="ja-JP" sz="1200" dirty="0"/>
              <a:t>pip install</a:t>
            </a:r>
          </a:p>
          <a:p>
            <a:pPr marL="342900" lvl="1" indent="0">
              <a:buNone/>
            </a:pPr>
            <a:r>
              <a:rPr lang="en-US" altLang="ja-JP" sz="1200" dirty="0"/>
              <a:t>&gt;pip install Flask</a:t>
            </a:r>
            <a:endParaRPr lang="en-AU" sz="1200" dirty="0"/>
          </a:p>
          <a:p>
            <a:pPr marL="342900" indent="-342900">
              <a:buFont typeface="+mj-lt"/>
              <a:buAutoNum type="arabicPeriod"/>
            </a:pPr>
            <a:r>
              <a:rPr lang="en-AU" altLang="ja-JP" sz="1600" dirty="0"/>
              <a:t>Open a browser with the following URL</a:t>
            </a:r>
          </a:p>
          <a:p>
            <a:pPr marL="342900" lvl="1" indent="0">
              <a:buNone/>
            </a:pPr>
            <a:r>
              <a:rPr lang="en-AU" altLang="ja-JP" dirty="0">
                <a:hlinkClick r:id="rId3"/>
              </a:rPr>
              <a:t>http://localhost:5000</a:t>
            </a:r>
            <a:endParaRPr lang="en-AU" altLang="ja-JP" dirty="0"/>
          </a:p>
          <a:p>
            <a:pPr marL="342900" indent="-342900">
              <a:buFont typeface="+mj-lt"/>
              <a:buAutoNum type="arabicPeriod"/>
            </a:pPr>
            <a:r>
              <a:rPr lang="en-AU" altLang="ja-JP" sz="1600" dirty="0"/>
              <a:t>“Hello, World!” </a:t>
            </a:r>
            <a:r>
              <a:rPr lang="ja-JP" altLang="en-US" sz="1600" dirty="0"/>
              <a:t>を確認</a:t>
            </a:r>
            <a:endParaRPr lang="en-AU" altLang="ja-JP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FD43F-C348-4F31-867C-8B2D39D25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75"/>
          <a:stretch/>
        </p:blipFill>
        <p:spPr>
          <a:xfrm>
            <a:off x="549676" y="1870262"/>
            <a:ext cx="8451449" cy="12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5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DCB-3D82-46CC-BC03-72D8E2FA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Exercise</a:t>
            </a:r>
            <a:r>
              <a:rPr lang="en-AU" altLang="ja-JP" dirty="0"/>
              <a:t> : Web</a:t>
            </a:r>
            <a:r>
              <a:rPr lang="ja-JP" altLang="en-US" dirty="0"/>
              <a:t>サーバを立てる </a:t>
            </a:r>
            <a:r>
              <a:rPr lang="en-US" altLang="ja-JP" dirty="0"/>
              <a:t>#2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5A2A-6F13-4FA6-88AC-57FA0575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作業フォルダ（例：</a:t>
            </a:r>
            <a:r>
              <a:rPr lang="en-US" altLang="ja-JP" sz="1600" dirty="0"/>
              <a:t>Lab 04 xxx</a:t>
            </a:r>
            <a:r>
              <a:rPr lang="ja-JP" altLang="en-US" sz="1600" dirty="0"/>
              <a:t>）にディレクトリ</a:t>
            </a:r>
            <a:r>
              <a:rPr lang="en-AU" altLang="ja-JP" sz="1600" dirty="0"/>
              <a:t>‘templates’</a:t>
            </a:r>
            <a:r>
              <a:rPr lang="ja-JP" altLang="en-US" sz="1600" dirty="0"/>
              <a:t> を作成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Lab3</a:t>
            </a:r>
            <a:r>
              <a:rPr lang="ja-JP" altLang="en-US" sz="1600" dirty="0"/>
              <a:t>の</a:t>
            </a:r>
            <a:r>
              <a:rPr lang="en-US" altLang="ja-JP" sz="1600" dirty="0"/>
              <a:t>HTML</a:t>
            </a:r>
            <a:r>
              <a:rPr lang="ja-JP" altLang="en-US" sz="1600" dirty="0"/>
              <a:t>コードをこの</a:t>
            </a:r>
            <a:r>
              <a:rPr lang="en-AU" altLang="ja-JP" sz="1600" dirty="0"/>
              <a:t>templates</a:t>
            </a:r>
            <a:r>
              <a:rPr lang="ja-JP" altLang="en-US" sz="1600" dirty="0"/>
              <a:t>にコピーし、</a:t>
            </a:r>
            <a:r>
              <a:rPr lang="en-US" altLang="ja-JP" sz="1600" dirty="0"/>
              <a:t> default.html</a:t>
            </a:r>
            <a:r>
              <a:rPr lang="ja-JP" altLang="en-US" sz="1600" dirty="0"/>
              <a:t>に</a:t>
            </a:r>
            <a:r>
              <a:rPr lang="en-US" altLang="ja-JP" sz="1600" dirty="0"/>
              <a:t>rename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作業フォルダは次のようになる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endParaRPr lang="en-AU" sz="1600" dirty="0"/>
          </a:p>
          <a:p>
            <a:pPr marL="342900" indent="-342900">
              <a:buFont typeface="+mj-lt"/>
              <a:buAutoNum type="arabicPeriod"/>
            </a:pPr>
            <a:endParaRPr lang="en-AU" sz="1600" dirty="0"/>
          </a:p>
          <a:p>
            <a:pPr marL="342900" lvl="1" indent="0">
              <a:buNone/>
            </a:pPr>
            <a:endParaRPr lang="en-AU" sz="1200" dirty="0"/>
          </a:p>
          <a:p>
            <a:pPr marL="0" indent="0">
              <a:buNone/>
            </a:pP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en-AU" altLang="ja-JP" sz="1600" dirty="0"/>
              <a:t>Run &amp; Open a browser with the following URL</a:t>
            </a:r>
          </a:p>
          <a:p>
            <a:pPr marL="342900" lvl="1" indent="0">
              <a:buNone/>
            </a:pPr>
            <a:r>
              <a:rPr lang="en-AU" altLang="ja-JP" dirty="0">
                <a:hlinkClick r:id="rId3"/>
              </a:rPr>
              <a:t>http://localhost:5000</a:t>
            </a:r>
            <a:endParaRPr lang="en-AU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機能分割：</a:t>
            </a:r>
            <a:r>
              <a:rPr lang="en-US" altLang="ja-JP" sz="1600" dirty="0"/>
              <a:t>MVC</a:t>
            </a:r>
            <a:r>
              <a:rPr lang="ja-JP" altLang="en-US" sz="1600" dirty="0"/>
              <a:t>アーキテクチャ</a:t>
            </a:r>
            <a:endParaRPr lang="en-AU" sz="1600" dirty="0"/>
          </a:p>
          <a:p>
            <a:pPr marL="342900" lvl="1" indent="0">
              <a:buNone/>
            </a:pPr>
            <a:r>
              <a:rPr lang="ja-JP" altLang="en-US" dirty="0"/>
              <a:t>プログラムを、</a:t>
            </a:r>
            <a:r>
              <a:rPr lang="en-US" altLang="ja-JP" b="1" dirty="0"/>
              <a:t>Model</a:t>
            </a:r>
            <a:r>
              <a:rPr lang="ja-JP" altLang="en-US" dirty="0"/>
              <a:t>（モデル）、</a:t>
            </a:r>
            <a:r>
              <a:rPr lang="en-US" altLang="ja-JP" b="1" dirty="0"/>
              <a:t>View</a:t>
            </a:r>
            <a:r>
              <a:rPr lang="ja-JP" altLang="en-US" dirty="0"/>
              <a:t>（ビュー）、</a:t>
            </a:r>
            <a:r>
              <a:rPr lang="en-US" altLang="ja-JP" b="1" dirty="0"/>
              <a:t>Controller</a:t>
            </a:r>
            <a:r>
              <a:rPr lang="ja-JP" altLang="en-US" dirty="0"/>
              <a:t>（コントローラ）に分割</a:t>
            </a:r>
            <a:endParaRPr lang="en-AU" dirty="0"/>
          </a:p>
          <a:p>
            <a:pPr marL="0" indent="0">
              <a:buNone/>
            </a:pPr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CA768-AA89-4A92-B7D2-96C07A4AE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71" r="76378" b="14920"/>
          <a:stretch/>
        </p:blipFill>
        <p:spPr>
          <a:xfrm>
            <a:off x="1239683" y="2258036"/>
            <a:ext cx="1871654" cy="89285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737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CA867-828B-42AE-9E0E-F1F9CD81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MVC </a:t>
            </a:r>
            <a:r>
              <a:rPr lang="ja-JP" altLang="en-US" dirty="0"/>
              <a:t>って？</a:t>
            </a:r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49D87D-D246-409C-B184-0BB3FF3C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94080"/>
            <a:ext cx="8572500" cy="863002"/>
          </a:xfrm>
        </p:spPr>
        <p:txBody>
          <a:bodyPr/>
          <a:lstStyle/>
          <a:p>
            <a:r>
              <a:rPr kumimoji="1" lang="ja-JP" altLang="en-US" dirty="0"/>
              <a:t>機能ごとに処理を分けて記載しわかりやすくするモデル（概念：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フレームワーク）</a:t>
            </a:r>
            <a:endParaRPr kumimoji="1" lang="en-US" altLang="ja-JP" dirty="0"/>
          </a:p>
          <a:p>
            <a:r>
              <a:rPr lang="en-US" altLang="ja-JP" dirty="0"/>
              <a:t>Model</a:t>
            </a:r>
            <a:r>
              <a:rPr lang="ja-JP" altLang="en-US" dirty="0"/>
              <a:t>（モデル）、</a:t>
            </a:r>
            <a:r>
              <a:rPr lang="en-US" altLang="ja-JP" dirty="0"/>
              <a:t>View</a:t>
            </a:r>
            <a:r>
              <a:rPr lang="ja-JP" altLang="en-US" dirty="0"/>
              <a:t>（ビュー）、</a:t>
            </a:r>
            <a:r>
              <a:rPr lang="en-US" altLang="ja-JP" dirty="0"/>
              <a:t>Controller</a:t>
            </a:r>
            <a:r>
              <a:rPr lang="ja-JP" altLang="en-US" dirty="0"/>
              <a:t>（コントローラ）に分割</a:t>
            </a:r>
            <a:endParaRPr kumimoji="1" lang="ja-JP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A8FF2-129F-43A6-8421-C4B644642628}"/>
              </a:ext>
            </a:extLst>
          </p:cNvPr>
          <p:cNvSpPr/>
          <p:nvPr/>
        </p:nvSpPr>
        <p:spPr>
          <a:xfrm>
            <a:off x="3236260" y="2446393"/>
            <a:ext cx="1766047" cy="618565"/>
          </a:xfrm>
          <a:prstGeom prst="round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chemeClr val="bg2"/>
                </a:solidFill>
              </a:rPr>
              <a:t>Controller</a:t>
            </a:r>
            <a:endParaRPr kumimoji="1" lang="ja-JP" altLang="en-US" sz="1800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8DF3FE-1A42-4C71-AFBE-A3B52A00A207}"/>
              </a:ext>
            </a:extLst>
          </p:cNvPr>
          <p:cNvSpPr/>
          <p:nvPr/>
        </p:nvSpPr>
        <p:spPr>
          <a:xfrm>
            <a:off x="1990166" y="3796851"/>
            <a:ext cx="1766047" cy="618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chemeClr val="bg2"/>
                </a:solidFill>
              </a:rPr>
              <a:t>View</a:t>
            </a:r>
            <a:endParaRPr kumimoji="1" lang="ja-JP" altLang="en-US" sz="1800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157C25-BDC5-4E7B-B2CC-A40ACD32A09A}"/>
              </a:ext>
            </a:extLst>
          </p:cNvPr>
          <p:cNvSpPr/>
          <p:nvPr/>
        </p:nvSpPr>
        <p:spPr>
          <a:xfrm>
            <a:off x="4572000" y="3814781"/>
            <a:ext cx="1766047" cy="618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chemeClr val="bg2"/>
                </a:solidFill>
              </a:rPr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25C121-5C07-4A83-BD9A-88EA3B8B4557}"/>
              </a:ext>
            </a:extLst>
          </p:cNvPr>
          <p:cNvCxnSpPr/>
          <p:nvPr/>
        </p:nvCxnSpPr>
        <p:spPr>
          <a:xfrm>
            <a:off x="4347883" y="1783976"/>
            <a:ext cx="0" cy="447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30F2FC-EA07-4D67-8912-71D6CD24092D}"/>
              </a:ext>
            </a:extLst>
          </p:cNvPr>
          <p:cNvCxnSpPr>
            <a:cxnSpLocks/>
          </p:cNvCxnSpPr>
          <p:nvPr/>
        </p:nvCxnSpPr>
        <p:spPr>
          <a:xfrm>
            <a:off x="5002307" y="3247129"/>
            <a:ext cx="412376" cy="385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FA2497-591C-47BB-94CF-9A60194C63E4}"/>
              </a:ext>
            </a:extLst>
          </p:cNvPr>
          <p:cNvCxnSpPr>
            <a:cxnSpLocks/>
          </p:cNvCxnSpPr>
          <p:nvPr/>
        </p:nvCxnSpPr>
        <p:spPr>
          <a:xfrm flipH="1" flipV="1">
            <a:off x="4679579" y="3333394"/>
            <a:ext cx="421339" cy="369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BD67E180-7FE5-4141-9801-79FB63A70267}"/>
              </a:ext>
            </a:extLst>
          </p:cNvPr>
          <p:cNvSpPr/>
          <p:nvPr/>
        </p:nvSpPr>
        <p:spPr>
          <a:xfrm>
            <a:off x="7351058" y="3886797"/>
            <a:ext cx="788894" cy="546549"/>
          </a:xfrm>
          <a:prstGeom prst="can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16CA0F-18B5-447B-97F2-D0E15868E5D5}"/>
              </a:ext>
            </a:extLst>
          </p:cNvPr>
          <p:cNvCxnSpPr>
            <a:cxnSpLocks/>
          </p:cNvCxnSpPr>
          <p:nvPr/>
        </p:nvCxnSpPr>
        <p:spPr>
          <a:xfrm>
            <a:off x="6606989" y="4090110"/>
            <a:ext cx="654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2FDDD-F02C-4316-8098-EE2C2F071340}"/>
              </a:ext>
            </a:extLst>
          </p:cNvPr>
          <p:cNvCxnSpPr>
            <a:cxnSpLocks/>
          </p:cNvCxnSpPr>
          <p:nvPr/>
        </p:nvCxnSpPr>
        <p:spPr>
          <a:xfrm flipH="1">
            <a:off x="6606988" y="4242510"/>
            <a:ext cx="654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334F86-963B-4713-9434-69F05097DC53}"/>
              </a:ext>
            </a:extLst>
          </p:cNvPr>
          <p:cNvCxnSpPr>
            <a:cxnSpLocks/>
          </p:cNvCxnSpPr>
          <p:nvPr/>
        </p:nvCxnSpPr>
        <p:spPr>
          <a:xfrm flipH="1">
            <a:off x="2873189" y="3278842"/>
            <a:ext cx="421342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13C87F-8F3A-461D-80A9-15D4E6B18E19}"/>
              </a:ext>
            </a:extLst>
          </p:cNvPr>
          <p:cNvCxnSpPr>
            <a:cxnSpLocks/>
          </p:cNvCxnSpPr>
          <p:nvPr/>
        </p:nvCxnSpPr>
        <p:spPr>
          <a:xfrm flipV="1">
            <a:off x="3294531" y="3272416"/>
            <a:ext cx="322728" cy="381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68C865-D621-45F5-8E8E-3F3C72876F6B}"/>
              </a:ext>
            </a:extLst>
          </p:cNvPr>
          <p:cNvCxnSpPr>
            <a:cxnSpLocks/>
          </p:cNvCxnSpPr>
          <p:nvPr/>
        </p:nvCxnSpPr>
        <p:spPr>
          <a:xfrm flipV="1">
            <a:off x="3917577" y="1783976"/>
            <a:ext cx="0" cy="447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31AC07-29B0-470C-B2EE-A21B7BCAFE70}"/>
              </a:ext>
            </a:extLst>
          </p:cNvPr>
          <p:cNvSpPr txBox="1"/>
          <p:nvPr/>
        </p:nvSpPr>
        <p:spPr>
          <a:xfrm>
            <a:off x="4890248" y="4545704"/>
            <a:ext cx="13447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アプリケーションのデータ管理や制御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F482E8-3D81-4D03-8156-A2FB0422D283}"/>
              </a:ext>
            </a:extLst>
          </p:cNvPr>
          <p:cNvSpPr txBox="1"/>
          <p:nvPr/>
        </p:nvSpPr>
        <p:spPr>
          <a:xfrm>
            <a:off x="1745877" y="4545704"/>
            <a:ext cx="22546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から受け取った更新情報をもとに動的に画面表示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0DC66C-CF5F-4D43-8410-AAC88A5EA182}"/>
              </a:ext>
            </a:extLst>
          </p:cNvPr>
          <p:cNvSpPr txBox="1"/>
          <p:nvPr/>
        </p:nvSpPr>
        <p:spPr>
          <a:xfrm>
            <a:off x="5210735" y="2540231"/>
            <a:ext cx="13962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Model/View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の橋渡し的な役割</a:t>
            </a:r>
          </a:p>
        </p:txBody>
      </p:sp>
    </p:spTree>
    <p:extLst>
      <p:ext uri="{BB962C8B-B14F-4D97-AF65-F5344CB8AC3E}">
        <p14:creationId xmlns:p14="http://schemas.microsoft.com/office/powerpoint/2010/main" val="37560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CA867-828B-42AE-9E0E-F1F9CD81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Examine the Python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B2BA-DE5E-439C-AFEC-DD82BF60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751560"/>
            <a:ext cx="7973111" cy="400593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A81E2B4-C41B-4027-B2F9-CABE35FA5B1B}"/>
              </a:ext>
            </a:extLst>
          </p:cNvPr>
          <p:cNvSpPr/>
          <p:nvPr/>
        </p:nvSpPr>
        <p:spPr>
          <a:xfrm rot="10800000">
            <a:off x="1609345" y="3408883"/>
            <a:ext cx="1111910" cy="285293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2581E-905D-450A-91C0-874F57D84478}"/>
              </a:ext>
            </a:extLst>
          </p:cNvPr>
          <p:cNvSpPr txBox="1"/>
          <p:nvPr/>
        </p:nvSpPr>
        <p:spPr>
          <a:xfrm>
            <a:off x="2831136" y="3443808"/>
            <a:ext cx="48058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accent3"/>
                </a:solidFill>
              </a:rPr>
              <a:t>Remember controllers / routes in the MVC architecture?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325F75-468B-4D17-91E9-CB7B9897822F}"/>
              </a:ext>
            </a:extLst>
          </p:cNvPr>
          <p:cNvSpPr/>
          <p:nvPr/>
        </p:nvSpPr>
        <p:spPr>
          <a:xfrm rot="10800000">
            <a:off x="4572000" y="3694177"/>
            <a:ext cx="1111910" cy="285293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2179A-001A-4215-87B1-C44C71C81F60}"/>
              </a:ext>
            </a:extLst>
          </p:cNvPr>
          <p:cNvSpPr txBox="1"/>
          <p:nvPr/>
        </p:nvSpPr>
        <p:spPr>
          <a:xfrm>
            <a:off x="5772646" y="3729102"/>
            <a:ext cx="19781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accent3"/>
                </a:solidFill>
              </a:rPr>
              <a:t>And views / templates?</a:t>
            </a:r>
          </a:p>
        </p:txBody>
      </p:sp>
    </p:spTree>
    <p:extLst>
      <p:ext uri="{BB962C8B-B14F-4D97-AF65-F5344CB8AC3E}">
        <p14:creationId xmlns:p14="http://schemas.microsoft.com/office/powerpoint/2010/main" val="180554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010433"/>
      </p:ext>
    </p:extLst>
  </p:cSld>
  <p:clrMapOvr>
    <a:masterClrMapping/>
  </p:clrMapOvr>
</p:sld>
</file>

<file path=ppt/theme/theme1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T_template_2020.potm" id="{5AD44F18-3FC4-4130-B40D-74790D97E792}" vid="{FB005101-4223-4F4A-BE92-D9989D723F70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5F16F6CF335444E822F97DF4ECF7760" ma:contentTypeVersion="6" ma:contentTypeDescription="新しいドキュメントを作成します。" ma:contentTypeScope="" ma:versionID="1ba5af543b23ada45992e696490bff16">
  <xsd:schema xmlns:xsd="http://www.w3.org/2001/XMLSchema" xmlns:xs="http://www.w3.org/2001/XMLSchema" xmlns:p="http://schemas.microsoft.com/office/2006/metadata/properties" xmlns:ns2="c07a778c-c08c-4368-b7f2-29025dba2907" targetNamespace="http://schemas.microsoft.com/office/2006/metadata/properties" ma:root="true" ma:fieldsID="c7139db9f8aa515238e305e46bb18fab" ns2:_="">
    <xsd:import namespace="c07a778c-c08c-4368-b7f2-29025dba29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a778c-c08c-4368-b7f2-29025dba2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766F89-5BC2-4D05-B56C-E7A25D05A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a778c-c08c-4368-b7f2-29025dba2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83B2DD-4092-4957-881D-1B7E6CB65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379570-2136-405D-855A-6F29A7DDE25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1078</Words>
  <Application>Microsoft Office PowerPoint</Application>
  <PresentationFormat>On-screen Show (16:9)</PresentationFormat>
  <Paragraphs>146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Meiryo UI</vt:lpstr>
      <vt:lpstr>Museo Sans For Dell</vt:lpstr>
      <vt:lpstr>Arial</vt:lpstr>
      <vt:lpstr>Calibri</vt:lpstr>
      <vt:lpstr>Consolas</vt:lpstr>
      <vt:lpstr>Wingdings</vt:lpstr>
      <vt:lpstr>1_Dell Tech 2019</vt:lpstr>
      <vt:lpstr>Lab04 Python and Flask </vt:lpstr>
      <vt:lpstr>なぜ Python &amp; Flask?</vt:lpstr>
      <vt:lpstr>Python バージョン？</vt:lpstr>
      <vt:lpstr>Lab Exercise : Webサーバを立てる #1</vt:lpstr>
      <vt:lpstr>Lab Exercise : Webサーバを立てる #2</vt:lpstr>
      <vt:lpstr>MVC って？</vt:lpstr>
      <vt:lpstr>Let’s Examine the Python App</vt:lpstr>
      <vt:lpstr>PowerPoint Presentation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1</dc:title>
  <dc:creator>Crithary, Theo</dc:creator>
  <cp:lastModifiedBy>Tanaka, Hiroyuki (SSE PS West)</cp:lastModifiedBy>
  <cp:revision>43</cp:revision>
  <cp:lastPrinted>2018-09-10T14:53:10Z</cp:lastPrinted>
  <dcterms:created xsi:type="dcterms:W3CDTF">2019-04-30T01:59:44Z</dcterms:created>
  <dcterms:modified xsi:type="dcterms:W3CDTF">2020-05-21T10:03:36Z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0x010100C5F16F6CF335444E822F97DF4ECF7760</vt:lpwstr>
  </property>
  <property fmtid="{D5CDD505-2E9C-101B-9397-08002B2CF9AE}" pid="3" name="MSIP_Label_7de70ee2-0cb4-4d60-aee5-75ef2c4c8a90_Enabled">
    <vt:lpwstr>True</vt:lpwstr>
  </property>
  <property fmtid="{D5CDD505-2E9C-101B-9397-08002B2CF9AE}" pid="4" name="MSIP_Label_7de70ee2-0cb4-4d60-aee5-75ef2c4c8a90_SiteId">
    <vt:lpwstr>945c199a-83a2-4e80-9f8c-5a91be5752dd</vt:lpwstr>
  </property>
  <property fmtid="{D5CDD505-2E9C-101B-9397-08002B2CF9AE}" pid="5" name="MSIP_Label_7de70ee2-0cb4-4d60-aee5-75ef2c4c8a90_Owner">
    <vt:lpwstr>hiroyuki.tanaka@emc.com</vt:lpwstr>
  </property>
  <property fmtid="{D5CDD505-2E9C-101B-9397-08002B2CF9AE}" pid="6" name="MSIP_Label_7de70ee2-0cb4-4d60-aee5-75ef2c4c8a90_SetDate">
    <vt:lpwstr>2020-05-21T09:04:37.7736859Z</vt:lpwstr>
  </property>
  <property fmtid="{D5CDD505-2E9C-101B-9397-08002B2CF9AE}" pid="7" name="MSIP_Label_7de70ee2-0cb4-4d60-aee5-75ef2c4c8a90_Name">
    <vt:lpwstr>Internal Use</vt:lpwstr>
  </property>
  <property fmtid="{D5CDD505-2E9C-101B-9397-08002B2CF9AE}" pid="8" name="MSIP_Label_7de70ee2-0cb4-4d60-aee5-75ef2c4c8a90_Application">
    <vt:lpwstr>Microsoft Azure Information Protection</vt:lpwstr>
  </property>
  <property fmtid="{D5CDD505-2E9C-101B-9397-08002B2CF9AE}" pid="9" name="MSIP_Label_7de70ee2-0cb4-4d60-aee5-75ef2c4c8a90_ActionId">
    <vt:lpwstr>f1cd4eb3-4e29-4486-b390-18b500d7d08f</vt:lpwstr>
  </property>
  <property fmtid="{D5CDD505-2E9C-101B-9397-08002B2CF9AE}" pid="10" name="MSIP_Label_7de70ee2-0cb4-4d60-aee5-75ef2c4c8a90_Extended_MSFT_Method">
    <vt:lpwstr>Manual</vt:lpwstr>
  </property>
  <property fmtid="{D5CDD505-2E9C-101B-9397-08002B2CF9AE}" pid="11" name="MSIP_Label_da6fab74-d5af-4af7-a9a4-78d84655a626_Enabled">
    <vt:lpwstr>True</vt:lpwstr>
  </property>
  <property fmtid="{D5CDD505-2E9C-101B-9397-08002B2CF9AE}" pid="12" name="MSIP_Label_da6fab74-d5af-4af7-a9a4-78d84655a626_SiteId">
    <vt:lpwstr>945c199a-83a2-4e80-9f8c-5a91be5752dd</vt:lpwstr>
  </property>
  <property fmtid="{D5CDD505-2E9C-101B-9397-08002B2CF9AE}" pid="13" name="MSIP_Label_da6fab74-d5af-4af7-a9a4-78d84655a626_Owner">
    <vt:lpwstr>hiroyuki.tanaka@emc.com</vt:lpwstr>
  </property>
  <property fmtid="{D5CDD505-2E9C-101B-9397-08002B2CF9AE}" pid="14" name="MSIP_Label_da6fab74-d5af-4af7-a9a4-78d84655a626_SetDate">
    <vt:lpwstr>2020-05-21T09:04:37.7736859Z</vt:lpwstr>
  </property>
  <property fmtid="{D5CDD505-2E9C-101B-9397-08002B2CF9AE}" pid="15" name="MSIP_Label_da6fab74-d5af-4af7-a9a4-78d84655a626_Name">
    <vt:lpwstr>Visual Marking</vt:lpwstr>
  </property>
  <property fmtid="{D5CDD505-2E9C-101B-9397-08002B2CF9AE}" pid="16" name="MSIP_Label_da6fab74-d5af-4af7-a9a4-78d84655a626_Application">
    <vt:lpwstr>Microsoft Azure Information Protection</vt:lpwstr>
  </property>
  <property fmtid="{D5CDD505-2E9C-101B-9397-08002B2CF9AE}" pid="17" name="MSIP_Label_da6fab74-d5af-4af7-a9a4-78d84655a626_ActionId">
    <vt:lpwstr>f1cd4eb3-4e29-4486-b390-18b500d7d08f</vt:lpwstr>
  </property>
  <property fmtid="{D5CDD505-2E9C-101B-9397-08002B2CF9AE}" pid="18" name="MSIP_Label_da6fab74-d5af-4af7-a9a4-78d84655a626_Parent">
    <vt:lpwstr>7de70ee2-0cb4-4d60-aee5-75ef2c4c8a90</vt:lpwstr>
  </property>
  <property fmtid="{D5CDD505-2E9C-101B-9397-08002B2CF9AE}" pid="19" name="MSIP_Label_da6fab74-d5af-4af7-a9a4-78d84655a626_Extended_MSFT_Method">
    <vt:lpwstr>Manual</vt:lpwstr>
  </property>
  <property fmtid="{D5CDD505-2E9C-101B-9397-08002B2CF9AE}" pid="20" name="aiplabel">
    <vt:lpwstr>Internal Use Visual Marking</vt:lpwstr>
  </property>
</Properties>
</file>