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463" r:id="rId3"/>
    <p:sldId id="398" r:id="rId4"/>
    <p:sldId id="460" r:id="rId5"/>
    <p:sldId id="464" r:id="rId6"/>
    <p:sldId id="462" r:id="rId7"/>
    <p:sldId id="274" r:id="rId8"/>
  </p:sldIdLst>
  <p:sldSz cx="9144000" cy="5143500" type="screen16x9"/>
  <p:notesSz cx="6934200" cy="92202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240" userDrawn="1">
          <p15:clr>
            <a:srgbClr val="A4A3A4"/>
          </p15:clr>
        </p15:guide>
        <p15:guide id="4" orient="horz" pos="7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0076CE"/>
    <a:srgbClr val="808080"/>
    <a:srgbClr val="EEEEEE"/>
    <a:srgbClr val="C8C9C7"/>
    <a:srgbClr val="B7295A"/>
    <a:srgbClr val="41B6E6"/>
    <a:srgbClr val="00447C"/>
    <a:srgbClr val="42AEA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2" autoAdjust="0"/>
    <p:restoredTop sz="77056" autoAdjust="0"/>
  </p:normalViewPr>
  <p:slideViewPr>
    <p:cSldViewPr snapToGrid="0" showGuides="1">
      <p:cViewPr varScale="1">
        <p:scale>
          <a:sx n="64" d="100"/>
          <a:sy n="64" d="100"/>
        </p:scale>
        <p:origin x="584" y="32"/>
      </p:cViewPr>
      <p:guideLst>
        <p:guide pos="3240"/>
        <p:guide orient="horz" pos="7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>
        <p:scale>
          <a:sx n="103" d="100"/>
          <a:sy n="103" d="100"/>
        </p:scale>
        <p:origin x="2298" y="-3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" descr="                              Dell - Internal Use - Confidential&#10;"/>
          <p:cNvSpPr txBox="1"/>
          <p:nvPr/>
        </p:nvSpPr>
        <p:spPr>
          <a:xfrm>
            <a:off x="780683" y="8990041"/>
            <a:ext cx="902491" cy="831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defTabSz="923087" fontAlgn="base">
              <a:lnSpc>
                <a:spcPct val="90000"/>
              </a:lnSpc>
              <a:spcBef>
                <a:spcPts val="101"/>
              </a:spcBef>
              <a:spcAft>
                <a:spcPts val="101"/>
              </a:spcAft>
              <a:defRPr/>
            </a:pPr>
            <a:r>
              <a:rPr lang="en-US" sz="600" dirty="0">
                <a:solidFill>
                  <a:schemeClr val="bg2"/>
                </a:solidFill>
                <a:latin typeface="Arial" panose="020B0604020202020204" pitchFamily="34" charset="0"/>
              </a:rPr>
              <a:t>© Copyright 2019 Dell Inc.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7119" y="8989695"/>
            <a:ext cx="95629" cy="83793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600">
                <a:solidFill>
                  <a:schemeClr val="bg2"/>
                </a:solidFill>
                <a:latin typeface="Arial" panose="020B0604020202020204" pitchFamily="34" charset="0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600" dirty="0" err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136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96888" y="173038"/>
            <a:ext cx="5940425" cy="3341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2280" y="3803332"/>
            <a:ext cx="6009640" cy="4494848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fl" descr="                              Dell - Internal Use - Confidential&#10;"/>
          <p:cNvSpPr txBox="1"/>
          <p:nvPr/>
        </p:nvSpPr>
        <p:spPr>
          <a:xfrm>
            <a:off x="780683" y="8990041"/>
            <a:ext cx="902491" cy="831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defTabSz="923087" fontAlgn="base">
              <a:lnSpc>
                <a:spcPct val="90000"/>
              </a:lnSpc>
              <a:spcBef>
                <a:spcPts val="101"/>
              </a:spcBef>
              <a:spcAft>
                <a:spcPts val="101"/>
              </a:spcAft>
              <a:defRPr/>
            </a:pPr>
            <a:r>
              <a:rPr lang="en-US" sz="600" dirty="0">
                <a:solidFill>
                  <a:schemeClr val="bg2"/>
                </a:solidFill>
                <a:latin typeface="Arial" panose="020B0604020202020204" pitchFamily="34" charset="0"/>
              </a:rPr>
              <a:t>© Copyright 2019 Dell Inc.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7119" y="8989695"/>
            <a:ext cx="95629" cy="83793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600">
                <a:solidFill>
                  <a:schemeClr val="bg2"/>
                </a:solidFill>
                <a:latin typeface="Arial" panose="020B0604020202020204" pitchFamily="34" charset="0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600" dirty="0" err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313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spcBef>
        <a:spcPts val="0"/>
      </a:spcBef>
      <a:defRPr sz="1100"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1pPr>
    <a:lvl2pPr marL="514350" indent="-171450" algn="l" defTabSz="685800" rtl="0" eaLnBrk="1" latinLnBrk="0" hangingPunct="1">
      <a:spcBef>
        <a:spcPts val="300"/>
      </a:spcBef>
      <a:buClrTx/>
      <a:buFont typeface="Arial" panose="020B0604020202020204" pitchFamily="34" charset="0"/>
      <a:buChar char="•"/>
      <a:defRPr sz="1100"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2pPr>
    <a:lvl3pPr marL="857250" indent="-171450" algn="l" defTabSz="685800" rtl="0" eaLnBrk="1" latinLnBrk="0" hangingPunct="1">
      <a:spcBef>
        <a:spcPts val="300"/>
      </a:spcBef>
      <a:buClrTx/>
      <a:buFont typeface="Arial" panose="020B0604020202020204" pitchFamily="34" charset="0"/>
      <a:buChar char="–"/>
      <a:defRPr sz="1100"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3pPr>
    <a:lvl4pPr marL="1200150" indent="-171450" algn="l" defTabSz="685800" rtl="0" eaLnBrk="1" latinLnBrk="0" hangingPunct="1">
      <a:spcBef>
        <a:spcPts val="300"/>
      </a:spcBef>
      <a:buClrTx/>
      <a:buFont typeface="Arial" panose="020B0604020202020204" pitchFamily="34" charset="0"/>
      <a:buChar char="▪"/>
      <a:defRPr sz="1100"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4pPr>
    <a:lvl5pPr marL="1543050" indent="-171450" algn="l" defTabSz="685800" rtl="0" eaLnBrk="1" latinLnBrk="0" hangingPunct="1">
      <a:spcBef>
        <a:spcPts val="300"/>
      </a:spcBef>
      <a:buClrTx/>
      <a:buFont typeface="Arial" panose="020B0604020202020204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pectrum.ieee.org/static/interactive-the-top-programming-languages-2019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QA</a:t>
            </a:r>
            <a:r>
              <a:rPr kumimoji="0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：プログラミング経験の有無？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kumimoji="0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Diss:</a:t>
            </a:r>
            <a:r>
              <a:rPr kumimoji="0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なぜ</a:t>
            </a:r>
            <a:r>
              <a:rPr kumimoji="0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Python</a:t>
            </a:r>
            <a:r>
              <a:rPr kumimoji="0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か？　なぜ</a:t>
            </a:r>
            <a:r>
              <a:rPr kumimoji="0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Flask?</a:t>
            </a:r>
          </a:p>
          <a:p>
            <a:r>
              <a:rPr kumimoji="0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--</a:t>
            </a:r>
          </a:p>
          <a:p>
            <a:r>
              <a:rPr kumimoji="0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IAC: Infrastructure as Code </a:t>
            </a:r>
          </a:p>
          <a:p>
            <a:r>
              <a:rPr kumimoji="0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WEB</a:t>
            </a:r>
            <a:r>
              <a:rPr kumimoji="0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フレームワーク：</a:t>
            </a:r>
            <a:r>
              <a:rPr kumimoji="0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Flask, Django(</a:t>
            </a:r>
            <a:r>
              <a:rPr kumimoji="0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ジャンゴ</a:t>
            </a:r>
            <a:r>
              <a:rPr kumimoji="0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)</a:t>
            </a:r>
          </a:p>
          <a:p>
            <a:r>
              <a:rPr lang="en-US" altLang="ja-JP" dirty="0">
                <a:hlinkClick r:id="rId3"/>
              </a:rPr>
              <a:t>https://spectrum.ieee.org/static/interactive-the-top-programming-languages-2019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7501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Python 2</a:t>
            </a:r>
            <a:r>
              <a:rPr kumimoji="1" lang="ja-JP" altLang="en-US" dirty="0"/>
              <a:t>の使用経験はあるか？　</a:t>
            </a:r>
            <a:endParaRPr kumimoji="1" lang="en-US" altLang="ja-JP" dirty="0"/>
          </a:p>
          <a:p>
            <a:r>
              <a:rPr kumimoji="1" lang="ja-JP" altLang="en-US" dirty="0"/>
              <a:t>私は</a:t>
            </a:r>
            <a:r>
              <a:rPr kumimoji="1" lang="en-US" altLang="ja-JP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07504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*** pip install flask ***</a:t>
            </a:r>
          </a:p>
          <a:p>
            <a:r>
              <a:rPr kumimoji="1" lang="en-US" altLang="ja-JP" dirty="0"/>
              <a:t>Hello, World!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2067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3318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1100" b="0" i="0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MVC:</a:t>
            </a:r>
            <a:r>
              <a:rPr lang="ja-JP" altLang="en-US" sz="1100" b="0" i="0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プログラムを</a:t>
            </a:r>
            <a:r>
              <a:rPr lang="en-US" altLang="ja-JP" sz="1100" b="0" i="0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3</a:t>
            </a:r>
            <a:r>
              <a:rPr lang="ja-JP" altLang="en-US" sz="1100" b="0" i="0" kern="1200" dirty="0" err="1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つの</a:t>
            </a:r>
            <a:r>
              <a:rPr lang="ja-JP" altLang="en-US" sz="1100" b="0" i="0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要素、</a:t>
            </a:r>
            <a:r>
              <a:rPr lang="en-US" altLang="ja-JP" sz="1100" b="1" i="0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Model</a:t>
            </a:r>
            <a:r>
              <a:rPr lang="ja-JP" altLang="en-US" sz="1100" b="0" i="0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（モデル）、</a:t>
            </a:r>
            <a:r>
              <a:rPr lang="en-US" altLang="ja-JP" sz="1100" b="1" i="0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View</a:t>
            </a:r>
            <a:r>
              <a:rPr lang="ja-JP" altLang="en-US" sz="1100" b="0" i="0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（ビュー）、</a:t>
            </a:r>
            <a:r>
              <a:rPr lang="en-US" altLang="ja-JP" sz="1100" b="1" i="0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Controller</a:t>
            </a:r>
            <a:r>
              <a:rPr lang="ja-JP" altLang="en-US" sz="1100" b="0" i="0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（コントローラ）に分割</a:t>
            </a:r>
            <a:endParaRPr lang="en-US" altLang="ja-JP" sz="1100" b="0" i="0" kern="1200" dirty="0">
              <a:solidFill>
                <a:schemeClr val="bg2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altLang="ja-JP" sz="1100" b="0" i="0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model: </a:t>
            </a:r>
            <a:r>
              <a:rPr lang="ja-JP" altLang="en-US" sz="1100" b="0" i="0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アプリケーションのデータの管理や制御</a:t>
            </a:r>
          </a:p>
          <a:p>
            <a:r>
              <a:rPr lang="en-US" altLang="ja-JP" sz="1100" b="0" i="0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view: Model</a:t>
            </a:r>
            <a:r>
              <a:rPr lang="ja-JP" altLang="en-US" sz="1100" b="0" i="0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から受け取った更新情報を元に動的に画面に表示</a:t>
            </a:r>
          </a:p>
          <a:p>
            <a:r>
              <a:rPr lang="en-US" altLang="ja-JP" sz="1100" b="0" i="0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controller: Model</a:t>
            </a:r>
            <a:r>
              <a:rPr lang="ja-JP" altLang="en-US" sz="1100" b="0" i="0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と</a:t>
            </a:r>
            <a:r>
              <a:rPr lang="en-US" altLang="ja-JP" sz="1100" b="0" i="0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View</a:t>
            </a:r>
            <a:r>
              <a:rPr lang="ja-JP" altLang="en-US" sz="1100" b="0" i="0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の橋渡し的な役割</a:t>
            </a:r>
            <a:endParaRPr lang="en-US" altLang="ja-JP" sz="1100" b="0" i="0" kern="1200" dirty="0">
              <a:solidFill>
                <a:schemeClr val="bg2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endParaRPr lang="en-US" altLang="ja-JP" sz="1100" b="0" i="0" kern="1200" dirty="0">
              <a:solidFill>
                <a:schemeClr val="bg2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altLang="ja-JP" sz="1100" b="0" i="0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---</a:t>
            </a:r>
          </a:p>
          <a:p>
            <a:r>
              <a:rPr lang="ja-JP" altLang="en-US" sz="1100" dirty="0"/>
              <a:t>#!/usr/bin/env python3</a:t>
            </a:r>
          </a:p>
          <a:p>
            <a:endParaRPr lang="ja-JP" altLang="en-US" sz="1100" dirty="0"/>
          </a:p>
          <a:p>
            <a:r>
              <a:rPr lang="ja-JP" altLang="en-US" sz="1100" dirty="0"/>
              <a:t>##################################################</a:t>
            </a:r>
          </a:p>
          <a:p>
            <a:r>
              <a:rPr lang="ja-JP" altLang="en-US" sz="1100" dirty="0"/>
              <a:t># This is the main application file.</a:t>
            </a:r>
          </a:p>
          <a:p>
            <a:r>
              <a:rPr lang="ja-JP" altLang="en-US" sz="1100" dirty="0"/>
              <a:t># It has been kept to a minimum using the design</a:t>
            </a:r>
          </a:p>
          <a:p>
            <a:r>
              <a:rPr lang="ja-JP" altLang="en-US" sz="1100" dirty="0"/>
              <a:t># principles of Models, Views, Controllers (MVC).</a:t>
            </a:r>
          </a:p>
          <a:p>
            <a:r>
              <a:rPr lang="ja-JP" altLang="en-US" sz="1100" dirty="0"/>
              <a:t>##################################################</a:t>
            </a:r>
          </a:p>
          <a:p>
            <a:endParaRPr lang="ja-JP" altLang="en-US" sz="1100" dirty="0"/>
          </a:p>
          <a:p>
            <a:r>
              <a:rPr lang="ja-JP" altLang="en-US" sz="1100" dirty="0"/>
              <a:t># Import modules required for app</a:t>
            </a:r>
          </a:p>
          <a:p>
            <a:r>
              <a:rPr lang="ja-JP" altLang="en-US" sz="1100" dirty="0"/>
              <a:t>import os</a:t>
            </a:r>
          </a:p>
          <a:p>
            <a:r>
              <a:rPr lang="ja-JP" altLang="en-US" sz="1100" dirty="0"/>
              <a:t>from flask import Flask, render_template, request</a:t>
            </a:r>
          </a:p>
          <a:p>
            <a:endParaRPr lang="ja-JP" altLang="en-US" sz="1100" dirty="0"/>
          </a:p>
          <a:p>
            <a:r>
              <a:rPr lang="ja-JP" altLang="en-US" sz="1100" dirty="0"/>
              <a:t># Create a Flask instance</a:t>
            </a:r>
          </a:p>
          <a:p>
            <a:r>
              <a:rPr lang="ja-JP" altLang="en-US" sz="1100" dirty="0"/>
              <a:t>app = Flask(__name__)</a:t>
            </a:r>
          </a:p>
          <a:p>
            <a:endParaRPr lang="ja-JP" altLang="en-US" sz="1100" dirty="0"/>
          </a:p>
          <a:p>
            <a:r>
              <a:rPr lang="ja-JP" altLang="en-US" sz="1100" dirty="0"/>
              <a:t>##### Define routes #####</a:t>
            </a:r>
          </a:p>
          <a:p>
            <a:r>
              <a:rPr lang="ja-JP" altLang="en-US" sz="1100" dirty="0"/>
              <a:t>@app.route('/')</a:t>
            </a:r>
          </a:p>
          <a:p>
            <a:r>
              <a:rPr lang="ja-JP" altLang="en-US" sz="1100" dirty="0"/>
              <a:t>def home():</a:t>
            </a:r>
          </a:p>
          <a:p>
            <a:r>
              <a:rPr lang="ja-JP" altLang="en-US" sz="1100" dirty="0"/>
              <a:t>    return render_template('default.html',url="home")</a:t>
            </a:r>
          </a:p>
          <a:p>
            <a:endParaRPr lang="ja-JP" altLang="en-US" sz="1100" dirty="0"/>
          </a:p>
          <a:p>
            <a:r>
              <a:rPr lang="ja-JP" altLang="en-US" sz="1100" dirty="0"/>
              <a:t>##### Run the Flask instance, browse to http://&lt;&lt; Host IP or URL &gt;&gt;:5000 #####</a:t>
            </a:r>
          </a:p>
          <a:p>
            <a:r>
              <a:rPr lang="ja-JP" altLang="en-US" sz="1100" dirty="0"/>
              <a:t>if __name__ == "__main__":</a:t>
            </a:r>
          </a:p>
          <a:p>
            <a:r>
              <a:rPr lang="ja-JP" altLang="en-US" sz="1100" dirty="0"/>
              <a:t>	app.run(debug=False, host='0.0.0.0', port=int(os.getenv('PORT', '5000')), threaded=True)</a:t>
            </a:r>
          </a:p>
          <a:p>
            <a:endParaRPr lang="ja-JP" altLang="en-US" sz="1100" b="0" i="0" kern="1200" dirty="0">
              <a:solidFill>
                <a:schemeClr val="bg2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8395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3040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5750" y="414337"/>
            <a:ext cx="7486650" cy="149579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54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85750" y="2057400"/>
            <a:ext cx="7486650" cy="124182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751" y="4373774"/>
            <a:ext cx="2706624" cy="35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352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986" y="228600"/>
            <a:ext cx="8577263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2800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285750" y="1200150"/>
            <a:ext cx="4057650" cy="33147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defRPr sz="1800">
                <a:solidFill>
                  <a:schemeClr val="bg2"/>
                </a:solidFill>
              </a:defRPr>
            </a:lvl1pPr>
            <a:lvl2pPr marL="5143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2pPr>
            <a:lvl3pPr marL="8572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100">
                <a:solidFill>
                  <a:schemeClr val="bg2"/>
                </a:solidFill>
              </a:defRPr>
            </a:lvl3pPr>
            <a:lvl4pPr marL="1200150" indent="-171450"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4pPr>
            <a:lvl5pPr marL="1543050" indent="-171450"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4800600" y="1200150"/>
            <a:ext cx="4057650" cy="33147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defRPr sz="1800">
                <a:solidFill>
                  <a:schemeClr val="bg2"/>
                </a:solidFill>
              </a:defRPr>
            </a:lvl1pPr>
            <a:lvl2pPr marL="5143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2pPr>
            <a:lvl3pPr marL="8572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100">
                <a:solidFill>
                  <a:schemeClr val="bg2"/>
                </a:solidFill>
              </a:defRPr>
            </a:lvl3pPr>
            <a:lvl4pPr marL="1200150" indent="-171450"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4pPr>
            <a:lvl5pPr marL="1543050" indent="-171450"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893673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75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w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986" y="228600"/>
            <a:ext cx="8577263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2800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285750" y="971550"/>
            <a:ext cx="4057650" cy="2857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0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0617" y="971550"/>
            <a:ext cx="4077633" cy="2857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0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Content Placeholder 9"/>
          <p:cNvSpPr>
            <a:spLocks noGrp="1"/>
          </p:cNvSpPr>
          <p:nvPr>
            <p:ph sz="quarter" idx="11"/>
          </p:nvPr>
        </p:nvSpPr>
        <p:spPr>
          <a:xfrm>
            <a:off x="285750" y="1428750"/>
            <a:ext cx="4057650" cy="30861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defRPr sz="1800">
                <a:solidFill>
                  <a:schemeClr val="bg2"/>
                </a:solidFill>
              </a:defRPr>
            </a:lvl1pPr>
            <a:lvl2pPr marL="5143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2pPr>
            <a:lvl3pPr marL="8572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100">
                <a:solidFill>
                  <a:schemeClr val="bg2"/>
                </a:solidFill>
              </a:defRPr>
            </a:lvl3pPr>
            <a:lvl4pPr marL="1200150" indent="-171450"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4pPr>
            <a:lvl5pPr marL="1543050" indent="-171450"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2"/>
          </p:nvPr>
        </p:nvSpPr>
        <p:spPr>
          <a:xfrm>
            <a:off x="4800600" y="1428750"/>
            <a:ext cx="4057650" cy="30861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defRPr sz="1800">
                <a:solidFill>
                  <a:schemeClr val="bg2"/>
                </a:solidFill>
              </a:defRPr>
            </a:lvl1pPr>
            <a:lvl2pPr marL="5143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2pPr>
            <a:lvl3pPr marL="8572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100">
                <a:solidFill>
                  <a:schemeClr val="bg2"/>
                </a:solidFill>
              </a:defRPr>
            </a:lvl3pPr>
            <a:lvl4pPr marL="1200150" indent="-171450"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4pPr>
            <a:lvl5pPr marL="1543050" indent="-171450"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598039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0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w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986" y="228600"/>
            <a:ext cx="8577263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2800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285750" y="971550"/>
            <a:ext cx="2686050" cy="5143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28975" y="971550"/>
            <a:ext cx="2686050" cy="5143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172200" y="971550"/>
            <a:ext cx="2686050" cy="5143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/>
          </p:nvPr>
        </p:nvSpPr>
        <p:spPr>
          <a:xfrm>
            <a:off x="285750" y="1543050"/>
            <a:ext cx="2686050" cy="29718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defRPr sz="1600">
                <a:solidFill>
                  <a:schemeClr val="bg2"/>
                </a:solidFill>
              </a:defRPr>
            </a:lvl1pPr>
            <a:lvl2pPr marL="5143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200">
                <a:solidFill>
                  <a:schemeClr val="bg2"/>
                </a:solidFill>
              </a:defRPr>
            </a:lvl2pPr>
            <a:lvl3pPr marL="8572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050">
                <a:solidFill>
                  <a:schemeClr val="bg2"/>
                </a:solidFill>
              </a:defRPr>
            </a:lvl3pPr>
            <a:lvl4pPr marL="1200150" indent="-171450"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4pPr>
            <a:lvl5pPr marL="1543050" indent="-171450"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3228975" y="1543050"/>
            <a:ext cx="2686050" cy="29718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defRPr sz="1600">
                <a:solidFill>
                  <a:schemeClr val="bg2"/>
                </a:solidFill>
              </a:defRPr>
            </a:lvl1pPr>
            <a:lvl2pPr marL="5143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200">
                <a:solidFill>
                  <a:schemeClr val="bg2"/>
                </a:solidFill>
              </a:defRPr>
            </a:lvl2pPr>
            <a:lvl3pPr marL="8572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050">
                <a:solidFill>
                  <a:schemeClr val="bg2"/>
                </a:solidFill>
              </a:defRPr>
            </a:lvl3pPr>
            <a:lvl4pPr marL="1200150" indent="-171450"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4pPr>
            <a:lvl5pPr marL="1543050" indent="-171450"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4"/>
          </p:nvPr>
        </p:nvSpPr>
        <p:spPr>
          <a:xfrm>
            <a:off x="6172200" y="1543050"/>
            <a:ext cx="2686050" cy="29718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defRPr sz="1600">
                <a:solidFill>
                  <a:schemeClr val="bg2"/>
                </a:solidFill>
              </a:defRPr>
            </a:lvl1pPr>
            <a:lvl2pPr marL="5143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200">
                <a:solidFill>
                  <a:schemeClr val="bg2"/>
                </a:solidFill>
              </a:defRPr>
            </a:lvl2pPr>
            <a:lvl3pPr marL="8572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050">
                <a:solidFill>
                  <a:schemeClr val="bg2"/>
                </a:solidFill>
              </a:defRPr>
            </a:lvl3pPr>
            <a:lvl4pPr marL="1200150" indent="-171450"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4pPr>
            <a:lvl5pPr marL="1543050" indent="-171450"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682187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7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3039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1823853"/>
            <a:ext cx="7886700" cy="1495794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54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312" y="4838808"/>
            <a:ext cx="1078986" cy="14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432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1823853"/>
            <a:ext cx="7886700" cy="1495794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54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312" y="4838808"/>
            <a:ext cx="1078986" cy="14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563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1823853"/>
            <a:ext cx="7886700" cy="1495794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54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312" y="4838808"/>
            <a:ext cx="1078986" cy="14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137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1823853"/>
            <a:ext cx="7886700" cy="1495794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5400">
                <a:solidFill>
                  <a:schemeClr val="tx2"/>
                </a:solidFill>
                <a:effectLst>
                  <a:glow rad="127000">
                    <a:schemeClr val="bg2">
                      <a:alpha val="20000"/>
                    </a:schemeClr>
                  </a:glow>
                </a:effectLst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312" y="4838808"/>
            <a:ext cx="1078986" cy="14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1076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1823853"/>
            <a:ext cx="7886700" cy="1495794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54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312" y="4838808"/>
            <a:ext cx="1078986" cy="14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3866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5750" y="1823853"/>
            <a:ext cx="7886700" cy="1495794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54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312" y="4838808"/>
            <a:ext cx="1078986" cy="14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4494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" y="414337"/>
            <a:ext cx="7486650" cy="149579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54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" y="2057400"/>
            <a:ext cx="7486650" cy="124182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751" y="4373774"/>
            <a:ext cx="2706624" cy="35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2522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5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 blue wave bkg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28600"/>
            <a:ext cx="85725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312" y="4838808"/>
            <a:ext cx="1078986" cy="14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3865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 blue blur bkg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28600"/>
            <a:ext cx="85725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312" y="4838808"/>
            <a:ext cx="1078986" cy="14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6549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logo slide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378" y="2254304"/>
            <a:ext cx="5093208" cy="66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6211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logo slide 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378" y="2254304"/>
            <a:ext cx="5093208" cy="66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7608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6713" y="152401"/>
            <a:ext cx="8410575" cy="690563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>
              <a:lnSpc>
                <a:spcPts val="3600"/>
              </a:lnSpc>
              <a:defRPr sz="3600">
                <a:solidFill>
                  <a:schemeClr val="tx2"/>
                </a:solidFill>
                <a:latin typeface="MetaNormalLF-Roman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5" y="1016794"/>
            <a:ext cx="8410575" cy="3440906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>
            <a:lvl1pPr>
              <a:spcBef>
                <a:spcPts val="1200"/>
              </a:spcBef>
              <a:buClr>
                <a:schemeClr val="tx2"/>
              </a:buClr>
              <a:defRPr>
                <a:solidFill>
                  <a:schemeClr val="bg2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>
                <a:solidFill>
                  <a:schemeClr val="bg2"/>
                </a:solidFill>
              </a:defRPr>
            </a:lvl2pPr>
            <a:lvl3pPr>
              <a:spcBef>
                <a:spcPts val="300"/>
              </a:spcBef>
              <a:buClr>
                <a:schemeClr val="tx2"/>
              </a:buClr>
              <a:defRPr>
                <a:solidFill>
                  <a:schemeClr val="bg2"/>
                </a:solidFill>
              </a:defRPr>
            </a:lvl3pPr>
            <a:lvl4pPr>
              <a:spcBef>
                <a:spcPts val="300"/>
              </a:spcBef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bg2"/>
                </a:solidFill>
              </a:defRPr>
            </a:lvl4pPr>
            <a:lvl5pPr>
              <a:spcBef>
                <a:spcPts val="300"/>
              </a:spcBef>
              <a:buClr>
                <a:schemeClr val="tx2"/>
              </a:buClr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6714" y="4672012"/>
            <a:ext cx="8179594" cy="47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46280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ader_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3"/>
            <a:ext cx="7955280" cy="664797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3277261458"/>
      </p:ext>
    </p:extLst>
  </p:cSld>
  <p:clrMapOvr>
    <a:masterClrMapping/>
  </p:clrMapOvr>
  <p:transition spd="med"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61" indent="-23177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3891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61" indent="-23177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55434713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" y="414337"/>
            <a:ext cx="7486650" cy="149579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54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" y="2057400"/>
            <a:ext cx="7486650" cy="124182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751" y="4373774"/>
            <a:ext cx="2706624" cy="35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8558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" y="414337"/>
            <a:ext cx="7486650" cy="149579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54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" y="2057400"/>
            <a:ext cx="7486650" cy="124182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751" y="4373774"/>
            <a:ext cx="2706624" cy="35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6104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" y="414337"/>
            <a:ext cx="7486650" cy="149579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54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" y="2057400"/>
            <a:ext cx="7486650" cy="124182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751" y="4373774"/>
            <a:ext cx="2706624" cy="35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5180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28600"/>
            <a:ext cx="85725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0228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28600"/>
            <a:ext cx="85725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" y="685800"/>
            <a:ext cx="85725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4975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3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28600"/>
            <a:ext cx="85725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200150"/>
            <a:ext cx="8572500" cy="33147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1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5143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800100" indent="-11430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1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200150" indent="-171450">
              <a:lnSpc>
                <a:spcPct val="100000"/>
              </a:lnSpc>
              <a:spcBef>
                <a:spcPts val="3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900"/>
            </a:lvl4pPr>
            <a:lvl5pPr marL="1543050" indent="-171450">
              <a:lnSpc>
                <a:spcPct val="100000"/>
              </a:lnSpc>
              <a:spcBef>
                <a:spcPts val="3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9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490277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4">
          <p15:clr>
            <a:srgbClr val="FBAE40"/>
          </p15:clr>
        </p15:guide>
        <p15:guide id="0" orient="horz" pos="75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28600"/>
            <a:ext cx="85725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" y="685800"/>
            <a:ext cx="85725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285750" y="1200150"/>
            <a:ext cx="8572500" cy="33147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1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5143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800100" indent="-11430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1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200150" indent="-171450">
              <a:lnSpc>
                <a:spcPct val="100000"/>
              </a:lnSpc>
              <a:spcBef>
                <a:spcPts val="3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900"/>
            </a:lvl4pPr>
            <a:lvl5pPr marL="1543050" indent="-171450">
              <a:lnSpc>
                <a:spcPct val="100000"/>
              </a:lnSpc>
              <a:spcBef>
                <a:spcPts val="3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9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939436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309" y="4838808"/>
            <a:ext cx="1078992" cy="140268"/>
          </a:xfrm>
          <a:prstGeom prst="rect">
            <a:avLst/>
          </a:prstGeom>
        </p:spPr>
      </p:pic>
      <p:sp>
        <p:nvSpPr>
          <p:cNvPr id="7" name="fl" descr="                              Dell - Internal Use - Confidential&#10;"/>
          <p:cNvSpPr txBox="1"/>
          <p:nvPr userDrawn="1"/>
        </p:nvSpPr>
        <p:spPr>
          <a:xfrm>
            <a:off x="262699" y="4866313"/>
            <a:ext cx="902491" cy="831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0" i="0" u="none" baseline="0" dirty="0">
                <a:solidFill>
                  <a:srgbClr val="808080"/>
                </a:solidFill>
                <a:latin typeface="Arial" panose="020B0604020202020204" pitchFamily="34" charset="0"/>
              </a:rPr>
              <a:t>© Copyright 2019 Dell Inc.</a:t>
            </a:r>
          </a:p>
        </p:txBody>
      </p:sp>
    </p:spTree>
    <p:extLst>
      <p:ext uri="{BB962C8B-B14F-4D97-AF65-F5344CB8AC3E}">
        <p14:creationId xmlns:p14="http://schemas.microsoft.com/office/powerpoint/2010/main" val="4048717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61" r:id="rId2"/>
    <p:sldLayoutId id="2147483682" r:id="rId3"/>
    <p:sldLayoutId id="2147483688" r:id="rId4"/>
    <p:sldLayoutId id="2147483684" r:id="rId5"/>
    <p:sldLayoutId id="2147483662" r:id="rId6"/>
    <p:sldLayoutId id="2147483673" r:id="rId7"/>
    <p:sldLayoutId id="2147483672" r:id="rId8"/>
    <p:sldLayoutId id="2147483713" r:id="rId9"/>
    <p:sldLayoutId id="2147483724" r:id="rId10"/>
    <p:sldLayoutId id="2147483725" r:id="rId11"/>
    <p:sldLayoutId id="2147483726" r:id="rId12"/>
    <p:sldLayoutId id="2147483667" r:id="rId13"/>
    <p:sldLayoutId id="2147483663" r:id="rId14"/>
    <p:sldLayoutId id="2147483677" r:id="rId15"/>
    <p:sldLayoutId id="2147483678" r:id="rId16"/>
    <p:sldLayoutId id="2147483680" r:id="rId17"/>
    <p:sldLayoutId id="2147483681" r:id="rId18"/>
    <p:sldLayoutId id="2147483689" r:id="rId19"/>
    <p:sldLayoutId id="2147483716" r:id="rId20"/>
    <p:sldLayoutId id="2147483715" r:id="rId21"/>
    <p:sldLayoutId id="2147483675" r:id="rId22"/>
    <p:sldLayoutId id="2147483676" r:id="rId23"/>
    <p:sldLayoutId id="2147483727" r:id="rId24"/>
    <p:sldLayoutId id="2147483728" r:id="rId25"/>
    <p:sldLayoutId id="2147483729" r:id="rId26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1620" userDrawn="1">
          <p15:clr>
            <a:srgbClr val="F26B43"/>
          </p15:clr>
        </p15:guide>
        <p15:guide id="3" pos="180" userDrawn="1">
          <p15:clr>
            <a:srgbClr val="F26B43"/>
          </p15:clr>
        </p15:guide>
        <p15:guide id="4" pos="55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gif"/><Relationship Id="rId5" Type="http://schemas.openxmlformats.org/officeDocument/2006/relationships/image" Target="../media/image14.png"/><Relationship Id="rId4" Type="http://schemas.openxmlformats.org/officeDocument/2006/relationships/hyperlink" Target="https://spectrum.ieee.org/static/interactive-the-top-programming-languages-2019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500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www.michelemmartin.com/thebambooprojectblog/2015/10/how-to-work-on-your-career-for-2-5-or-15-minutes-a-day.html" TargetMode="Externa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500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www.michelemmartin.com/thebambooprojectblog/2015/10/how-to-work-on-your-career-for-2-5-or-15-minutes-a-day.html" TargetMode="External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1AC25B-D082-4118-BC81-CD318E17261B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dirty="0">
              <a:solidFill>
                <a:schemeClr val="bg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49" y="1962352"/>
            <a:ext cx="8675371" cy="1218795"/>
          </a:xfrm>
        </p:spPr>
        <p:txBody>
          <a:bodyPr/>
          <a:lstStyle/>
          <a:p>
            <a:r>
              <a:rPr lang="en-US" sz="4400" dirty="0"/>
              <a:t>Lab 4: </a:t>
            </a:r>
            <a:br>
              <a:rPr lang="en-US" sz="4400" dirty="0"/>
            </a:br>
            <a:r>
              <a:rPr lang="en-US" sz="4400" dirty="0"/>
              <a:t>Python and Flask</a:t>
            </a:r>
          </a:p>
        </p:txBody>
      </p:sp>
    </p:spTree>
    <p:extLst>
      <p:ext uri="{BB962C8B-B14F-4D97-AF65-F5344CB8AC3E}">
        <p14:creationId xmlns:p14="http://schemas.microsoft.com/office/powerpoint/2010/main" val="412832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80F7079-E217-46FB-8C09-CE3D3C474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なぜ</a:t>
            </a:r>
            <a:r>
              <a:rPr lang="en-AU" dirty="0"/>
              <a:t>Python &amp; Flask?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16228-765F-42AD-A2ED-260A648A9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520" y="738213"/>
            <a:ext cx="6607753" cy="2427552"/>
          </a:xfrm>
        </p:spPr>
        <p:txBody>
          <a:bodyPr/>
          <a:lstStyle/>
          <a:p>
            <a:r>
              <a:rPr lang="en-US" altLang="ja-JP" sz="1600" dirty="0"/>
              <a:t>Python</a:t>
            </a:r>
            <a:r>
              <a:rPr lang="ja-JP" altLang="en-US" sz="1600" dirty="0"/>
              <a:t>は常に上位</a:t>
            </a:r>
            <a:r>
              <a:rPr lang="en-US" altLang="ja-JP" sz="1600" dirty="0"/>
              <a:t>4</a:t>
            </a:r>
            <a:r>
              <a:rPr lang="ja-JP" altLang="en-US" sz="1600" dirty="0"/>
              <a:t>言語に含まれている</a:t>
            </a:r>
          </a:p>
          <a:p>
            <a:r>
              <a:rPr lang="en-US" altLang="ja-JP" sz="1600" dirty="0"/>
              <a:t>Python</a:t>
            </a:r>
            <a:r>
              <a:rPr lang="ja-JP" altLang="en-US" sz="1600" dirty="0"/>
              <a:t>は多くの</a:t>
            </a:r>
            <a:r>
              <a:rPr lang="en-US" altLang="ja-JP" sz="1600" dirty="0"/>
              <a:t>IAC</a:t>
            </a:r>
            <a:r>
              <a:rPr lang="ja-JP" altLang="en-US" sz="1600" dirty="0"/>
              <a:t>ツール（例：</a:t>
            </a:r>
            <a:r>
              <a:rPr lang="en-US" altLang="ja-JP" sz="1600" dirty="0"/>
              <a:t>Ansible</a:t>
            </a:r>
            <a:r>
              <a:rPr lang="ja-JP" altLang="en-US" sz="1600" dirty="0"/>
              <a:t>）に組み込まれている</a:t>
            </a:r>
          </a:p>
          <a:p>
            <a:r>
              <a:rPr lang="en-US" altLang="ja-JP" sz="1600" dirty="0"/>
              <a:t>Python</a:t>
            </a:r>
            <a:r>
              <a:rPr lang="ja-JP" altLang="en-US" sz="1600" dirty="0"/>
              <a:t>は</a:t>
            </a:r>
            <a:r>
              <a:rPr lang="en-US" altLang="ja-JP" sz="1600" dirty="0"/>
              <a:t>Raspberry Pi</a:t>
            </a:r>
            <a:r>
              <a:rPr lang="ja-JP" altLang="en-US" sz="1600" dirty="0"/>
              <a:t>ベースの</a:t>
            </a:r>
            <a:r>
              <a:rPr lang="en-US" altLang="ja-JP" sz="1600" dirty="0"/>
              <a:t>IoT</a:t>
            </a:r>
            <a:r>
              <a:rPr lang="ja-JP" altLang="en-US" sz="1600" dirty="0"/>
              <a:t>プロジェクトで簡単に実装できる</a:t>
            </a:r>
          </a:p>
          <a:p>
            <a:r>
              <a:rPr lang="en-US" altLang="ja-JP" sz="1600" dirty="0"/>
              <a:t>Python</a:t>
            </a:r>
            <a:r>
              <a:rPr lang="ja-JP" altLang="en-US" sz="1600" dirty="0"/>
              <a:t>は</a:t>
            </a:r>
            <a:r>
              <a:rPr lang="en-US" altLang="ja-JP" sz="1600" dirty="0"/>
              <a:t>AI / ML</a:t>
            </a:r>
            <a:r>
              <a:rPr lang="ja-JP" altLang="en-US" sz="1600" dirty="0"/>
              <a:t>アプリケーションのリーダーになりつつある</a:t>
            </a:r>
          </a:p>
          <a:p>
            <a:r>
              <a:rPr lang="en-US" altLang="ja-JP" sz="1600" dirty="0"/>
              <a:t>Python</a:t>
            </a:r>
            <a:r>
              <a:rPr lang="ja-JP" altLang="en-US" sz="1600" dirty="0"/>
              <a:t>はコミュニティサポートが豊富</a:t>
            </a:r>
          </a:p>
          <a:p>
            <a:r>
              <a:rPr lang="en-US" altLang="ja-JP" sz="1600" dirty="0"/>
              <a:t>Flask</a:t>
            </a:r>
            <a:r>
              <a:rPr lang="ja-JP" altLang="en-US" sz="1600" dirty="0"/>
              <a:t>は</a:t>
            </a:r>
            <a:r>
              <a:rPr lang="en-US" altLang="ja-JP" sz="1600" dirty="0"/>
              <a:t>Python</a:t>
            </a:r>
            <a:r>
              <a:rPr lang="ja-JP" altLang="en-US" sz="1600" dirty="0" err="1"/>
              <a:t>で簡</a:t>
            </a:r>
            <a:r>
              <a:rPr lang="ja-JP" altLang="en-US" sz="1600" dirty="0"/>
              <a:t>単に実行できる軽量の</a:t>
            </a:r>
            <a:r>
              <a:rPr lang="en-US" altLang="ja-JP" sz="1600" dirty="0"/>
              <a:t>Web</a:t>
            </a:r>
            <a:r>
              <a:rPr lang="ja-JP" altLang="en-US" sz="1600" dirty="0"/>
              <a:t>サーバー</a:t>
            </a:r>
            <a:endParaRPr lang="en-AU" sz="1600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C4D44618-0198-4DB4-A958-B59717AF3509}"/>
              </a:ext>
            </a:extLst>
          </p:cNvPr>
          <p:cNvGrpSpPr/>
          <p:nvPr/>
        </p:nvGrpSpPr>
        <p:grpSpPr>
          <a:xfrm>
            <a:off x="1429437" y="3280420"/>
            <a:ext cx="4572000" cy="1863080"/>
            <a:chOff x="1429437" y="3280420"/>
            <a:chExt cx="4572000" cy="1863080"/>
          </a:xfrm>
        </p:grpSpPr>
        <p:pic>
          <p:nvPicPr>
            <p:cNvPr id="1026" name="Picture 2" descr="https://adtmag.com/articles/2018/08/03/~/media/ECG/adtmag/Images/2018/08/ieee_2018.asxh">
              <a:extLst>
                <a:ext uri="{FF2B5EF4-FFF2-40B4-BE49-F238E27FC236}">
                  <a16:creationId xmlns:a16="http://schemas.microsoft.com/office/drawing/2014/main" id="{FD717BB6-DD1F-4D85-A6A1-2B0E9AD2159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6394"/>
            <a:stretch/>
          </p:blipFill>
          <p:spPr bwMode="auto">
            <a:xfrm>
              <a:off x="1429437" y="3280420"/>
              <a:ext cx="3394163" cy="1446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182D57-5471-4D74-A592-7E19DC524D36}"/>
                </a:ext>
              </a:extLst>
            </p:cNvPr>
            <p:cNvSpPr txBox="1"/>
            <p:nvPr/>
          </p:nvSpPr>
          <p:spPr>
            <a:xfrm>
              <a:off x="1513075" y="4763603"/>
              <a:ext cx="2494483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AU" sz="1000" dirty="0"/>
                <a:t>Source: IEEE Spectrum 2018 Rankings</a:t>
              </a:r>
            </a:p>
          </p:txBody>
        </p:sp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550117F1-2EEB-4D5D-9B74-C94EC2DDD504}"/>
                </a:ext>
              </a:extLst>
            </p:cNvPr>
            <p:cNvSpPr/>
            <p:nvPr/>
          </p:nvSpPr>
          <p:spPr>
            <a:xfrm>
              <a:off x="1429437" y="4928056"/>
              <a:ext cx="4572000" cy="21544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ja-JP" sz="800" dirty="0">
                  <a:hlinkClick r:id="rId4"/>
                </a:rPr>
                <a:t>https://spectrum.ieee.org/static/interactive-the-top-programming-languages-2019</a:t>
              </a:r>
              <a:endParaRPr kumimoji="1" lang="ja-JP" altLang="en-US" sz="800" dirty="0"/>
            </a:p>
          </p:txBody>
        </p:sp>
      </p:grpSp>
      <p:pic>
        <p:nvPicPr>
          <p:cNvPr id="6" name="Picture 2" descr="Flask: web development, one drop at a time">
            <a:extLst>
              <a:ext uri="{FF2B5EF4-FFF2-40B4-BE49-F238E27FC236}">
                <a16:creationId xmlns:a16="http://schemas.microsoft.com/office/drawing/2014/main" id="{5067D6E8-6316-42E1-9F04-D7C375832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841" y="2167633"/>
            <a:ext cx="1876027" cy="73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ython">
            <a:extLst>
              <a:ext uri="{FF2B5EF4-FFF2-40B4-BE49-F238E27FC236}">
                <a16:creationId xmlns:a16="http://schemas.microsoft.com/office/drawing/2014/main" id="{804CBD16-6EC4-4F2E-9092-88191395F6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3" r="8262"/>
          <a:stretch/>
        </p:blipFill>
        <p:spPr bwMode="auto">
          <a:xfrm>
            <a:off x="6622473" y="812153"/>
            <a:ext cx="2417618" cy="93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19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28600"/>
            <a:ext cx="8572500" cy="387798"/>
          </a:xfrm>
        </p:spPr>
        <p:txBody>
          <a:bodyPr/>
          <a:lstStyle/>
          <a:p>
            <a:r>
              <a:rPr lang="en-AU" dirty="0"/>
              <a:t>Python version?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518" y="1740590"/>
            <a:ext cx="4373975" cy="3167980"/>
          </a:xfrm>
        </p:spPr>
        <p:txBody>
          <a:bodyPr>
            <a:normAutofit/>
          </a:bodyPr>
          <a:lstStyle/>
          <a:p>
            <a:r>
              <a:rPr lang="en-AU" sz="2000" dirty="0">
                <a:latin typeface="Consolas" panose="020B0609020204030204" pitchFamily="49" charset="0"/>
              </a:rPr>
              <a:t>Print function</a:t>
            </a:r>
          </a:p>
          <a:p>
            <a:r>
              <a:rPr lang="en-AU" sz="2000" dirty="0">
                <a:latin typeface="Consolas" panose="020B0609020204030204" pitchFamily="49" charset="0"/>
              </a:rPr>
              <a:t>Integer division</a:t>
            </a:r>
          </a:p>
          <a:p>
            <a:r>
              <a:rPr lang="en-AU" sz="2000" dirty="0">
                <a:latin typeface="Consolas" panose="020B0609020204030204" pitchFamily="49" charset="0"/>
              </a:rPr>
              <a:t>Strings have changed</a:t>
            </a:r>
          </a:p>
          <a:p>
            <a:r>
              <a:rPr lang="en-AU" sz="2000" dirty="0" err="1">
                <a:latin typeface="Consolas" panose="020B0609020204030204" pitchFamily="49" charset="0"/>
              </a:rPr>
              <a:t>Xrange</a:t>
            </a:r>
            <a:r>
              <a:rPr lang="en-AU" sz="2000" dirty="0">
                <a:latin typeface="Consolas" panose="020B0609020204030204" pitchFamily="49" charset="0"/>
              </a:rPr>
              <a:t> is deprecated</a:t>
            </a:r>
          </a:p>
          <a:p>
            <a:r>
              <a:rPr lang="en-AU" sz="2000" dirty="0">
                <a:latin typeface="Consolas" panose="020B0609020204030204" pitchFamily="49" charset="0"/>
              </a:rPr>
              <a:t>Error and exception handling</a:t>
            </a:r>
            <a:br>
              <a:rPr lang="en-AU" sz="2000" dirty="0">
                <a:latin typeface="Consolas" panose="020B0609020204030204" pitchFamily="49" charset="0"/>
              </a:rPr>
            </a:br>
            <a:r>
              <a:rPr lang="en-AU" sz="2000" dirty="0">
                <a:latin typeface="Consolas" panose="020B0609020204030204" pitchFamily="49" charset="0"/>
              </a:rPr>
              <a:t>has changed</a:t>
            </a:r>
          </a:p>
          <a:p>
            <a:r>
              <a:rPr lang="en-AU" sz="2000" dirty="0">
                <a:latin typeface="Consolas" panose="020B0609020204030204" pitchFamily="49" charset="0"/>
              </a:rPr>
              <a:t>Banker’s rounding</a:t>
            </a: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44F6AB6B-86A5-43E5-9ECD-C081A45442C8}"/>
              </a:ext>
            </a:extLst>
          </p:cNvPr>
          <p:cNvGrpSpPr/>
          <p:nvPr/>
        </p:nvGrpSpPr>
        <p:grpSpPr>
          <a:xfrm>
            <a:off x="5054518" y="1716683"/>
            <a:ext cx="3714147" cy="3103751"/>
            <a:chOff x="5008251" y="973674"/>
            <a:chExt cx="3714147" cy="3103751"/>
          </a:xfrm>
        </p:grpSpPr>
        <p:sp>
          <p:nvSpPr>
            <p:cNvPr id="5" name="Rectangle 4"/>
            <p:cNvSpPr/>
            <p:nvPr/>
          </p:nvSpPr>
          <p:spPr>
            <a:xfrm>
              <a:off x="5008251" y="973674"/>
              <a:ext cx="3706793" cy="31037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37160" tIns="102870" rIns="102870" bIns="10287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endParaRPr lang="en-AU" sz="1500" dirty="0" err="1">
                <a:solidFill>
                  <a:schemeClr val="tx2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05686" y="1094338"/>
              <a:ext cx="835485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450"/>
                </a:spcBef>
                <a:buClr>
                  <a:schemeClr val="bg1"/>
                </a:buClr>
              </a:pPr>
              <a:r>
                <a:rPr lang="en-AU" sz="1200" b="1" u="sng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Python 2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245888" y="1094338"/>
              <a:ext cx="835485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450"/>
                </a:spcBef>
                <a:buClr>
                  <a:schemeClr val="bg1"/>
                </a:buClr>
              </a:pPr>
              <a:r>
                <a:rPr lang="en-AU" sz="1200" b="1" u="sng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Python 3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62254" y="1420456"/>
              <a:ext cx="1317990" cy="2377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450"/>
                </a:spcBef>
                <a:buClr>
                  <a:schemeClr val="bg1"/>
                </a:buClr>
              </a:pPr>
              <a:r>
                <a:rPr lang="en-AU" sz="1050" dirty="0">
                  <a:solidFill>
                    <a:schemeClr val="bg2"/>
                  </a:solidFill>
                </a:rPr>
                <a:t>print ‘Hello, World!’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55568" y="1420456"/>
              <a:ext cx="1407758" cy="2377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450"/>
                </a:spcBef>
                <a:buClr>
                  <a:schemeClr val="bg1"/>
                </a:buClr>
              </a:pPr>
              <a:r>
                <a:rPr lang="en-AU" sz="1050" dirty="0">
                  <a:solidFill>
                    <a:schemeClr val="bg2"/>
                  </a:solidFill>
                </a:rPr>
                <a:t>print (‘Hello, World!’)</a:t>
              </a:r>
            </a:p>
          </p:txBody>
        </p:sp>
        <p:cxnSp>
          <p:nvCxnSpPr>
            <p:cNvPr id="12" name="Straight Connector 11"/>
            <p:cNvCxnSpPr>
              <a:stCxn id="5" idx="0"/>
              <a:endCxn id="5" idx="2"/>
            </p:cNvCxnSpPr>
            <p:nvPr/>
          </p:nvCxnSpPr>
          <p:spPr>
            <a:xfrm>
              <a:off x="6861648" y="973674"/>
              <a:ext cx="0" cy="3103751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162254" y="1704594"/>
              <a:ext cx="745717" cy="447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450"/>
                </a:spcBef>
                <a:buClr>
                  <a:schemeClr val="bg1"/>
                </a:buClr>
              </a:pPr>
              <a:r>
                <a:rPr lang="en-AU" sz="1050" dirty="0">
                  <a:solidFill>
                    <a:schemeClr val="bg2"/>
                  </a:solidFill>
                </a:rPr>
                <a:t>print 3 / 2</a:t>
              </a:r>
            </a:p>
            <a:p>
              <a:pPr>
                <a:lnSpc>
                  <a:spcPct val="90000"/>
                </a:lnSpc>
                <a:spcBef>
                  <a:spcPts val="450"/>
                </a:spcBef>
                <a:buClr>
                  <a:schemeClr val="bg1"/>
                </a:buClr>
              </a:pPr>
              <a:r>
                <a:rPr lang="en-AU" sz="1050" dirty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955568" y="1704594"/>
              <a:ext cx="835485" cy="447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450"/>
                </a:spcBef>
                <a:buClr>
                  <a:schemeClr val="bg1"/>
                </a:buClr>
              </a:pPr>
              <a:r>
                <a:rPr lang="en-AU" sz="1050" dirty="0">
                  <a:solidFill>
                    <a:schemeClr val="bg2"/>
                  </a:solidFill>
                </a:rPr>
                <a:t>print (3 / 2)</a:t>
              </a:r>
            </a:p>
            <a:p>
              <a:pPr>
                <a:lnSpc>
                  <a:spcPct val="90000"/>
                </a:lnSpc>
                <a:spcBef>
                  <a:spcPts val="450"/>
                </a:spcBef>
                <a:buClr>
                  <a:schemeClr val="bg1"/>
                </a:buClr>
              </a:pPr>
              <a:r>
                <a:rPr lang="en-AU" sz="1050" dirty="0">
                  <a:solidFill>
                    <a:schemeClr val="bg2"/>
                  </a:solidFill>
                </a:rPr>
                <a:t>1.5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162255" y="2149077"/>
              <a:ext cx="1225015" cy="2377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450"/>
                </a:spcBef>
                <a:buClr>
                  <a:schemeClr val="bg1"/>
                </a:buClr>
              </a:pPr>
              <a:r>
                <a:rPr lang="en-AU" sz="1050" dirty="0">
                  <a:solidFill>
                    <a:schemeClr val="bg2"/>
                  </a:solidFill>
                </a:rPr>
                <a:t>Strings are ASCII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955568" y="2149077"/>
              <a:ext cx="1766830" cy="2377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450"/>
                </a:spcBef>
                <a:buClr>
                  <a:schemeClr val="bg1"/>
                </a:buClr>
              </a:pPr>
              <a:r>
                <a:rPr lang="en-AU" sz="1050" dirty="0">
                  <a:solidFill>
                    <a:schemeClr val="bg2"/>
                  </a:solidFill>
                </a:rPr>
                <a:t>Strings are Unicode (utf-8)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955567" y="2441671"/>
              <a:ext cx="1587294" cy="2377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450"/>
                </a:spcBef>
                <a:buClr>
                  <a:schemeClr val="bg1"/>
                </a:buClr>
              </a:pPr>
              <a:r>
                <a:rPr lang="en-AU" sz="1050" dirty="0" err="1">
                  <a:solidFill>
                    <a:schemeClr val="bg2"/>
                  </a:solidFill>
                </a:rPr>
                <a:t>NameError</a:t>
              </a:r>
              <a:r>
                <a:rPr lang="en-AU" sz="1050" dirty="0">
                  <a:solidFill>
                    <a:schemeClr val="bg2"/>
                  </a:solidFill>
                </a:rPr>
                <a:t>: not defined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955567" y="2810534"/>
              <a:ext cx="1630575" cy="2377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450"/>
                </a:spcBef>
                <a:buClr>
                  <a:schemeClr val="bg1"/>
                </a:buClr>
              </a:pPr>
              <a:r>
                <a:rPr lang="en-AU" sz="1050" dirty="0">
                  <a:solidFill>
                    <a:schemeClr val="bg2"/>
                  </a:solidFill>
                </a:rPr>
                <a:t>raise </a:t>
              </a:r>
              <a:r>
                <a:rPr lang="en-AU" sz="1050" dirty="0" err="1">
                  <a:solidFill>
                    <a:schemeClr val="bg2"/>
                  </a:solidFill>
                </a:rPr>
                <a:t>IOError</a:t>
              </a:r>
              <a:r>
                <a:rPr lang="en-AU" sz="1050" dirty="0">
                  <a:solidFill>
                    <a:schemeClr val="bg2"/>
                  </a:solidFill>
                </a:rPr>
                <a:t>(“file error”)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61945" y="2810534"/>
              <a:ext cx="1614545" cy="2377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450"/>
                </a:spcBef>
                <a:buClr>
                  <a:schemeClr val="bg1"/>
                </a:buClr>
              </a:pPr>
              <a:r>
                <a:rPr lang="en-AU" sz="1050" dirty="0">
                  <a:solidFill>
                    <a:schemeClr val="bg2"/>
                  </a:solidFill>
                </a:rPr>
                <a:t>raise </a:t>
              </a:r>
              <a:r>
                <a:rPr lang="en-AU" sz="1050" dirty="0" err="1">
                  <a:solidFill>
                    <a:schemeClr val="bg2"/>
                  </a:solidFill>
                </a:rPr>
                <a:t>IOError</a:t>
              </a:r>
              <a:r>
                <a:rPr lang="en-AU" sz="1050" dirty="0">
                  <a:solidFill>
                    <a:schemeClr val="bg2"/>
                  </a:solidFill>
                </a:rPr>
                <a:t>, “file error”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161944" y="3090077"/>
              <a:ext cx="1555234" cy="2377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450"/>
                </a:spcBef>
                <a:buClr>
                  <a:schemeClr val="bg1"/>
                </a:buClr>
              </a:pPr>
              <a:r>
                <a:rPr lang="en-AU" sz="1050" dirty="0">
                  <a:solidFill>
                    <a:schemeClr val="bg2"/>
                  </a:solidFill>
                </a:rPr>
                <a:t>except </a:t>
              </a:r>
              <a:r>
                <a:rPr lang="en-AU" sz="1050" dirty="0" err="1">
                  <a:solidFill>
                    <a:schemeClr val="bg2"/>
                  </a:solidFill>
                </a:rPr>
                <a:t>NameError</a:t>
              </a:r>
              <a:r>
                <a:rPr lang="en-AU" sz="1050" dirty="0">
                  <a:solidFill>
                    <a:schemeClr val="bg2"/>
                  </a:solidFill>
                </a:rPr>
                <a:t>, err: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955566" y="3090077"/>
              <a:ext cx="1705916" cy="2377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450"/>
                </a:spcBef>
                <a:buClr>
                  <a:schemeClr val="bg1"/>
                </a:buClr>
              </a:pPr>
              <a:r>
                <a:rPr lang="en-AU" sz="1050" dirty="0">
                  <a:solidFill>
                    <a:schemeClr val="bg2"/>
                  </a:solidFill>
                </a:rPr>
                <a:t>except </a:t>
              </a:r>
              <a:r>
                <a:rPr lang="en-AU" sz="1050" dirty="0" err="1">
                  <a:solidFill>
                    <a:schemeClr val="bg2"/>
                  </a:solidFill>
                </a:rPr>
                <a:t>NameError</a:t>
              </a:r>
              <a:r>
                <a:rPr lang="en-AU" sz="1050" dirty="0">
                  <a:solidFill>
                    <a:schemeClr val="bg2"/>
                  </a:solidFill>
                </a:rPr>
                <a:t> </a:t>
              </a:r>
              <a:r>
                <a:rPr lang="en-AU" sz="1050" b="1" dirty="0">
                  <a:solidFill>
                    <a:schemeClr val="bg2"/>
                  </a:solidFill>
                </a:rPr>
                <a:t>as</a:t>
              </a:r>
              <a:r>
                <a:rPr lang="en-AU" sz="1050" dirty="0">
                  <a:solidFill>
                    <a:schemeClr val="bg2"/>
                  </a:solidFill>
                </a:rPr>
                <a:t> err: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161945" y="3496048"/>
              <a:ext cx="883575" cy="447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450"/>
                </a:spcBef>
                <a:buClr>
                  <a:schemeClr val="bg1"/>
                </a:buClr>
              </a:pPr>
              <a:r>
                <a:rPr lang="en-AU" sz="1050" dirty="0">
                  <a:solidFill>
                    <a:schemeClr val="bg2"/>
                  </a:solidFill>
                </a:rPr>
                <a:t>round(16.5)</a:t>
              </a:r>
            </a:p>
            <a:p>
              <a:pPr>
                <a:lnSpc>
                  <a:spcPct val="90000"/>
                </a:lnSpc>
                <a:spcBef>
                  <a:spcPts val="450"/>
                </a:spcBef>
                <a:buClr>
                  <a:schemeClr val="bg1"/>
                </a:buClr>
              </a:pPr>
              <a:r>
                <a:rPr lang="en-AU" sz="1050" dirty="0">
                  <a:solidFill>
                    <a:schemeClr val="bg2"/>
                  </a:solidFill>
                </a:rPr>
                <a:t>17.0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52320" y="3496048"/>
              <a:ext cx="883575" cy="447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450"/>
                </a:spcBef>
                <a:buClr>
                  <a:schemeClr val="bg1"/>
                </a:buClr>
              </a:pPr>
              <a:r>
                <a:rPr lang="en-AU" sz="1050" dirty="0">
                  <a:solidFill>
                    <a:schemeClr val="bg2"/>
                  </a:solidFill>
                </a:rPr>
                <a:t>round(16.5)</a:t>
              </a:r>
            </a:p>
            <a:p>
              <a:pPr>
                <a:lnSpc>
                  <a:spcPct val="90000"/>
                </a:lnSpc>
                <a:spcBef>
                  <a:spcPts val="450"/>
                </a:spcBef>
                <a:buClr>
                  <a:schemeClr val="bg1"/>
                </a:buClr>
              </a:pPr>
              <a:r>
                <a:rPr lang="en-AU" sz="1050" dirty="0">
                  <a:solidFill>
                    <a:schemeClr val="bg2"/>
                  </a:solidFill>
                </a:rPr>
                <a:t>16</a:t>
              </a:r>
            </a:p>
          </p:txBody>
        </p:sp>
      </p:grpSp>
      <p:sp>
        <p:nvSpPr>
          <p:cNvPr id="17" name="スクロール: 横 16">
            <a:extLst>
              <a:ext uri="{FF2B5EF4-FFF2-40B4-BE49-F238E27FC236}">
                <a16:creationId xmlns:a16="http://schemas.microsoft.com/office/drawing/2014/main" id="{4DBF5E90-3D1D-4E1B-9BA3-B27801928F0C}"/>
              </a:ext>
            </a:extLst>
          </p:cNvPr>
          <p:cNvSpPr/>
          <p:nvPr/>
        </p:nvSpPr>
        <p:spPr>
          <a:xfrm>
            <a:off x="573248" y="683984"/>
            <a:ext cx="7836346" cy="756031"/>
          </a:xfrm>
          <a:prstGeom prst="horizontalScroll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800" b="1" dirty="0"/>
              <a:t>Piper wave 2 </a:t>
            </a:r>
            <a:r>
              <a:rPr kumimoji="1" lang="ja-JP" altLang="en-US" sz="1800" b="1" dirty="0"/>
              <a:t>では</a:t>
            </a:r>
            <a:r>
              <a:rPr kumimoji="1" lang="en-US" altLang="ja-JP" sz="1800" b="1" dirty="0"/>
              <a:t>Python 3</a:t>
            </a:r>
            <a:r>
              <a:rPr kumimoji="1" lang="ja-JP" altLang="en-US" sz="1800" b="1" dirty="0"/>
              <a:t>を使用</a:t>
            </a:r>
            <a:endParaRPr kumimoji="1" lang="en-US" altLang="ja-JP" sz="1800" b="1" dirty="0"/>
          </a:p>
          <a:p>
            <a:pPr algn="ctr"/>
            <a:r>
              <a:rPr kumimoji="1" lang="en-US" altLang="ja-JP" sz="1800" dirty="0"/>
              <a:t>Python 2.7</a:t>
            </a:r>
            <a:r>
              <a:rPr kumimoji="1" lang="ja-JP" altLang="en-US" sz="1800" dirty="0"/>
              <a:t>のサポート</a:t>
            </a:r>
            <a:r>
              <a:rPr kumimoji="1" lang="en-US" altLang="ja-JP" sz="1800" dirty="0"/>
              <a:t>(EOL)</a:t>
            </a:r>
            <a:r>
              <a:rPr kumimoji="1" lang="ja-JP" altLang="en-US" sz="1800" dirty="0"/>
              <a:t>は</a:t>
            </a:r>
            <a:r>
              <a:rPr kumimoji="1" lang="en-US" altLang="ja-JP" sz="1800" dirty="0"/>
              <a:t>2020</a:t>
            </a:r>
            <a:r>
              <a:rPr kumimoji="1" lang="ja-JP" altLang="en-US" sz="1800" dirty="0"/>
              <a:t>年</a:t>
            </a:r>
            <a:r>
              <a:rPr kumimoji="1" lang="en-US" altLang="ja-JP" sz="1800" dirty="0"/>
              <a:t>1</a:t>
            </a:r>
            <a:r>
              <a:rPr kumimoji="1" lang="ja-JP" altLang="en-US" sz="1800" dirty="0"/>
              <a:t>月</a:t>
            </a:r>
            <a:r>
              <a:rPr kumimoji="1" lang="en-US" altLang="ja-JP" sz="1800" dirty="0"/>
              <a:t>1</a:t>
            </a:r>
            <a:r>
              <a:rPr kumimoji="1" lang="ja-JP" altLang="en-US" sz="1800" dirty="0"/>
              <a:t>日まで</a:t>
            </a:r>
          </a:p>
        </p:txBody>
      </p:sp>
    </p:spTree>
    <p:extLst>
      <p:ext uri="{BB962C8B-B14F-4D97-AF65-F5344CB8AC3E}">
        <p14:creationId xmlns:p14="http://schemas.microsoft.com/office/powerpoint/2010/main" val="245911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C5DCB-3D82-46CC-BC03-72D8E2FA7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Lab Exercise</a:t>
            </a:r>
            <a:r>
              <a:rPr lang="en-AU" altLang="ja-JP" dirty="0"/>
              <a:t> : Web</a:t>
            </a:r>
            <a:r>
              <a:rPr lang="ja-JP" altLang="en-US" dirty="0"/>
              <a:t>サーバを立てる </a:t>
            </a:r>
            <a:r>
              <a:rPr lang="en-US" altLang="ja-JP" dirty="0"/>
              <a:t>#1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B5A2A-6F13-4FA6-88AC-57FA05759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690494"/>
            <a:ext cx="8750674" cy="4120046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600" dirty="0"/>
              <a:t>コマンドプロンプトを起動して、作業フォルダに移動（例：</a:t>
            </a:r>
            <a:r>
              <a:rPr lang="en-US" altLang="ja-JP" sz="1600" dirty="0"/>
              <a:t>Lab 04 xxx</a:t>
            </a:r>
            <a:r>
              <a:rPr lang="ja-JP" altLang="en-US" sz="1600" dirty="0"/>
              <a:t>）</a:t>
            </a:r>
            <a:endParaRPr lang="en-AU" sz="1600" dirty="0"/>
          </a:p>
          <a:p>
            <a:pPr marL="342900" indent="-342900">
              <a:buFont typeface="+mj-lt"/>
              <a:buAutoNum type="arabicPeriod"/>
            </a:pPr>
            <a:r>
              <a:rPr lang="en-AU" sz="1600" dirty="0"/>
              <a:t>Run the following command</a:t>
            </a:r>
          </a:p>
          <a:p>
            <a:pPr marL="342900" lvl="1" indent="0">
              <a:buNone/>
            </a:pPr>
            <a:r>
              <a:rPr lang="en-AU" sz="1200" dirty="0"/>
              <a:t>&gt; python app.py</a:t>
            </a:r>
          </a:p>
          <a:p>
            <a:pPr marL="342900" lvl="1" indent="0">
              <a:buNone/>
            </a:pPr>
            <a:endParaRPr lang="en-AU" sz="1200" dirty="0"/>
          </a:p>
          <a:p>
            <a:pPr marL="342900" lvl="1" indent="0">
              <a:buNone/>
            </a:pPr>
            <a:endParaRPr lang="en-AU" sz="1200" dirty="0"/>
          </a:p>
          <a:p>
            <a:pPr marL="342900" lvl="1" indent="0">
              <a:buNone/>
            </a:pPr>
            <a:endParaRPr lang="en-AU" sz="1200" dirty="0"/>
          </a:p>
          <a:p>
            <a:pPr marL="342900" lvl="1" indent="0">
              <a:buNone/>
            </a:pPr>
            <a:endParaRPr lang="en-AU" sz="1200" dirty="0"/>
          </a:p>
          <a:p>
            <a:pPr marL="342900" lvl="1" indent="0">
              <a:buNone/>
            </a:pPr>
            <a:endParaRPr lang="en-AU" sz="1200" dirty="0"/>
          </a:p>
          <a:p>
            <a:pPr marL="342900" lvl="1" indent="0">
              <a:buNone/>
            </a:pPr>
            <a:endParaRPr lang="en-AU" sz="1200" dirty="0"/>
          </a:p>
          <a:p>
            <a:pPr marL="342900" lvl="1" indent="0">
              <a:buNone/>
            </a:pPr>
            <a:endParaRPr lang="en-AU" sz="1200" dirty="0"/>
          </a:p>
          <a:p>
            <a:pPr marL="342900" lvl="1" indent="0">
              <a:buNone/>
            </a:pPr>
            <a:r>
              <a:rPr lang="en-US" altLang="ja-JP" sz="1200" dirty="0"/>
              <a:t>flask</a:t>
            </a:r>
            <a:r>
              <a:rPr lang="ja-JP" altLang="en-US" sz="1200" dirty="0"/>
              <a:t>モジュールのエラーがでたら</a:t>
            </a:r>
            <a:r>
              <a:rPr lang="en-US" altLang="ja-JP" sz="1200" dirty="0"/>
              <a:t>pip install</a:t>
            </a:r>
          </a:p>
          <a:p>
            <a:pPr marL="342900" lvl="1" indent="0">
              <a:buNone/>
            </a:pPr>
            <a:r>
              <a:rPr lang="en-US" altLang="ja-JP" sz="1200" dirty="0"/>
              <a:t>&gt;pip install Flask</a:t>
            </a:r>
            <a:endParaRPr lang="en-AU" sz="1200" dirty="0"/>
          </a:p>
          <a:p>
            <a:pPr marL="342900" indent="-342900">
              <a:buFont typeface="+mj-lt"/>
              <a:buAutoNum type="arabicPeriod"/>
            </a:pPr>
            <a:r>
              <a:rPr lang="en-AU" altLang="ja-JP" sz="1600" dirty="0"/>
              <a:t>Open a browser with the following URL</a:t>
            </a:r>
          </a:p>
          <a:p>
            <a:pPr marL="342900" lvl="1" indent="0">
              <a:buNone/>
            </a:pPr>
            <a:r>
              <a:rPr lang="en-AU" altLang="ja-JP" dirty="0">
                <a:hlinkClick r:id="rId3"/>
              </a:rPr>
              <a:t>http://localhost:5000</a:t>
            </a:r>
            <a:endParaRPr lang="en-AU" altLang="ja-JP" dirty="0"/>
          </a:p>
          <a:p>
            <a:pPr marL="342900" indent="-342900">
              <a:buFont typeface="+mj-lt"/>
              <a:buAutoNum type="arabicPeriod"/>
            </a:pPr>
            <a:r>
              <a:rPr lang="en-AU" altLang="ja-JP" sz="1600" dirty="0"/>
              <a:t>“Hello, World!” </a:t>
            </a:r>
            <a:r>
              <a:rPr lang="ja-JP" altLang="en-US" sz="1600" dirty="0"/>
              <a:t>を確認</a:t>
            </a:r>
            <a:endParaRPr lang="en-AU" altLang="ja-JP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AFD43F-C348-4F31-867C-8B2D39D259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375"/>
          <a:stretch/>
        </p:blipFill>
        <p:spPr>
          <a:xfrm>
            <a:off x="584975" y="1735791"/>
            <a:ext cx="8451449" cy="1265826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02704DC1-A443-4481-9EED-476E135250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653130" y="-1518"/>
            <a:ext cx="1490870" cy="149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450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C5DCB-3D82-46CC-BC03-72D8E2FA7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Lab Exercise</a:t>
            </a:r>
            <a:r>
              <a:rPr lang="en-AU" altLang="ja-JP" dirty="0"/>
              <a:t> : Web</a:t>
            </a:r>
            <a:r>
              <a:rPr lang="ja-JP" altLang="en-US" dirty="0"/>
              <a:t>サーバを立てる </a:t>
            </a:r>
            <a:r>
              <a:rPr lang="en-US" altLang="ja-JP" dirty="0"/>
              <a:t>#2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B5A2A-6F13-4FA6-88AC-57FA05759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690493"/>
            <a:ext cx="8750674" cy="4080967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600" dirty="0"/>
              <a:t>作業フォルダ（例：</a:t>
            </a:r>
            <a:r>
              <a:rPr lang="en-US" altLang="ja-JP" sz="1600" dirty="0"/>
              <a:t>Lab 04 xxx</a:t>
            </a:r>
            <a:r>
              <a:rPr lang="ja-JP" altLang="en-US" sz="1600" dirty="0"/>
              <a:t>）にディレクトリ</a:t>
            </a:r>
            <a:r>
              <a:rPr lang="en-AU" altLang="ja-JP" sz="1600" dirty="0"/>
              <a:t>‘templates’</a:t>
            </a:r>
            <a:r>
              <a:rPr lang="ja-JP" altLang="en-US" sz="1600" dirty="0"/>
              <a:t> を作成</a:t>
            </a:r>
            <a:endParaRPr lang="en-AU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ja-JP" sz="1600" dirty="0"/>
              <a:t>Lab3</a:t>
            </a:r>
            <a:r>
              <a:rPr lang="ja-JP" altLang="en-US" sz="1600" dirty="0"/>
              <a:t>の</a:t>
            </a:r>
            <a:r>
              <a:rPr lang="en-US" altLang="ja-JP" sz="1600" dirty="0"/>
              <a:t>HTML</a:t>
            </a:r>
            <a:r>
              <a:rPr lang="ja-JP" altLang="en-US" sz="1600" dirty="0"/>
              <a:t>コードをこの</a:t>
            </a:r>
            <a:r>
              <a:rPr lang="en-AU" altLang="ja-JP" sz="1600" dirty="0"/>
              <a:t>templates</a:t>
            </a:r>
            <a:r>
              <a:rPr lang="ja-JP" altLang="en-US" sz="1600" dirty="0"/>
              <a:t>にコピーし、</a:t>
            </a:r>
            <a:r>
              <a:rPr lang="en-US" altLang="ja-JP" sz="1600" dirty="0"/>
              <a:t> default.html</a:t>
            </a:r>
            <a:r>
              <a:rPr lang="ja-JP" altLang="en-US" sz="1600" dirty="0"/>
              <a:t>に</a:t>
            </a:r>
            <a:r>
              <a:rPr lang="en-US" altLang="ja-JP" sz="1600" dirty="0"/>
              <a:t>rename</a:t>
            </a:r>
            <a:endParaRPr lang="en-AU" sz="1600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sz="1600" dirty="0"/>
              <a:t>作業フォルダは次のようになる</a:t>
            </a:r>
            <a:endParaRPr lang="en-AU" sz="1600" dirty="0"/>
          </a:p>
          <a:p>
            <a:pPr marL="342900" indent="-342900">
              <a:buFont typeface="+mj-lt"/>
              <a:buAutoNum type="arabicPeriod"/>
            </a:pPr>
            <a:endParaRPr lang="en-AU" sz="1600" dirty="0"/>
          </a:p>
          <a:p>
            <a:pPr marL="342900" indent="-342900">
              <a:buFont typeface="+mj-lt"/>
              <a:buAutoNum type="arabicPeriod"/>
            </a:pPr>
            <a:endParaRPr lang="en-AU" sz="1600" dirty="0"/>
          </a:p>
          <a:p>
            <a:pPr marL="342900" lvl="1" indent="0">
              <a:buNone/>
            </a:pPr>
            <a:endParaRPr lang="en-AU" sz="1200" dirty="0"/>
          </a:p>
          <a:p>
            <a:pPr marL="0" indent="0">
              <a:buNone/>
            </a:pPr>
            <a:endParaRPr lang="en-AU" sz="1600" dirty="0"/>
          </a:p>
          <a:p>
            <a:pPr marL="342900" indent="-342900">
              <a:buFont typeface="+mj-lt"/>
              <a:buAutoNum type="arabicPeriod"/>
            </a:pPr>
            <a:r>
              <a:rPr lang="en-AU" altLang="ja-JP" sz="1600" dirty="0"/>
              <a:t>Run &amp; Open a browser with the following URL</a:t>
            </a:r>
          </a:p>
          <a:p>
            <a:pPr marL="342900" lvl="1" indent="0">
              <a:buNone/>
            </a:pPr>
            <a:r>
              <a:rPr lang="en-AU" altLang="ja-JP" dirty="0">
                <a:hlinkClick r:id="rId3"/>
              </a:rPr>
              <a:t>http://localhost:5000</a:t>
            </a:r>
            <a:endParaRPr lang="en-AU" altLang="ja-JP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sz="1600" dirty="0"/>
              <a:t>機能分割：</a:t>
            </a:r>
            <a:r>
              <a:rPr lang="en-US" altLang="ja-JP" sz="1600" dirty="0"/>
              <a:t>MVC</a:t>
            </a:r>
            <a:r>
              <a:rPr lang="ja-JP" altLang="en-US" sz="1600" dirty="0"/>
              <a:t>アーキテクチャ</a:t>
            </a:r>
            <a:endParaRPr lang="en-AU" sz="1600" dirty="0"/>
          </a:p>
          <a:p>
            <a:pPr marL="342900" lvl="1" indent="0">
              <a:buNone/>
            </a:pPr>
            <a:r>
              <a:rPr lang="ja-JP" altLang="en-US" dirty="0"/>
              <a:t>プログラムを、</a:t>
            </a:r>
            <a:r>
              <a:rPr lang="en-US" altLang="ja-JP" b="1" dirty="0"/>
              <a:t>Model</a:t>
            </a:r>
            <a:r>
              <a:rPr lang="ja-JP" altLang="en-US" dirty="0"/>
              <a:t>（モデル）、</a:t>
            </a:r>
            <a:r>
              <a:rPr lang="en-US" altLang="ja-JP" b="1" dirty="0"/>
              <a:t>View</a:t>
            </a:r>
            <a:r>
              <a:rPr lang="ja-JP" altLang="en-US" dirty="0"/>
              <a:t>（ビュー）、</a:t>
            </a:r>
            <a:r>
              <a:rPr lang="en-US" altLang="ja-JP" b="1" dirty="0"/>
              <a:t>Controller</a:t>
            </a:r>
            <a:r>
              <a:rPr lang="ja-JP" altLang="en-US" dirty="0"/>
              <a:t>（コントローラ）に分割</a:t>
            </a:r>
            <a:endParaRPr lang="en-AU" dirty="0"/>
          </a:p>
          <a:p>
            <a:pPr marL="0" indent="0">
              <a:buNone/>
            </a:pPr>
            <a:endParaRPr lang="en-AU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6CA768-AA89-4A92-B7D2-96C07A4AE9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571" r="76378" b="14920"/>
          <a:stretch/>
        </p:blipFill>
        <p:spPr>
          <a:xfrm>
            <a:off x="1239683" y="1930132"/>
            <a:ext cx="1871654" cy="892858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F63A97B9-7F25-48B3-B8AF-4AE87ACD12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653130" y="-1518"/>
            <a:ext cx="1490870" cy="149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341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6CA867-828B-42AE-9E0E-F1F9CD817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Let’s Examine the Python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25B2BA-DE5E-439C-AFEC-DD82BF603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751560"/>
            <a:ext cx="7973111" cy="4005939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1A81E2B4-C41B-4027-B2F9-CABE35FA5B1B}"/>
              </a:ext>
            </a:extLst>
          </p:cNvPr>
          <p:cNvSpPr/>
          <p:nvPr/>
        </p:nvSpPr>
        <p:spPr>
          <a:xfrm rot="10800000">
            <a:off x="1609345" y="3408883"/>
            <a:ext cx="1111910" cy="285293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dirty="0">
              <a:solidFill>
                <a:schemeClr val="bg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E2581E-905D-450A-91C0-874F57D84478}"/>
              </a:ext>
            </a:extLst>
          </p:cNvPr>
          <p:cNvSpPr txBox="1"/>
          <p:nvPr/>
        </p:nvSpPr>
        <p:spPr>
          <a:xfrm>
            <a:off x="2831136" y="3443808"/>
            <a:ext cx="480580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400" b="1" dirty="0">
                <a:solidFill>
                  <a:schemeClr val="accent3"/>
                </a:solidFill>
              </a:rPr>
              <a:t>Remember controllers / routes in the MVC architecture? 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7325F75-468B-4D17-91E9-CB7B9897822F}"/>
              </a:ext>
            </a:extLst>
          </p:cNvPr>
          <p:cNvSpPr/>
          <p:nvPr/>
        </p:nvSpPr>
        <p:spPr>
          <a:xfrm rot="10800000">
            <a:off x="4572000" y="3694177"/>
            <a:ext cx="1111910" cy="285293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dirty="0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72179A-001A-4215-87B1-C44C71C81F60}"/>
              </a:ext>
            </a:extLst>
          </p:cNvPr>
          <p:cNvSpPr txBox="1"/>
          <p:nvPr/>
        </p:nvSpPr>
        <p:spPr>
          <a:xfrm>
            <a:off x="5772646" y="3729102"/>
            <a:ext cx="197810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400" b="1" dirty="0">
                <a:solidFill>
                  <a:schemeClr val="accent3"/>
                </a:solidFill>
              </a:rPr>
              <a:t>And views / templates?</a:t>
            </a:r>
          </a:p>
        </p:txBody>
      </p:sp>
    </p:spTree>
    <p:extLst>
      <p:ext uri="{BB962C8B-B14F-4D97-AF65-F5344CB8AC3E}">
        <p14:creationId xmlns:p14="http://schemas.microsoft.com/office/powerpoint/2010/main" val="1805540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0242149"/>
      </p:ext>
    </p:extLst>
  </p:cSld>
  <p:clrMapOvr>
    <a:masterClrMapping/>
  </p:clrMapOvr>
</p:sld>
</file>

<file path=ppt/theme/theme1.xml><?xml version="1.0" encoding="utf-8"?>
<a:theme xmlns:a="http://schemas.openxmlformats.org/drawingml/2006/main" name="Dell Tech 2019">
  <a:themeElements>
    <a:clrScheme name="Dell New VID">
      <a:dk1>
        <a:srgbClr val="444444"/>
      </a:dk1>
      <a:lt1>
        <a:srgbClr val="0076CE"/>
      </a:lt1>
      <a:dk2>
        <a:srgbClr val="FFFFFF"/>
      </a:dk2>
      <a:lt2>
        <a:srgbClr val="000000"/>
      </a:lt2>
      <a:accent1>
        <a:srgbClr val="00447C"/>
      </a:accent1>
      <a:accent2>
        <a:srgbClr val="6EA204"/>
      </a:accent2>
      <a:accent3>
        <a:srgbClr val="F2AF00"/>
      </a:accent3>
      <a:accent4>
        <a:srgbClr val="EE6411"/>
      </a:accent4>
      <a:accent5>
        <a:srgbClr val="CE1126"/>
      </a:accent5>
      <a:accent6>
        <a:srgbClr val="41B6E6"/>
      </a:accent6>
      <a:hlink>
        <a:srgbClr val="0076CE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2"/>
          </a:solidFill>
        </a:ln>
      </a:spPr>
      <a:bodyPr rtlCol="0" anchor="ctr"/>
      <a:lstStyle>
        <a:defPPr algn="ctr">
          <a:defRPr sz="1200" dirty="0" smtClean="0">
            <a:solidFill>
              <a:schemeClr val="bg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ctr">
          <a:defRPr sz="1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BF5B492C-F24C-4B58-B79D-7CE32027BD08}" vid="{16E78AFB-52D6-4C96-BBA2-BF61B9626466}"/>
    </a:ext>
  </a:extLst>
</a:theme>
</file>

<file path=ppt/theme/theme2.xml><?xml version="1.0" encoding="utf-8"?>
<a:theme xmlns:a="http://schemas.openxmlformats.org/drawingml/2006/main" name="Office Theme">
  <a:themeElements>
    <a:clrScheme name="Dell New VID">
      <a:dk1>
        <a:srgbClr val="444444"/>
      </a:dk1>
      <a:lt1>
        <a:srgbClr val="0076CE"/>
      </a:lt1>
      <a:dk2>
        <a:srgbClr val="FFFFFF"/>
      </a:dk2>
      <a:lt2>
        <a:srgbClr val="000000"/>
      </a:lt2>
      <a:accent1>
        <a:srgbClr val="00447C"/>
      </a:accent1>
      <a:accent2>
        <a:srgbClr val="6EA204"/>
      </a:accent2>
      <a:accent3>
        <a:srgbClr val="F2AF00"/>
      </a:accent3>
      <a:accent4>
        <a:srgbClr val="EE6411"/>
      </a:accent4>
      <a:accent5>
        <a:srgbClr val="CE1126"/>
      </a:accent5>
      <a:accent6>
        <a:srgbClr val="41B6E6"/>
      </a:accent6>
      <a:hlink>
        <a:srgbClr val="0076CE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Dell New VID">
      <a:dk1>
        <a:srgbClr val="444444"/>
      </a:dk1>
      <a:lt1>
        <a:srgbClr val="0076CE"/>
      </a:lt1>
      <a:dk2>
        <a:srgbClr val="FFFFFF"/>
      </a:dk2>
      <a:lt2>
        <a:srgbClr val="000000"/>
      </a:lt2>
      <a:accent1>
        <a:srgbClr val="00447C"/>
      </a:accent1>
      <a:accent2>
        <a:srgbClr val="6EA204"/>
      </a:accent2>
      <a:accent3>
        <a:srgbClr val="F2AF00"/>
      </a:accent3>
      <a:accent4>
        <a:srgbClr val="EE6411"/>
      </a:accent4>
      <a:accent5>
        <a:srgbClr val="CE1126"/>
      </a:accent5>
      <a:accent6>
        <a:srgbClr val="41B6E6"/>
      </a:accent6>
      <a:hlink>
        <a:srgbClr val="0076CE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C5F16F6CF335444E822F97DF4ECF7760" ma:contentTypeVersion="6" ma:contentTypeDescription="新しいドキュメントを作成します。" ma:contentTypeScope="" ma:versionID="1ba5af543b23ada45992e696490bff16">
  <xsd:schema xmlns:xsd="http://www.w3.org/2001/XMLSchema" xmlns:xs="http://www.w3.org/2001/XMLSchema" xmlns:p="http://schemas.microsoft.com/office/2006/metadata/properties" xmlns:ns2="c07a778c-c08c-4368-b7f2-29025dba2907" targetNamespace="http://schemas.microsoft.com/office/2006/metadata/properties" ma:root="true" ma:fieldsID="c7139db9f8aa515238e305e46bb18fab" ns2:_="">
    <xsd:import namespace="c07a778c-c08c-4368-b7f2-29025dba290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7a778c-c08c-4368-b7f2-29025dba29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E766F89-5BC2-4D05-B56C-E7A25D05AF34}"/>
</file>

<file path=customXml/itemProps2.xml><?xml version="1.0" encoding="utf-8"?>
<ds:datastoreItem xmlns:ds="http://schemas.openxmlformats.org/officeDocument/2006/customXml" ds:itemID="{8883B2DD-4092-4957-881D-1B7E6CB654A6}"/>
</file>

<file path=customXml/itemProps3.xml><?xml version="1.0" encoding="utf-8"?>
<ds:datastoreItem xmlns:ds="http://schemas.openxmlformats.org/officeDocument/2006/customXml" ds:itemID="{91379570-2136-405D-855A-6F29A7DDE25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2923</TotalTime>
  <Words>711</Words>
  <Application>Microsoft Office PowerPoint</Application>
  <PresentationFormat>画面に合わせる (16:9)</PresentationFormat>
  <Paragraphs>108</Paragraphs>
  <Slides>7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MetaNormalLF-Roman</vt:lpstr>
      <vt:lpstr>Museo Sans For Dell</vt:lpstr>
      <vt:lpstr>Arial</vt:lpstr>
      <vt:lpstr>Consolas</vt:lpstr>
      <vt:lpstr>Wingdings</vt:lpstr>
      <vt:lpstr>Dell Tech 2019</vt:lpstr>
      <vt:lpstr>Lab 4:  Python and Flask</vt:lpstr>
      <vt:lpstr>なぜPython &amp; Flask?</vt:lpstr>
      <vt:lpstr>Python version?</vt:lpstr>
      <vt:lpstr>Lab Exercise : Webサーバを立てる #1</vt:lpstr>
      <vt:lpstr>Lab Exercise : Webサーバを立てる #2</vt:lpstr>
      <vt:lpstr>Let’s Examine the Python App</vt:lpstr>
      <vt:lpstr>PowerPoint プレゼンテーション</vt:lpstr>
    </vt:vector>
  </TitlesOfParts>
  <Company>Dell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 1</dc:title>
  <dc:creator>Crithary, Theo</dc:creator>
  <cp:lastModifiedBy>Miho, Naozumi</cp:lastModifiedBy>
  <cp:revision>33</cp:revision>
  <cp:lastPrinted>2018-09-10T14:53:10Z</cp:lastPrinted>
  <dcterms:created xsi:type="dcterms:W3CDTF">2019-04-30T01:59:44Z</dcterms:created>
  <dcterms:modified xsi:type="dcterms:W3CDTF">2019-11-24T08:42:28Z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de70ee2-0cb4-4d60-aee5-75ef2c4c8a90_Enabled">
    <vt:lpwstr>True</vt:lpwstr>
  </property>
  <property fmtid="{D5CDD505-2E9C-101B-9397-08002B2CF9AE}" pid="3" name="MSIP_Label_7de70ee2-0cb4-4d60-aee5-75ef2c4c8a90_SiteId">
    <vt:lpwstr>945c199a-83a2-4e80-9f8c-5a91be5752dd</vt:lpwstr>
  </property>
  <property fmtid="{D5CDD505-2E9C-101B-9397-08002B2CF9AE}" pid="4" name="MSIP_Label_7de70ee2-0cb4-4d60-aee5-75ef2c4c8a90_Owner">
    <vt:lpwstr>Theo.Crithary@emc.com</vt:lpwstr>
  </property>
  <property fmtid="{D5CDD505-2E9C-101B-9397-08002B2CF9AE}" pid="5" name="MSIP_Label_7de70ee2-0cb4-4d60-aee5-75ef2c4c8a90_SetDate">
    <vt:lpwstr>2019-06-12T11:32:24.4790351Z</vt:lpwstr>
  </property>
  <property fmtid="{D5CDD505-2E9C-101B-9397-08002B2CF9AE}" pid="6" name="MSIP_Label_7de70ee2-0cb4-4d60-aee5-75ef2c4c8a90_Name">
    <vt:lpwstr>Internal Use</vt:lpwstr>
  </property>
  <property fmtid="{D5CDD505-2E9C-101B-9397-08002B2CF9AE}" pid="7" name="MSIP_Label_7de70ee2-0cb4-4d60-aee5-75ef2c4c8a90_Application">
    <vt:lpwstr>Microsoft Azure Information Protection</vt:lpwstr>
  </property>
  <property fmtid="{D5CDD505-2E9C-101B-9397-08002B2CF9AE}" pid="8" name="MSIP_Label_7de70ee2-0cb4-4d60-aee5-75ef2c4c8a90_Extended_MSFT_Method">
    <vt:lpwstr>Manual</vt:lpwstr>
  </property>
  <property fmtid="{D5CDD505-2E9C-101B-9397-08002B2CF9AE}" pid="9" name="MSIP_Label_c6e0e3e8-8921-4906-b77b-3374d4e05132_Enabled">
    <vt:lpwstr>True</vt:lpwstr>
  </property>
  <property fmtid="{D5CDD505-2E9C-101B-9397-08002B2CF9AE}" pid="10" name="MSIP_Label_c6e0e3e8-8921-4906-b77b-3374d4e05132_SiteId">
    <vt:lpwstr>945c199a-83a2-4e80-9f8c-5a91be5752dd</vt:lpwstr>
  </property>
  <property fmtid="{D5CDD505-2E9C-101B-9397-08002B2CF9AE}" pid="11" name="MSIP_Label_c6e0e3e8-8921-4906-b77b-3374d4e05132_Owner">
    <vt:lpwstr>Theo.Crithary@emc.com</vt:lpwstr>
  </property>
  <property fmtid="{D5CDD505-2E9C-101B-9397-08002B2CF9AE}" pid="12" name="MSIP_Label_c6e0e3e8-8921-4906-b77b-3374d4e05132_SetDate">
    <vt:lpwstr>2019-06-12T11:32:24.4790351Z</vt:lpwstr>
  </property>
  <property fmtid="{D5CDD505-2E9C-101B-9397-08002B2CF9AE}" pid="13" name="MSIP_Label_c6e0e3e8-8921-4906-b77b-3374d4e05132_Name">
    <vt:lpwstr>No Visual Marking</vt:lpwstr>
  </property>
  <property fmtid="{D5CDD505-2E9C-101B-9397-08002B2CF9AE}" pid="14" name="MSIP_Label_c6e0e3e8-8921-4906-b77b-3374d4e05132_Application">
    <vt:lpwstr>Microsoft Azure Information Protection</vt:lpwstr>
  </property>
  <property fmtid="{D5CDD505-2E9C-101B-9397-08002B2CF9AE}" pid="15" name="MSIP_Label_c6e0e3e8-8921-4906-b77b-3374d4e05132_Parent">
    <vt:lpwstr>7de70ee2-0cb4-4d60-aee5-75ef2c4c8a90</vt:lpwstr>
  </property>
  <property fmtid="{D5CDD505-2E9C-101B-9397-08002B2CF9AE}" pid="16" name="MSIP_Label_c6e0e3e8-8921-4906-b77b-3374d4e05132_Extended_MSFT_Method">
    <vt:lpwstr>Manual</vt:lpwstr>
  </property>
  <property fmtid="{D5CDD505-2E9C-101B-9397-08002B2CF9AE}" pid="17" name="aiplabel">
    <vt:lpwstr>Internal Use No Visual Marking</vt:lpwstr>
  </property>
  <property fmtid="{D5CDD505-2E9C-101B-9397-08002B2CF9AE}" pid="18" name="ContentTypeId">
    <vt:lpwstr>0x010100C5F16F6CF335444E822F97DF4ECF7760</vt:lpwstr>
  </property>
</Properties>
</file>