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handoutMasterIdLst>
    <p:handoutMasterId r:id="rId34"/>
  </p:handoutMasterIdLst>
  <p:sldIdLst>
    <p:sldId id="279" r:id="rId2"/>
    <p:sldId id="3816" r:id="rId3"/>
    <p:sldId id="290" r:id="rId4"/>
    <p:sldId id="3817" r:id="rId5"/>
    <p:sldId id="3819" r:id="rId6"/>
    <p:sldId id="3818" r:id="rId7"/>
    <p:sldId id="291" r:id="rId8"/>
    <p:sldId id="1000464" r:id="rId9"/>
    <p:sldId id="3773" r:id="rId10"/>
    <p:sldId id="3774" r:id="rId11"/>
    <p:sldId id="3810" r:id="rId12"/>
    <p:sldId id="1000453" r:id="rId13"/>
    <p:sldId id="3806" r:id="rId14"/>
    <p:sldId id="3807" r:id="rId15"/>
    <p:sldId id="3808" r:id="rId16"/>
    <p:sldId id="3811" r:id="rId17"/>
    <p:sldId id="1000459" r:id="rId18"/>
    <p:sldId id="3815" r:id="rId19"/>
    <p:sldId id="3813" r:id="rId20"/>
    <p:sldId id="3814" r:id="rId21"/>
    <p:sldId id="1000454" r:id="rId22"/>
    <p:sldId id="1000455" r:id="rId23"/>
    <p:sldId id="3809" r:id="rId24"/>
    <p:sldId id="1000461" r:id="rId25"/>
    <p:sldId id="1000462" r:id="rId26"/>
    <p:sldId id="1000460" r:id="rId27"/>
    <p:sldId id="1000452" r:id="rId28"/>
    <p:sldId id="327" r:id="rId29"/>
    <p:sldId id="3776" r:id="rId30"/>
    <p:sldId id="1000463" r:id="rId31"/>
    <p:sldId id="282" r:id="rId32"/>
  </p:sldIdLst>
  <p:sldSz cx="9144000" cy="5143500" type="screen16x9"/>
  <p:notesSz cx="6934200" cy="92202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2" pos="3240" userDrawn="1">
          <p15:clr>
            <a:srgbClr val="A4A3A4"/>
          </p15:clr>
        </p15:guide>
        <p15:guide id="4" orient="horz" pos="7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a:srgbClr val="0076CE"/>
    <a:srgbClr val="808080"/>
    <a:srgbClr val="EEEEEE"/>
    <a:srgbClr val="C8C9C7"/>
    <a:srgbClr val="B7295A"/>
    <a:srgbClr val="41B6E6"/>
    <a:srgbClr val="00447C"/>
    <a:srgbClr val="42AEA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12" autoAdjust="0"/>
  </p:normalViewPr>
  <p:slideViewPr>
    <p:cSldViewPr snapToGrid="0" showGuides="1">
      <p:cViewPr varScale="1">
        <p:scale>
          <a:sx n="140" d="100"/>
          <a:sy n="140" d="100"/>
        </p:scale>
        <p:origin x="618" y="120"/>
      </p:cViewPr>
      <p:guideLst>
        <p:guide pos="3240"/>
        <p:guide orient="horz" pos="756"/>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p:scale>
          <a:sx n="103" d="100"/>
          <a:sy n="103" d="100"/>
        </p:scale>
        <p:origin x="2163" y="-261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7" name="TextBox 6"/>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4227136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96888" y="173038"/>
            <a:ext cx="5940425" cy="3341687"/>
          </a:xfrm>
          <a:prstGeom prst="rect">
            <a:avLst/>
          </a:prstGeom>
          <a:noFill/>
          <a:ln w="12700">
            <a:solidFill>
              <a:prstClr val="black"/>
            </a:solidFill>
          </a:ln>
        </p:spPr>
        <p:txBody>
          <a:bodyPr vert="horz" lIns="92309" tIns="46154" rIns="92309" bIns="46154" rtlCol="0" anchor="ctr"/>
          <a:lstStyle/>
          <a:p>
            <a:endParaRPr lang="en-US" dirty="0"/>
          </a:p>
        </p:txBody>
      </p:sp>
      <p:sp>
        <p:nvSpPr>
          <p:cNvPr id="5" name="Notes Placeholder 4"/>
          <p:cNvSpPr>
            <a:spLocks noGrp="1"/>
          </p:cNvSpPr>
          <p:nvPr>
            <p:ph type="body" sz="quarter" idx="3"/>
          </p:nvPr>
        </p:nvSpPr>
        <p:spPr>
          <a:xfrm>
            <a:off x="462280" y="3803332"/>
            <a:ext cx="6009640" cy="449484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l" descr="                              Dell - Internal Use - Confidential&#10;"/>
          <p:cNvSpPr txBox="1"/>
          <p:nvPr/>
        </p:nvSpPr>
        <p:spPr>
          <a:xfrm>
            <a:off x="780683" y="8990041"/>
            <a:ext cx="902491" cy="83100"/>
          </a:xfrm>
          <a:prstGeom prst="rect">
            <a:avLst/>
          </a:prstGeom>
          <a:noFill/>
        </p:spPr>
        <p:txBody>
          <a:bodyPr vert="horz" wrap="none" lIns="0" tIns="0" rIns="0" bIns="0" rtlCol="0" anchor="ctr" anchorCtr="0">
            <a:spAutoFit/>
          </a:bodyPr>
          <a:lstStyle/>
          <a:p>
            <a:pPr defTabSz="923087" fontAlgn="base">
              <a:lnSpc>
                <a:spcPct val="90000"/>
              </a:lnSpc>
              <a:spcBef>
                <a:spcPts val="101"/>
              </a:spcBef>
              <a:spcAft>
                <a:spcPts val="101"/>
              </a:spcAft>
              <a:defRPr/>
            </a:pPr>
            <a:r>
              <a:rPr lang="en-US" sz="600" dirty="0">
                <a:solidFill>
                  <a:schemeClr val="bg2"/>
                </a:solidFill>
                <a:latin typeface="Arial" panose="020B0604020202020204" pitchFamily="34" charset="0"/>
              </a:rPr>
              <a:t>© Copyright 2019 Dell Inc.</a:t>
            </a:r>
          </a:p>
        </p:txBody>
      </p:sp>
      <p:sp>
        <p:nvSpPr>
          <p:cNvPr id="9" name="TextBox 8"/>
          <p:cNvSpPr txBox="1"/>
          <p:nvPr/>
        </p:nvSpPr>
        <p:spPr>
          <a:xfrm>
            <a:off x="477119" y="8989695"/>
            <a:ext cx="95629" cy="83793"/>
          </a:xfrm>
          <a:prstGeom prst="rect">
            <a:avLst/>
          </a:prstGeom>
        </p:spPr>
        <p:txBody>
          <a:bodyPr vert="horz" wrap="none" lIns="0" tIns="0" rIns="0" bIns="0" rtlCol="0" anchor="ctr" anchorCtr="0">
            <a:spAutoFit/>
          </a:bodyPr>
          <a:lstStyle/>
          <a:p>
            <a:pPr algn="l" rtl="0" fontAlgn="base">
              <a:lnSpc>
                <a:spcPct val="90000"/>
              </a:lnSpc>
              <a:spcBef>
                <a:spcPct val="0"/>
              </a:spcBef>
              <a:spcAft>
                <a:spcPct val="0"/>
              </a:spcAft>
              <a:buClr>
                <a:schemeClr val="bg1"/>
              </a:buClr>
            </a:pPr>
            <a:fld id="{58EC7406-F4CC-4ABF-902E-2AF4E70E5C0F}" type="slidenum">
              <a:rPr lang="en-US" sz="600">
                <a:solidFill>
                  <a:schemeClr val="bg2"/>
                </a:solidFill>
                <a:latin typeface="Arial" panose="020B0604020202020204" pitchFamily="34" charset="0"/>
              </a:rPr>
              <a:pPr algn="l" rtl="0" fontAlgn="base">
                <a:lnSpc>
                  <a:spcPct val="90000"/>
                </a:lnSpc>
                <a:spcBef>
                  <a:spcPct val="0"/>
                </a:spcBef>
                <a:spcAft>
                  <a:spcPct val="0"/>
                </a:spcAft>
                <a:buClr>
                  <a:schemeClr val="bg1"/>
                </a:buClr>
              </a:pPr>
              <a:t>‹#›</a:t>
            </a:fld>
            <a:endParaRPr lang="en-US" sz="600" dirty="0" err="1">
              <a:solidFill>
                <a:schemeClr val="bg2"/>
              </a:solidFill>
              <a:latin typeface="Arial" panose="020B0604020202020204" pitchFamily="34" charset="0"/>
            </a:endParaRPr>
          </a:p>
        </p:txBody>
      </p:sp>
    </p:spTree>
    <p:extLst>
      <p:ext uri="{BB962C8B-B14F-4D97-AF65-F5344CB8AC3E}">
        <p14:creationId xmlns:p14="http://schemas.microsoft.com/office/powerpoint/2010/main" val="2384313598"/>
      </p:ext>
    </p:extLst>
  </p:cSld>
  <p:clrMap bg1="lt1" tx1="dk1" bg2="lt2" tx2="dk2" accent1="accent1" accent2="accent2" accent3="accent3" accent4="accent4" accent5="accent5" accent6="accent6" hlink="hlink" folHlink="folHlink"/>
  <p:notesStyle>
    <a:lvl1pPr marL="0" algn="l" defTabSz="685800" rtl="0" eaLnBrk="1" latinLnBrk="0" hangingPunct="1">
      <a:spcBef>
        <a:spcPts val="0"/>
      </a:spcBef>
      <a:defRPr sz="1100" kern="1200">
        <a:solidFill>
          <a:schemeClr val="bg2"/>
        </a:solidFill>
        <a:latin typeface="Arial" panose="020B0604020202020204" pitchFamily="34" charset="0"/>
        <a:ea typeface="+mn-ea"/>
        <a:cs typeface="+mn-cs"/>
      </a:defRPr>
    </a:lvl1pPr>
    <a:lvl2pPr marL="5143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2pPr>
    <a:lvl3pPr marL="8572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3pPr>
    <a:lvl4pPr marL="1200150" indent="-171450" algn="l" defTabSz="685800" rtl="0" eaLnBrk="1" latinLnBrk="0" hangingPunct="1">
      <a:spcBef>
        <a:spcPts val="300"/>
      </a:spcBef>
      <a:buClrTx/>
      <a:buFont typeface="Arial" panose="020B0604020202020204" pitchFamily="34" charset="0"/>
      <a:buChar char="▪"/>
      <a:defRPr sz="1100" kern="1200">
        <a:solidFill>
          <a:schemeClr val="bg2"/>
        </a:solidFill>
        <a:latin typeface="Arial" panose="020B0604020202020204" pitchFamily="34" charset="0"/>
        <a:ea typeface="+mn-ea"/>
        <a:cs typeface="+mn-cs"/>
      </a:defRPr>
    </a:lvl4pPr>
    <a:lvl5pPr marL="1543050" indent="-171450" algn="l" defTabSz="685800" rtl="0" eaLnBrk="1" latinLnBrk="0" hangingPunct="1">
      <a:spcBef>
        <a:spcPts val="300"/>
      </a:spcBef>
      <a:buClrTx/>
      <a:buFont typeface="Arial" panose="020B0604020202020204" pitchFamily="34" charset="0"/>
      <a:buChar char="•"/>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log.gruntwork.io/why-we-use-terraform-and-not-chef-puppet-ansible-saltstack-or-cloudformation-7989dad2865c"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 </a:t>
            </a:r>
            <a:r>
              <a:rPr lang="en-US" dirty="0"/>
              <a:t>achieve this by eliminating the silos and consolidating of different groups It is achieved through running </a:t>
            </a:r>
            <a:r>
              <a:rPr lang="en-US" dirty="0" err="1"/>
              <a:t>IaC</a:t>
            </a:r>
            <a:r>
              <a:rPr lang="en-US" dirty="0"/>
              <a:t> … and DevOps. </a:t>
            </a:r>
          </a:p>
        </p:txBody>
      </p:sp>
      <p:sp>
        <p:nvSpPr>
          <p:cNvPr id="4" name="Slide Number Placeholder 3"/>
          <p:cNvSpPr>
            <a:spLocks noGrp="1"/>
          </p:cNvSpPr>
          <p:nvPr>
            <p:ph type="sldNum" sz="quarter" idx="5"/>
          </p:nvPr>
        </p:nvSpPr>
        <p:spPr/>
        <p:txBody>
          <a:bodyPr/>
          <a:lstStyle/>
          <a:p>
            <a:fld id="{44963FCF-526B-4453-81AC-C5DEF862BA53}" type="slidenum">
              <a:rPr lang="en-US" smtClean="0"/>
              <a:t>9</a:t>
            </a:fld>
            <a:endParaRPr lang="en-US"/>
          </a:p>
        </p:txBody>
      </p:sp>
    </p:spTree>
    <p:extLst>
      <p:ext uri="{BB962C8B-B14F-4D97-AF65-F5344CB8AC3E}">
        <p14:creationId xmlns:p14="http://schemas.microsoft.com/office/powerpoint/2010/main" val="126404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useo Sans For Dell" pitchFamily="2" charset="0"/>
                <a:ea typeface="+mn-ea"/>
                <a:cs typeface="+mn-cs"/>
              </a:rPr>
              <a:t>http://blog.takipi.com/deployment-management-tools-chef-vs-puppet-vs-ansible-vs-saltstack-vs-fabric/</a:t>
            </a:r>
          </a:p>
          <a:p>
            <a:r>
              <a:rPr lang="en-US" dirty="0">
                <a:hlinkClick r:id="rId3"/>
              </a:rPr>
              <a:t>https://blog.gruntwork.io/why-we-use-terraform-and-not-chef-puppet-ansible-saltstack-or-cloudformation-7989dad2865c</a:t>
            </a:r>
            <a:endParaRPr lang="en-US" sz="1200" b="0" i="0" kern="1200" dirty="0">
              <a:solidFill>
                <a:schemeClr val="tx1"/>
              </a:solidFill>
              <a:effectLst/>
              <a:latin typeface="Museo Sans For Dell" pitchFamily="2" charset="0"/>
              <a:ea typeface="+mn-ea"/>
              <a:cs typeface="+mn-cs"/>
            </a:endParaRPr>
          </a:p>
          <a:p>
            <a:endParaRPr lang="en-US" sz="1200" b="0" i="0" kern="1200" dirty="0">
              <a:solidFill>
                <a:schemeClr val="tx1"/>
              </a:solidFill>
              <a:effectLst/>
              <a:latin typeface="Museo Sans For Dell" pitchFamily="2" charset="0"/>
              <a:ea typeface="+mn-ea"/>
              <a:cs typeface="+mn-cs"/>
            </a:endParaRPr>
          </a:p>
          <a:p>
            <a:r>
              <a:rPr lang="en-US" sz="1200" b="0" i="0" kern="1200" dirty="0" err="1">
                <a:solidFill>
                  <a:schemeClr val="tx1"/>
                </a:solidFill>
                <a:effectLst/>
                <a:latin typeface="Museo Sans For Dell" pitchFamily="2" charset="0"/>
                <a:ea typeface="+mn-ea"/>
                <a:cs typeface="+mn-cs"/>
              </a:rPr>
              <a:t>Ansible</a:t>
            </a:r>
            <a:r>
              <a:rPr lang="en-US" sz="1200" b="0" i="0" kern="1200" dirty="0">
                <a:solidFill>
                  <a:schemeClr val="tx1"/>
                </a:solidFill>
                <a:effectLst/>
                <a:latin typeface="Museo Sans For Dell" pitchFamily="2" charset="0"/>
                <a:ea typeface="+mn-ea"/>
                <a:cs typeface="+mn-cs"/>
              </a:rPr>
              <a:t> vs. Chef vs. Fabric vs. Puppet vs. </a:t>
            </a:r>
            <a:r>
              <a:rPr lang="en-US" sz="1200" b="0" i="0" kern="1200" dirty="0" err="1">
                <a:solidFill>
                  <a:schemeClr val="tx1"/>
                </a:solidFill>
                <a:effectLst/>
                <a:latin typeface="Museo Sans For Dell" pitchFamily="2" charset="0"/>
                <a:ea typeface="+mn-ea"/>
                <a:cs typeface="+mn-cs"/>
              </a:rPr>
              <a:t>SaltStack</a:t>
            </a:r>
            <a:endParaRPr lang="en-US" sz="1200" b="0" i="0" kern="1200" dirty="0">
              <a:solidFill>
                <a:schemeClr val="tx1"/>
              </a:solidFill>
              <a:effectLst/>
              <a:latin typeface="Museo Sans For Dell" pitchFamily="2" charset="0"/>
              <a:ea typeface="+mn-ea"/>
              <a:cs typeface="+mn-cs"/>
            </a:endParaRPr>
          </a:p>
          <a:p>
            <a:r>
              <a:rPr lang="en-US" sz="1200" b="0" i="0" kern="1200" dirty="0">
                <a:solidFill>
                  <a:schemeClr val="tx1"/>
                </a:solidFill>
                <a:effectLst/>
                <a:latin typeface="Museo Sans For Dell" pitchFamily="2" charset="0"/>
                <a:ea typeface="+mn-ea"/>
                <a:cs typeface="+mn-cs"/>
              </a:rPr>
              <a:t>Which configuration management or deployment automation tool you use will depend on your needs and preferences for your environment. Chef and Puppet are some of the older, more established options, making them good for larger enterprises and environments that value maturity and stability over simplicity. </a:t>
            </a:r>
            <a:r>
              <a:rPr lang="en-US" sz="1200" b="0" i="0" kern="1200" dirty="0" err="1">
                <a:solidFill>
                  <a:schemeClr val="tx1"/>
                </a:solidFill>
                <a:effectLst/>
                <a:latin typeface="Museo Sans For Dell" pitchFamily="2" charset="0"/>
                <a:ea typeface="+mn-ea"/>
                <a:cs typeface="+mn-cs"/>
              </a:rPr>
              <a:t>Ansible</a:t>
            </a:r>
            <a:r>
              <a:rPr lang="en-US" sz="1200" b="0" i="0" kern="1200" dirty="0">
                <a:solidFill>
                  <a:schemeClr val="tx1"/>
                </a:solidFill>
                <a:effectLst/>
                <a:latin typeface="Museo Sans For Dell" pitchFamily="2" charset="0"/>
                <a:ea typeface="+mn-ea"/>
                <a:cs typeface="+mn-cs"/>
              </a:rPr>
              <a:t> and </a:t>
            </a:r>
            <a:r>
              <a:rPr lang="en-US" sz="1200" b="0" i="0" kern="1200" dirty="0" err="1">
                <a:solidFill>
                  <a:schemeClr val="tx1"/>
                </a:solidFill>
                <a:effectLst/>
                <a:latin typeface="Museo Sans For Dell" pitchFamily="2" charset="0"/>
                <a:ea typeface="+mn-ea"/>
                <a:cs typeface="+mn-cs"/>
              </a:rPr>
              <a:t>SaltStack</a:t>
            </a:r>
            <a:r>
              <a:rPr lang="en-US" sz="1200" b="0" i="0" kern="1200" dirty="0">
                <a:solidFill>
                  <a:schemeClr val="tx1"/>
                </a:solidFill>
                <a:effectLst/>
                <a:latin typeface="Museo Sans For Dell" pitchFamily="2" charset="0"/>
                <a:ea typeface="+mn-ea"/>
                <a:cs typeface="+mn-cs"/>
              </a:rPr>
              <a:t> are good options for those looking for fast and simple solutions while working in environments that don’t need support for quirky features or lots of OSs.</a:t>
            </a:r>
          </a:p>
          <a:p>
            <a:endParaRPr lang="en-US" dirty="0"/>
          </a:p>
        </p:txBody>
      </p:sp>
      <p:sp>
        <p:nvSpPr>
          <p:cNvPr id="4" name="Slide Number Placeholder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FA04BB6B-BEDE-48E4-970F-8DFC0D4B5AE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0962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vider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2524" y="919158"/>
            <a:ext cx="7886700" cy="609398"/>
          </a:xfrm>
          <a:prstGeom prst="rect">
            <a:avLst/>
          </a:prstGeom>
        </p:spPr>
        <p:txBody>
          <a:bodyPr lIns="0" tIns="0" rIns="0" bIns="0" anchor="ctr" anchorCtr="0">
            <a:spAutoFit/>
          </a:bodyPr>
          <a:lstStyle>
            <a:lvl1pPr>
              <a:defRPr sz="4400">
                <a:solidFill>
                  <a:schemeClr val="tx2"/>
                </a:solidFill>
                <a:effectLst>
                  <a:glow rad="12700">
                    <a:schemeClr val="accent1">
                      <a:alpha val="40000"/>
                    </a:schemeClr>
                  </a:glow>
                </a:effectLst>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802312" y="4838808"/>
            <a:ext cx="1078986" cy="140268"/>
          </a:xfrm>
          <a:prstGeom prst="rect">
            <a:avLst/>
          </a:prstGeom>
        </p:spPr>
      </p:pic>
    </p:spTree>
    <p:extLst>
      <p:ext uri="{BB962C8B-B14F-4D97-AF65-F5344CB8AC3E}">
        <p14:creationId xmlns:p14="http://schemas.microsoft.com/office/powerpoint/2010/main" val="354554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98571"/>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Tree>
    <p:extLst>
      <p:ext uri="{BB962C8B-B14F-4D97-AF65-F5344CB8AC3E}">
        <p14:creationId xmlns:p14="http://schemas.microsoft.com/office/powerpoint/2010/main" val="2711022829"/>
      </p:ext>
    </p:extLst>
  </p:cSld>
  <p:clrMapOvr>
    <a:masterClrMapping/>
  </p:clrMapOvr>
  <p:extLst mod="1">
    <p:ext uri="{DCECCB84-F9BA-43D5-87BE-67443E8EF086}">
      <p15:sldGuideLst xmlns:p15="http://schemas.microsoft.com/office/powerpoint/2012/main">
        <p15:guide id="1" orient="horz" pos="14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Meiryo UI" panose="020B0604030504040204" pitchFamily="50" charset="-128"/>
                <a:ea typeface="Meiryo UI"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ja-JP"/>
              <a:t>Click to edit Master subtitle style</a:t>
            </a:r>
            <a:endParaRPr lang="en-US" dirty="0"/>
          </a:p>
        </p:txBody>
      </p:sp>
    </p:spTree>
    <p:extLst>
      <p:ext uri="{BB962C8B-B14F-4D97-AF65-F5344CB8AC3E}">
        <p14:creationId xmlns:p14="http://schemas.microsoft.com/office/powerpoint/2010/main" val="3409497543"/>
      </p:ext>
    </p:extLst>
  </p:cSld>
  <p:clrMapOvr>
    <a:masterClrMapping/>
  </p:clrMapOvr>
  <p:extLst mod="1">
    <p:ext uri="{DCECCB84-F9BA-43D5-87BE-67443E8EF086}">
      <p15:sldGuideLst xmlns:p15="http://schemas.microsoft.com/office/powerpoint/2012/main">
        <p15:guide id="1" orient="horz" pos="43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Content Placeholder 2"/>
          <p:cNvSpPr>
            <a:spLocks noGrp="1"/>
          </p:cNvSpPr>
          <p:nvPr>
            <p:ph idx="1"/>
          </p:nvPr>
        </p:nvSpPr>
        <p:spPr>
          <a:xfrm>
            <a:off x="285750" y="894080"/>
            <a:ext cx="8572500" cy="362077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Meiryo UI" panose="020B0604030504040204" pitchFamily="50" charset="-128"/>
                <a:ea typeface="Meiryo UI" panose="020B0604030504040204" pitchFamily="50" charset="-128"/>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ltLang="ja-JP" dirty="0"/>
              <a:t>Click to edit Master text styles</a:t>
            </a:r>
          </a:p>
          <a:p>
            <a:pPr lvl="1"/>
            <a:r>
              <a:rPr lang="en-US" altLang="ja-JP" dirty="0"/>
              <a:t>Second level</a:t>
            </a:r>
          </a:p>
          <a:p>
            <a:pPr lvl="2"/>
            <a:r>
              <a:rPr lang="en-US" altLang="ja-JP" dirty="0"/>
              <a:t>Third level</a:t>
            </a:r>
          </a:p>
        </p:txBody>
      </p:sp>
    </p:spTree>
    <p:extLst>
      <p:ext uri="{BB962C8B-B14F-4D97-AF65-F5344CB8AC3E}">
        <p14:creationId xmlns:p14="http://schemas.microsoft.com/office/powerpoint/2010/main" val="649027753"/>
      </p:ext>
    </p:extLst>
  </p:cSld>
  <p:clrMapOvr>
    <a:masterClrMapping/>
  </p:clrMapOvr>
  <p:extLst mod="1">
    <p:ext uri="{DCECCB84-F9BA-43D5-87BE-67443E8EF086}">
      <p15:sldGuideLst xmlns:p15="http://schemas.microsoft.com/office/powerpoint/2012/main">
        <p15:guide id="1" orient="horz" pos="144">
          <p15:clr>
            <a:srgbClr val="FBAE40"/>
          </p15:clr>
        </p15:guide>
        <p15:guide id="0" orient="horz" pos="75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content">
    <p:spTree>
      <p:nvGrpSpPr>
        <p:cNvPr id="1" name=""/>
        <p:cNvGrpSpPr/>
        <p:nvPr/>
      </p:nvGrpSpPr>
      <p:grpSpPr>
        <a:xfrm>
          <a:off x="0" y="0"/>
          <a:ext cx="0" cy="0"/>
          <a:chOff x="0" y="0"/>
          <a:chExt cx="0" cy="0"/>
        </a:xfrm>
      </p:grpSpPr>
      <p:sp>
        <p:nvSpPr>
          <p:cNvPr id="2" name="Title 1"/>
          <p:cNvSpPr>
            <a:spLocks noGrp="1"/>
          </p:cNvSpPr>
          <p:nvPr>
            <p:ph type="title"/>
          </p:nvPr>
        </p:nvSpPr>
        <p:spPr>
          <a:xfrm>
            <a:off x="285750" y="228600"/>
            <a:ext cx="8572500" cy="387798"/>
          </a:xfrm>
          <a:prstGeom prst="rect">
            <a:avLst/>
          </a:prstGeom>
        </p:spPr>
        <p:txBody>
          <a:bodyPr wrap="square" lIns="0" tIns="0" rIns="0" bIns="0">
            <a:spAutoFit/>
          </a:bodyPr>
          <a:lstStyle>
            <a:lvl1pPr>
              <a:defRPr sz="2800">
                <a:solidFill>
                  <a:schemeClr val="bg1"/>
                </a:solidFill>
                <a:latin typeface="Meiryo UI" panose="020B0604030504040204" pitchFamily="50" charset="-128"/>
                <a:ea typeface="Meiryo UI" panose="020B0604030504040204" pitchFamily="50" charset="-128"/>
              </a:defRPr>
            </a:lvl1pPr>
          </a:lstStyle>
          <a:p>
            <a:r>
              <a:rPr lang="en-US" altLang="ja-JP"/>
              <a:t>Click to edit Master title style</a:t>
            </a:r>
            <a:endParaRPr lang="en-US" dirty="0"/>
          </a:p>
        </p:txBody>
      </p:sp>
      <p:sp>
        <p:nvSpPr>
          <p:cNvPr id="3" name="Subtitle 2"/>
          <p:cNvSpPr>
            <a:spLocks noGrp="1"/>
          </p:cNvSpPr>
          <p:nvPr>
            <p:ph type="subTitle" idx="1"/>
          </p:nvPr>
        </p:nvSpPr>
        <p:spPr>
          <a:xfrm>
            <a:off x="285750" y="685800"/>
            <a:ext cx="8572500" cy="215444"/>
          </a:xfrm>
          <a:prstGeom prst="rect">
            <a:avLst/>
          </a:prstGeom>
        </p:spPr>
        <p:txBody>
          <a:bodyPr wrap="square" lIns="0" tIns="0" rIns="0" bIns="0">
            <a:spAutoFit/>
          </a:bodyPr>
          <a:lstStyle>
            <a:lvl1pPr marL="0" indent="0" algn="l">
              <a:lnSpc>
                <a:spcPct val="100000"/>
              </a:lnSpc>
              <a:spcBef>
                <a:spcPts val="0"/>
              </a:spcBef>
              <a:buNone/>
              <a:defRPr sz="1400">
                <a:solidFill>
                  <a:schemeClr val="bg2"/>
                </a:solidFill>
                <a:latin typeface="Meiryo UI" panose="020B0604030504040204" pitchFamily="50" charset="-128"/>
                <a:ea typeface="Meiryo UI" panose="020B0604030504040204" pitchFamily="50" charset="-128"/>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ja-JP"/>
              <a:t>Click to edit Master subtitle style</a:t>
            </a:r>
            <a:endParaRPr lang="en-US" dirty="0"/>
          </a:p>
        </p:txBody>
      </p:sp>
      <p:sp>
        <p:nvSpPr>
          <p:cNvPr id="4" name="Content Placeholder 2"/>
          <p:cNvSpPr>
            <a:spLocks noGrp="1"/>
          </p:cNvSpPr>
          <p:nvPr>
            <p:ph idx="10"/>
          </p:nvPr>
        </p:nvSpPr>
        <p:spPr>
          <a:xfrm>
            <a:off x="285750" y="1200150"/>
            <a:ext cx="8572500" cy="3314700"/>
          </a:xfrm>
          <a:prstGeom prst="rect">
            <a:avLst/>
          </a:prstGeom>
        </p:spPr>
        <p:txBody>
          <a:bodyPr lIns="0" tIns="0" rIns="0" bIns="0"/>
          <a:lstStyle>
            <a:lvl1pPr marL="171450" indent="-171450">
              <a:lnSpc>
                <a:spcPct val="100000"/>
              </a:lnSpc>
              <a:spcBef>
                <a:spcPts val="1200"/>
              </a:spcBef>
              <a:buClr>
                <a:srgbClr val="808080"/>
              </a:buClr>
              <a:buFont typeface="Arial" panose="020B0604020202020204" pitchFamily="34" charset="0"/>
              <a:buChar cha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00100" indent="-114300">
              <a:lnSpc>
                <a:spcPct val="100000"/>
              </a:lnSpc>
              <a:spcBef>
                <a:spcPts val="300"/>
              </a:spcBef>
              <a:buClr>
                <a:srgbClr val="808080"/>
              </a:buClr>
              <a:buFont typeface="Arial" panose="020B0604020202020204" pitchFamily="34" charset="0"/>
              <a:buChar char="▪"/>
              <a:defRPr sz="1100">
                <a:solidFill>
                  <a:schemeClr val="bg2"/>
                </a:solidFill>
                <a:latin typeface="Meiryo UI" panose="020B0604030504040204" pitchFamily="50" charset="-128"/>
                <a:ea typeface="Meiryo UI" panose="020B0604030504040204" pitchFamily="50" charset="-128"/>
              </a:defRPr>
            </a:lvl3pPr>
            <a:lvl4pPr marL="1200150" indent="-171450">
              <a:lnSpc>
                <a:spcPct val="100000"/>
              </a:lnSpc>
              <a:spcBef>
                <a:spcPts val="300"/>
              </a:spcBef>
              <a:buClr>
                <a:schemeClr val="bg1">
                  <a:lumMod val="60000"/>
                  <a:lumOff val="40000"/>
                </a:schemeClr>
              </a:buClr>
              <a:buFont typeface="Arial" panose="020B0604020202020204" pitchFamily="34" charset="0"/>
              <a:buChar char="•"/>
              <a:defRPr sz="900"/>
            </a:lvl4pPr>
            <a:lvl5pPr marL="1543050" indent="-171450">
              <a:lnSpc>
                <a:spcPct val="100000"/>
              </a:lnSpc>
              <a:spcBef>
                <a:spcPts val="300"/>
              </a:spcBef>
              <a:buClr>
                <a:schemeClr val="bg1">
                  <a:lumMod val="60000"/>
                  <a:lumOff val="40000"/>
                </a:schemeClr>
              </a:buClr>
              <a:buFont typeface="Arial" panose="020B0604020202020204" pitchFamily="34" charset="0"/>
              <a:buChar char="•"/>
              <a:defRPr sz="900"/>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1493943629"/>
      </p:ext>
    </p:extLst>
  </p:cSld>
  <p:clrMapOvr>
    <a:masterClrMapping/>
  </p:clrMapOvr>
  <p:extLst mod="1">
    <p:ext uri="{DCECCB84-F9BA-43D5-87BE-67443E8EF086}">
      <p15:sldGuideLst xmlns:p15="http://schemas.microsoft.com/office/powerpoint/2012/main">
        <p15:guide id="1" orient="horz" pos="4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Meiryo UI" panose="020B0604030504040204" pitchFamily="50" charset="-128"/>
                <a:ea typeface="Meiryo UI" panose="020B0604030504040204" pitchFamily="50" charset="-128"/>
              </a:defRPr>
            </a:lvl1pPr>
          </a:lstStyle>
          <a:p>
            <a:pPr lvl="0"/>
            <a:r>
              <a:rPr lang="en-US" altLang="ja-JP"/>
              <a:t>Click to edit Master title style</a:t>
            </a:r>
            <a:endParaRPr lang="en-US" dirty="0"/>
          </a:p>
        </p:txBody>
      </p:sp>
      <p:sp>
        <p:nvSpPr>
          <p:cNvPr id="10" name="Content Placeholder 9"/>
          <p:cNvSpPr>
            <a:spLocks noGrp="1"/>
          </p:cNvSpPr>
          <p:nvPr>
            <p:ph sz="quarter" idx="10"/>
          </p:nvPr>
        </p:nvSpPr>
        <p:spPr>
          <a:xfrm>
            <a:off x="28575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11" name="Content Placeholder 9"/>
          <p:cNvSpPr>
            <a:spLocks noGrp="1"/>
          </p:cNvSpPr>
          <p:nvPr>
            <p:ph sz="quarter" idx="11"/>
          </p:nvPr>
        </p:nvSpPr>
        <p:spPr>
          <a:xfrm>
            <a:off x="4800600" y="1200150"/>
            <a:ext cx="4057650" cy="33147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3789367370"/>
      </p:ext>
    </p:extLst>
  </p:cSld>
  <p:clrMapOvr>
    <a:masterClrMapping/>
  </p:clrMapOvr>
  <p:extLst mod="1">
    <p:ext uri="{DCECCB84-F9BA-43D5-87BE-67443E8EF086}">
      <p15:sldGuideLst xmlns:p15="http://schemas.microsoft.com/office/powerpoint/2012/main">
        <p15:guide id="1" orient="horz" pos="7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w subtitles">
    <p:spTree>
      <p:nvGrpSpPr>
        <p:cNvPr id="1" name=""/>
        <p:cNvGrpSpPr/>
        <p:nvPr/>
      </p:nvGrpSpPr>
      <p:grpSpPr>
        <a:xfrm>
          <a:off x="0" y="0"/>
          <a:ext cx="0" cy="0"/>
          <a:chOff x="0" y="0"/>
          <a:chExt cx="0" cy="0"/>
        </a:xfrm>
      </p:grpSpPr>
      <p:sp>
        <p:nvSpPr>
          <p:cNvPr id="2" name="Title 1"/>
          <p:cNvSpPr>
            <a:spLocks noGrp="1"/>
          </p:cNvSpPr>
          <p:nvPr>
            <p:ph type="title"/>
          </p:nvPr>
        </p:nvSpPr>
        <p:spPr>
          <a:xfrm>
            <a:off x="280986" y="228600"/>
            <a:ext cx="8577263" cy="387798"/>
          </a:xfrm>
          <a:prstGeom prst="rect">
            <a:avLst/>
          </a:prstGeom>
        </p:spPr>
        <p:txBody>
          <a:bodyPr wrap="square" lIns="0" tIns="0" rIns="0" bIns="0">
            <a:spAutoFit/>
          </a:bodyPr>
          <a:lstStyle>
            <a:lvl1pPr>
              <a:defRPr lang="en-US" sz="2800" dirty="0">
                <a:solidFill>
                  <a:schemeClr val="bg1"/>
                </a:solidFill>
                <a:latin typeface="Meiryo UI" panose="020B0604030504040204" pitchFamily="50" charset="-128"/>
                <a:ea typeface="Meiryo UI" panose="020B0604030504040204" pitchFamily="50" charset="-128"/>
              </a:defRPr>
            </a:lvl1pPr>
          </a:lstStyle>
          <a:p>
            <a:pPr lvl="0"/>
            <a:r>
              <a:rPr lang="en-US" altLang="ja-JP"/>
              <a:t>Click to edit Master title style</a:t>
            </a:r>
            <a:endParaRPr lang="en-US" dirty="0"/>
          </a:p>
        </p:txBody>
      </p:sp>
      <p:sp>
        <p:nvSpPr>
          <p:cNvPr id="5" name="Text Placeholder 2"/>
          <p:cNvSpPr>
            <a:spLocks noGrp="1"/>
          </p:cNvSpPr>
          <p:nvPr>
            <p:ph type="body" idx="10"/>
          </p:nvPr>
        </p:nvSpPr>
        <p:spPr>
          <a:xfrm>
            <a:off x="285750" y="971550"/>
            <a:ext cx="4057650" cy="285750"/>
          </a:xfrm>
          <a:prstGeom prst="rect">
            <a:avLst/>
          </a:prstGeom>
        </p:spPr>
        <p:txBody>
          <a:bodyPr lIns="0" tIns="0" rIns="0" bIns="0" anchor="t" anchorCtr="0"/>
          <a:lstStyle>
            <a:lvl1pPr marL="0" indent="0">
              <a:buNone/>
              <a:defRPr sz="2000" b="0">
                <a:solidFill>
                  <a:schemeClr val="bg1"/>
                </a:solidFill>
                <a:latin typeface="Meiryo UI" panose="020B0604030504040204" pitchFamily="50" charset="-128"/>
                <a:ea typeface="Meiryo UI" panose="020B0604030504040204" pitchFamily="50" charset="-128"/>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6" name="Text Placeholder 4"/>
          <p:cNvSpPr>
            <a:spLocks noGrp="1"/>
          </p:cNvSpPr>
          <p:nvPr>
            <p:ph type="body" sz="quarter" idx="3"/>
          </p:nvPr>
        </p:nvSpPr>
        <p:spPr>
          <a:xfrm>
            <a:off x="4780617" y="971550"/>
            <a:ext cx="4077633" cy="285750"/>
          </a:xfrm>
          <a:prstGeom prst="rect">
            <a:avLst/>
          </a:prstGeom>
        </p:spPr>
        <p:txBody>
          <a:bodyPr lIns="0" tIns="0" rIns="0" bIns="0" anchor="t" anchorCtr="0"/>
          <a:lstStyle>
            <a:lvl1pPr marL="0" indent="0">
              <a:buNone/>
              <a:defRPr sz="2000" b="0">
                <a:solidFill>
                  <a:schemeClr val="bg1"/>
                </a:solidFill>
                <a:latin typeface="Meiryo UI" panose="020B0604030504040204" pitchFamily="50" charset="-128"/>
                <a:ea typeface="Meiryo UI" panose="020B0604030504040204" pitchFamily="50" charset="-128"/>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ltLang="ja-JP"/>
              <a:t>Click to edit Master text styles</a:t>
            </a:r>
          </a:p>
        </p:txBody>
      </p:sp>
      <p:sp>
        <p:nvSpPr>
          <p:cNvPr id="7" name="Content Placeholder 9"/>
          <p:cNvSpPr>
            <a:spLocks noGrp="1"/>
          </p:cNvSpPr>
          <p:nvPr>
            <p:ph sz="quarter" idx="11"/>
          </p:nvPr>
        </p:nvSpPr>
        <p:spPr>
          <a:xfrm>
            <a:off x="28575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
        <p:nvSpPr>
          <p:cNvPr id="8" name="Content Placeholder 9"/>
          <p:cNvSpPr>
            <a:spLocks noGrp="1"/>
          </p:cNvSpPr>
          <p:nvPr>
            <p:ph sz="quarter" idx="12"/>
          </p:nvPr>
        </p:nvSpPr>
        <p:spPr>
          <a:xfrm>
            <a:off x="4800600" y="1428750"/>
            <a:ext cx="4057650" cy="3086100"/>
          </a:xfrm>
          <a:prstGeom prst="rect">
            <a:avLst/>
          </a:prstGeom>
        </p:spPr>
        <p:txBody>
          <a:bodyPr lIns="0" tIns="0" rIns="0" bIns="0"/>
          <a:lstStyle>
            <a:lvl1pPr>
              <a:lnSpc>
                <a:spcPct val="100000"/>
              </a:lnSpc>
              <a:spcBef>
                <a:spcPts val="1200"/>
              </a:spcBef>
              <a:buClr>
                <a:srgbClr val="808080"/>
              </a:buClr>
              <a:defRPr sz="1800">
                <a:solidFill>
                  <a:schemeClr val="bg2"/>
                </a:solidFill>
                <a:latin typeface="Meiryo UI" panose="020B0604030504040204" pitchFamily="50" charset="-128"/>
                <a:ea typeface="Meiryo UI" panose="020B0604030504040204" pitchFamily="50" charset="-128"/>
              </a:defRPr>
            </a:lvl1pPr>
            <a:lvl2pPr marL="514350" indent="-171450">
              <a:lnSpc>
                <a:spcPct val="100000"/>
              </a:lnSpc>
              <a:spcBef>
                <a:spcPts val="300"/>
              </a:spcBef>
              <a:buClr>
                <a:srgbClr val="808080"/>
              </a:buClr>
              <a:buFont typeface="Arial" panose="020B0604020202020204" pitchFamily="34" charset="0"/>
              <a:buChar char="–"/>
              <a:defRPr sz="1400">
                <a:solidFill>
                  <a:schemeClr val="bg2"/>
                </a:solidFill>
                <a:latin typeface="Meiryo UI" panose="020B0604030504040204" pitchFamily="50" charset="-128"/>
                <a:ea typeface="Meiryo UI" panose="020B0604030504040204" pitchFamily="50" charset="-128"/>
              </a:defRPr>
            </a:lvl2pPr>
            <a:lvl3pPr marL="857250" indent="-171450">
              <a:lnSpc>
                <a:spcPct val="100000"/>
              </a:lnSpc>
              <a:spcBef>
                <a:spcPts val="300"/>
              </a:spcBef>
              <a:buClr>
                <a:srgbClr val="808080"/>
              </a:buClr>
              <a:buFont typeface="Wingdings" panose="05000000000000000000" pitchFamily="2" charset="2"/>
              <a:buChar char="§"/>
              <a:defRPr sz="1100">
                <a:solidFill>
                  <a:schemeClr val="bg2"/>
                </a:solidFill>
                <a:latin typeface="Meiryo UI" panose="020B0604030504040204" pitchFamily="50" charset="-128"/>
                <a:ea typeface="Meiryo UI" panose="020B0604030504040204" pitchFamily="50" charset="-128"/>
              </a:defRPr>
            </a:lvl3pPr>
            <a:lvl4pPr marL="1200150" indent="-171450">
              <a:buClr>
                <a:srgbClr val="808080"/>
              </a:buClr>
              <a:buFont typeface="Arial" panose="020B0604020202020204" pitchFamily="34" charset="0"/>
              <a:buChar char="–"/>
              <a:defRPr sz="1400">
                <a:solidFill>
                  <a:schemeClr val="bg2"/>
                </a:solidFill>
              </a:defRPr>
            </a:lvl4pPr>
            <a:lvl5pPr marL="1543050" indent="-171450">
              <a:buClr>
                <a:srgbClr val="808080"/>
              </a:buClr>
              <a:buFont typeface="Arial" panose="020B0604020202020204" pitchFamily="34" charset="0"/>
              <a:buChar char="–"/>
              <a:defRPr sz="1400">
                <a:solidFill>
                  <a:schemeClr val="bg2"/>
                </a:solidFill>
              </a:defRPr>
            </a:lvl5pPr>
          </a:lstStyle>
          <a:p>
            <a:pPr lvl="0"/>
            <a:r>
              <a:rPr lang="en-US" altLang="ja-JP"/>
              <a:t>Click to edit Master text styles</a:t>
            </a:r>
          </a:p>
          <a:p>
            <a:pPr lvl="1"/>
            <a:r>
              <a:rPr lang="en-US" altLang="ja-JP"/>
              <a:t>Second level</a:t>
            </a:r>
          </a:p>
          <a:p>
            <a:pPr lvl="2"/>
            <a:r>
              <a:rPr lang="en-US" altLang="ja-JP"/>
              <a:t>Third level</a:t>
            </a:r>
          </a:p>
        </p:txBody>
      </p:sp>
    </p:spTree>
    <p:extLst>
      <p:ext uri="{BB962C8B-B14F-4D97-AF65-F5344CB8AC3E}">
        <p14:creationId xmlns:p14="http://schemas.microsoft.com/office/powerpoint/2010/main" val="1459803902"/>
      </p:ext>
    </p:extLst>
  </p:cSld>
  <p:clrMapOvr>
    <a:masterClrMapping/>
  </p:clrMapOvr>
  <p:extLst mod="1">
    <p:ext uri="{DCECCB84-F9BA-43D5-87BE-67443E8EF086}">
      <p15:sldGuideLst xmlns:p15="http://schemas.microsoft.com/office/powerpoint/2012/main">
        <p15:guide id="1" orient="horz" pos="9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End logo slide">
    <p:bg>
      <p:bgPr>
        <a:gradFill>
          <a:gsLst>
            <a:gs pos="0">
              <a:schemeClr val="accent6"/>
            </a:gs>
            <a:gs pos="26000">
              <a:schemeClr val="bg1"/>
            </a:gs>
            <a:gs pos="100000">
              <a:schemeClr val="accent1"/>
            </a:gs>
          </a:gsLst>
          <a:lin ang="2700000" scaled="0"/>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ED6EC7-6D3E-4027-A733-9B78EBA486D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026378" y="2254304"/>
            <a:ext cx="5093208" cy="660231"/>
          </a:xfrm>
          <a:prstGeom prst="rect">
            <a:avLst/>
          </a:prstGeom>
        </p:spPr>
      </p:pic>
    </p:spTree>
    <p:extLst>
      <p:ext uri="{BB962C8B-B14F-4D97-AF65-F5344CB8AC3E}">
        <p14:creationId xmlns:p14="http://schemas.microsoft.com/office/powerpoint/2010/main" val="181538772"/>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a:t>Click to edit content page title</a:t>
            </a:r>
          </a:p>
        </p:txBody>
      </p:sp>
      <p:sp>
        <p:nvSpPr>
          <p:cNvPr id="6" name="Content Placeholder 2"/>
          <p:cNvSpPr>
            <a:spLocks noGrp="1"/>
          </p:cNvSpPr>
          <p:nvPr>
            <p:ph sz="half" idx="1" hasCustomPrompt="1"/>
          </p:nvPr>
        </p:nvSpPr>
        <p:spPr>
          <a:xfrm>
            <a:off x="274320" y="1280160"/>
            <a:ext cx="7955279"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74" indent="-231770">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a:t>Click to edit text</a:t>
            </a:r>
          </a:p>
          <a:p>
            <a:pPr lvl="1"/>
            <a:r>
              <a:rPr lang="en-US"/>
              <a:t>Second level</a:t>
            </a:r>
          </a:p>
          <a:p>
            <a:pPr lvl="2"/>
            <a:r>
              <a:rPr lang="en-US"/>
              <a:t>Third level</a:t>
            </a:r>
          </a:p>
        </p:txBody>
      </p:sp>
    </p:spTree>
    <p:extLst>
      <p:ext uri="{BB962C8B-B14F-4D97-AF65-F5344CB8AC3E}">
        <p14:creationId xmlns:p14="http://schemas.microsoft.com/office/powerpoint/2010/main" val="1236500760"/>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B27D37-15E3-41A9-A957-27D402BD9F6D}"/>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802309" y="4838808"/>
            <a:ext cx="1078992" cy="140268"/>
          </a:xfrm>
          <a:prstGeom prst="rect">
            <a:avLst/>
          </a:prstGeom>
        </p:spPr>
      </p:pic>
      <p:sp>
        <p:nvSpPr>
          <p:cNvPr id="9" name="fl" descr="                              Dell - Internal Use - Confidential&#10;">
            <a:extLst>
              <a:ext uri="{FF2B5EF4-FFF2-40B4-BE49-F238E27FC236}">
                <a16:creationId xmlns:a16="http://schemas.microsoft.com/office/drawing/2014/main" id="{C12349D9-4471-4E31-806C-77104FAE4D9B}"/>
              </a:ext>
            </a:extLst>
          </p:cNvPr>
          <p:cNvSpPr txBox="1"/>
          <p:nvPr userDrawn="1"/>
        </p:nvSpPr>
        <p:spPr>
          <a:xfrm>
            <a:off x="4200103" y="5022289"/>
            <a:ext cx="743793" cy="69250"/>
          </a:xfrm>
          <a:prstGeom prst="rect">
            <a:avLst/>
          </a:prstGeom>
          <a:noFill/>
        </p:spPr>
        <p:txBody>
          <a:bodyPr vert="horz" wrap="none" lIns="0" tIns="0" rIns="0" bIns="0" rtlCol="0" anchor="ctr" anchorCtr="0">
            <a:spAutoFit/>
          </a:bodyPr>
          <a:lstStyle/>
          <a:p>
            <a:pPr marL="0" marR="0" indent="0" algn="l" defTabSz="914400" rtl="0" eaLnBrk="1" fontAlgn="base" latinLnBrk="0" hangingPunct="1">
              <a:lnSpc>
                <a:spcPct val="90000"/>
              </a:lnSpc>
              <a:spcBef>
                <a:spcPts val="100"/>
              </a:spcBef>
              <a:spcAft>
                <a:spcPts val="100"/>
              </a:spcAft>
              <a:buClrTx/>
              <a:buSzTx/>
              <a:buFontTx/>
              <a:buNone/>
              <a:tabLst/>
              <a:defRPr/>
            </a:pPr>
            <a:r>
              <a:rPr lang="en-US" sz="500" b="0" i="0" u="none" baseline="0" dirty="0">
                <a:solidFill>
                  <a:srgbClr val="808080"/>
                </a:solidFill>
                <a:latin typeface="Arial" panose="020B0604020202020204" pitchFamily="34" charset="0"/>
              </a:rPr>
              <a:t>© Copyright 2020 Dell Inc.</a:t>
            </a:r>
          </a:p>
        </p:txBody>
      </p:sp>
      <p:sp>
        <p:nvSpPr>
          <p:cNvPr id="10" name="TextBox 19">
            <a:extLst>
              <a:ext uri="{FF2B5EF4-FFF2-40B4-BE49-F238E27FC236}">
                <a16:creationId xmlns:a16="http://schemas.microsoft.com/office/drawing/2014/main" id="{0380EF68-B6F5-41C0-995D-31C61E9C8EC0}"/>
              </a:ext>
            </a:extLst>
          </p:cNvPr>
          <p:cNvSpPr txBox="1"/>
          <p:nvPr userDrawn="1"/>
        </p:nvSpPr>
        <p:spPr>
          <a:xfrm>
            <a:off x="3857667" y="5023059"/>
            <a:ext cx="76944" cy="69250"/>
          </a:xfrm>
          <a:prstGeom prst="rect">
            <a:avLst/>
          </a:prstGeom>
        </p:spPr>
        <p:txBody>
          <a:bodyPr vert="horz" wrap="none" lIns="0" tIns="0" rIns="0" bIns="0" rtlCol="0" anchor="ctr" anchorCtr="0">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r" rtl="0" fontAlgn="base">
              <a:lnSpc>
                <a:spcPct val="90000"/>
              </a:lnSpc>
              <a:spcBef>
                <a:spcPct val="0"/>
              </a:spcBef>
              <a:spcAft>
                <a:spcPct val="0"/>
              </a:spcAft>
              <a:buClr>
                <a:schemeClr val="bg1"/>
              </a:buClr>
            </a:pPr>
            <a:fld id="{58EC7406-F4CC-4ABF-902E-2AF4E70E5C0F}" type="slidenum">
              <a:rPr lang="en-US" sz="500" b="0" kern="1200" smtClean="0">
                <a:solidFill>
                  <a:srgbClr val="808080"/>
                </a:solidFill>
                <a:latin typeface="Arial" panose="020B0604020202020204" pitchFamily="34" charset="0"/>
                <a:ea typeface="+mn-ea"/>
                <a:cs typeface="+mn-cs"/>
              </a:rPr>
              <a:pPr algn="r" rtl="0" fontAlgn="base">
                <a:lnSpc>
                  <a:spcPct val="90000"/>
                </a:lnSpc>
                <a:spcBef>
                  <a:spcPct val="0"/>
                </a:spcBef>
                <a:spcAft>
                  <a:spcPct val="0"/>
                </a:spcAft>
                <a:buClr>
                  <a:schemeClr val="bg1"/>
                </a:buClr>
              </a:pPr>
              <a:t>‹#›</a:t>
            </a:fld>
            <a:endParaRPr lang="en-US" sz="500" b="0" kern="1200" dirty="0" err="1">
              <a:solidFill>
                <a:srgbClr val="808080"/>
              </a:solidFill>
              <a:latin typeface="Arial" panose="020B0604020202020204" pitchFamily="34" charset="0"/>
              <a:ea typeface="+mn-ea"/>
              <a:cs typeface="+mn-cs"/>
            </a:endParaRPr>
          </a:p>
        </p:txBody>
      </p:sp>
      <p:sp>
        <p:nvSpPr>
          <p:cNvPr id="2" name="MSIPCMContentMarking" descr="{&quot;HashCode&quot;:-1912962988,&quot;Placement&quot;:&quot;Footer&quot;}">
            <a:extLst>
              <a:ext uri="{FF2B5EF4-FFF2-40B4-BE49-F238E27FC236}">
                <a16:creationId xmlns:a16="http://schemas.microsoft.com/office/drawing/2014/main" id="{009F3F3C-A1F4-4AF7-B74A-E87A85DD8D3B}"/>
              </a:ext>
            </a:extLst>
          </p:cNvPr>
          <p:cNvSpPr txBox="1"/>
          <p:nvPr userDrawn="1"/>
        </p:nvSpPr>
        <p:spPr>
          <a:xfrm>
            <a:off x="0" y="4932427"/>
            <a:ext cx="1185008" cy="211073"/>
          </a:xfrm>
          <a:prstGeom prst="rect">
            <a:avLst/>
          </a:prstGeom>
          <a:noFill/>
        </p:spPr>
        <p:txBody>
          <a:bodyPr vert="horz" wrap="square" lIns="0" tIns="0" rIns="0" bIns="0" rtlCol="0" anchor="ctr" anchorCtr="1">
            <a:spAutoFit/>
          </a:bodyPr>
          <a:lstStyle/>
          <a:p>
            <a:pPr algn="l">
              <a:spcBef>
                <a:spcPts val="0"/>
              </a:spcBef>
              <a:spcAft>
                <a:spcPts val="0"/>
              </a:spcAft>
            </a:pPr>
            <a:r>
              <a:rPr kumimoji="1" lang="en-US" altLang="ja-JP" sz="700">
                <a:solidFill>
                  <a:srgbClr val="7F7F7F"/>
                </a:solidFill>
                <a:latin typeface="Calibri" panose="020F0502020204030204" pitchFamily="34" charset="0"/>
              </a:rPr>
              <a:t>Internal Use - Confidential</a:t>
            </a:r>
            <a:endParaRPr kumimoji="1" lang="ja-JP" altLang="en-US" sz="7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4048717320"/>
      </p:ext>
    </p:extLst>
  </p:cSld>
  <p:clrMap bg1="lt1" tx1="dk1" bg2="lt2" tx2="dk2" accent1="accent1" accent2="accent2" accent3="accent3" accent4="accent4" accent5="accent5" accent6="accent6" hlink="hlink" folHlink="folHlink"/>
  <p:sldLayoutIdLst>
    <p:sldLayoutId id="2147483728" r:id="rId1"/>
    <p:sldLayoutId id="2147483662" r:id="rId2"/>
    <p:sldLayoutId id="2147483673" r:id="rId3"/>
    <p:sldLayoutId id="2147483672" r:id="rId4"/>
    <p:sldLayoutId id="2147483713" r:id="rId5"/>
    <p:sldLayoutId id="2147483724" r:id="rId6"/>
    <p:sldLayoutId id="2147483725" r:id="rId7"/>
    <p:sldLayoutId id="2147483727" r:id="rId8"/>
    <p:sldLayoutId id="2147483730" r:id="rId9"/>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pos="180" userDrawn="1">
          <p15:clr>
            <a:srgbClr val="F26B43"/>
          </p15:clr>
        </p15:guide>
        <p15:guide id="4" pos="55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image" Target="../media/image17.jp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ja.wikipedia.org/wiki/Infrastructure_as_Code"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0.png"/><Relationship Id="rId7" Type="http://schemas.openxmlformats.org/officeDocument/2006/relationships/image" Target="../media/image26.emf"/><Relationship Id="rId12" Type="http://schemas.openxmlformats.org/officeDocument/2006/relationships/image" Target="../media/image35.pn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1.bin"/><Relationship Id="rId11" Type="http://schemas.openxmlformats.org/officeDocument/2006/relationships/image" Target="../media/image19.jpg"/><Relationship Id="rId5" Type="http://schemas.openxmlformats.org/officeDocument/2006/relationships/image" Target="../media/image34.png"/><Relationship Id="rId10" Type="http://schemas.openxmlformats.org/officeDocument/2006/relationships/image" Target="../media/image23.png"/><Relationship Id="rId4" Type="http://schemas.openxmlformats.org/officeDocument/2006/relationships/image" Target="../media/image21.png"/><Relationship Id="rId9"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watch?v=m1mm9VngA8g"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4807" y="338269"/>
            <a:ext cx="7886700" cy="1218795"/>
          </a:xfrm>
        </p:spPr>
        <p:txBody>
          <a:bodyPr/>
          <a:lstStyle/>
          <a:p>
            <a:r>
              <a:rPr lang="en-US" altLang="ja-JP" i="1" dirty="0"/>
              <a:t>Module</a:t>
            </a:r>
            <a:r>
              <a:rPr lang="ja-JP" altLang="en-US" i="1" dirty="0"/>
              <a:t> </a:t>
            </a:r>
            <a:r>
              <a:rPr lang="en-US" altLang="ja-JP" i="1" dirty="0"/>
              <a:t>12</a:t>
            </a:r>
            <a:br>
              <a:rPr lang="en-US" i="1" dirty="0"/>
            </a:br>
            <a:r>
              <a:rPr lang="en-US" i="1" dirty="0"/>
              <a:t>Infrastructure as Code : </a:t>
            </a:r>
            <a:r>
              <a:rPr lang="en-US" i="1" dirty="0" err="1"/>
              <a:t>IaC</a:t>
            </a:r>
            <a:endParaRPr lang="en-US" i="1" dirty="0"/>
          </a:p>
        </p:txBody>
      </p:sp>
    </p:spTree>
    <p:extLst>
      <p:ext uri="{BB962C8B-B14F-4D97-AF65-F5344CB8AC3E}">
        <p14:creationId xmlns:p14="http://schemas.microsoft.com/office/powerpoint/2010/main" val="272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E0F5-1250-4E84-A9C7-86292747A2D0}"/>
              </a:ext>
            </a:extLst>
          </p:cNvPr>
          <p:cNvSpPr>
            <a:spLocks noGrp="1"/>
          </p:cNvSpPr>
          <p:nvPr>
            <p:ph type="title"/>
          </p:nvPr>
        </p:nvSpPr>
        <p:spPr/>
        <p:txBody>
          <a:bodyPr/>
          <a:lstStyle/>
          <a:p>
            <a:r>
              <a:rPr lang="en-US" dirty="0">
                <a:solidFill>
                  <a:schemeClr val="accent6">
                    <a:lumMod val="50000"/>
                  </a:schemeClr>
                </a:solidFill>
              </a:rPr>
              <a:t>Common DevOps Toolset</a:t>
            </a:r>
          </a:p>
        </p:txBody>
      </p:sp>
      <p:pic>
        <p:nvPicPr>
          <p:cNvPr id="25" name="Picture 24" descr="A close up of a logo&#10;&#10;Description generated with very high confidence">
            <a:extLst>
              <a:ext uri="{FF2B5EF4-FFF2-40B4-BE49-F238E27FC236}">
                <a16:creationId xmlns:a16="http://schemas.microsoft.com/office/drawing/2014/main" id="{DD8FA37F-4563-49D7-9DEC-B91B6F48DF42}"/>
              </a:ext>
            </a:extLst>
          </p:cNvPr>
          <p:cNvPicPr>
            <a:picLocks noChangeAspect="1"/>
          </p:cNvPicPr>
          <p:nvPr/>
        </p:nvPicPr>
        <p:blipFill rotWithShape="1">
          <a:blip r:embed="rId2"/>
          <a:srcRect t="-1" b="33697"/>
          <a:stretch/>
        </p:blipFill>
        <p:spPr>
          <a:xfrm>
            <a:off x="4834945" y="1282228"/>
            <a:ext cx="642991" cy="456170"/>
          </a:xfrm>
          <a:prstGeom prst="rect">
            <a:avLst/>
          </a:prstGeom>
        </p:spPr>
      </p:pic>
      <p:pic>
        <p:nvPicPr>
          <p:cNvPr id="26" name="Picture 25" descr="A drawing of a face&#10;&#10;Description generated with high confidence">
            <a:extLst>
              <a:ext uri="{FF2B5EF4-FFF2-40B4-BE49-F238E27FC236}">
                <a16:creationId xmlns:a16="http://schemas.microsoft.com/office/drawing/2014/main" id="{93466AF5-8F2D-49D4-B256-27AEEB9707BE}"/>
              </a:ext>
            </a:extLst>
          </p:cNvPr>
          <p:cNvPicPr>
            <a:picLocks noChangeAspect="1"/>
          </p:cNvPicPr>
          <p:nvPr/>
        </p:nvPicPr>
        <p:blipFill rotWithShape="1">
          <a:blip r:embed="rId3"/>
          <a:srcRect b="36747"/>
          <a:stretch/>
        </p:blipFill>
        <p:spPr>
          <a:xfrm>
            <a:off x="7438348" y="1315835"/>
            <a:ext cx="1099433" cy="422562"/>
          </a:xfrm>
          <a:prstGeom prst="rect">
            <a:avLst/>
          </a:prstGeom>
        </p:spPr>
      </p:pic>
      <p:pic>
        <p:nvPicPr>
          <p:cNvPr id="27" name="Picture 26">
            <a:extLst>
              <a:ext uri="{FF2B5EF4-FFF2-40B4-BE49-F238E27FC236}">
                <a16:creationId xmlns:a16="http://schemas.microsoft.com/office/drawing/2014/main" id="{229664C1-5AEA-4CE0-AF46-6DAD6EB17C38}"/>
              </a:ext>
            </a:extLst>
          </p:cNvPr>
          <p:cNvPicPr>
            <a:picLocks noChangeAspect="1"/>
          </p:cNvPicPr>
          <p:nvPr/>
        </p:nvPicPr>
        <p:blipFill rotWithShape="1">
          <a:blip r:embed="rId4"/>
          <a:srcRect b="31955"/>
          <a:stretch/>
        </p:blipFill>
        <p:spPr>
          <a:xfrm>
            <a:off x="5310191" y="2750720"/>
            <a:ext cx="1457377" cy="503704"/>
          </a:xfrm>
          <a:prstGeom prst="rect">
            <a:avLst/>
          </a:prstGeom>
        </p:spPr>
      </p:pic>
      <p:pic>
        <p:nvPicPr>
          <p:cNvPr id="28" name="Picture 27">
            <a:extLst>
              <a:ext uri="{FF2B5EF4-FFF2-40B4-BE49-F238E27FC236}">
                <a16:creationId xmlns:a16="http://schemas.microsoft.com/office/drawing/2014/main" id="{F9E42413-2E96-42F8-8681-A13491E301C9}"/>
              </a:ext>
            </a:extLst>
          </p:cNvPr>
          <p:cNvPicPr>
            <a:picLocks noChangeAspect="1"/>
          </p:cNvPicPr>
          <p:nvPr/>
        </p:nvPicPr>
        <p:blipFill rotWithShape="1">
          <a:blip r:embed="rId5">
            <a:duotone>
              <a:schemeClr val="accent5">
                <a:shade val="45000"/>
                <a:satMod val="135000"/>
              </a:schemeClr>
              <a:prstClr val="white"/>
            </a:duotone>
          </a:blip>
          <a:srcRect t="9487" b="28154"/>
          <a:stretch/>
        </p:blipFill>
        <p:spPr>
          <a:xfrm>
            <a:off x="3730837" y="1282226"/>
            <a:ext cx="924703" cy="456171"/>
          </a:xfrm>
          <a:prstGeom prst="rect">
            <a:avLst/>
          </a:prstGeom>
        </p:spPr>
      </p:pic>
      <p:pic>
        <p:nvPicPr>
          <p:cNvPr id="29" name="Picture 28">
            <a:extLst>
              <a:ext uri="{FF2B5EF4-FFF2-40B4-BE49-F238E27FC236}">
                <a16:creationId xmlns:a16="http://schemas.microsoft.com/office/drawing/2014/main" id="{19F68E75-0B82-45BF-99C8-93430DAB8C55}"/>
              </a:ext>
            </a:extLst>
          </p:cNvPr>
          <p:cNvPicPr>
            <a:picLocks noChangeAspect="1"/>
          </p:cNvPicPr>
          <p:nvPr/>
        </p:nvPicPr>
        <p:blipFill>
          <a:blip r:embed="rId6"/>
          <a:stretch>
            <a:fillRect/>
          </a:stretch>
        </p:blipFill>
        <p:spPr>
          <a:xfrm>
            <a:off x="4686568" y="4468066"/>
            <a:ext cx="915676" cy="276999"/>
          </a:xfrm>
          <a:prstGeom prst="rect">
            <a:avLst/>
          </a:prstGeom>
        </p:spPr>
      </p:pic>
      <p:sp>
        <p:nvSpPr>
          <p:cNvPr id="3" name="TextBox 2">
            <a:extLst>
              <a:ext uri="{FF2B5EF4-FFF2-40B4-BE49-F238E27FC236}">
                <a16:creationId xmlns:a16="http://schemas.microsoft.com/office/drawing/2014/main" id="{ED92A9AE-8ED2-4D80-A094-8390676C5232}"/>
              </a:ext>
            </a:extLst>
          </p:cNvPr>
          <p:cNvSpPr txBox="1"/>
          <p:nvPr/>
        </p:nvSpPr>
        <p:spPr>
          <a:xfrm>
            <a:off x="3895153" y="794076"/>
            <a:ext cx="4740785" cy="276999"/>
          </a:xfrm>
          <a:prstGeom prst="rect">
            <a:avLst/>
          </a:prstGeom>
          <a:noFill/>
        </p:spPr>
        <p:txBody>
          <a:bodyPr wrap="none" lIns="0" tIns="0" rIns="0" bIns="0" rtlCol="0">
            <a:spAutoFit/>
          </a:bodyPr>
          <a:lstStyle/>
          <a:p>
            <a:r>
              <a:rPr lang="en-US" sz="1800" dirty="0">
                <a:solidFill>
                  <a:schemeClr val="bg1"/>
                </a:solidFill>
              </a:rPr>
              <a:t>Automation / Configuration Management Tools</a:t>
            </a:r>
          </a:p>
        </p:txBody>
      </p:sp>
      <p:sp>
        <p:nvSpPr>
          <p:cNvPr id="43" name="TextBox 42">
            <a:extLst>
              <a:ext uri="{FF2B5EF4-FFF2-40B4-BE49-F238E27FC236}">
                <a16:creationId xmlns:a16="http://schemas.microsoft.com/office/drawing/2014/main" id="{154383A0-4BA7-4553-ACBB-36610E137156}"/>
              </a:ext>
            </a:extLst>
          </p:cNvPr>
          <p:cNvSpPr txBox="1"/>
          <p:nvPr/>
        </p:nvSpPr>
        <p:spPr>
          <a:xfrm>
            <a:off x="3895153" y="2401114"/>
            <a:ext cx="4154984" cy="276999"/>
          </a:xfrm>
          <a:prstGeom prst="rect">
            <a:avLst/>
          </a:prstGeom>
          <a:noFill/>
        </p:spPr>
        <p:txBody>
          <a:bodyPr wrap="none" lIns="0" tIns="0" rIns="0" bIns="0" rtlCol="0">
            <a:spAutoFit/>
          </a:bodyPr>
          <a:lstStyle/>
          <a:p>
            <a:r>
              <a:rPr lang="en-US" sz="1800" dirty="0">
                <a:solidFill>
                  <a:schemeClr val="bg1"/>
                </a:solidFill>
              </a:rPr>
              <a:t>Container Deployment and Management</a:t>
            </a:r>
          </a:p>
        </p:txBody>
      </p:sp>
      <p:cxnSp>
        <p:nvCxnSpPr>
          <p:cNvPr id="5" name="Straight Connector 4">
            <a:extLst>
              <a:ext uri="{FF2B5EF4-FFF2-40B4-BE49-F238E27FC236}">
                <a16:creationId xmlns:a16="http://schemas.microsoft.com/office/drawing/2014/main" id="{F1D0DEBD-69FB-4700-A48C-16A1B07515CE}"/>
              </a:ext>
            </a:extLst>
          </p:cNvPr>
          <p:cNvCxnSpPr>
            <a:cxnSpLocks/>
          </p:cNvCxnSpPr>
          <p:nvPr/>
        </p:nvCxnSpPr>
        <p:spPr>
          <a:xfrm>
            <a:off x="3895154" y="1103803"/>
            <a:ext cx="47407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43377F4-EC16-40AC-A3E2-5A8CBE843C23}"/>
              </a:ext>
            </a:extLst>
          </p:cNvPr>
          <p:cNvCxnSpPr>
            <a:cxnSpLocks/>
          </p:cNvCxnSpPr>
          <p:nvPr/>
        </p:nvCxnSpPr>
        <p:spPr>
          <a:xfrm>
            <a:off x="3895154" y="2715323"/>
            <a:ext cx="47407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DA55F1E-DF7E-4A14-9F6E-C2EC8C7C8037}"/>
              </a:ext>
            </a:extLst>
          </p:cNvPr>
          <p:cNvSpPr txBox="1"/>
          <p:nvPr/>
        </p:nvSpPr>
        <p:spPr>
          <a:xfrm>
            <a:off x="3895154" y="4022007"/>
            <a:ext cx="1077218" cy="276999"/>
          </a:xfrm>
          <a:prstGeom prst="rect">
            <a:avLst/>
          </a:prstGeom>
          <a:noFill/>
        </p:spPr>
        <p:txBody>
          <a:bodyPr wrap="none" lIns="0" tIns="0" rIns="0" bIns="0" rtlCol="0">
            <a:spAutoFit/>
          </a:bodyPr>
          <a:lstStyle/>
          <a:p>
            <a:r>
              <a:rPr lang="en-US" sz="1800" dirty="0">
                <a:solidFill>
                  <a:schemeClr val="bg1"/>
                </a:solidFill>
              </a:rPr>
              <a:t>Monitoring</a:t>
            </a:r>
          </a:p>
        </p:txBody>
      </p:sp>
      <p:cxnSp>
        <p:nvCxnSpPr>
          <p:cNvPr id="49" name="Straight Connector 48">
            <a:extLst>
              <a:ext uri="{FF2B5EF4-FFF2-40B4-BE49-F238E27FC236}">
                <a16:creationId xmlns:a16="http://schemas.microsoft.com/office/drawing/2014/main" id="{CE754D4B-DEF0-4B91-B20A-012FFAE9B1F6}"/>
              </a:ext>
            </a:extLst>
          </p:cNvPr>
          <p:cNvCxnSpPr>
            <a:cxnSpLocks/>
          </p:cNvCxnSpPr>
          <p:nvPr/>
        </p:nvCxnSpPr>
        <p:spPr>
          <a:xfrm>
            <a:off x="3895154" y="4326843"/>
            <a:ext cx="474078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3764BE4-8DF0-47A5-97AD-34834CB34FF0}"/>
              </a:ext>
            </a:extLst>
          </p:cNvPr>
          <p:cNvSpPr txBox="1"/>
          <p:nvPr/>
        </p:nvSpPr>
        <p:spPr>
          <a:xfrm>
            <a:off x="3920061" y="1748499"/>
            <a:ext cx="588303" cy="215444"/>
          </a:xfrm>
          <a:prstGeom prst="rect">
            <a:avLst/>
          </a:prstGeom>
          <a:noFill/>
        </p:spPr>
        <p:txBody>
          <a:bodyPr wrap="none" lIns="0" tIns="0" rIns="0" bIns="0" rtlCol="0">
            <a:spAutoFit/>
          </a:bodyPr>
          <a:lstStyle/>
          <a:p>
            <a:pPr algn="ctr"/>
            <a:r>
              <a:rPr lang="en-US" sz="1400" dirty="0"/>
              <a:t>Ansible</a:t>
            </a:r>
          </a:p>
        </p:txBody>
      </p:sp>
      <p:sp>
        <p:nvSpPr>
          <p:cNvPr id="75" name="TextBox 74">
            <a:extLst>
              <a:ext uri="{FF2B5EF4-FFF2-40B4-BE49-F238E27FC236}">
                <a16:creationId xmlns:a16="http://schemas.microsoft.com/office/drawing/2014/main" id="{A7ABA077-C725-4854-8A36-293E53BE4B85}"/>
              </a:ext>
            </a:extLst>
          </p:cNvPr>
          <p:cNvSpPr txBox="1"/>
          <p:nvPr/>
        </p:nvSpPr>
        <p:spPr>
          <a:xfrm>
            <a:off x="5001574" y="1748499"/>
            <a:ext cx="378310" cy="215444"/>
          </a:xfrm>
          <a:prstGeom prst="rect">
            <a:avLst/>
          </a:prstGeom>
          <a:noFill/>
        </p:spPr>
        <p:txBody>
          <a:bodyPr wrap="none" lIns="0" tIns="0" rIns="0" bIns="0" rtlCol="0">
            <a:spAutoFit/>
          </a:bodyPr>
          <a:lstStyle/>
          <a:p>
            <a:pPr algn="ctr"/>
            <a:r>
              <a:rPr lang="en-US" sz="1400" dirty="0"/>
              <a:t>Chef</a:t>
            </a:r>
          </a:p>
        </p:txBody>
      </p:sp>
      <p:sp>
        <p:nvSpPr>
          <p:cNvPr id="76" name="TextBox 75">
            <a:extLst>
              <a:ext uri="{FF2B5EF4-FFF2-40B4-BE49-F238E27FC236}">
                <a16:creationId xmlns:a16="http://schemas.microsoft.com/office/drawing/2014/main" id="{58FF377A-A48F-40A9-AC23-40C0396834D1}"/>
              </a:ext>
            </a:extLst>
          </p:cNvPr>
          <p:cNvSpPr txBox="1"/>
          <p:nvPr/>
        </p:nvSpPr>
        <p:spPr>
          <a:xfrm>
            <a:off x="7684294" y="1748499"/>
            <a:ext cx="607539" cy="215444"/>
          </a:xfrm>
          <a:prstGeom prst="rect">
            <a:avLst/>
          </a:prstGeom>
          <a:noFill/>
        </p:spPr>
        <p:txBody>
          <a:bodyPr wrap="none" lIns="0" tIns="0" rIns="0" bIns="0" rtlCol="0">
            <a:spAutoFit/>
          </a:bodyPr>
          <a:lstStyle/>
          <a:p>
            <a:pPr algn="ctr"/>
            <a:r>
              <a:rPr lang="en-US" sz="1400" dirty="0"/>
              <a:t>Jenkins</a:t>
            </a:r>
          </a:p>
        </p:txBody>
      </p:sp>
      <p:sp>
        <p:nvSpPr>
          <p:cNvPr id="77" name="TextBox 76">
            <a:extLst>
              <a:ext uri="{FF2B5EF4-FFF2-40B4-BE49-F238E27FC236}">
                <a16:creationId xmlns:a16="http://schemas.microsoft.com/office/drawing/2014/main" id="{5D8FD592-B50B-4BB1-A6EF-046758B7FBA2}"/>
              </a:ext>
            </a:extLst>
          </p:cNvPr>
          <p:cNvSpPr txBox="1"/>
          <p:nvPr/>
        </p:nvSpPr>
        <p:spPr>
          <a:xfrm>
            <a:off x="5602244" y="3307817"/>
            <a:ext cx="915315" cy="215444"/>
          </a:xfrm>
          <a:prstGeom prst="rect">
            <a:avLst/>
          </a:prstGeom>
          <a:noFill/>
        </p:spPr>
        <p:txBody>
          <a:bodyPr wrap="none" lIns="0" tIns="0" rIns="0" bIns="0" rtlCol="0">
            <a:spAutoFit/>
          </a:bodyPr>
          <a:lstStyle/>
          <a:p>
            <a:pPr algn="ctr"/>
            <a:r>
              <a:rPr lang="en-US" sz="1400" dirty="0"/>
              <a:t>Kubernetes</a:t>
            </a:r>
          </a:p>
        </p:txBody>
      </p:sp>
      <p:pic>
        <p:nvPicPr>
          <p:cNvPr id="8" name="Picture 7" descr="A close up of a sign&#10;&#10;Description generated with very high confidence">
            <a:extLst>
              <a:ext uri="{FF2B5EF4-FFF2-40B4-BE49-F238E27FC236}">
                <a16:creationId xmlns:a16="http://schemas.microsoft.com/office/drawing/2014/main" id="{6593E613-A13A-4426-B20D-515226EF4333}"/>
              </a:ext>
            </a:extLst>
          </p:cNvPr>
          <p:cNvPicPr>
            <a:picLocks noChangeAspect="1"/>
          </p:cNvPicPr>
          <p:nvPr/>
        </p:nvPicPr>
        <p:blipFill rotWithShape="1">
          <a:blip r:embed="rId7"/>
          <a:srcRect r="79989" b="22219"/>
          <a:stretch/>
        </p:blipFill>
        <p:spPr>
          <a:xfrm>
            <a:off x="7053318" y="1350991"/>
            <a:ext cx="282505" cy="387407"/>
          </a:xfrm>
          <a:prstGeom prst="rect">
            <a:avLst/>
          </a:prstGeom>
        </p:spPr>
      </p:pic>
      <p:sp>
        <p:nvSpPr>
          <p:cNvPr id="80" name="TextBox 79">
            <a:extLst>
              <a:ext uri="{FF2B5EF4-FFF2-40B4-BE49-F238E27FC236}">
                <a16:creationId xmlns:a16="http://schemas.microsoft.com/office/drawing/2014/main" id="{9B464191-0EFE-4437-BE3E-643788B04DF3}"/>
              </a:ext>
            </a:extLst>
          </p:cNvPr>
          <p:cNvSpPr txBox="1"/>
          <p:nvPr/>
        </p:nvSpPr>
        <p:spPr>
          <a:xfrm>
            <a:off x="6862937" y="1748499"/>
            <a:ext cx="567464" cy="215444"/>
          </a:xfrm>
          <a:prstGeom prst="rect">
            <a:avLst/>
          </a:prstGeom>
          <a:noFill/>
        </p:spPr>
        <p:txBody>
          <a:bodyPr wrap="none" lIns="0" tIns="0" rIns="0" bIns="0" rtlCol="0">
            <a:spAutoFit/>
          </a:bodyPr>
          <a:lstStyle/>
          <a:p>
            <a:pPr algn="ctr"/>
            <a:r>
              <a:rPr lang="en-US" sz="1400" dirty="0"/>
              <a:t>Puppet</a:t>
            </a:r>
          </a:p>
        </p:txBody>
      </p:sp>
      <p:pic>
        <p:nvPicPr>
          <p:cNvPr id="10" name="Picture 9" descr="A picture containing clipart&#10;&#10;Description generated with high confidence">
            <a:extLst>
              <a:ext uri="{FF2B5EF4-FFF2-40B4-BE49-F238E27FC236}">
                <a16:creationId xmlns:a16="http://schemas.microsoft.com/office/drawing/2014/main" id="{21600FA9-E290-477D-A922-18E0630D9F81}"/>
              </a:ext>
            </a:extLst>
          </p:cNvPr>
          <p:cNvPicPr>
            <a:picLocks noChangeAspect="1"/>
          </p:cNvPicPr>
          <p:nvPr/>
        </p:nvPicPr>
        <p:blipFill>
          <a:blip r:embed="rId8"/>
          <a:stretch>
            <a:fillRect/>
          </a:stretch>
        </p:blipFill>
        <p:spPr>
          <a:xfrm>
            <a:off x="6547952" y="4383593"/>
            <a:ext cx="717576" cy="359920"/>
          </a:xfrm>
          <a:prstGeom prst="rect">
            <a:avLst/>
          </a:prstGeom>
        </p:spPr>
      </p:pic>
      <p:grpSp>
        <p:nvGrpSpPr>
          <p:cNvPr id="46" name="Group 45">
            <a:extLst>
              <a:ext uri="{FF2B5EF4-FFF2-40B4-BE49-F238E27FC236}">
                <a16:creationId xmlns:a16="http://schemas.microsoft.com/office/drawing/2014/main" id="{04C84A7F-948B-4B53-9883-5063A77AC5AB}"/>
              </a:ext>
            </a:extLst>
          </p:cNvPr>
          <p:cNvGrpSpPr/>
          <p:nvPr/>
        </p:nvGrpSpPr>
        <p:grpSpPr>
          <a:xfrm>
            <a:off x="552371" y="1188730"/>
            <a:ext cx="2383821" cy="2948370"/>
            <a:chOff x="1597441" y="1188728"/>
            <a:chExt cx="2383821" cy="2948370"/>
          </a:xfrm>
        </p:grpSpPr>
        <p:sp>
          <p:nvSpPr>
            <p:cNvPr id="50" name="TextBox 49">
              <a:extLst>
                <a:ext uri="{FF2B5EF4-FFF2-40B4-BE49-F238E27FC236}">
                  <a16:creationId xmlns:a16="http://schemas.microsoft.com/office/drawing/2014/main" id="{53456BEB-DCFA-4138-ADE9-2B817714C980}"/>
                </a:ext>
              </a:extLst>
            </p:cNvPr>
            <p:cNvSpPr txBox="1"/>
            <p:nvPr/>
          </p:nvSpPr>
          <p:spPr>
            <a:xfrm>
              <a:off x="1839655" y="1188728"/>
              <a:ext cx="423257" cy="276999"/>
            </a:xfrm>
            <a:prstGeom prst="rect">
              <a:avLst/>
            </a:prstGeom>
            <a:noFill/>
          </p:spPr>
          <p:txBody>
            <a:bodyPr wrap="none" lIns="0" tIns="0" rIns="0" bIns="0" rtlCol="0">
              <a:spAutoFit/>
            </a:bodyPr>
            <a:lstStyle/>
            <a:p>
              <a:pPr algn="ctr"/>
              <a:r>
                <a:rPr lang="en-US" sz="1800" dirty="0"/>
                <a:t>Test</a:t>
              </a:r>
            </a:p>
          </p:txBody>
        </p:sp>
        <p:sp>
          <p:nvSpPr>
            <p:cNvPr id="51" name="Freeform: Shape 50">
              <a:extLst>
                <a:ext uri="{FF2B5EF4-FFF2-40B4-BE49-F238E27FC236}">
                  <a16:creationId xmlns:a16="http://schemas.microsoft.com/office/drawing/2014/main" id="{C530F62A-3183-4FC5-A18F-9D867BEF80CF}"/>
                </a:ext>
              </a:extLst>
            </p:cNvPr>
            <p:cNvSpPr/>
            <p:nvPr/>
          </p:nvSpPr>
          <p:spPr>
            <a:xfrm rot="6730004">
              <a:off x="1806277" y="1306984"/>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52" name="Freeform: Shape 51">
              <a:extLst>
                <a:ext uri="{FF2B5EF4-FFF2-40B4-BE49-F238E27FC236}">
                  <a16:creationId xmlns:a16="http://schemas.microsoft.com/office/drawing/2014/main" id="{CD65D429-E4B3-4CA4-B287-857E4DC4EF0C}"/>
                </a:ext>
              </a:extLst>
            </p:cNvPr>
            <p:cNvSpPr/>
            <p:nvPr/>
          </p:nvSpPr>
          <p:spPr>
            <a:xfrm rot="14830004">
              <a:off x="2423285" y="2888492"/>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53" name="Freeform: Shape 52">
              <a:extLst>
                <a:ext uri="{FF2B5EF4-FFF2-40B4-BE49-F238E27FC236}">
                  <a16:creationId xmlns:a16="http://schemas.microsoft.com/office/drawing/2014/main" id="{5BEB3388-410A-45D4-99AF-D43219631E51}"/>
                </a:ext>
              </a:extLst>
            </p:cNvPr>
            <p:cNvSpPr/>
            <p:nvPr/>
          </p:nvSpPr>
          <p:spPr>
            <a:xfrm rot="17530004">
              <a:off x="1778140" y="3159531"/>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54" name="Freeform: Shape 53">
              <a:extLst>
                <a:ext uri="{FF2B5EF4-FFF2-40B4-BE49-F238E27FC236}">
                  <a16:creationId xmlns:a16="http://schemas.microsoft.com/office/drawing/2014/main" id="{A3224EBF-B357-4765-A536-02EBED0D0765}"/>
                </a:ext>
              </a:extLst>
            </p:cNvPr>
            <p:cNvSpPr/>
            <p:nvPr/>
          </p:nvSpPr>
          <p:spPr>
            <a:xfrm rot="9430004">
              <a:off x="2448385" y="1584180"/>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55" name="Freeform: Shape 54">
              <a:extLst>
                <a:ext uri="{FF2B5EF4-FFF2-40B4-BE49-F238E27FC236}">
                  <a16:creationId xmlns:a16="http://schemas.microsoft.com/office/drawing/2014/main" id="{B9A7B9E0-0D2F-434A-A38A-A4C99145EE1E}"/>
                </a:ext>
              </a:extLst>
            </p:cNvPr>
            <p:cNvSpPr/>
            <p:nvPr/>
          </p:nvSpPr>
          <p:spPr>
            <a:xfrm rot="12130004">
              <a:off x="2719425" y="2229324"/>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56" name="TextBox 55">
              <a:extLst>
                <a:ext uri="{FF2B5EF4-FFF2-40B4-BE49-F238E27FC236}">
                  <a16:creationId xmlns:a16="http://schemas.microsoft.com/office/drawing/2014/main" id="{D54C6C57-85E8-4E84-A10F-E198F785ADB8}"/>
                </a:ext>
              </a:extLst>
            </p:cNvPr>
            <p:cNvSpPr txBox="1"/>
            <p:nvPr/>
          </p:nvSpPr>
          <p:spPr>
            <a:xfrm>
              <a:off x="2952442" y="1647603"/>
              <a:ext cx="846386" cy="276999"/>
            </a:xfrm>
            <a:prstGeom prst="rect">
              <a:avLst/>
            </a:prstGeom>
            <a:noFill/>
          </p:spPr>
          <p:txBody>
            <a:bodyPr wrap="none" lIns="0" tIns="0" rIns="0" bIns="0" rtlCol="0">
              <a:spAutoFit/>
            </a:bodyPr>
            <a:lstStyle/>
            <a:p>
              <a:pPr algn="ctr"/>
              <a:r>
                <a:rPr lang="en-US" sz="1800" dirty="0"/>
                <a:t>Release</a:t>
              </a:r>
            </a:p>
          </p:txBody>
        </p:sp>
        <p:sp>
          <p:nvSpPr>
            <p:cNvPr id="57" name="TextBox 56">
              <a:extLst>
                <a:ext uri="{FF2B5EF4-FFF2-40B4-BE49-F238E27FC236}">
                  <a16:creationId xmlns:a16="http://schemas.microsoft.com/office/drawing/2014/main" id="{41BFE63A-0419-42F5-A7F4-31EDDF73D08D}"/>
                </a:ext>
              </a:extLst>
            </p:cNvPr>
            <p:cNvSpPr txBox="1"/>
            <p:nvPr/>
          </p:nvSpPr>
          <p:spPr>
            <a:xfrm>
              <a:off x="3263117" y="2636917"/>
              <a:ext cx="718145" cy="276999"/>
            </a:xfrm>
            <a:prstGeom prst="rect">
              <a:avLst/>
            </a:prstGeom>
            <a:noFill/>
          </p:spPr>
          <p:txBody>
            <a:bodyPr wrap="none" lIns="0" tIns="0" rIns="0" bIns="0" rtlCol="0">
              <a:spAutoFit/>
            </a:bodyPr>
            <a:lstStyle/>
            <a:p>
              <a:pPr algn="ctr"/>
              <a:r>
                <a:rPr lang="en-US" sz="1800" dirty="0"/>
                <a:t>Deploy</a:t>
              </a:r>
            </a:p>
          </p:txBody>
        </p:sp>
        <p:sp>
          <p:nvSpPr>
            <p:cNvPr id="58" name="TextBox 57">
              <a:extLst>
                <a:ext uri="{FF2B5EF4-FFF2-40B4-BE49-F238E27FC236}">
                  <a16:creationId xmlns:a16="http://schemas.microsoft.com/office/drawing/2014/main" id="{1F42542C-5EF4-42AC-8E7A-73502F6CB836}"/>
                </a:ext>
              </a:extLst>
            </p:cNvPr>
            <p:cNvSpPr txBox="1"/>
            <p:nvPr/>
          </p:nvSpPr>
          <p:spPr>
            <a:xfrm>
              <a:off x="1597441" y="3860099"/>
              <a:ext cx="980135" cy="276999"/>
            </a:xfrm>
            <a:prstGeom prst="rect">
              <a:avLst/>
            </a:prstGeom>
            <a:noFill/>
          </p:spPr>
          <p:txBody>
            <a:bodyPr wrap="square" lIns="0" tIns="0" rIns="0" bIns="0" rtlCol="0">
              <a:spAutoFit/>
            </a:bodyPr>
            <a:lstStyle/>
            <a:p>
              <a:pPr algn="ctr"/>
              <a:r>
                <a:rPr lang="en-US" sz="1800" dirty="0"/>
                <a:t>Monitor</a:t>
              </a:r>
            </a:p>
          </p:txBody>
        </p:sp>
        <p:sp>
          <p:nvSpPr>
            <p:cNvPr id="59" name="TextBox 58">
              <a:extLst>
                <a:ext uri="{FF2B5EF4-FFF2-40B4-BE49-F238E27FC236}">
                  <a16:creationId xmlns:a16="http://schemas.microsoft.com/office/drawing/2014/main" id="{C9DA5544-EDF8-4E40-BBB8-95CBC44BE0CC}"/>
                </a:ext>
              </a:extLst>
            </p:cNvPr>
            <p:cNvSpPr txBox="1"/>
            <p:nvPr/>
          </p:nvSpPr>
          <p:spPr>
            <a:xfrm>
              <a:off x="2892991" y="3506246"/>
              <a:ext cx="833563" cy="276999"/>
            </a:xfrm>
            <a:prstGeom prst="rect">
              <a:avLst/>
            </a:prstGeom>
            <a:noFill/>
          </p:spPr>
          <p:txBody>
            <a:bodyPr wrap="none" lIns="0" tIns="0" rIns="0" bIns="0" rtlCol="0">
              <a:spAutoFit/>
            </a:bodyPr>
            <a:lstStyle/>
            <a:p>
              <a:pPr algn="ctr"/>
              <a:r>
                <a:rPr lang="en-US" sz="1800" dirty="0"/>
                <a:t>Operate</a:t>
              </a:r>
            </a:p>
          </p:txBody>
        </p:sp>
        <p:sp>
          <p:nvSpPr>
            <p:cNvPr id="60" name="TextBox 59">
              <a:extLst>
                <a:ext uri="{FF2B5EF4-FFF2-40B4-BE49-F238E27FC236}">
                  <a16:creationId xmlns:a16="http://schemas.microsoft.com/office/drawing/2014/main" id="{A86CBC3B-37FA-4894-AA5E-040E5CED2ADC}"/>
                </a:ext>
              </a:extLst>
            </p:cNvPr>
            <p:cNvSpPr txBox="1"/>
            <p:nvPr/>
          </p:nvSpPr>
          <p:spPr>
            <a:xfrm flipH="1">
              <a:off x="1951848" y="2467208"/>
              <a:ext cx="895797" cy="369332"/>
            </a:xfrm>
            <a:prstGeom prst="rect">
              <a:avLst/>
            </a:prstGeom>
            <a:noFill/>
          </p:spPr>
          <p:txBody>
            <a:bodyPr wrap="square" lIns="0" tIns="0" rIns="0" bIns="0" rtlCol="0">
              <a:spAutoFit/>
            </a:bodyPr>
            <a:lstStyle/>
            <a:p>
              <a:pPr algn="ctr"/>
              <a:r>
                <a:rPr lang="en-US" sz="2400" b="1" dirty="0">
                  <a:solidFill>
                    <a:schemeClr val="tx2"/>
                  </a:solidFill>
                </a:rPr>
                <a:t>Ops</a:t>
              </a:r>
            </a:p>
          </p:txBody>
        </p:sp>
      </p:grpSp>
      <p:pic>
        <p:nvPicPr>
          <p:cNvPr id="4098" name="Picture 2" descr="Image result for terraform icon">
            <a:extLst>
              <a:ext uri="{FF2B5EF4-FFF2-40B4-BE49-F238E27FC236}">
                <a16:creationId xmlns:a16="http://schemas.microsoft.com/office/drawing/2014/main" id="{67C2B11A-F72F-43F0-8EC6-BBEAA165AD6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8427" y="1306500"/>
            <a:ext cx="386936" cy="438283"/>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4F44C1C-91B9-425A-9669-6490FD5D785B}"/>
              </a:ext>
            </a:extLst>
          </p:cNvPr>
          <p:cNvSpPr txBox="1"/>
          <p:nvPr/>
        </p:nvSpPr>
        <p:spPr>
          <a:xfrm>
            <a:off x="5849355" y="1746517"/>
            <a:ext cx="763992" cy="215444"/>
          </a:xfrm>
          <a:prstGeom prst="rect">
            <a:avLst/>
          </a:prstGeom>
          <a:noFill/>
        </p:spPr>
        <p:txBody>
          <a:bodyPr wrap="none" lIns="0" tIns="0" rIns="0" bIns="0" rtlCol="0">
            <a:spAutoFit/>
          </a:bodyPr>
          <a:lstStyle/>
          <a:p>
            <a:pPr algn="ctr"/>
            <a:r>
              <a:rPr lang="en-US" sz="1400" dirty="0"/>
              <a:t>Terraform</a:t>
            </a:r>
          </a:p>
        </p:txBody>
      </p:sp>
    </p:spTree>
    <p:extLst>
      <p:ext uri="{BB962C8B-B14F-4D97-AF65-F5344CB8AC3E}">
        <p14:creationId xmlns:p14="http://schemas.microsoft.com/office/powerpoint/2010/main" val="214414735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kumimoji="1" lang="ja-JP" altLang="en-US" dirty="0"/>
              <a:t>歴史</a:t>
            </a:r>
          </a:p>
        </p:txBody>
      </p:sp>
      <p:sp>
        <p:nvSpPr>
          <p:cNvPr id="4" name="Content Placeholder 3">
            <a:extLst>
              <a:ext uri="{FF2B5EF4-FFF2-40B4-BE49-F238E27FC236}">
                <a16:creationId xmlns:a16="http://schemas.microsoft.com/office/drawing/2014/main" id="{E99217BF-7CDB-442C-A5DD-059CF64A5DDC}"/>
              </a:ext>
            </a:extLst>
          </p:cNvPr>
          <p:cNvSpPr>
            <a:spLocks noGrp="1"/>
          </p:cNvSpPr>
          <p:nvPr>
            <p:ph idx="1"/>
          </p:nvPr>
        </p:nvSpPr>
        <p:spPr>
          <a:xfrm>
            <a:off x="285750" y="894079"/>
            <a:ext cx="8572500" cy="2940941"/>
          </a:xfrm>
        </p:spPr>
        <p:txBody>
          <a:bodyPr/>
          <a:lstStyle/>
          <a:p>
            <a:r>
              <a:rPr lang="en-US" altLang="ja-JP" dirty="0"/>
              <a:t>Python</a:t>
            </a:r>
            <a:r>
              <a:rPr lang="ja-JP" altLang="en-US" dirty="0"/>
              <a:t>で実装された、</a:t>
            </a:r>
            <a:r>
              <a:rPr lang="en-US" altLang="ja-JP" dirty="0"/>
              <a:t>IT</a:t>
            </a:r>
            <a:r>
              <a:rPr lang="ja-JP" altLang="en-US" dirty="0"/>
              <a:t>自動化ツール（構成管理ツール）</a:t>
            </a:r>
            <a:endParaRPr lang="en-US" altLang="ja-JP" dirty="0"/>
          </a:p>
          <a:p>
            <a:r>
              <a:rPr lang="ja-JP" altLang="en-US" dirty="0"/>
              <a:t>エージェントレスで設定ファイルが少なく、記述がシンプルなのが特徴</a:t>
            </a:r>
            <a:endParaRPr lang="en-US" altLang="ja-JP" dirty="0"/>
          </a:p>
          <a:p>
            <a:endParaRPr lang="en-US" altLang="ja-JP" dirty="0"/>
          </a:p>
          <a:p>
            <a:r>
              <a:rPr lang="en-US" altLang="ja-JP" dirty="0"/>
              <a:t>2012</a:t>
            </a:r>
            <a:r>
              <a:rPr lang="ja-JP" altLang="en-US" dirty="0"/>
              <a:t>年 開発プロジェクト開始</a:t>
            </a:r>
            <a:endParaRPr lang="en-US" altLang="ja-JP" dirty="0"/>
          </a:p>
          <a:p>
            <a:r>
              <a:rPr lang="en-US" altLang="ja-JP" dirty="0"/>
              <a:t>2013</a:t>
            </a:r>
            <a:r>
              <a:rPr lang="ja-JP" altLang="en-US" dirty="0"/>
              <a:t>年 </a:t>
            </a:r>
            <a:r>
              <a:rPr lang="en-US" altLang="ja-JP" dirty="0"/>
              <a:t>Ansible Inc </a:t>
            </a:r>
            <a:r>
              <a:rPr lang="ja-JP" altLang="en-US" dirty="0"/>
              <a:t>設立</a:t>
            </a:r>
            <a:endParaRPr lang="en-US" altLang="ja-JP" dirty="0"/>
          </a:p>
          <a:p>
            <a:r>
              <a:rPr lang="en-US" altLang="ja-JP" dirty="0"/>
              <a:t>2015</a:t>
            </a:r>
            <a:r>
              <a:rPr lang="ja-JP" altLang="en-US" dirty="0"/>
              <a:t>年 </a:t>
            </a:r>
            <a:r>
              <a:rPr lang="en-US" altLang="ja-JP" dirty="0"/>
              <a:t>RedHat Inc</a:t>
            </a:r>
            <a:r>
              <a:rPr lang="ja-JP" altLang="en-US" dirty="0"/>
              <a:t>　が </a:t>
            </a:r>
            <a:r>
              <a:rPr lang="en-US" altLang="ja-JP" dirty="0"/>
              <a:t>Ansible Inc </a:t>
            </a:r>
            <a:r>
              <a:rPr lang="ja-JP" altLang="en-US" dirty="0"/>
              <a:t>を買収（有償版</a:t>
            </a:r>
            <a:r>
              <a:rPr lang="en-US" altLang="ja-JP" dirty="0"/>
              <a:t>Ansible</a:t>
            </a:r>
            <a:r>
              <a:rPr lang="ja-JP" altLang="en-US" dirty="0"/>
              <a:t>）</a:t>
            </a:r>
            <a:endParaRPr lang="en-US" altLang="ja-JP" dirty="0"/>
          </a:p>
          <a:p>
            <a:endParaRPr lang="en-US" altLang="ja-JP" dirty="0"/>
          </a:p>
          <a:p>
            <a:r>
              <a:rPr lang="en-US" altLang="ja-JP" sz="1200" dirty="0"/>
              <a:t>SF</a:t>
            </a:r>
            <a:r>
              <a:rPr lang="ja-JP" altLang="en-US" sz="1200" dirty="0"/>
              <a:t>小説の超高速通信技術（アーシュラ・</a:t>
            </a:r>
            <a:r>
              <a:rPr lang="en-US" altLang="ja-JP" sz="1200" dirty="0"/>
              <a:t>K</a:t>
            </a:r>
            <a:r>
              <a:rPr lang="ja-JP" altLang="en-US" sz="1200" dirty="0"/>
              <a:t>・ル＝グウィンの</a:t>
            </a:r>
            <a:r>
              <a:rPr lang="en-US" altLang="ja-JP" sz="1200" dirty="0"/>
              <a:t>SF</a:t>
            </a:r>
            <a:r>
              <a:rPr lang="ja-JP" altLang="en-US" sz="1200" dirty="0"/>
              <a:t>シリーズ・ハイニッシュ・ユニバース）が元らしい</a:t>
            </a:r>
          </a:p>
        </p:txBody>
      </p:sp>
    </p:spTree>
    <p:extLst>
      <p:ext uri="{BB962C8B-B14F-4D97-AF65-F5344CB8AC3E}">
        <p14:creationId xmlns:p14="http://schemas.microsoft.com/office/powerpoint/2010/main" val="3519345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Ansible</a:t>
            </a:r>
            <a:r>
              <a:rPr kumimoji="1" lang="ja-JP" altLang="en-US" dirty="0"/>
              <a:t>できること</a:t>
            </a:r>
          </a:p>
        </p:txBody>
      </p:sp>
      <p:sp>
        <p:nvSpPr>
          <p:cNvPr id="2" name="Rectangle: Rounded Corners 1">
            <a:extLst>
              <a:ext uri="{FF2B5EF4-FFF2-40B4-BE49-F238E27FC236}">
                <a16:creationId xmlns:a16="http://schemas.microsoft.com/office/drawing/2014/main" id="{35E77764-D1E7-4B3E-93CC-65192657DA63}"/>
              </a:ext>
            </a:extLst>
          </p:cNvPr>
          <p:cNvSpPr/>
          <p:nvPr/>
        </p:nvSpPr>
        <p:spPr>
          <a:xfrm>
            <a:off x="644021" y="1092578"/>
            <a:ext cx="2149523" cy="498143"/>
          </a:xfrm>
          <a:prstGeom prst="roundRect">
            <a:avLst/>
          </a:prstGeom>
          <a:solidFill>
            <a:schemeClr val="bg1"/>
          </a:solidFill>
          <a:ln w="1270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2"/>
                </a:solidFill>
                <a:latin typeface="Meiryo UI" panose="020B0604030504040204" pitchFamily="50" charset="-128"/>
                <a:ea typeface="Meiryo UI" panose="020B0604030504040204" pitchFamily="50" charset="-128"/>
              </a:rPr>
              <a:t>プロビジョニング</a:t>
            </a:r>
          </a:p>
        </p:txBody>
      </p:sp>
      <p:sp>
        <p:nvSpPr>
          <p:cNvPr id="5" name="Rectangle: Rounded Corners 4">
            <a:extLst>
              <a:ext uri="{FF2B5EF4-FFF2-40B4-BE49-F238E27FC236}">
                <a16:creationId xmlns:a16="http://schemas.microsoft.com/office/drawing/2014/main" id="{AF1250AC-92D9-4644-A28D-F68C5D6CA763}"/>
              </a:ext>
            </a:extLst>
          </p:cNvPr>
          <p:cNvSpPr/>
          <p:nvPr/>
        </p:nvSpPr>
        <p:spPr>
          <a:xfrm>
            <a:off x="644020" y="2383238"/>
            <a:ext cx="2149523" cy="498143"/>
          </a:xfrm>
          <a:prstGeom prst="roundRect">
            <a:avLst/>
          </a:prstGeom>
          <a:solidFill>
            <a:schemeClr val="bg1"/>
          </a:solidFill>
          <a:ln w="1270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2"/>
                </a:solidFill>
                <a:latin typeface="Meiryo UI" panose="020B0604030504040204" pitchFamily="50" charset="-128"/>
                <a:ea typeface="Meiryo UI" panose="020B0604030504040204" pitchFamily="50" charset="-128"/>
              </a:rPr>
              <a:t>構成管理</a:t>
            </a:r>
          </a:p>
        </p:txBody>
      </p:sp>
      <p:sp>
        <p:nvSpPr>
          <p:cNvPr id="6" name="Rectangle: Rounded Corners 5">
            <a:extLst>
              <a:ext uri="{FF2B5EF4-FFF2-40B4-BE49-F238E27FC236}">
                <a16:creationId xmlns:a16="http://schemas.microsoft.com/office/drawing/2014/main" id="{5E4250C0-3E40-4B75-8858-4AEA208A3015}"/>
              </a:ext>
            </a:extLst>
          </p:cNvPr>
          <p:cNvSpPr/>
          <p:nvPr/>
        </p:nvSpPr>
        <p:spPr>
          <a:xfrm>
            <a:off x="644019" y="3683538"/>
            <a:ext cx="2149523" cy="498143"/>
          </a:xfrm>
          <a:prstGeom prst="roundRect">
            <a:avLst/>
          </a:prstGeom>
          <a:solidFill>
            <a:schemeClr val="bg1"/>
          </a:solidFill>
          <a:ln w="12700">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solidFill>
                  <a:schemeClr val="tx2"/>
                </a:solidFill>
                <a:latin typeface="Meiryo UI" panose="020B0604030504040204" pitchFamily="50" charset="-128"/>
                <a:ea typeface="Meiryo UI" panose="020B0604030504040204" pitchFamily="50" charset="-128"/>
              </a:rPr>
              <a:t>オーケストレーション</a:t>
            </a:r>
          </a:p>
        </p:txBody>
      </p:sp>
      <p:sp>
        <p:nvSpPr>
          <p:cNvPr id="4" name="TextBox 3">
            <a:extLst>
              <a:ext uri="{FF2B5EF4-FFF2-40B4-BE49-F238E27FC236}">
                <a16:creationId xmlns:a16="http://schemas.microsoft.com/office/drawing/2014/main" id="{5F991E90-4FF3-4E96-9664-8AC8FDA278AE}"/>
              </a:ext>
            </a:extLst>
          </p:cNvPr>
          <p:cNvSpPr txBox="1"/>
          <p:nvPr/>
        </p:nvSpPr>
        <p:spPr>
          <a:xfrm>
            <a:off x="3504034" y="1092578"/>
            <a:ext cx="3684895" cy="830997"/>
          </a:xfrm>
          <a:prstGeom prst="rect">
            <a:avLst/>
          </a:prstGeom>
          <a:noFill/>
        </p:spPr>
        <p:txBody>
          <a:bodyPr wrap="square" lIns="0" tIns="0" rIns="0" bIns="0" rtlCol="0">
            <a:spAutoFit/>
          </a:bodyPr>
          <a:lstStyle/>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設定変更</a:t>
            </a:r>
            <a:endParaRPr kumimoji="1" lang="en-US" altLang="ja-JP" sz="18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ファイル転送</a:t>
            </a:r>
            <a:endParaRPr kumimoji="1" lang="en-US" altLang="ja-JP" sz="18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パッケージのインストール</a:t>
            </a:r>
          </a:p>
        </p:txBody>
      </p:sp>
      <p:sp>
        <p:nvSpPr>
          <p:cNvPr id="8" name="TextBox 7">
            <a:extLst>
              <a:ext uri="{FF2B5EF4-FFF2-40B4-BE49-F238E27FC236}">
                <a16:creationId xmlns:a16="http://schemas.microsoft.com/office/drawing/2014/main" id="{0ED3CC98-87D0-49FC-B6AA-F9E40864D9F2}"/>
              </a:ext>
            </a:extLst>
          </p:cNvPr>
          <p:cNvSpPr txBox="1"/>
          <p:nvPr/>
        </p:nvSpPr>
        <p:spPr>
          <a:xfrm>
            <a:off x="3504034" y="2327383"/>
            <a:ext cx="3684895" cy="830997"/>
          </a:xfrm>
          <a:prstGeom prst="rect">
            <a:avLst/>
          </a:prstGeom>
          <a:noFill/>
        </p:spPr>
        <p:txBody>
          <a:bodyPr wrap="square" lIns="0" tIns="0" rIns="0" bIns="0" rtlCol="0">
            <a:spAutoFit/>
          </a:bodyPr>
          <a:lstStyle/>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アップデート</a:t>
            </a:r>
            <a:endParaRPr kumimoji="1" lang="en-US" altLang="ja-JP" sz="18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パッチ適用</a:t>
            </a:r>
            <a:endParaRPr kumimoji="1" lang="en-US" altLang="ja-JP" sz="18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状態監視・取得</a:t>
            </a:r>
          </a:p>
        </p:txBody>
      </p:sp>
      <p:sp>
        <p:nvSpPr>
          <p:cNvPr id="9" name="TextBox 8">
            <a:extLst>
              <a:ext uri="{FF2B5EF4-FFF2-40B4-BE49-F238E27FC236}">
                <a16:creationId xmlns:a16="http://schemas.microsoft.com/office/drawing/2014/main" id="{46B7579F-D537-4131-9095-7334B458AC3B}"/>
              </a:ext>
            </a:extLst>
          </p:cNvPr>
          <p:cNvSpPr txBox="1"/>
          <p:nvPr/>
        </p:nvSpPr>
        <p:spPr>
          <a:xfrm>
            <a:off x="3504033" y="3767832"/>
            <a:ext cx="3684895" cy="276999"/>
          </a:xfrm>
          <a:prstGeom prst="rect">
            <a:avLst/>
          </a:prstGeom>
          <a:noFill/>
        </p:spPr>
        <p:txBody>
          <a:bodyPr wrap="square" lIns="0" tIns="0" rIns="0" bIns="0" rtlCol="0">
            <a:spAutoFit/>
          </a:bodyPr>
          <a:lstStyle/>
          <a:p>
            <a:pPr marL="285750" indent="-285750">
              <a:buFont typeface="Arial" panose="020B0604020202020204" pitchFamily="34" charset="0"/>
              <a:buChar char="•"/>
            </a:pPr>
            <a:r>
              <a:rPr kumimoji="1" lang="ja-JP" altLang="en-US" sz="1800" dirty="0">
                <a:latin typeface="Meiryo UI" panose="020B0604030504040204" pitchFamily="50" charset="-128"/>
                <a:ea typeface="Meiryo UI" panose="020B0604030504040204" pitchFamily="50" charset="-128"/>
              </a:rPr>
              <a:t>様々な機種に対して自動実行</a:t>
            </a:r>
            <a:endParaRPr kumimoji="1" lang="en-US" altLang="ja-JP"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9374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の特徴</a:t>
            </a:r>
            <a:endParaRPr kumimoji="1" lang="ja-JP" altLang="en-US" dirty="0"/>
          </a:p>
        </p:txBody>
      </p:sp>
      <p:sp>
        <p:nvSpPr>
          <p:cNvPr id="4" name="Content Placeholder 3">
            <a:extLst>
              <a:ext uri="{FF2B5EF4-FFF2-40B4-BE49-F238E27FC236}">
                <a16:creationId xmlns:a16="http://schemas.microsoft.com/office/drawing/2014/main" id="{E99217BF-7CDB-442C-A5DD-059CF64A5DDC}"/>
              </a:ext>
            </a:extLst>
          </p:cNvPr>
          <p:cNvSpPr>
            <a:spLocks noGrp="1"/>
          </p:cNvSpPr>
          <p:nvPr>
            <p:ph idx="1"/>
          </p:nvPr>
        </p:nvSpPr>
        <p:spPr>
          <a:xfrm>
            <a:off x="285750" y="894080"/>
            <a:ext cx="8572500" cy="934720"/>
          </a:xfrm>
        </p:spPr>
        <p:txBody>
          <a:bodyPr/>
          <a:lstStyle/>
          <a:p>
            <a:r>
              <a:rPr lang="en-US" altLang="ja-JP" dirty="0"/>
              <a:t>Python</a:t>
            </a:r>
            <a:r>
              <a:rPr lang="ja-JP" altLang="en-US" dirty="0"/>
              <a:t>で実装された、</a:t>
            </a:r>
            <a:r>
              <a:rPr lang="en-US" altLang="ja-JP" dirty="0"/>
              <a:t>IT</a:t>
            </a:r>
            <a:r>
              <a:rPr lang="ja-JP" altLang="en-US" dirty="0"/>
              <a:t>自動化ツール（構成管理ツール）</a:t>
            </a:r>
            <a:endParaRPr lang="en-US" altLang="ja-JP" dirty="0"/>
          </a:p>
          <a:p>
            <a:r>
              <a:rPr lang="ja-JP" altLang="en-US" dirty="0"/>
              <a:t>エージェントレスで設定ファイルが少なく、記述がシンプルなのが特徴</a:t>
            </a:r>
          </a:p>
        </p:txBody>
      </p:sp>
      <p:sp>
        <p:nvSpPr>
          <p:cNvPr id="6" name="Rectangle: Rounded Corners 5">
            <a:extLst>
              <a:ext uri="{FF2B5EF4-FFF2-40B4-BE49-F238E27FC236}">
                <a16:creationId xmlns:a16="http://schemas.microsoft.com/office/drawing/2014/main" id="{525FA4C7-08D3-440B-BA88-AD87D11920D5}"/>
              </a:ext>
            </a:extLst>
          </p:cNvPr>
          <p:cNvSpPr/>
          <p:nvPr/>
        </p:nvSpPr>
        <p:spPr>
          <a:xfrm>
            <a:off x="620974" y="1972101"/>
            <a:ext cx="2231409" cy="2176818"/>
          </a:xfrm>
          <a:prstGeom prst="roundRect">
            <a:avLst>
              <a:gd name="adj" fmla="val 6636"/>
            </a:avLst>
          </a:prstGeom>
          <a:solidFill>
            <a:schemeClr val="accent1">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9" name="TextBox 8">
            <a:extLst>
              <a:ext uri="{FF2B5EF4-FFF2-40B4-BE49-F238E27FC236}">
                <a16:creationId xmlns:a16="http://schemas.microsoft.com/office/drawing/2014/main" id="{7E585BCE-4776-465D-AE90-CD3D7FE4BCBC}"/>
              </a:ext>
            </a:extLst>
          </p:cNvPr>
          <p:cNvSpPr txBox="1"/>
          <p:nvPr/>
        </p:nvSpPr>
        <p:spPr>
          <a:xfrm>
            <a:off x="929720" y="3365834"/>
            <a:ext cx="1767385" cy="646331"/>
          </a:xfrm>
          <a:prstGeom prst="rect">
            <a:avLst/>
          </a:prstGeom>
          <a:noFill/>
        </p:spPr>
        <p:txBody>
          <a:bodyPr wrap="square" lIns="0" tIns="0" rIns="0" bIns="0" rtlCol="0">
            <a:spAutoFit/>
          </a:bodyPr>
          <a:lstStyle/>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属人化しにくい</a:t>
            </a:r>
            <a:endParaRPr kumimoji="1" lang="en-US" altLang="ja-JP" sz="1400" b="1" dirty="0">
              <a:latin typeface="Meiryo UI" panose="020B0604030504040204" pitchFamily="50" charset="-128"/>
              <a:ea typeface="Meiryo UI" panose="020B0604030504040204" pitchFamily="50" charset="-128"/>
            </a:endParaRPr>
          </a:p>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習得しやすい</a:t>
            </a:r>
            <a:endParaRPr kumimoji="1" lang="en-US" altLang="ja-JP" sz="1400" b="1" dirty="0">
              <a:latin typeface="Meiryo UI" panose="020B0604030504040204" pitchFamily="50" charset="-128"/>
              <a:ea typeface="Meiryo UI" panose="020B0604030504040204" pitchFamily="50" charset="-128"/>
            </a:endParaRPr>
          </a:p>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読みやすいコード</a:t>
            </a:r>
            <a:endParaRPr kumimoji="1" lang="en-US" altLang="ja-JP" sz="1400" b="1" dirty="0">
              <a:latin typeface="Meiryo UI" panose="020B0604030504040204" pitchFamily="50" charset="-128"/>
              <a:ea typeface="Meiryo UI" panose="020B0604030504040204" pitchFamily="50" charset="-128"/>
            </a:endParaRPr>
          </a:p>
        </p:txBody>
      </p:sp>
      <p:sp>
        <p:nvSpPr>
          <p:cNvPr id="10" name="Rectangle: Rounded Corners 9">
            <a:extLst>
              <a:ext uri="{FF2B5EF4-FFF2-40B4-BE49-F238E27FC236}">
                <a16:creationId xmlns:a16="http://schemas.microsoft.com/office/drawing/2014/main" id="{83B4AF2C-86AF-4103-8074-7FB47BC75CE4}"/>
              </a:ext>
            </a:extLst>
          </p:cNvPr>
          <p:cNvSpPr/>
          <p:nvPr/>
        </p:nvSpPr>
        <p:spPr>
          <a:xfrm>
            <a:off x="3494253" y="1972101"/>
            <a:ext cx="2231409" cy="2176818"/>
          </a:xfrm>
          <a:prstGeom prst="roundRect">
            <a:avLst>
              <a:gd name="adj" fmla="val 6636"/>
            </a:avLst>
          </a:prstGeom>
          <a:solidFill>
            <a:schemeClr val="accent1">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11" name="TextBox 10">
            <a:extLst>
              <a:ext uri="{FF2B5EF4-FFF2-40B4-BE49-F238E27FC236}">
                <a16:creationId xmlns:a16="http://schemas.microsoft.com/office/drawing/2014/main" id="{CD469C3F-D9D4-41BB-9E77-2E93129E227D}"/>
              </a:ext>
            </a:extLst>
          </p:cNvPr>
          <p:cNvSpPr txBox="1"/>
          <p:nvPr/>
        </p:nvSpPr>
        <p:spPr>
          <a:xfrm>
            <a:off x="3699448" y="3350072"/>
            <a:ext cx="1821018" cy="646331"/>
          </a:xfrm>
          <a:prstGeom prst="rect">
            <a:avLst/>
          </a:prstGeom>
          <a:noFill/>
        </p:spPr>
        <p:txBody>
          <a:bodyPr wrap="square" lIns="0" tIns="0" rIns="0" bIns="0" rtlCol="0">
            <a:spAutoFit/>
          </a:bodyPr>
          <a:lstStyle/>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セキュリティリスク軽減</a:t>
            </a:r>
            <a:endParaRPr kumimoji="1" lang="en-US" altLang="ja-JP" sz="1400" b="1" dirty="0">
              <a:latin typeface="Meiryo UI" panose="020B0604030504040204" pitchFamily="50" charset="-128"/>
              <a:ea typeface="Meiryo UI" panose="020B0604030504040204" pitchFamily="50" charset="-128"/>
            </a:endParaRPr>
          </a:p>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余計なものがいらない</a:t>
            </a:r>
            <a:endParaRPr kumimoji="1" lang="en-US" altLang="ja-JP" sz="1400" b="1" dirty="0">
              <a:latin typeface="Meiryo UI" panose="020B0604030504040204" pitchFamily="50" charset="-128"/>
              <a:ea typeface="Meiryo UI" panose="020B0604030504040204" pitchFamily="50" charset="-128"/>
            </a:endParaRPr>
          </a:p>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導入コストが低い</a:t>
            </a:r>
            <a:endParaRPr kumimoji="1" lang="en-US" altLang="ja-JP" sz="1400" b="1" dirty="0">
              <a:latin typeface="Meiryo UI" panose="020B0604030504040204" pitchFamily="50" charset="-128"/>
              <a:ea typeface="Meiryo UI" panose="020B0604030504040204" pitchFamily="50" charset="-128"/>
            </a:endParaRPr>
          </a:p>
        </p:txBody>
      </p:sp>
      <p:sp>
        <p:nvSpPr>
          <p:cNvPr id="12" name="Rectangle: Rounded Corners 11">
            <a:extLst>
              <a:ext uri="{FF2B5EF4-FFF2-40B4-BE49-F238E27FC236}">
                <a16:creationId xmlns:a16="http://schemas.microsoft.com/office/drawing/2014/main" id="{E7D70168-2A03-49B9-9B23-631091050A41}"/>
              </a:ext>
            </a:extLst>
          </p:cNvPr>
          <p:cNvSpPr/>
          <p:nvPr/>
        </p:nvSpPr>
        <p:spPr>
          <a:xfrm>
            <a:off x="6367532" y="1972101"/>
            <a:ext cx="2231409" cy="2176818"/>
          </a:xfrm>
          <a:prstGeom prst="roundRect">
            <a:avLst>
              <a:gd name="adj" fmla="val 6636"/>
            </a:avLst>
          </a:prstGeom>
          <a:solidFill>
            <a:schemeClr val="accent1">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dirty="0">
              <a:solidFill>
                <a:schemeClr val="bg2"/>
              </a:solidFill>
            </a:endParaRPr>
          </a:p>
        </p:txBody>
      </p:sp>
      <p:sp>
        <p:nvSpPr>
          <p:cNvPr id="13" name="TextBox 12">
            <a:extLst>
              <a:ext uri="{FF2B5EF4-FFF2-40B4-BE49-F238E27FC236}">
                <a16:creationId xmlns:a16="http://schemas.microsoft.com/office/drawing/2014/main" id="{C3791B2B-1803-44ED-9142-01A6450D1B0A}"/>
              </a:ext>
            </a:extLst>
          </p:cNvPr>
          <p:cNvSpPr txBox="1"/>
          <p:nvPr/>
        </p:nvSpPr>
        <p:spPr>
          <a:xfrm>
            <a:off x="6650209" y="3392320"/>
            <a:ext cx="1834572" cy="646331"/>
          </a:xfrm>
          <a:prstGeom prst="rect">
            <a:avLst/>
          </a:prstGeom>
          <a:noFill/>
        </p:spPr>
        <p:txBody>
          <a:bodyPr wrap="square" lIns="0" tIns="0" rIns="0" bIns="0" rtlCol="0">
            <a:spAutoFit/>
          </a:bodyPr>
          <a:lstStyle/>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様々な環境に対応</a:t>
            </a:r>
            <a:endParaRPr kumimoji="1" lang="en-US" altLang="ja-JP" sz="1400" b="1" dirty="0">
              <a:latin typeface="Meiryo UI" panose="020B0604030504040204" pitchFamily="50" charset="-128"/>
              <a:ea typeface="Meiryo UI" panose="020B0604030504040204" pitchFamily="50" charset="-128"/>
            </a:endParaRPr>
          </a:p>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コミュニティ充実</a:t>
            </a:r>
            <a:endParaRPr kumimoji="1" lang="en-US" altLang="ja-JP" sz="1400" b="1" dirty="0">
              <a:latin typeface="Meiryo UI" panose="020B0604030504040204" pitchFamily="50" charset="-128"/>
              <a:ea typeface="Meiryo UI" panose="020B0604030504040204" pitchFamily="50" charset="-128"/>
            </a:endParaRPr>
          </a:p>
          <a:p>
            <a:pPr marL="174625" indent="-174625">
              <a:buFont typeface="Arial" panose="020B0604020202020204" pitchFamily="34" charset="0"/>
              <a:buChar char="•"/>
            </a:pPr>
            <a:r>
              <a:rPr kumimoji="1" lang="ja-JP" altLang="en-US" sz="1400" b="1" dirty="0">
                <a:latin typeface="Meiryo UI" panose="020B0604030504040204" pitchFamily="50" charset="-128"/>
                <a:ea typeface="Meiryo UI" panose="020B0604030504040204" pitchFamily="50" charset="-128"/>
              </a:rPr>
              <a:t>冪等性</a:t>
            </a:r>
            <a:endParaRPr kumimoji="1" lang="en-US" altLang="ja-JP" sz="1400" b="1" dirty="0">
              <a:latin typeface="Meiryo UI" panose="020B0604030504040204" pitchFamily="50" charset="-128"/>
              <a:ea typeface="Meiryo UI" panose="020B0604030504040204" pitchFamily="50" charset="-128"/>
            </a:endParaRPr>
          </a:p>
        </p:txBody>
      </p:sp>
      <p:pic>
        <p:nvPicPr>
          <p:cNvPr id="2" name="Picture 1">
            <a:extLst>
              <a:ext uri="{FF2B5EF4-FFF2-40B4-BE49-F238E27FC236}">
                <a16:creationId xmlns:a16="http://schemas.microsoft.com/office/drawing/2014/main" id="{9FE2BCCB-8DA6-4660-A66F-2534051D61A2}"/>
              </a:ext>
            </a:extLst>
          </p:cNvPr>
          <p:cNvPicPr>
            <a:picLocks noChangeAspect="1"/>
          </p:cNvPicPr>
          <p:nvPr/>
        </p:nvPicPr>
        <p:blipFill>
          <a:blip r:embed="rId2"/>
          <a:stretch>
            <a:fillRect/>
          </a:stretch>
        </p:blipFill>
        <p:spPr>
          <a:xfrm>
            <a:off x="1211091" y="2374251"/>
            <a:ext cx="962025" cy="866775"/>
          </a:xfrm>
          <a:prstGeom prst="rect">
            <a:avLst/>
          </a:prstGeom>
        </p:spPr>
      </p:pic>
      <p:pic>
        <p:nvPicPr>
          <p:cNvPr id="5" name="Picture 4">
            <a:extLst>
              <a:ext uri="{FF2B5EF4-FFF2-40B4-BE49-F238E27FC236}">
                <a16:creationId xmlns:a16="http://schemas.microsoft.com/office/drawing/2014/main" id="{BC2187FF-ECF7-4850-AF20-F19ADA132E7A}"/>
              </a:ext>
            </a:extLst>
          </p:cNvPr>
          <p:cNvPicPr>
            <a:picLocks noChangeAspect="1"/>
          </p:cNvPicPr>
          <p:nvPr/>
        </p:nvPicPr>
        <p:blipFill>
          <a:blip r:embed="rId3"/>
          <a:stretch>
            <a:fillRect/>
          </a:stretch>
        </p:blipFill>
        <p:spPr>
          <a:xfrm>
            <a:off x="4170173" y="2320946"/>
            <a:ext cx="981075" cy="885825"/>
          </a:xfrm>
          <a:prstGeom prst="rect">
            <a:avLst/>
          </a:prstGeom>
        </p:spPr>
      </p:pic>
      <p:pic>
        <p:nvPicPr>
          <p:cNvPr id="7" name="Picture 6">
            <a:extLst>
              <a:ext uri="{FF2B5EF4-FFF2-40B4-BE49-F238E27FC236}">
                <a16:creationId xmlns:a16="http://schemas.microsoft.com/office/drawing/2014/main" id="{3190D063-2AE4-47A4-B19F-F1FF2F8CBA97}"/>
              </a:ext>
            </a:extLst>
          </p:cNvPr>
          <p:cNvPicPr>
            <a:picLocks noChangeAspect="1"/>
          </p:cNvPicPr>
          <p:nvPr/>
        </p:nvPicPr>
        <p:blipFill>
          <a:blip r:embed="rId4"/>
          <a:stretch>
            <a:fillRect/>
          </a:stretch>
        </p:blipFill>
        <p:spPr>
          <a:xfrm>
            <a:off x="6992698" y="2336151"/>
            <a:ext cx="981075" cy="904875"/>
          </a:xfrm>
          <a:prstGeom prst="rect">
            <a:avLst/>
          </a:prstGeom>
        </p:spPr>
      </p:pic>
      <p:sp>
        <p:nvSpPr>
          <p:cNvPr id="8" name="TextBox 7">
            <a:extLst>
              <a:ext uri="{FF2B5EF4-FFF2-40B4-BE49-F238E27FC236}">
                <a16:creationId xmlns:a16="http://schemas.microsoft.com/office/drawing/2014/main" id="{16AD1364-6AC9-4D82-AD78-386CDF8467E2}"/>
              </a:ext>
            </a:extLst>
          </p:cNvPr>
          <p:cNvSpPr txBox="1"/>
          <p:nvPr/>
        </p:nvSpPr>
        <p:spPr>
          <a:xfrm>
            <a:off x="1279258" y="2065454"/>
            <a:ext cx="825689" cy="215444"/>
          </a:xfrm>
          <a:prstGeom prst="rect">
            <a:avLst/>
          </a:prstGeom>
          <a:noFill/>
        </p:spPr>
        <p:txBody>
          <a:bodyPr wrap="square" lIns="0" tIns="0" rIns="0" bIns="0" rtlCol="0">
            <a:spAutoFit/>
          </a:bodyPr>
          <a:lstStyle/>
          <a:p>
            <a:pPr algn="ctr"/>
            <a:r>
              <a:rPr kumimoji="1" lang="en-US" altLang="ja-JP" sz="1400" b="1" dirty="0">
                <a:latin typeface="Meiryo UI" panose="020B0604030504040204" pitchFamily="50" charset="-128"/>
                <a:ea typeface="Meiryo UI" panose="020B0604030504040204" pitchFamily="50" charset="-128"/>
              </a:rPr>
              <a:t>Simple</a:t>
            </a:r>
            <a:endParaRPr kumimoji="1" lang="ja-JP" altLang="en-US" sz="1400" b="1" dirty="0">
              <a:latin typeface="Meiryo UI" panose="020B0604030504040204" pitchFamily="50" charset="-128"/>
              <a:ea typeface="Meiryo UI" panose="020B0604030504040204" pitchFamily="50" charset="-128"/>
            </a:endParaRPr>
          </a:p>
        </p:txBody>
      </p:sp>
      <p:sp>
        <p:nvSpPr>
          <p:cNvPr id="18" name="TextBox 17">
            <a:extLst>
              <a:ext uri="{FF2B5EF4-FFF2-40B4-BE49-F238E27FC236}">
                <a16:creationId xmlns:a16="http://schemas.microsoft.com/office/drawing/2014/main" id="{8E757D79-BEF8-4B5C-AEAB-F7F533AB8D20}"/>
              </a:ext>
            </a:extLst>
          </p:cNvPr>
          <p:cNvSpPr txBox="1"/>
          <p:nvPr/>
        </p:nvSpPr>
        <p:spPr>
          <a:xfrm>
            <a:off x="4043861" y="2030840"/>
            <a:ext cx="1233698" cy="215444"/>
          </a:xfrm>
          <a:prstGeom prst="rect">
            <a:avLst/>
          </a:prstGeom>
          <a:noFill/>
        </p:spPr>
        <p:txBody>
          <a:bodyPr wrap="square" lIns="0" tIns="0" rIns="0" bIns="0" rtlCol="0">
            <a:spAutoFit/>
          </a:bodyPr>
          <a:lstStyle/>
          <a:p>
            <a:pPr algn="ctr"/>
            <a:r>
              <a:rPr kumimoji="1" lang="en-US" altLang="ja-JP" sz="1400" b="1" dirty="0">
                <a:latin typeface="Meiryo UI" panose="020B0604030504040204" pitchFamily="50" charset="-128"/>
                <a:ea typeface="Meiryo UI" panose="020B0604030504040204" pitchFamily="50" charset="-128"/>
              </a:rPr>
              <a:t>Agentless</a:t>
            </a:r>
            <a:endParaRPr kumimoji="1" lang="ja-JP" altLang="en-US" sz="1400" b="1" dirty="0">
              <a:latin typeface="Meiryo UI" panose="020B0604030504040204" pitchFamily="50" charset="-128"/>
              <a:ea typeface="Meiryo UI" panose="020B0604030504040204" pitchFamily="50" charset="-128"/>
            </a:endParaRPr>
          </a:p>
        </p:txBody>
      </p:sp>
      <p:sp>
        <p:nvSpPr>
          <p:cNvPr id="19" name="TextBox 18">
            <a:extLst>
              <a:ext uri="{FF2B5EF4-FFF2-40B4-BE49-F238E27FC236}">
                <a16:creationId xmlns:a16="http://schemas.microsoft.com/office/drawing/2014/main" id="{38DDCCC0-98F5-4368-8A9A-6BFA8372E310}"/>
              </a:ext>
            </a:extLst>
          </p:cNvPr>
          <p:cNvSpPr txBox="1"/>
          <p:nvPr/>
        </p:nvSpPr>
        <p:spPr>
          <a:xfrm>
            <a:off x="6866386" y="2030949"/>
            <a:ext cx="1233698" cy="215444"/>
          </a:xfrm>
          <a:prstGeom prst="rect">
            <a:avLst/>
          </a:prstGeom>
          <a:noFill/>
        </p:spPr>
        <p:txBody>
          <a:bodyPr wrap="square" lIns="0" tIns="0" rIns="0" bIns="0" rtlCol="0">
            <a:spAutoFit/>
          </a:bodyPr>
          <a:lstStyle/>
          <a:p>
            <a:pPr algn="ctr"/>
            <a:r>
              <a:rPr kumimoji="1" lang="en-US" altLang="ja-JP" sz="1400" b="1" dirty="0" err="1">
                <a:latin typeface="Meiryo UI" panose="020B0604030504040204" pitchFamily="50" charset="-128"/>
                <a:ea typeface="Meiryo UI" panose="020B0604030504040204" pitchFamily="50" charset="-128"/>
              </a:rPr>
              <a:t>Powerfull</a:t>
            </a:r>
            <a:endParaRPr kumimoji="1" lang="ja-JP" altLang="en-US" sz="14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0763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の特徴（</a:t>
            </a:r>
            <a:r>
              <a:rPr lang="en-US" altLang="ja-JP" dirty="0"/>
              <a:t>SIMPLE</a:t>
            </a:r>
            <a:r>
              <a:rPr lang="ja-JP" altLang="en-US" dirty="0"/>
              <a:t>）</a:t>
            </a:r>
            <a:endParaRPr kumimoji="1" lang="ja-JP" altLang="en-US" dirty="0"/>
          </a:p>
        </p:txBody>
      </p:sp>
      <p:sp>
        <p:nvSpPr>
          <p:cNvPr id="4" name="Content Placeholder 3">
            <a:extLst>
              <a:ext uri="{FF2B5EF4-FFF2-40B4-BE49-F238E27FC236}">
                <a16:creationId xmlns:a16="http://schemas.microsoft.com/office/drawing/2014/main" id="{E99217BF-7CDB-442C-A5DD-059CF64A5DDC}"/>
              </a:ext>
            </a:extLst>
          </p:cNvPr>
          <p:cNvSpPr>
            <a:spLocks noGrp="1"/>
          </p:cNvSpPr>
          <p:nvPr>
            <p:ph idx="1"/>
          </p:nvPr>
        </p:nvSpPr>
        <p:spPr>
          <a:xfrm>
            <a:off x="285750" y="894080"/>
            <a:ext cx="8572500" cy="934720"/>
          </a:xfrm>
        </p:spPr>
        <p:txBody>
          <a:bodyPr/>
          <a:lstStyle/>
          <a:p>
            <a:r>
              <a:rPr lang="en-US" altLang="ja-JP" dirty="0"/>
              <a:t>YML</a:t>
            </a:r>
            <a:r>
              <a:rPr lang="ja-JP" altLang="en-US" dirty="0"/>
              <a:t>形式で直観的に理解しやすい</a:t>
            </a:r>
            <a:endParaRPr lang="en-US" altLang="ja-JP" dirty="0"/>
          </a:p>
          <a:p>
            <a:r>
              <a:rPr lang="ja-JP" altLang="en-US" dirty="0"/>
              <a:t>習得が比較的容易</a:t>
            </a:r>
          </a:p>
        </p:txBody>
      </p:sp>
      <p:sp>
        <p:nvSpPr>
          <p:cNvPr id="2" name="Rectangle 1">
            <a:extLst>
              <a:ext uri="{FF2B5EF4-FFF2-40B4-BE49-F238E27FC236}">
                <a16:creationId xmlns:a16="http://schemas.microsoft.com/office/drawing/2014/main" id="{8DB88D64-1AFE-44C8-A68E-1B0FED6A5CE0}"/>
              </a:ext>
            </a:extLst>
          </p:cNvPr>
          <p:cNvSpPr/>
          <p:nvPr/>
        </p:nvSpPr>
        <p:spPr>
          <a:xfrm>
            <a:off x="559558" y="1919217"/>
            <a:ext cx="6748818" cy="2995683"/>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rgbClr val="00B050"/>
                </a:solidFill>
                <a:latin typeface="Meiryo UI" panose="020B0604030504040204" pitchFamily="50" charset="-128"/>
                <a:ea typeface="Meiryo UI" panose="020B0604030504040204" pitchFamily="50" charset="-128"/>
              </a:rPr>
              <a:t>---</a:t>
            </a:r>
          </a:p>
          <a:p>
            <a:r>
              <a:rPr kumimoji="1" lang="en-US" altLang="ja-JP" sz="2000" dirty="0">
                <a:solidFill>
                  <a:srgbClr val="00B050"/>
                </a:solidFill>
                <a:latin typeface="Meiryo UI" panose="020B0604030504040204" pitchFamily="50" charset="-128"/>
                <a:ea typeface="Meiryo UI" panose="020B0604030504040204" pitchFamily="50" charset="-128"/>
              </a:rPr>
              <a:t>- hosts: app-01</a:t>
            </a:r>
          </a:p>
          <a:p>
            <a:r>
              <a:rPr kumimoji="1" lang="en-US" altLang="ja-JP" sz="2000" dirty="0">
                <a:solidFill>
                  <a:srgbClr val="00B050"/>
                </a:solidFill>
                <a:latin typeface="Meiryo UI" panose="020B0604030504040204" pitchFamily="50" charset="-128"/>
                <a:ea typeface="Meiryo UI" panose="020B0604030504040204" pitchFamily="50" charset="-128"/>
              </a:rPr>
              <a:t>  become: true</a:t>
            </a:r>
          </a:p>
          <a:p>
            <a:r>
              <a:rPr kumimoji="1" lang="en-US" altLang="ja-JP" sz="2000" dirty="0">
                <a:solidFill>
                  <a:srgbClr val="00B050"/>
                </a:solidFill>
                <a:latin typeface="Meiryo UI" panose="020B0604030504040204" pitchFamily="50" charset="-128"/>
                <a:ea typeface="Meiryo UI" panose="020B0604030504040204" pitchFamily="50" charset="-128"/>
              </a:rPr>
              <a:t>  task:</a:t>
            </a:r>
          </a:p>
          <a:p>
            <a:r>
              <a:rPr kumimoji="1" lang="en-US" altLang="ja-JP" sz="2000" dirty="0">
                <a:solidFill>
                  <a:srgbClr val="00B050"/>
                </a:solidFill>
                <a:latin typeface="Meiryo UI" panose="020B0604030504040204" pitchFamily="50" charset="-128"/>
                <a:ea typeface="Meiryo UI" panose="020B0604030504040204" pitchFamily="50" charset="-128"/>
              </a:rPr>
              <a:t>  - name: Apache Install</a:t>
            </a:r>
          </a:p>
          <a:p>
            <a:r>
              <a:rPr kumimoji="1" lang="en-US" altLang="ja-JP" sz="2000" dirty="0">
                <a:solidFill>
                  <a:srgbClr val="00B050"/>
                </a:solidFill>
                <a:latin typeface="Meiryo UI" panose="020B0604030504040204" pitchFamily="50" charset="-128"/>
                <a:ea typeface="Meiryo UI" panose="020B0604030504040204" pitchFamily="50" charset="-128"/>
              </a:rPr>
              <a:t>    yum: name=httpd start=latest</a:t>
            </a:r>
          </a:p>
          <a:p>
            <a:endParaRPr kumimoji="1" lang="en-US" altLang="ja-JP" sz="2000" dirty="0">
              <a:solidFill>
                <a:srgbClr val="00B050"/>
              </a:solidFill>
              <a:latin typeface="Meiryo UI" panose="020B0604030504040204" pitchFamily="50" charset="-128"/>
              <a:ea typeface="Meiryo UI" panose="020B0604030504040204" pitchFamily="50" charset="-128"/>
            </a:endParaRPr>
          </a:p>
          <a:p>
            <a:r>
              <a:rPr kumimoji="1" lang="en-US" altLang="ja-JP" sz="2000" dirty="0">
                <a:solidFill>
                  <a:srgbClr val="00B050"/>
                </a:solidFill>
                <a:latin typeface="Meiryo UI" panose="020B0604030504040204" pitchFamily="50" charset="-128"/>
                <a:ea typeface="Meiryo UI" panose="020B0604030504040204" pitchFamily="50" charset="-128"/>
              </a:rPr>
              <a:t>  - name: Apache startup</a:t>
            </a:r>
          </a:p>
          <a:p>
            <a:r>
              <a:rPr kumimoji="1" lang="en-US" altLang="ja-JP" sz="2000" dirty="0">
                <a:solidFill>
                  <a:srgbClr val="00B050"/>
                </a:solidFill>
                <a:latin typeface="Meiryo UI" panose="020B0604030504040204" pitchFamily="50" charset="-128"/>
                <a:ea typeface="Meiryo UI" panose="020B0604030504040204" pitchFamily="50" charset="-128"/>
              </a:rPr>
              <a:t>    service: name=httpd state=started enabled=yes</a:t>
            </a:r>
          </a:p>
          <a:p>
            <a:pPr marL="342900" indent="-342900">
              <a:buFontTx/>
              <a:buChar char="-"/>
            </a:pPr>
            <a:endParaRPr kumimoji="1" lang="ja-JP" altLang="en-US" sz="2000" dirty="0">
              <a:solidFill>
                <a:srgbClr val="00B050"/>
              </a:solidFill>
              <a:latin typeface="Meiryo UI" panose="020B0604030504040204" pitchFamily="50" charset="-128"/>
              <a:ea typeface="Meiryo UI" panose="020B0604030504040204" pitchFamily="50" charset="-128"/>
            </a:endParaRPr>
          </a:p>
        </p:txBody>
      </p:sp>
      <p:sp>
        <p:nvSpPr>
          <p:cNvPr id="5" name="TextBox 4">
            <a:extLst>
              <a:ext uri="{FF2B5EF4-FFF2-40B4-BE49-F238E27FC236}">
                <a16:creationId xmlns:a16="http://schemas.microsoft.com/office/drawing/2014/main" id="{B95C4CBC-F0CF-4EBA-AD36-B8B0844DDB8F}"/>
              </a:ext>
            </a:extLst>
          </p:cNvPr>
          <p:cNvSpPr txBox="1"/>
          <p:nvPr/>
        </p:nvSpPr>
        <p:spPr>
          <a:xfrm>
            <a:off x="4101153" y="2433250"/>
            <a:ext cx="3009332" cy="276999"/>
          </a:xfrm>
          <a:prstGeom prst="rect">
            <a:avLst/>
          </a:prstGeom>
          <a:noFill/>
        </p:spPr>
        <p:txBody>
          <a:bodyPr wrap="square" lIns="0" tIns="0" rIns="0" bIns="0" rtlCol="0">
            <a:spAutoFit/>
          </a:bodyPr>
          <a:lstStyle/>
          <a:p>
            <a:pPr algn="ctr"/>
            <a:r>
              <a:rPr kumimoji="1" lang="ja-JP" altLang="en-US" sz="1800" dirty="0">
                <a:solidFill>
                  <a:schemeClr val="tx2"/>
                </a:solidFill>
                <a:latin typeface="Meiryo UI" panose="020B0604030504040204" pitchFamily="50" charset="-128"/>
                <a:ea typeface="Meiryo UI" panose="020B0604030504040204" pitchFamily="50" charset="-128"/>
              </a:rPr>
              <a:t>なんとなく見た感じでわかるはず</a:t>
            </a:r>
            <a:endParaRPr kumimoji="1" lang="en-US" altLang="ja-JP" sz="1800" dirty="0">
              <a:solidFill>
                <a:schemeClr val="tx2"/>
              </a:solidFill>
              <a:latin typeface="Meiryo UI" panose="020B0604030504040204" pitchFamily="50" charset="-128"/>
              <a:ea typeface="Meiryo UI" panose="020B0604030504040204" pitchFamily="50" charset="-128"/>
            </a:endParaRPr>
          </a:p>
        </p:txBody>
      </p:sp>
      <p:sp>
        <p:nvSpPr>
          <p:cNvPr id="6" name="TextBox 5">
            <a:extLst>
              <a:ext uri="{FF2B5EF4-FFF2-40B4-BE49-F238E27FC236}">
                <a16:creationId xmlns:a16="http://schemas.microsoft.com/office/drawing/2014/main" id="{F6DE4533-B502-444F-B9E9-F0FC95D0DC77}"/>
              </a:ext>
            </a:extLst>
          </p:cNvPr>
          <p:cNvSpPr txBox="1"/>
          <p:nvPr/>
        </p:nvSpPr>
        <p:spPr>
          <a:xfrm>
            <a:off x="4810836" y="1580224"/>
            <a:ext cx="2429302" cy="276999"/>
          </a:xfrm>
          <a:prstGeom prst="rect">
            <a:avLst/>
          </a:prstGeom>
          <a:noFill/>
        </p:spPr>
        <p:txBody>
          <a:bodyPr wrap="square" lIns="0" tIns="0" rIns="0" bIns="0" rtlCol="0">
            <a:spAutoFit/>
          </a:bodyPr>
          <a:lstStyle/>
          <a:p>
            <a:pPr algn="r"/>
            <a:r>
              <a:rPr kumimoji="1" lang="en-US" altLang="ja-JP" sz="1800" dirty="0">
                <a:latin typeface="Meiryo UI" panose="020B0604030504040204" pitchFamily="50" charset="-128"/>
                <a:ea typeface="Meiryo UI" panose="020B0604030504040204" pitchFamily="50" charset="-128"/>
              </a:rPr>
              <a:t>Playbook</a:t>
            </a:r>
            <a:r>
              <a:rPr kumimoji="1" lang="ja-JP" altLang="en-US" sz="1800" dirty="0">
                <a:latin typeface="Meiryo UI" panose="020B0604030504040204" pitchFamily="50" charset="-128"/>
                <a:ea typeface="Meiryo UI" panose="020B0604030504040204" pitchFamily="50" charset="-128"/>
              </a:rPr>
              <a:t>の記述例</a:t>
            </a:r>
          </a:p>
        </p:txBody>
      </p:sp>
    </p:spTree>
    <p:extLst>
      <p:ext uri="{BB962C8B-B14F-4D97-AF65-F5344CB8AC3E}">
        <p14:creationId xmlns:p14="http://schemas.microsoft.com/office/powerpoint/2010/main" val="150527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の特徴（</a:t>
            </a:r>
            <a:r>
              <a:rPr lang="en-US" altLang="ja-JP" dirty="0"/>
              <a:t>AGENTLESS</a:t>
            </a:r>
            <a:r>
              <a:rPr lang="ja-JP" altLang="en-US" dirty="0"/>
              <a:t>）</a:t>
            </a:r>
            <a:endParaRPr kumimoji="1" lang="ja-JP" altLang="en-US" dirty="0"/>
          </a:p>
        </p:txBody>
      </p:sp>
      <p:sp>
        <p:nvSpPr>
          <p:cNvPr id="2" name="Content Placeholder 1">
            <a:extLst>
              <a:ext uri="{FF2B5EF4-FFF2-40B4-BE49-F238E27FC236}">
                <a16:creationId xmlns:a16="http://schemas.microsoft.com/office/drawing/2014/main" id="{595550B5-42D4-4F56-A6D4-73E05FFE2EC1}"/>
              </a:ext>
            </a:extLst>
          </p:cNvPr>
          <p:cNvSpPr>
            <a:spLocks noGrp="1"/>
          </p:cNvSpPr>
          <p:nvPr>
            <p:ph idx="1"/>
          </p:nvPr>
        </p:nvSpPr>
        <p:spPr>
          <a:xfrm>
            <a:off x="285750" y="894080"/>
            <a:ext cx="8572500" cy="1146433"/>
          </a:xfrm>
        </p:spPr>
        <p:txBody>
          <a:bodyPr/>
          <a:lstStyle/>
          <a:p>
            <a:r>
              <a:rPr lang="ja-JP" altLang="en-US" dirty="0"/>
              <a:t>構成される対象ホストにエージェントが不要</a:t>
            </a:r>
            <a:endParaRPr lang="en-US" altLang="ja-JP" dirty="0"/>
          </a:p>
          <a:p>
            <a:r>
              <a:rPr kumimoji="1" lang="en-US" altLang="ja-JP" dirty="0"/>
              <a:t>SSH</a:t>
            </a:r>
            <a:r>
              <a:rPr kumimoji="1" lang="ja-JP" altLang="en-US" dirty="0"/>
              <a:t>で接続</a:t>
            </a:r>
            <a:endParaRPr kumimoji="1" lang="en-US" altLang="ja-JP" dirty="0"/>
          </a:p>
          <a:p>
            <a:r>
              <a:rPr lang="en-US" altLang="ja-JP" dirty="0"/>
              <a:t>Python </a:t>
            </a:r>
            <a:r>
              <a:rPr lang="ja-JP" altLang="en-US" dirty="0"/>
              <a:t>は両方に必要</a:t>
            </a:r>
            <a:endParaRPr kumimoji="1" lang="ja-JP" altLang="en-US" dirty="0"/>
          </a:p>
        </p:txBody>
      </p:sp>
      <p:grpSp>
        <p:nvGrpSpPr>
          <p:cNvPr id="29" name="Group 28">
            <a:extLst>
              <a:ext uri="{FF2B5EF4-FFF2-40B4-BE49-F238E27FC236}">
                <a16:creationId xmlns:a16="http://schemas.microsoft.com/office/drawing/2014/main" id="{15071C96-7E9F-4AE9-A92F-E9AB92926106}"/>
              </a:ext>
            </a:extLst>
          </p:cNvPr>
          <p:cNvGrpSpPr/>
          <p:nvPr/>
        </p:nvGrpSpPr>
        <p:grpSpPr>
          <a:xfrm>
            <a:off x="4476038" y="1943099"/>
            <a:ext cx="2853236" cy="2862251"/>
            <a:chOff x="990884" y="2164307"/>
            <a:chExt cx="2853236" cy="2862251"/>
          </a:xfrm>
        </p:grpSpPr>
        <p:pic>
          <p:nvPicPr>
            <p:cNvPr id="5" name="Picture 4">
              <a:extLst>
                <a:ext uri="{FF2B5EF4-FFF2-40B4-BE49-F238E27FC236}">
                  <a16:creationId xmlns:a16="http://schemas.microsoft.com/office/drawing/2014/main" id="{B4113B1B-BCE7-4415-A2EC-EFB3B48D8316}"/>
                </a:ext>
              </a:extLst>
            </p:cNvPr>
            <p:cNvPicPr>
              <a:picLocks noChangeAspect="1"/>
            </p:cNvPicPr>
            <p:nvPr/>
          </p:nvPicPr>
          <p:blipFill>
            <a:blip r:embed="rId2"/>
            <a:stretch>
              <a:fillRect/>
            </a:stretch>
          </p:blipFill>
          <p:spPr>
            <a:xfrm>
              <a:off x="990884" y="3021841"/>
              <a:ext cx="947099" cy="947099"/>
            </a:xfrm>
            <a:prstGeom prst="rect">
              <a:avLst/>
            </a:prstGeom>
          </p:spPr>
        </p:pic>
        <p:pic>
          <p:nvPicPr>
            <p:cNvPr id="9" name="Picture 8">
              <a:extLst>
                <a:ext uri="{FF2B5EF4-FFF2-40B4-BE49-F238E27FC236}">
                  <a16:creationId xmlns:a16="http://schemas.microsoft.com/office/drawing/2014/main" id="{73CE0199-0071-4456-9969-89277589DF0A}"/>
                </a:ext>
              </a:extLst>
            </p:cNvPr>
            <p:cNvPicPr>
              <a:picLocks noChangeAspect="1"/>
            </p:cNvPicPr>
            <p:nvPr/>
          </p:nvPicPr>
          <p:blipFill>
            <a:blip r:embed="rId2"/>
            <a:stretch>
              <a:fillRect/>
            </a:stretch>
          </p:blipFill>
          <p:spPr>
            <a:xfrm>
              <a:off x="2897021" y="2164307"/>
              <a:ext cx="947099" cy="947099"/>
            </a:xfrm>
            <a:prstGeom prst="rect">
              <a:avLst/>
            </a:prstGeom>
          </p:spPr>
        </p:pic>
        <p:pic>
          <p:nvPicPr>
            <p:cNvPr id="10" name="Picture 9">
              <a:extLst>
                <a:ext uri="{FF2B5EF4-FFF2-40B4-BE49-F238E27FC236}">
                  <a16:creationId xmlns:a16="http://schemas.microsoft.com/office/drawing/2014/main" id="{5D422241-29F8-4A12-8DDB-CC0453D94B51}"/>
                </a:ext>
              </a:extLst>
            </p:cNvPr>
            <p:cNvPicPr>
              <a:picLocks noChangeAspect="1"/>
            </p:cNvPicPr>
            <p:nvPr/>
          </p:nvPicPr>
          <p:blipFill>
            <a:blip r:embed="rId2"/>
            <a:stretch>
              <a:fillRect/>
            </a:stretch>
          </p:blipFill>
          <p:spPr>
            <a:xfrm>
              <a:off x="2897021" y="3667835"/>
              <a:ext cx="947099" cy="947099"/>
            </a:xfrm>
            <a:prstGeom prst="rect">
              <a:avLst/>
            </a:prstGeom>
          </p:spPr>
        </p:pic>
        <p:sp>
          <p:nvSpPr>
            <p:cNvPr id="6" name="TextBox 5">
              <a:extLst>
                <a:ext uri="{FF2B5EF4-FFF2-40B4-BE49-F238E27FC236}">
                  <a16:creationId xmlns:a16="http://schemas.microsoft.com/office/drawing/2014/main" id="{8635BF91-9B94-453C-8DD4-70BF4D4E56D8}"/>
                </a:ext>
              </a:extLst>
            </p:cNvPr>
            <p:cNvSpPr txBox="1"/>
            <p:nvPr/>
          </p:nvSpPr>
          <p:spPr>
            <a:xfrm>
              <a:off x="1054999" y="4092734"/>
              <a:ext cx="723331" cy="307777"/>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実行ホスト</a:t>
              </a:r>
              <a:endParaRPr kumimoji="1" lang="en-US" altLang="ja-JP" sz="1000" b="1" dirty="0">
                <a:latin typeface="Meiryo UI" panose="020B0604030504040204" pitchFamily="50" charset="-128"/>
                <a:ea typeface="Meiryo UI" panose="020B0604030504040204" pitchFamily="50" charset="-128"/>
              </a:endParaRPr>
            </a:p>
            <a:p>
              <a:pPr algn="ctr"/>
              <a:r>
                <a:rPr kumimoji="1" lang="en-US" altLang="ja-JP" sz="1000" b="1" dirty="0">
                  <a:latin typeface="Meiryo UI" panose="020B0604030504040204" pitchFamily="50" charset="-128"/>
                  <a:ea typeface="Meiryo UI" panose="020B0604030504040204" pitchFamily="50" charset="-128"/>
                </a:rPr>
                <a:t>Linux</a:t>
              </a:r>
            </a:p>
          </p:txBody>
        </p:sp>
        <p:sp>
          <p:nvSpPr>
            <p:cNvPr id="12" name="TextBox 11">
              <a:extLst>
                <a:ext uri="{FF2B5EF4-FFF2-40B4-BE49-F238E27FC236}">
                  <a16:creationId xmlns:a16="http://schemas.microsoft.com/office/drawing/2014/main" id="{0F985197-CF71-4323-87CC-94DA6A807788}"/>
                </a:ext>
              </a:extLst>
            </p:cNvPr>
            <p:cNvSpPr txBox="1"/>
            <p:nvPr/>
          </p:nvSpPr>
          <p:spPr>
            <a:xfrm>
              <a:off x="990884" y="4487948"/>
              <a:ext cx="723331" cy="307777"/>
            </a:xfrm>
            <a:prstGeom prst="rect">
              <a:avLst/>
            </a:prstGeom>
            <a:noFill/>
          </p:spPr>
          <p:txBody>
            <a:bodyPr wrap="square" lIns="0" tIns="0" rIns="0" bIns="0" rtlCol="0">
              <a:spAutoFit/>
            </a:bodyPr>
            <a:lstStyle/>
            <a:p>
              <a:pPr marL="171450" indent="-171450" algn="ctr">
                <a:buFont typeface="Arial" panose="020B0604020202020204" pitchFamily="34" charset="0"/>
                <a:buChar char="•"/>
              </a:pPr>
              <a:r>
                <a:rPr kumimoji="1" lang="en-US" altLang="ja-JP" sz="1000" b="1" dirty="0">
                  <a:latin typeface="Meiryo UI" panose="020B0604030504040204" pitchFamily="50" charset="-128"/>
                  <a:ea typeface="Meiryo UI" panose="020B0604030504040204" pitchFamily="50" charset="-128"/>
                </a:rPr>
                <a:t>Ansible</a:t>
              </a:r>
            </a:p>
            <a:p>
              <a:pPr marL="171450" indent="-171450" algn="ctr">
                <a:buFont typeface="Arial" panose="020B0604020202020204" pitchFamily="34" charset="0"/>
                <a:buChar char="•"/>
              </a:pPr>
              <a:r>
                <a:rPr kumimoji="1" lang="en-US" altLang="ja-JP" sz="1000" b="1" dirty="0">
                  <a:latin typeface="Meiryo UI" panose="020B0604030504040204" pitchFamily="50" charset="-128"/>
                  <a:ea typeface="Meiryo UI" panose="020B0604030504040204" pitchFamily="50" charset="-128"/>
                </a:rPr>
                <a:t>Python</a:t>
              </a:r>
            </a:p>
          </p:txBody>
        </p:sp>
        <p:cxnSp>
          <p:nvCxnSpPr>
            <p:cNvPr id="14" name="Straight Arrow Connector 13">
              <a:extLst>
                <a:ext uri="{FF2B5EF4-FFF2-40B4-BE49-F238E27FC236}">
                  <a16:creationId xmlns:a16="http://schemas.microsoft.com/office/drawing/2014/main" id="{59BFC52D-DB36-49A7-BD68-B623E9E054BA}"/>
                </a:ext>
              </a:extLst>
            </p:cNvPr>
            <p:cNvCxnSpPr>
              <a:endCxn id="9" idx="1"/>
            </p:cNvCxnSpPr>
            <p:nvPr/>
          </p:nvCxnSpPr>
          <p:spPr>
            <a:xfrm flipV="1">
              <a:off x="1883391" y="2637857"/>
              <a:ext cx="1013630" cy="59666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D5A840F-1C32-413B-912A-A5D46ABDE108}"/>
                </a:ext>
              </a:extLst>
            </p:cNvPr>
            <p:cNvSpPr txBox="1"/>
            <p:nvPr/>
          </p:nvSpPr>
          <p:spPr>
            <a:xfrm>
              <a:off x="1903863" y="2640024"/>
              <a:ext cx="723331" cy="153888"/>
            </a:xfrm>
            <a:prstGeom prst="rect">
              <a:avLst/>
            </a:prstGeom>
            <a:noFill/>
          </p:spPr>
          <p:txBody>
            <a:bodyPr wrap="square" lIns="0" tIns="0" rIns="0" bIns="0" rtlCol="0">
              <a:spAutoFit/>
            </a:bodyPr>
            <a:lstStyle/>
            <a:p>
              <a:pPr algn="ctr"/>
              <a:r>
                <a:rPr kumimoji="1" lang="en-US" altLang="ja-JP" sz="1000" b="1" dirty="0">
                  <a:latin typeface="Meiryo UI" panose="020B0604030504040204" pitchFamily="50" charset="-128"/>
                  <a:ea typeface="Meiryo UI" panose="020B0604030504040204" pitchFamily="50" charset="-128"/>
                </a:rPr>
                <a:t>SSH</a:t>
              </a:r>
            </a:p>
          </p:txBody>
        </p:sp>
        <p:cxnSp>
          <p:nvCxnSpPr>
            <p:cNvPr id="17" name="Straight Arrow Connector 16">
              <a:extLst>
                <a:ext uri="{FF2B5EF4-FFF2-40B4-BE49-F238E27FC236}">
                  <a16:creationId xmlns:a16="http://schemas.microsoft.com/office/drawing/2014/main" id="{7E11BC4D-D40A-4CFD-90BD-9FD33C9E3982}"/>
                </a:ext>
              </a:extLst>
            </p:cNvPr>
            <p:cNvCxnSpPr>
              <a:cxnSpLocks/>
              <a:endCxn id="10" idx="1"/>
            </p:cNvCxnSpPr>
            <p:nvPr/>
          </p:nvCxnSpPr>
          <p:spPr>
            <a:xfrm>
              <a:off x="1903863" y="3602442"/>
              <a:ext cx="993158" cy="53894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2890FB7-7A63-4EBB-8B04-00FB24706FB8}"/>
                </a:ext>
              </a:extLst>
            </p:cNvPr>
            <p:cNvSpPr txBox="1"/>
            <p:nvPr/>
          </p:nvSpPr>
          <p:spPr>
            <a:xfrm>
              <a:off x="3008904" y="4718781"/>
              <a:ext cx="723331" cy="307777"/>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対象ホスト</a:t>
              </a:r>
              <a:endParaRPr kumimoji="1" lang="en-US" altLang="ja-JP" sz="1000" b="1" dirty="0">
                <a:latin typeface="Meiryo UI" panose="020B0604030504040204" pitchFamily="50" charset="-128"/>
                <a:ea typeface="Meiryo UI" panose="020B0604030504040204" pitchFamily="50" charset="-128"/>
              </a:endParaRPr>
            </a:p>
            <a:p>
              <a:pPr algn="ctr"/>
              <a:r>
                <a:rPr kumimoji="1" lang="en-US" altLang="ja-JP" sz="1000" b="1" dirty="0">
                  <a:latin typeface="Meiryo UI" panose="020B0604030504040204" pitchFamily="50" charset="-128"/>
                  <a:ea typeface="Meiryo UI" panose="020B0604030504040204" pitchFamily="50" charset="-128"/>
                </a:rPr>
                <a:t>Windows</a:t>
              </a:r>
            </a:p>
          </p:txBody>
        </p:sp>
        <p:sp>
          <p:nvSpPr>
            <p:cNvPr id="21" name="TextBox 20">
              <a:extLst>
                <a:ext uri="{FF2B5EF4-FFF2-40B4-BE49-F238E27FC236}">
                  <a16:creationId xmlns:a16="http://schemas.microsoft.com/office/drawing/2014/main" id="{78CD5410-8760-4C1A-A8F3-87E2CB2EDDE5}"/>
                </a:ext>
              </a:extLst>
            </p:cNvPr>
            <p:cNvSpPr txBox="1"/>
            <p:nvPr/>
          </p:nvSpPr>
          <p:spPr>
            <a:xfrm>
              <a:off x="3008903" y="3138318"/>
              <a:ext cx="723331" cy="307777"/>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対象ホスト</a:t>
              </a:r>
              <a:endParaRPr kumimoji="1" lang="en-US" altLang="ja-JP" sz="1000" b="1" dirty="0">
                <a:latin typeface="Meiryo UI" panose="020B0604030504040204" pitchFamily="50" charset="-128"/>
                <a:ea typeface="Meiryo UI" panose="020B0604030504040204" pitchFamily="50" charset="-128"/>
              </a:endParaRPr>
            </a:p>
            <a:p>
              <a:pPr algn="ctr"/>
              <a:r>
                <a:rPr kumimoji="1" lang="en-US" altLang="ja-JP" sz="1000" b="1" dirty="0">
                  <a:latin typeface="Meiryo UI" panose="020B0604030504040204" pitchFamily="50" charset="-128"/>
                  <a:ea typeface="Meiryo UI" panose="020B0604030504040204" pitchFamily="50" charset="-128"/>
                </a:rPr>
                <a:t>Linux</a:t>
              </a:r>
            </a:p>
          </p:txBody>
        </p:sp>
      </p:grpSp>
      <p:grpSp>
        <p:nvGrpSpPr>
          <p:cNvPr id="28" name="Group 27">
            <a:extLst>
              <a:ext uri="{FF2B5EF4-FFF2-40B4-BE49-F238E27FC236}">
                <a16:creationId xmlns:a16="http://schemas.microsoft.com/office/drawing/2014/main" id="{B51C1EBD-C6B9-44D9-B8F0-E9280A2086F5}"/>
              </a:ext>
            </a:extLst>
          </p:cNvPr>
          <p:cNvGrpSpPr/>
          <p:nvPr/>
        </p:nvGrpSpPr>
        <p:grpSpPr>
          <a:xfrm>
            <a:off x="1600484" y="2481483"/>
            <a:ext cx="1118691" cy="2193077"/>
            <a:chOff x="5653869" y="2683795"/>
            <a:chExt cx="1118691" cy="2193077"/>
          </a:xfrm>
        </p:grpSpPr>
        <p:pic>
          <p:nvPicPr>
            <p:cNvPr id="22" name="Picture 21">
              <a:extLst>
                <a:ext uri="{FF2B5EF4-FFF2-40B4-BE49-F238E27FC236}">
                  <a16:creationId xmlns:a16="http://schemas.microsoft.com/office/drawing/2014/main" id="{4DB17C34-2A34-46E8-AF80-04979FBD3CFD}"/>
                </a:ext>
              </a:extLst>
            </p:cNvPr>
            <p:cNvPicPr>
              <a:picLocks noChangeAspect="1"/>
            </p:cNvPicPr>
            <p:nvPr/>
          </p:nvPicPr>
          <p:blipFill>
            <a:blip r:embed="rId2"/>
            <a:stretch>
              <a:fillRect/>
            </a:stretch>
          </p:blipFill>
          <p:spPr>
            <a:xfrm>
              <a:off x="5653869" y="3102988"/>
              <a:ext cx="947099" cy="947099"/>
            </a:xfrm>
            <a:prstGeom prst="rect">
              <a:avLst/>
            </a:prstGeom>
          </p:spPr>
        </p:pic>
        <p:sp>
          <p:nvSpPr>
            <p:cNvPr id="23" name="TextBox 22">
              <a:extLst>
                <a:ext uri="{FF2B5EF4-FFF2-40B4-BE49-F238E27FC236}">
                  <a16:creationId xmlns:a16="http://schemas.microsoft.com/office/drawing/2014/main" id="{4DB51192-4065-4F06-A0CA-51FA6FAAD797}"/>
                </a:ext>
              </a:extLst>
            </p:cNvPr>
            <p:cNvSpPr txBox="1"/>
            <p:nvPr/>
          </p:nvSpPr>
          <p:spPr>
            <a:xfrm>
              <a:off x="5717984" y="4173881"/>
              <a:ext cx="723331" cy="307777"/>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実行ホスト</a:t>
              </a:r>
              <a:endParaRPr kumimoji="1" lang="en-US" altLang="ja-JP" sz="1000" b="1" dirty="0">
                <a:latin typeface="Meiryo UI" panose="020B0604030504040204" pitchFamily="50" charset="-128"/>
                <a:ea typeface="Meiryo UI" panose="020B0604030504040204" pitchFamily="50" charset="-128"/>
              </a:endParaRPr>
            </a:p>
            <a:p>
              <a:pPr algn="ctr"/>
              <a:r>
                <a:rPr kumimoji="1" lang="en-US" altLang="ja-JP" sz="1000" b="1" dirty="0">
                  <a:latin typeface="Meiryo UI" panose="020B0604030504040204" pitchFamily="50" charset="-128"/>
                  <a:ea typeface="Meiryo UI" panose="020B0604030504040204" pitchFamily="50" charset="-128"/>
                </a:rPr>
                <a:t>Linux</a:t>
              </a:r>
            </a:p>
          </p:txBody>
        </p:sp>
        <p:sp>
          <p:nvSpPr>
            <p:cNvPr id="24" name="TextBox 23">
              <a:extLst>
                <a:ext uri="{FF2B5EF4-FFF2-40B4-BE49-F238E27FC236}">
                  <a16:creationId xmlns:a16="http://schemas.microsoft.com/office/drawing/2014/main" id="{8A52ECA9-E84C-41BE-8708-5197E0296A76}"/>
                </a:ext>
              </a:extLst>
            </p:cNvPr>
            <p:cNvSpPr txBox="1"/>
            <p:nvPr/>
          </p:nvSpPr>
          <p:spPr>
            <a:xfrm>
              <a:off x="5653869" y="4569095"/>
              <a:ext cx="723331" cy="307777"/>
            </a:xfrm>
            <a:prstGeom prst="rect">
              <a:avLst/>
            </a:prstGeom>
            <a:noFill/>
          </p:spPr>
          <p:txBody>
            <a:bodyPr wrap="square" lIns="0" tIns="0" rIns="0" bIns="0" rtlCol="0">
              <a:spAutoFit/>
            </a:bodyPr>
            <a:lstStyle/>
            <a:p>
              <a:pPr marL="171450" indent="-171450" algn="ctr">
                <a:buFont typeface="Arial" panose="020B0604020202020204" pitchFamily="34" charset="0"/>
                <a:buChar char="•"/>
              </a:pPr>
              <a:r>
                <a:rPr kumimoji="1" lang="en-US" altLang="ja-JP" sz="1000" b="1" dirty="0">
                  <a:latin typeface="Meiryo UI" panose="020B0604030504040204" pitchFamily="50" charset="-128"/>
                  <a:ea typeface="Meiryo UI" panose="020B0604030504040204" pitchFamily="50" charset="-128"/>
                </a:rPr>
                <a:t>Ansible</a:t>
              </a:r>
            </a:p>
            <a:p>
              <a:pPr marL="171450" indent="-171450" algn="ctr">
                <a:buFont typeface="Arial" panose="020B0604020202020204" pitchFamily="34" charset="0"/>
                <a:buChar char="•"/>
              </a:pPr>
              <a:r>
                <a:rPr kumimoji="1" lang="en-US" altLang="ja-JP" sz="1000" b="1" dirty="0">
                  <a:latin typeface="Meiryo UI" panose="020B0604030504040204" pitchFamily="50" charset="-128"/>
                  <a:ea typeface="Meiryo UI" panose="020B0604030504040204" pitchFamily="50" charset="-128"/>
                </a:rPr>
                <a:t>Python</a:t>
              </a:r>
            </a:p>
          </p:txBody>
        </p:sp>
        <p:cxnSp>
          <p:nvCxnSpPr>
            <p:cNvPr id="26" name="Connector: Elbow 25">
              <a:extLst>
                <a:ext uri="{FF2B5EF4-FFF2-40B4-BE49-F238E27FC236}">
                  <a16:creationId xmlns:a16="http://schemas.microsoft.com/office/drawing/2014/main" id="{7C93BDED-72E3-4B05-8399-4A9661839061}"/>
                </a:ext>
              </a:extLst>
            </p:cNvPr>
            <p:cNvCxnSpPr>
              <a:cxnSpLocks/>
            </p:cNvCxnSpPr>
            <p:nvPr/>
          </p:nvCxnSpPr>
          <p:spPr>
            <a:xfrm flipH="1">
              <a:off x="6612907" y="3310119"/>
              <a:ext cx="159653" cy="751232"/>
            </a:xfrm>
            <a:prstGeom prst="bentConnector3">
              <a:avLst>
                <a:gd name="adj1" fmla="val -14318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17D4A51-60D3-4C11-A5EF-43F31FD06645}"/>
                </a:ext>
              </a:extLst>
            </p:cNvPr>
            <p:cNvSpPr txBox="1"/>
            <p:nvPr/>
          </p:nvSpPr>
          <p:spPr>
            <a:xfrm>
              <a:off x="5765752" y="2683795"/>
              <a:ext cx="723331" cy="307777"/>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ローカルで自ホストに接続</a:t>
              </a:r>
              <a:endParaRPr kumimoji="1" lang="en-US" altLang="ja-JP" sz="1000" b="1" dirty="0">
                <a:latin typeface="Meiryo UI" panose="020B0604030504040204" pitchFamily="50" charset="-128"/>
                <a:ea typeface="Meiryo UI" panose="020B0604030504040204" pitchFamily="50" charset="-128"/>
              </a:endParaRPr>
            </a:p>
          </p:txBody>
        </p:sp>
      </p:grpSp>
      <p:sp>
        <p:nvSpPr>
          <p:cNvPr id="30" name="TextBox 29">
            <a:extLst>
              <a:ext uri="{FF2B5EF4-FFF2-40B4-BE49-F238E27FC236}">
                <a16:creationId xmlns:a16="http://schemas.microsoft.com/office/drawing/2014/main" id="{50FCFA89-7E66-4C89-B116-4580CC9B89B7}"/>
              </a:ext>
            </a:extLst>
          </p:cNvPr>
          <p:cNvSpPr txBox="1"/>
          <p:nvPr/>
        </p:nvSpPr>
        <p:spPr>
          <a:xfrm>
            <a:off x="5499191" y="3948470"/>
            <a:ext cx="723331" cy="153888"/>
          </a:xfrm>
          <a:prstGeom prst="rect">
            <a:avLst/>
          </a:prstGeom>
          <a:noFill/>
        </p:spPr>
        <p:txBody>
          <a:bodyPr wrap="square" lIns="0" tIns="0" rIns="0" bIns="0" rtlCol="0">
            <a:spAutoFit/>
          </a:bodyPr>
          <a:lstStyle/>
          <a:p>
            <a:pPr algn="ctr"/>
            <a:r>
              <a:rPr kumimoji="1" lang="en-US" altLang="ja-JP" sz="1000" b="1" dirty="0" err="1">
                <a:latin typeface="Meiryo UI" panose="020B0604030504040204" pitchFamily="50" charset="-128"/>
                <a:ea typeface="Meiryo UI" panose="020B0604030504040204" pitchFamily="50" charset="-128"/>
              </a:rPr>
              <a:t>WinRM</a:t>
            </a:r>
            <a:endParaRPr kumimoji="1" lang="en-US" altLang="ja-JP" sz="1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8241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Ansible</a:t>
            </a:r>
            <a:r>
              <a:rPr lang="ja-JP" altLang="en-US" dirty="0"/>
              <a:t>の特徴（</a:t>
            </a:r>
            <a:r>
              <a:rPr lang="en-US" altLang="ja-JP" dirty="0"/>
              <a:t>POWERFULL</a:t>
            </a:r>
            <a:r>
              <a:rPr lang="ja-JP" altLang="en-US" dirty="0"/>
              <a:t>）</a:t>
            </a:r>
            <a:endParaRPr kumimoji="1" lang="ja-JP" altLang="en-US" dirty="0"/>
          </a:p>
        </p:txBody>
      </p:sp>
      <p:sp>
        <p:nvSpPr>
          <p:cNvPr id="4" name="Content Placeholder 3">
            <a:extLst>
              <a:ext uri="{FF2B5EF4-FFF2-40B4-BE49-F238E27FC236}">
                <a16:creationId xmlns:a16="http://schemas.microsoft.com/office/drawing/2014/main" id="{E99217BF-7CDB-442C-A5DD-059CF64A5DDC}"/>
              </a:ext>
            </a:extLst>
          </p:cNvPr>
          <p:cNvSpPr>
            <a:spLocks noGrp="1"/>
          </p:cNvSpPr>
          <p:nvPr>
            <p:ph idx="1"/>
          </p:nvPr>
        </p:nvSpPr>
        <p:spPr>
          <a:xfrm>
            <a:off x="285750" y="894080"/>
            <a:ext cx="8572500" cy="934720"/>
          </a:xfrm>
        </p:spPr>
        <p:txBody>
          <a:bodyPr/>
          <a:lstStyle/>
          <a:p>
            <a:r>
              <a:rPr lang="ja-JP" altLang="en-US" dirty="0"/>
              <a:t>様々なレイヤに対応</a:t>
            </a:r>
            <a:endParaRPr lang="en-US" altLang="ja-JP" dirty="0"/>
          </a:p>
          <a:p>
            <a:r>
              <a:rPr lang="ja-JP" altLang="en-US" dirty="0"/>
              <a:t>クライアントモジュールと</a:t>
            </a:r>
            <a:r>
              <a:rPr lang="en-US" altLang="ja-JP" dirty="0"/>
              <a:t>API</a:t>
            </a:r>
            <a:endParaRPr lang="ja-JP" altLang="en-US" dirty="0"/>
          </a:p>
        </p:txBody>
      </p:sp>
      <p:pic>
        <p:nvPicPr>
          <p:cNvPr id="5" name="Picture 4">
            <a:extLst>
              <a:ext uri="{FF2B5EF4-FFF2-40B4-BE49-F238E27FC236}">
                <a16:creationId xmlns:a16="http://schemas.microsoft.com/office/drawing/2014/main" id="{D2975007-1A2B-4B61-8F2A-FBA4BA1D1FA0}"/>
              </a:ext>
            </a:extLst>
          </p:cNvPr>
          <p:cNvPicPr>
            <a:picLocks noChangeAspect="1"/>
          </p:cNvPicPr>
          <p:nvPr/>
        </p:nvPicPr>
        <p:blipFill>
          <a:blip r:embed="rId2"/>
          <a:stretch>
            <a:fillRect/>
          </a:stretch>
        </p:blipFill>
        <p:spPr>
          <a:xfrm>
            <a:off x="641872" y="2694864"/>
            <a:ext cx="947099" cy="947099"/>
          </a:xfrm>
          <a:prstGeom prst="rect">
            <a:avLst/>
          </a:prstGeom>
        </p:spPr>
      </p:pic>
      <p:sp>
        <p:nvSpPr>
          <p:cNvPr id="8" name="TextBox 7">
            <a:extLst>
              <a:ext uri="{FF2B5EF4-FFF2-40B4-BE49-F238E27FC236}">
                <a16:creationId xmlns:a16="http://schemas.microsoft.com/office/drawing/2014/main" id="{18E4F57F-AEBC-449A-951B-F91D6B759C9D}"/>
              </a:ext>
            </a:extLst>
          </p:cNvPr>
          <p:cNvSpPr txBox="1"/>
          <p:nvPr/>
        </p:nvSpPr>
        <p:spPr>
          <a:xfrm>
            <a:off x="697609" y="3802958"/>
            <a:ext cx="723331" cy="153888"/>
          </a:xfrm>
          <a:prstGeom prst="rect">
            <a:avLst/>
          </a:prstGeom>
          <a:noFill/>
        </p:spPr>
        <p:txBody>
          <a:bodyPr wrap="square" lIns="0" tIns="0" rIns="0" bIns="0" rtlCol="0">
            <a:spAutoFit/>
          </a:bodyPr>
          <a:lstStyle/>
          <a:p>
            <a:pPr algn="ctr"/>
            <a:r>
              <a:rPr kumimoji="1" lang="en-US" altLang="ja-JP" sz="1000" b="1" dirty="0">
                <a:latin typeface="Meiryo UI" panose="020B0604030504040204" pitchFamily="50" charset="-128"/>
                <a:ea typeface="Meiryo UI" panose="020B0604030504040204" pitchFamily="50" charset="-128"/>
              </a:rPr>
              <a:t>Ansible</a:t>
            </a:r>
          </a:p>
        </p:txBody>
      </p:sp>
      <p:sp>
        <p:nvSpPr>
          <p:cNvPr id="2" name="Rectangle: Rounded Corners 1">
            <a:extLst>
              <a:ext uri="{FF2B5EF4-FFF2-40B4-BE49-F238E27FC236}">
                <a16:creationId xmlns:a16="http://schemas.microsoft.com/office/drawing/2014/main" id="{6CEA3CE7-2EE8-4F4D-90C9-B3A6D674AA55}"/>
              </a:ext>
            </a:extLst>
          </p:cNvPr>
          <p:cNvSpPr/>
          <p:nvPr/>
        </p:nvSpPr>
        <p:spPr>
          <a:xfrm>
            <a:off x="1819383" y="3100211"/>
            <a:ext cx="891362" cy="292574"/>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2"/>
                </a:solidFill>
              </a:rPr>
              <a:t>Playbook</a:t>
            </a:r>
            <a:endParaRPr kumimoji="1" lang="ja-JP" altLang="en-US" sz="1200" dirty="0">
              <a:solidFill>
                <a:schemeClr val="bg2"/>
              </a:solidFill>
            </a:endParaRPr>
          </a:p>
        </p:txBody>
      </p:sp>
      <p:sp>
        <p:nvSpPr>
          <p:cNvPr id="9" name="Rectangle: Rounded Corners 8">
            <a:extLst>
              <a:ext uri="{FF2B5EF4-FFF2-40B4-BE49-F238E27FC236}">
                <a16:creationId xmlns:a16="http://schemas.microsoft.com/office/drawing/2014/main" id="{8D83C980-2CC0-467D-9755-666A148B02F7}"/>
              </a:ext>
            </a:extLst>
          </p:cNvPr>
          <p:cNvSpPr/>
          <p:nvPr/>
        </p:nvSpPr>
        <p:spPr>
          <a:xfrm>
            <a:off x="3025057" y="2040998"/>
            <a:ext cx="891362" cy="292574"/>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2">
                    <a:lumMod val="60000"/>
                    <a:lumOff val="40000"/>
                  </a:schemeClr>
                </a:solidFill>
              </a:rPr>
              <a:t>Python</a:t>
            </a:r>
            <a:endParaRPr kumimoji="1" lang="ja-JP" altLang="en-US" sz="1000" dirty="0">
              <a:solidFill>
                <a:schemeClr val="accent2">
                  <a:lumMod val="60000"/>
                  <a:lumOff val="40000"/>
                </a:schemeClr>
              </a:solidFill>
            </a:endParaRPr>
          </a:p>
        </p:txBody>
      </p:sp>
      <p:sp>
        <p:nvSpPr>
          <p:cNvPr id="10" name="Rectangle: Rounded Corners 9">
            <a:extLst>
              <a:ext uri="{FF2B5EF4-FFF2-40B4-BE49-F238E27FC236}">
                <a16:creationId xmlns:a16="http://schemas.microsoft.com/office/drawing/2014/main" id="{0D4AFA81-A564-45E4-9192-7D2E28126B62}"/>
              </a:ext>
            </a:extLst>
          </p:cNvPr>
          <p:cNvSpPr/>
          <p:nvPr/>
        </p:nvSpPr>
        <p:spPr>
          <a:xfrm>
            <a:off x="3025057" y="2514076"/>
            <a:ext cx="891362" cy="292574"/>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a:solidFill>
                  <a:schemeClr val="accent2">
                    <a:lumMod val="60000"/>
                    <a:lumOff val="40000"/>
                  </a:schemeClr>
                </a:solidFill>
              </a:rPr>
              <a:t>Pywinrm</a:t>
            </a:r>
            <a:endParaRPr kumimoji="1" lang="ja-JP" altLang="en-US" sz="1000" dirty="0">
              <a:solidFill>
                <a:schemeClr val="accent2">
                  <a:lumMod val="60000"/>
                  <a:lumOff val="40000"/>
                </a:schemeClr>
              </a:solidFill>
            </a:endParaRPr>
          </a:p>
        </p:txBody>
      </p:sp>
      <p:sp>
        <p:nvSpPr>
          <p:cNvPr id="11" name="Rectangle: Rounded Corners 10">
            <a:extLst>
              <a:ext uri="{FF2B5EF4-FFF2-40B4-BE49-F238E27FC236}">
                <a16:creationId xmlns:a16="http://schemas.microsoft.com/office/drawing/2014/main" id="{999A339D-3440-46BE-A252-9FAAB1C9CF14}"/>
              </a:ext>
            </a:extLst>
          </p:cNvPr>
          <p:cNvSpPr/>
          <p:nvPr/>
        </p:nvSpPr>
        <p:spPr>
          <a:xfrm>
            <a:off x="3025057" y="3018848"/>
            <a:ext cx="891362" cy="292574"/>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a:solidFill>
                  <a:schemeClr val="accent2">
                    <a:lumMod val="60000"/>
                    <a:lumOff val="40000"/>
                  </a:schemeClr>
                </a:solidFill>
              </a:rPr>
              <a:t>Boto</a:t>
            </a:r>
            <a:endParaRPr kumimoji="1" lang="ja-JP" altLang="en-US" sz="1000" dirty="0">
              <a:solidFill>
                <a:schemeClr val="accent2">
                  <a:lumMod val="60000"/>
                  <a:lumOff val="40000"/>
                </a:schemeClr>
              </a:solidFill>
            </a:endParaRPr>
          </a:p>
        </p:txBody>
      </p:sp>
      <p:sp>
        <p:nvSpPr>
          <p:cNvPr id="12" name="Rectangle: Rounded Corners 11">
            <a:extLst>
              <a:ext uri="{FF2B5EF4-FFF2-40B4-BE49-F238E27FC236}">
                <a16:creationId xmlns:a16="http://schemas.microsoft.com/office/drawing/2014/main" id="{47B8B208-188D-4599-BEEE-696EA2AB2586}"/>
              </a:ext>
            </a:extLst>
          </p:cNvPr>
          <p:cNvSpPr/>
          <p:nvPr/>
        </p:nvSpPr>
        <p:spPr>
          <a:xfrm>
            <a:off x="3025057" y="3510384"/>
            <a:ext cx="891362" cy="292574"/>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a:solidFill>
                  <a:schemeClr val="accent2">
                    <a:lumMod val="60000"/>
                    <a:lumOff val="40000"/>
                  </a:schemeClr>
                </a:solidFill>
              </a:rPr>
              <a:t>Azure-cli</a:t>
            </a:r>
            <a:endParaRPr kumimoji="1" lang="ja-JP" altLang="en-US" sz="1000" dirty="0">
              <a:solidFill>
                <a:schemeClr val="accent2">
                  <a:lumMod val="60000"/>
                  <a:lumOff val="40000"/>
                </a:schemeClr>
              </a:solidFill>
            </a:endParaRPr>
          </a:p>
        </p:txBody>
      </p:sp>
      <p:sp>
        <p:nvSpPr>
          <p:cNvPr id="13" name="Rectangle: Rounded Corners 12">
            <a:extLst>
              <a:ext uri="{FF2B5EF4-FFF2-40B4-BE49-F238E27FC236}">
                <a16:creationId xmlns:a16="http://schemas.microsoft.com/office/drawing/2014/main" id="{79C6978F-DFCE-45C5-A25B-692529A0FDCD}"/>
              </a:ext>
            </a:extLst>
          </p:cNvPr>
          <p:cNvSpPr/>
          <p:nvPr/>
        </p:nvSpPr>
        <p:spPr>
          <a:xfrm>
            <a:off x="3025057" y="3959625"/>
            <a:ext cx="891362" cy="292574"/>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a:solidFill>
                  <a:schemeClr val="accent2">
                    <a:lumMod val="60000"/>
                    <a:lumOff val="40000"/>
                  </a:schemeClr>
                </a:solidFill>
              </a:rPr>
              <a:t>PyVmomi</a:t>
            </a:r>
            <a:endParaRPr kumimoji="1" lang="ja-JP" altLang="en-US" sz="1000" dirty="0">
              <a:solidFill>
                <a:schemeClr val="accent2">
                  <a:lumMod val="60000"/>
                  <a:lumOff val="40000"/>
                </a:schemeClr>
              </a:solidFill>
            </a:endParaRPr>
          </a:p>
        </p:txBody>
      </p:sp>
      <p:sp>
        <p:nvSpPr>
          <p:cNvPr id="14" name="Rectangle: Rounded Corners 13">
            <a:extLst>
              <a:ext uri="{FF2B5EF4-FFF2-40B4-BE49-F238E27FC236}">
                <a16:creationId xmlns:a16="http://schemas.microsoft.com/office/drawing/2014/main" id="{17AFA45E-1CFB-40BD-9DF3-5BECBB3A918D}"/>
              </a:ext>
            </a:extLst>
          </p:cNvPr>
          <p:cNvSpPr/>
          <p:nvPr/>
        </p:nvSpPr>
        <p:spPr>
          <a:xfrm>
            <a:off x="3025057" y="4483152"/>
            <a:ext cx="891362" cy="292574"/>
          </a:xfrm>
          <a:prstGeom prst="round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00" dirty="0" err="1">
                <a:solidFill>
                  <a:schemeClr val="accent2">
                    <a:lumMod val="60000"/>
                    <a:lumOff val="40000"/>
                  </a:schemeClr>
                </a:solidFill>
              </a:rPr>
              <a:t>dockerclient</a:t>
            </a:r>
            <a:endParaRPr kumimoji="1" lang="ja-JP" altLang="en-US" sz="1000" dirty="0">
              <a:solidFill>
                <a:schemeClr val="accent2">
                  <a:lumMod val="60000"/>
                  <a:lumOff val="40000"/>
                </a:schemeClr>
              </a:solidFill>
            </a:endParaRPr>
          </a:p>
        </p:txBody>
      </p:sp>
      <p:pic>
        <p:nvPicPr>
          <p:cNvPr id="15" name="Picture 14" descr="A close up of a keyboard&#10;&#10;Description automatically generated">
            <a:extLst>
              <a:ext uri="{FF2B5EF4-FFF2-40B4-BE49-F238E27FC236}">
                <a16:creationId xmlns:a16="http://schemas.microsoft.com/office/drawing/2014/main" id="{7FD32014-2B47-4E9E-BA2C-7DD054B57B6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03660" y="1150539"/>
            <a:ext cx="1909550" cy="433224"/>
          </a:xfrm>
          <a:prstGeom prst="rect">
            <a:avLst/>
          </a:prstGeom>
        </p:spPr>
      </p:pic>
      <p:pic>
        <p:nvPicPr>
          <p:cNvPr id="25" name="Picture 24">
            <a:extLst>
              <a:ext uri="{FF2B5EF4-FFF2-40B4-BE49-F238E27FC236}">
                <a16:creationId xmlns:a16="http://schemas.microsoft.com/office/drawing/2014/main" id="{9C1CDD10-2C6D-48ED-838A-C10B9EFB4186}"/>
              </a:ext>
            </a:extLst>
          </p:cNvPr>
          <p:cNvPicPr>
            <a:picLocks noChangeAspect="1"/>
          </p:cNvPicPr>
          <p:nvPr/>
        </p:nvPicPr>
        <p:blipFill>
          <a:blip r:embed="rId4"/>
          <a:stretch>
            <a:fillRect/>
          </a:stretch>
        </p:blipFill>
        <p:spPr>
          <a:xfrm>
            <a:off x="5958435" y="3935387"/>
            <a:ext cx="1430525" cy="546272"/>
          </a:xfrm>
          <a:prstGeom prst="rect">
            <a:avLst/>
          </a:prstGeom>
        </p:spPr>
      </p:pic>
      <p:pic>
        <p:nvPicPr>
          <p:cNvPr id="27" name="Picture 26">
            <a:extLst>
              <a:ext uri="{FF2B5EF4-FFF2-40B4-BE49-F238E27FC236}">
                <a16:creationId xmlns:a16="http://schemas.microsoft.com/office/drawing/2014/main" id="{3DFA411B-5BF5-4867-842E-4A0FAC446BD6}"/>
              </a:ext>
            </a:extLst>
          </p:cNvPr>
          <p:cNvPicPr>
            <a:picLocks noChangeAspect="1"/>
          </p:cNvPicPr>
          <p:nvPr/>
        </p:nvPicPr>
        <p:blipFill>
          <a:blip r:embed="rId5"/>
          <a:stretch>
            <a:fillRect/>
          </a:stretch>
        </p:blipFill>
        <p:spPr>
          <a:xfrm>
            <a:off x="6194192" y="2546502"/>
            <a:ext cx="1469529" cy="612304"/>
          </a:xfrm>
          <a:prstGeom prst="rect">
            <a:avLst/>
          </a:prstGeom>
        </p:spPr>
      </p:pic>
      <p:pic>
        <p:nvPicPr>
          <p:cNvPr id="29" name="Picture 28">
            <a:extLst>
              <a:ext uri="{FF2B5EF4-FFF2-40B4-BE49-F238E27FC236}">
                <a16:creationId xmlns:a16="http://schemas.microsoft.com/office/drawing/2014/main" id="{651823F0-A888-4F83-83F0-13BACB224083}"/>
              </a:ext>
            </a:extLst>
          </p:cNvPr>
          <p:cNvPicPr>
            <a:picLocks noChangeAspect="1"/>
          </p:cNvPicPr>
          <p:nvPr/>
        </p:nvPicPr>
        <p:blipFill>
          <a:blip r:embed="rId6"/>
          <a:stretch>
            <a:fillRect/>
          </a:stretch>
        </p:blipFill>
        <p:spPr>
          <a:xfrm>
            <a:off x="5584518" y="3234699"/>
            <a:ext cx="947099" cy="568259"/>
          </a:xfrm>
          <a:prstGeom prst="rect">
            <a:avLst/>
          </a:prstGeom>
        </p:spPr>
      </p:pic>
      <p:pic>
        <p:nvPicPr>
          <p:cNvPr id="31" name="Picture 30">
            <a:extLst>
              <a:ext uri="{FF2B5EF4-FFF2-40B4-BE49-F238E27FC236}">
                <a16:creationId xmlns:a16="http://schemas.microsoft.com/office/drawing/2014/main" id="{A1FC1067-982D-4EA2-9194-C63214444C57}"/>
              </a:ext>
            </a:extLst>
          </p:cNvPr>
          <p:cNvPicPr>
            <a:picLocks noChangeAspect="1"/>
          </p:cNvPicPr>
          <p:nvPr/>
        </p:nvPicPr>
        <p:blipFill>
          <a:blip r:embed="rId7"/>
          <a:stretch>
            <a:fillRect/>
          </a:stretch>
        </p:blipFill>
        <p:spPr>
          <a:xfrm>
            <a:off x="5543092" y="1985384"/>
            <a:ext cx="624290" cy="467615"/>
          </a:xfrm>
          <a:prstGeom prst="rect">
            <a:avLst/>
          </a:prstGeom>
        </p:spPr>
      </p:pic>
      <p:pic>
        <p:nvPicPr>
          <p:cNvPr id="33" name="Picture 32">
            <a:extLst>
              <a:ext uri="{FF2B5EF4-FFF2-40B4-BE49-F238E27FC236}">
                <a16:creationId xmlns:a16="http://schemas.microsoft.com/office/drawing/2014/main" id="{184ACA58-266A-472E-82BF-BDE77815420D}"/>
              </a:ext>
            </a:extLst>
          </p:cNvPr>
          <p:cNvPicPr>
            <a:picLocks noChangeAspect="1"/>
          </p:cNvPicPr>
          <p:nvPr/>
        </p:nvPicPr>
        <p:blipFill>
          <a:blip r:embed="rId8"/>
          <a:stretch>
            <a:fillRect/>
          </a:stretch>
        </p:blipFill>
        <p:spPr>
          <a:xfrm>
            <a:off x="5096534" y="4370766"/>
            <a:ext cx="1097658" cy="628289"/>
          </a:xfrm>
          <a:prstGeom prst="rect">
            <a:avLst/>
          </a:prstGeom>
        </p:spPr>
      </p:pic>
      <p:pic>
        <p:nvPicPr>
          <p:cNvPr id="35" name="Picture 34">
            <a:extLst>
              <a:ext uri="{FF2B5EF4-FFF2-40B4-BE49-F238E27FC236}">
                <a16:creationId xmlns:a16="http://schemas.microsoft.com/office/drawing/2014/main" id="{E6DBC01E-8752-457B-A2F3-9C22F948E303}"/>
              </a:ext>
            </a:extLst>
          </p:cNvPr>
          <p:cNvPicPr>
            <a:picLocks noChangeAspect="1"/>
          </p:cNvPicPr>
          <p:nvPr/>
        </p:nvPicPr>
        <p:blipFill>
          <a:blip r:embed="rId9"/>
          <a:stretch>
            <a:fillRect/>
          </a:stretch>
        </p:blipFill>
        <p:spPr>
          <a:xfrm>
            <a:off x="4676232" y="849352"/>
            <a:ext cx="2103644" cy="269968"/>
          </a:xfrm>
          <a:prstGeom prst="rect">
            <a:avLst/>
          </a:prstGeom>
        </p:spPr>
      </p:pic>
      <p:cxnSp>
        <p:nvCxnSpPr>
          <p:cNvPr id="37" name="Straight Arrow Connector 36">
            <a:extLst>
              <a:ext uri="{FF2B5EF4-FFF2-40B4-BE49-F238E27FC236}">
                <a16:creationId xmlns:a16="http://schemas.microsoft.com/office/drawing/2014/main" id="{63BCC798-FF5F-421B-9440-7887AB924CEA}"/>
              </a:ext>
            </a:extLst>
          </p:cNvPr>
          <p:cNvCxnSpPr>
            <a:cxnSpLocks/>
            <a:stCxn id="9" idx="3"/>
          </p:cNvCxnSpPr>
          <p:nvPr/>
        </p:nvCxnSpPr>
        <p:spPr>
          <a:xfrm flipV="1">
            <a:off x="3916419" y="1782119"/>
            <a:ext cx="1042979" cy="4051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E334311-F42E-437D-A243-1608AE0555A6}"/>
              </a:ext>
            </a:extLst>
          </p:cNvPr>
          <p:cNvCxnSpPr>
            <a:cxnSpLocks/>
            <a:stCxn id="10" idx="3"/>
          </p:cNvCxnSpPr>
          <p:nvPr/>
        </p:nvCxnSpPr>
        <p:spPr>
          <a:xfrm flipV="1">
            <a:off x="3916419" y="2352048"/>
            <a:ext cx="1311164" cy="3083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AE48D5F-E35E-442B-85DF-803368F88DC6}"/>
              </a:ext>
            </a:extLst>
          </p:cNvPr>
          <p:cNvCxnSpPr>
            <a:cxnSpLocks/>
            <a:stCxn id="11" idx="3"/>
          </p:cNvCxnSpPr>
          <p:nvPr/>
        </p:nvCxnSpPr>
        <p:spPr>
          <a:xfrm flipV="1">
            <a:off x="3916419" y="2963317"/>
            <a:ext cx="2141648" cy="2018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C23164D-6A62-4ECD-9EB7-D71BF2E92604}"/>
              </a:ext>
            </a:extLst>
          </p:cNvPr>
          <p:cNvCxnSpPr>
            <a:cxnSpLocks/>
            <a:stCxn id="12" idx="3"/>
            <a:endCxn id="29" idx="1"/>
          </p:cNvCxnSpPr>
          <p:nvPr/>
        </p:nvCxnSpPr>
        <p:spPr>
          <a:xfrm flipV="1">
            <a:off x="3916419" y="3518829"/>
            <a:ext cx="1668099" cy="1378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FC4B006-D606-499F-BF51-2355DE148919}"/>
              </a:ext>
            </a:extLst>
          </p:cNvPr>
          <p:cNvCxnSpPr>
            <a:cxnSpLocks/>
            <a:stCxn id="13" idx="3"/>
            <a:endCxn id="25" idx="1"/>
          </p:cNvCxnSpPr>
          <p:nvPr/>
        </p:nvCxnSpPr>
        <p:spPr>
          <a:xfrm>
            <a:off x="3916419" y="4105912"/>
            <a:ext cx="2042016" cy="1026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16A3BD6-1E38-4F60-A9E4-012A40632DAF}"/>
              </a:ext>
            </a:extLst>
          </p:cNvPr>
          <p:cNvCxnSpPr>
            <a:cxnSpLocks/>
            <a:stCxn id="14" idx="3"/>
            <a:endCxn id="33" idx="1"/>
          </p:cNvCxnSpPr>
          <p:nvPr/>
        </p:nvCxnSpPr>
        <p:spPr>
          <a:xfrm>
            <a:off x="3916419" y="4629439"/>
            <a:ext cx="1180115" cy="554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E61CF2B-A4C5-493C-B129-CDBE9839EB66}"/>
              </a:ext>
            </a:extLst>
          </p:cNvPr>
          <p:cNvSpPr txBox="1"/>
          <p:nvPr/>
        </p:nvSpPr>
        <p:spPr>
          <a:xfrm>
            <a:off x="3602895" y="1677410"/>
            <a:ext cx="1244821" cy="153888"/>
          </a:xfrm>
          <a:prstGeom prst="rect">
            <a:avLst/>
          </a:prstGeom>
          <a:noFill/>
        </p:spPr>
        <p:txBody>
          <a:bodyPr wrap="square" lIns="0" tIns="0" rIns="0" bIns="0" rtlCol="0">
            <a:spAutoFit/>
          </a:bodyPr>
          <a:lstStyle/>
          <a:p>
            <a:pPr algn="ctr"/>
            <a:r>
              <a:rPr kumimoji="1" lang="en-US" altLang="ja-JP" sz="1000" b="1" dirty="0" err="1">
                <a:latin typeface="Meiryo UI" panose="020B0604030504040204" pitchFamily="50" charset="-128"/>
                <a:ea typeface="Meiryo UI" panose="020B0604030504040204" pitchFamily="50" charset="-128"/>
              </a:rPr>
              <a:t>RESTFull</a:t>
            </a:r>
            <a:r>
              <a:rPr kumimoji="1" lang="en-US" altLang="ja-JP" sz="1000" b="1" dirty="0">
                <a:latin typeface="Meiryo UI" panose="020B0604030504040204" pitchFamily="50" charset="-128"/>
                <a:ea typeface="Meiryo UI" panose="020B0604030504040204" pitchFamily="50" charset="-128"/>
              </a:rPr>
              <a:t> API</a:t>
            </a:r>
          </a:p>
        </p:txBody>
      </p:sp>
      <p:sp>
        <p:nvSpPr>
          <p:cNvPr id="60" name="TextBox 59">
            <a:extLst>
              <a:ext uri="{FF2B5EF4-FFF2-40B4-BE49-F238E27FC236}">
                <a16:creationId xmlns:a16="http://schemas.microsoft.com/office/drawing/2014/main" id="{72343EE4-17C1-42D9-B0D1-A934D6B2F656}"/>
              </a:ext>
            </a:extLst>
          </p:cNvPr>
          <p:cNvSpPr txBox="1"/>
          <p:nvPr/>
        </p:nvSpPr>
        <p:spPr>
          <a:xfrm>
            <a:off x="3815497" y="4845167"/>
            <a:ext cx="1244821" cy="153888"/>
          </a:xfrm>
          <a:prstGeom prst="rect">
            <a:avLst/>
          </a:prstGeom>
          <a:noFill/>
        </p:spPr>
        <p:txBody>
          <a:bodyPr wrap="square" lIns="0" tIns="0" rIns="0" bIns="0" rtlCol="0">
            <a:spAutoFit/>
          </a:bodyPr>
          <a:lstStyle/>
          <a:p>
            <a:pPr algn="ctr"/>
            <a:r>
              <a:rPr kumimoji="1" lang="en-US" altLang="ja-JP" sz="1000" b="1" dirty="0">
                <a:latin typeface="Meiryo UI" panose="020B0604030504040204" pitchFamily="50" charset="-128"/>
                <a:ea typeface="Meiryo UI" panose="020B0604030504040204" pitchFamily="50" charset="-128"/>
              </a:rPr>
              <a:t>Docker Command</a:t>
            </a:r>
          </a:p>
        </p:txBody>
      </p:sp>
    </p:spTree>
    <p:extLst>
      <p:ext uri="{BB962C8B-B14F-4D97-AF65-F5344CB8AC3E}">
        <p14:creationId xmlns:p14="http://schemas.microsoft.com/office/powerpoint/2010/main" val="328902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Ansible</a:t>
            </a:r>
            <a:r>
              <a:rPr lang="ja-JP" altLang="en-US" dirty="0"/>
              <a:t>構成</a:t>
            </a:r>
            <a:endParaRPr kumimoji="1" lang="ja-JP" altLang="en-US" dirty="0"/>
          </a:p>
        </p:txBody>
      </p:sp>
      <p:pic>
        <p:nvPicPr>
          <p:cNvPr id="23" name="Picture 22">
            <a:extLst>
              <a:ext uri="{FF2B5EF4-FFF2-40B4-BE49-F238E27FC236}">
                <a16:creationId xmlns:a16="http://schemas.microsoft.com/office/drawing/2014/main" id="{288D8076-9E1E-4DBB-B602-B8F2B495949E}"/>
              </a:ext>
            </a:extLst>
          </p:cNvPr>
          <p:cNvPicPr>
            <a:picLocks noChangeAspect="1"/>
          </p:cNvPicPr>
          <p:nvPr/>
        </p:nvPicPr>
        <p:blipFill>
          <a:blip r:embed="rId2"/>
          <a:stretch>
            <a:fillRect/>
          </a:stretch>
        </p:blipFill>
        <p:spPr>
          <a:xfrm>
            <a:off x="1066800" y="895350"/>
            <a:ext cx="6576306" cy="3733800"/>
          </a:xfrm>
          <a:prstGeom prst="rect">
            <a:avLst/>
          </a:prstGeom>
        </p:spPr>
      </p:pic>
    </p:spTree>
    <p:extLst>
      <p:ext uri="{BB962C8B-B14F-4D97-AF65-F5344CB8AC3E}">
        <p14:creationId xmlns:p14="http://schemas.microsoft.com/office/powerpoint/2010/main" val="2775587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0E6973B-DDAC-49B6-B5B6-30E1DAD21F04}"/>
              </a:ext>
            </a:extLst>
          </p:cNvPr>
          <p:cNvSpPr/>
          <p:nvPr/>
        </p:nvSpPr>
        <p:spPr>
          <a:xfrm>
            <a:off x="399106" y="1482954"/>
            <a:ext cx="5491218" cy="3137222"/>
          </a:xfrm>
          <a:prstGeom prst="rect">
            <a:avLst/>
          </a:prstGeom>
          <a:solidFill>
            <a:schemeClr val="accent6">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Ansible</a:t>
            </a:r>
            <a:r>
              <a:rPr lang="ja-JP" altLang="en-US" dirty="0"/>
              <a:t>構成</a:t>
            </a:r>
            <a:endParaRPr kumimoji="1" lang="ja-JP" altLang="en-US" dirty="0"/>
          </a:p>
        </p:txBody>
      </p:sp>
      <p:graphicFrame>
        <p:nvGraphicFramePr>
          <p:cNvPr id="8" name="Object 11">
            <a:extLst>
              <a:ext uri="{FF2B5EF4-FFF2-40B4-BE49-F238E27FC236}">
                <a16:creationId xmlns:a16="http://schemas.microsoft.com/office/drawing/2014/main" id="{12366C1D-81C3-4698-B0DD-BD230F60E135}"/>
              </a:ext>
            </a:extLst>
          </p:cNvPr>
          <p:cNvGraphicFramePr>
            <a:graphicFrameLocks noChangeAspect="1"/>
          </p:cNvGraphicFramePr>
          <p:nvPr>
            <p:extLst>
              <p:ext uri="{D42A27DB-BD31-4B8C-83A1-F6EECF244321}">
                <p14:modId xmlns:p14="http://schemas.microsoft.com/office/powerpoint/2010/main" val="1217198660"/>
              </p:ext>
            </p:extLst>
          </p:nvPr>
        </p:nvGraphicFramePr>
        <p:xfrm>
          <a:off x="979580" y="1088144"/>
          <a:ext cx="446607" cy="583493"/>
        </p:xfrm>
        <a:graphic>
          <a:graphicData uri="http://schemas.openxmlformats.org/presentationml/2006/ole">
            <mc:AlternateContent xmlns:mc="http://schemas.openxmlformats.org/markup-compatibility/2006">
              <mc:Choice xmlns:v="urn:schemas-microsoft-com:vml" Requires="v">
                <p:oleObj spid="_x0000_s1057" name="Visio" r:id="rId3" imgW="693837" imgH="968454" progId="Visio.Drawing.11">
                  <p:embed/>
                </p:oleObj>
              </mc:Choice>
              <mc:Fallback>
                <p:oleObj name="Visio" r:id="rId3" imgW="693837" imgH="968454" progId="Visio.Drawing.11">
                  <p:embed/>
                  <p:pic>
                    <p:nvPicPr>
                      <p:cNvPr id="3074"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580" y="1088144"/>
                        <a:ext cx="446607" cy="583493"/>
                      </a:xfrm>
                      <a:prstGeom prst="rect">
                        <a:avLst/>
                      </a:prstGeom>
                      <a:noFill/>
                      <a:ln>
                        <a:noFill/>
                      </a:ln>
                      <a:effectLst/>
                      <a:extLst/>
                    </p:spPr>
                  </p:pic>
                </p:oleObj>
              </mc:Fallback>
            </mc:AlternateContent>
          </a:graphicData>
        </a:graphic>
      </p:graphicFrame>
      <p:pic>
        <p:nvPicPr>
          <p:cNvPr id="10" name="Picture 30" descr="Document Sm">
            <a:extLst>
              <a:ext uri="{FF2B5EF4-FFF2-40B4-BE49-F238E27FC236}">
                <a16:creationId xmlns:a16="http://schemas.microsoft.com/office/drawing/2014/main" id="{5AA3B6F6-84E6-49A4-BCFA-3D72E8D841EC}"/>
              </a:ext>
            </a:extLst>
          </p:cNvPr>
          <p:cNvPicPr>
            <a:picLocks noChangeAspect="1" noChangeArrowheads="1"/>
          </p:cNvPicPr>
          <p:nvPr/>
        </p:nvPicPr>
        <p:blipFill>
          <a:blip r:embed="rId5" cstate="print"/>
          <a:srcRect/>
          <a:stretch>
            <a:fillRect/>
          </a:stretch>
        </p:blipFill>
        <p:spPr bwMode="auto">
          <a:xfrm>
            <a:off x="1456996" y="2542760"/>
            <a:ext cx="306473" cy="580627"/>
          </a:xfrm>
          <a:prstGeom prst="rect">
            <a:avLst/>
          </a:prstGeom>
          <a:noFill/>
          <a:ln w="9525">
            <a:noFill/>
            <a:miter lim="800000"/>
            <a:headEnd/>
            <a:tailEnd/>
          </a:ln>
        </p:spPr>
      </p:pic>
      <p:pic>
        <p:nvPicPr>
          <p:cNvPr id="11" name="Picture 31" descr="Li-21_PC_Desktop">
            <a:extLst>
              <a:ext uri="{FF2B5EF4-FFF2-40B4-BE49-F238E27FC236}">
                <a16:creationId xmlns:a16="http://schemas.microsoft.com/office/drawing/2014/main" id="{6808E8D1-DE27-4D4A-B841-7E3F86E0AE9E}"/>
              </a:ext>
            </a:extLst>
          </p:cNvPr>
          <p:cNvPicPr>
            <a:picLocks noChangeAspect="1" noChangeArrowheads="1"/>
          </p:cNvPicPr>
          <p:nvPr/>
        </p:nvPicPr>
        <p:blipFill>
          <a:blip r:embed="rId6" cstate="print"/>
          <a:srcRect/>
          <a:stretch>
            <a:fillRect/>
          </a:stretch>
        </p:blipFill>
        <p:spPr bwMode="auto">
          <a:xfrm>
            <a:off x="1426187" y="1255476"/>
            <a:ext cx="744413" cy="697059"/>
          </a:xfrm>
          <a:prstGeom prst="rect">
            <a:avLst/>
          </a:prstGeom>
          <a:noFill/>
          <a:ln w="9525">
            <a:noFill/>
            <a:miter lim="800000"/>
            <a:headEnd/>
            <a:tailEnd/>
          </a:ln>
        </p:spPr>
      </p:pic>
      <p:sp>
        <p:nvSpPr>
          <p:cNvPr id="2" name="TextBox 1">
            <a:extLst>
              <a:ext uri="{FF2B5EF4-FFF2-40B4-BE49-F238E27FC236}">
                <a16:creationId xmlns:a16="http://schemas.microsoft.com/office/drawing/2014/main" id="{DA392536-DD62-44D3-8B4C-5741FE798EE1}"/>
              </a:ext>
            </a:extLst>
          </p:cNvPr>
          <p:cNvSpPr txBox="1"/>
          <p:nvPr/>
        </p:nvSpPr>
        <p:spPr>
          <a:xfrm>
            <a:off x="1140194" y="3177112"/>
            <a:ext cx="1030406" cy="184666"/>
          </a:xfrm>
          <a:prstGeom prst="rect">
            <a:avLst/>
          </a:prstGeom>
          <a:noFill/>
        </p:spPr>
        <p:txBody>
          <a:bodyPr wrap="square" lIns="0" tIns="0" rIns="0" bIns="0" rtlCol="0">
            <a:spAutoFit/>
          </a:bodyPr>
          <a:lstStyle/>
          <a:p>
            <a:pPr algn="ctr"/>
            <a:r>
              <a:rPr kumimoji="1" lang="en-US" altLang="ja-JP" sz="1200" dirty="0"/>
              <a:t>inventory</a:t>
            </a:r>
            <a:endParaRPr kumimoji="1" lang="ja-JP" altLang="en-US" sz="1200" dirty="0"/>
          </a:p>
        </p:txBody>
      </p:sp>
      <p:sp>
        <p:nvSpPr>
          <p:cNvPr id="13" name="TextBox 12">
            <a:extLst>
              <a:ext uri="{FF2B5EF4-FFF2-40B4-BE49-F238E27FC236}">
                <a16:creationId xmlns:a16="http://schemas.microsoft.com/office/drawing/2014/main" id="{2E28D4CD-3298-4B24-83E0-68F7F2C27538}"/>
              </a:ext>
            </a:extLst>
          </p:cNvPr>
          <p:cNvSpPr txBox="1"/>
          <p:nvPr/>
        </p:nvSpPr>
        <p:spPr>
          <a:xfrm>
            <a:off x="1140194" y="4082945"/>
            <a:ext cx="1030406" cy="184666"/>
          </a:xfrm>
          <a:prstGeom prst="rect">
            <a:avLst/>
          </a:prstGeom>
          <a:noFill/>
        </p:spPr>
        <p:txBody>
          <a:bodyPr wrap="square" lIns="0" tIns="0" rIns="0" bIns="0" rtlCol="0">
            <a:spAutoFit/>
          </a:bodyPr>
          <a:lstStyle/>
          <a:p>
            <a:pPr algn="ctr"/>
            <a:r>
              <a:rPr kumimoji="1" lang="en-US" altLang="ja-JP" sz="1200" dirty="0"/>
              <a:t>Playbook</a:t>
            </a:r>
            <a:endParaRPr kumimoji="1" lang="ja-JP" altLang="en-US" sz="1200" dirty="0"/>
          </a:p>
        </p:txBody>
      </p:sp>
      <p:pic>
        <p:nvPicPr>
          <p:cNvPr id="14" name="Picture 30" descr="Document Sm">
            <a:extLst>
              <a:ext uri="{FF2B5EF4-FFF2-40B4-BE49-F238E27FC236}">
                <a16:creationId xmlns:a16="http://schemas.microsoft.com/office/drawing/2014/main" id="{ECC24B71-6FF6-4DB9-81E6-11548E9C0D22}"/>
              </a:ext>
            </a:extLst>
          </p:cNvPr>
          <p:cNvPicPr>
            <a:picLocks noChangeAspect="1" noChangeArrowheads="1"/>
          </p:cNvPicPr>
          <p:nvPr/>
        </p:nvPicPr>
        <p:blipFill>
          <a:blip r:embed="rId5" cstate="print"/>
          <a:srcRect/>
          <a:stretch>
            <a:fillRect/>
          </a:stretch>
        </p:blipFill>
        <p:spPr bwMode="auto">
          <a:xfrm>
            <a:off x="1452415" y="3502318"/>
            <a:ext cx="306473" cy="580627"/>
          </a:xfrm>
          <a:prstGeom prst="rect">
            <a:avLst/>
          </a:prstGeom>
          <a:noFill/>
          <a:ln w="9525">
            <a:noFill/>
            <a:miter lim="800000"/>
            <a:headEnd/>
            <a:tailEnd/>
          </a:ln>
        </p:spPr>
      </p:pic>
      <p:grpSp>
        <p:nvGrpSpPr>
          <p:cNvPr id="17" name="Group 16">
            <a:extLst>
              <a:ext uri="{FF2B5EF4-FFF2-40B4-BE49-F238E27FC236}">
                <a16:creationId xmlns:a16="http://schemas.microsoft.com/office/drawing/2014/main" id="{016AB931-F000-4CF4-AF51-58E7C5FB4F92}"/>
              </a:ext>
            </a:extLst>
          </p:cNvPr>
          <p:cNvGrpSpPr/>
          <p:nvPr/>
        </p:nvGrpSpPr>
        <p:grpSpPr>
          <a:xfrm>
            <a:off x="2933263" y="1916195"/>
            <a:ext cx="2399966" cy="1651379"/>
            <a:chOff x="2718298" y="2790967"/>
            <a:chExt cx="2399966" cy="1651379"/>
          </a:xfrm>
        </p:grpSpPr>
        <p:sp>
          <p:nvSpPr>
            <p:cNvPr id="4" name="Rectangle 3">
              <a:extLst>
                <a:ext uri="{FF2B5EF4-FFF2-40B4-BE49-F238E27FC236}">
                  <a16:creationId xmlns:a16="http://schemas.microsoft.com/office/drawing/2014/main" id="{5BE81CE8-E097-47E7-BA21-DEDD082F5510}"/>
                </a:ext>
              </a:extLst>
            </p:cNvPr>
            <p:cNvSpPr/>
            <p:nvPr/>
          </p:nvSpPr>
          <p:spPr>
            <a:xfrm>
              <a:off x="2724145" y="2790967"/>
              <a:ext cx="2394119" cy="1651379"/>
            </a:xfrm>
            <a:prstGeom prst="rect">
              <a:avLst/>
            </a:prstGeom>
            <a:solidFill>
              <a:schemeClr val="accent2">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pic>
          <p:nvPicPr>
            <p:cNvPr id="15" name="Picture 14">
              <a:extLst>
                <a:ext uri="{FF2B5EF4-FFF2-40B4-BE49-F238E27FC236}">
                  <a16:creationId xmlns:a16="http://schemas.microsoft.com/office/drawing/2014/main" id="{037295BA-D712-43FF-A920-581D2CA448DE}"/>
                </a:ext>
              </a:extLst>
            </p:cNvPr>
            <p:cNvPicPr>
              <a:picLocks noChangeAspect="1"/>
            </p:cNvPicPr>
            <p:nvPr/>
          </p:nvPicPr>
          <p:blipFill>
            <a:blip r:embed="rId7"/>
            <a:stretch>
              <a:fillRect/>
            </a:stretch>
          </p:blipFill>
          <p:spPr>
            <a:xfrm>
              <a:off x="3357158" y="3156843"/>
              <a:ext cx="1128091" cy="891771"/>
            </a:xfrm>
            <a:prstGeom prst="rect">
              <a:avLst/>
            </a:prstGeom>
          </p:spPr>
        </p:pic>
        <p:sp>
          <p:nvSpPr>
            <p:cNvPr id="16" name="TextBox 15">
              <a:extLst>
                <a:ext uri="{FF2B5EF4-FFF2-40B4-BE49-F238E27FC236}">
                  <a16:creationId xmlns:a16="http://schemas.microsoft.com/office/drawing/2014/main" id="{149335A2-B1D6-4A00-AAAD-0A085191F690}"/>
                </a:ext>
              </a:extLst>
            </p:cNvPr>
            <p:cNvSpPr txBox="1"/>
            <p:nvPr/>
          </p:nvSpPr>
          <p:spPr>
            <a:xfrm>
              <a:off x="2718298" y="2790967"/>
              <a:ext cx="2399966" cy="1651379"/>
            </a:xfrm>
            <a:prstGeom prst="rect">
              <a:avLst/>
            </a:prstGeom>
            <a:solidFill>
              <a:schemeClr val="tx2">
                <a:alpha val="69000"/>
              </a:schemeClr>
            </a:solidFill>
          </p:spPr>
          <p:txBody>
            <a:bodyPr wrap="square" lIns="0" tIns="0" rIns="0" bIns="0" rtlCol="0">
              <a:spAutoFit/>
            </a:bodyPr>
            <a:lstStyle/>
            <a:p>
              <a:pPr algn="ctr"/>
              <a:endParaRPr kumimoji="1" lang="ja-JP" altLang="en-US" sz="1800" dirty="0"/>
            </a:p>
          </p:txBody>
        </p:sp>
      </p:grpSp>
      <p:sp>
        <p:nvSpPr>
          <p:cNvPr id="19" name="TextBox 18">
            <a:extLst>
              <a:ext uri="{FF2B5EF4-FFF2-40B4-BE49-F238E27FC236}">
                <a16:creationId xmlns:a16="http://schemas.microsoft.com/office/drawing/2014/main" id="{8AA915D7-F4C6-47E3-822B-78AB43DABFEF}"/>
              </a:ext>
            </a:extLst>
          </p:cNvPr>
          <p:cNvSpPr txBox="1"/>
          <p:nvPr/>
        </p:nvSpPr>
        <p:spPr>
          <a:xfrm>
            <a:off x="2887683" y="2580266"/>
            <a:ext cx="1292106" cy="276999"/>
          </a:xfrm>
          <a:prstGeom prst="rect">
            <a:avLst/>
          </a:prstGeom>
          <a:noFill/>
        </p:spPr>
        <p:txBody>
          <a:bodyPr wrap="square" lIns="0" tIns="0" rIns="0" bIns="0" rtlCol="0">
            <a:spAutoFit/>
          </a:bodyPr>
          <a:lstStyle/>
          <a:p>
            <a:pPr algn="ctr"/>
            <a:r>
              <a:rPr kumimoji="1" lang="ja-JP" altLang="en-US" sz="1800" b="1" dirty="0">
                <a:latin typeface="Meiryo UI" panose="020B0604030504040204" pitchFamily="50" charset="-128"/>
                <a:ea typeface="Meiryo UI" panose="020B0604030504040204" pitchFamily="50" charset="-128"/>
              </a:rPr>
              <a:t>モジュール</a:t>
            </a:r>
          </a:p>
        </p:txBody>
      </p:sp>
      <p:sp>
        <p:nvSpPr>
          <p:cNvPr id="20" name="TextBox 19">
            <a:extLst>
              <a:ext uri="{FF2B5EF4-FFF2-40B4-BE49-F238E27FC236}">
                <a16:creationId xmlns:a16="http://schemas.microsoft.com/office/drawing/2014/main" id="{6C82E22E-46B8-46A7-ACAB-ED39519A39A1}"/>
              </a:ext>
            </a:extLst>
          </p:cNvPr>
          <p:cNvSpPr txBox="1"/>
          <p:nvPr/>
        </p:nvSpPr>
        <p:spPr>
          <a:xfrm>
            <a:off x="4129218" y="2596051"/>
            <a:ext cx="1292106" cy="276999"/>
          </a:xfrm>
          <a:prstGeom prst="rect">
            <a:avLst/>
          </a:prstGeom>
          <a:noFill/>
        </p:spPr>
        <p:txBody>
          <a:bodyPr wrap="square" lIns="0" tIns="0" rIns="0" bIns="0" rtlCol="0">
            <a:spAutoFit/>
          </a:bodyPr>
          <a:lstStyle/>
          <a:p>
            <a:pPr algn="ctr"/>
            <a:r>
              <a:rPr kumimoji="1" lang="en-US" altLang="ja-JP" sz="1800" b="1" dirty="0">
                <a:latin typeface="Meiryo UI" panose="020B0604030504040204" pitchFamily="50" charset="-128"/>
                <a:ea typeface="Meiryo UI" panose="020B0604030504040204" pitchFamily="50" charset="-128"/>
              </a:rPr>
              <a:t>API</a:t>
            </a:r>
            <a:endParaRPr kumimoji="1" lang="ja-JP" altLang="en-US" sz="1800" b="1" dirty="0">
              <a:latin typeface="Meiryo UI" panose="020B0604030504040204" pitchFamily="50" charset="-128"/>
              <a:ea typeface="Meiryo UI" panose="020B0604030504040204" pitchFamily="50" charset="-128"/>
            </a:endParaRPr>
          </a:p>
        </p:txBody>
      </p:sp>
      <p:sp>
        <p:nvSpPr>
          <p:cNvPr id="21" name="TextBox 20">
            <a:extLst>
              <a:ext uri="{FF2B5EF4-FFF2-40B4-BE49-F238E27FC236}">
                <a16:creationId xmlns:a16="http://schemas.microsoft.com/office/drawing/2014/main" id="{E298ED30-BE17-4C83-BC34-0E65E9AFA651}"/>
              </a:ext>
            </a:extLst>
          </p:cNvPr>
          <p:cNvSpPr txBox="1"/>
          <p:nvPr/>
        </p:nvSpPr>
        <p:spPr>
          <a:xfrm>
            <a:off x="3509671" y="3209089"/>
            <a:ext cx="1292106" cy="276999"/>
          </a:xfrm>
          <a:prstGeom prst="rect">
            <a:avLst/>
          </a:prstGeom>
          <a:noFill/>
        </p:spPr>
        <p:txBody>
          <a:bodyPr wrap="square" lIns="0" tIns="0" rIns="0" bIns="0" rtlCol="0">
            <a:spAutoFit/>
          </a:bodyPr>
          <a:lstStyle/>
          <a:p>
            <a:pPr algn="ctr"/>
            <a:r>
              <a:rPr kumimoji="1" lang="ja-JP" altLang="en-US" sz="1800" b="1" dirty="0">
                <a:latin typeface="Meiryo UI" panose="020B0604030504040204" pitchFamily="50" charset="-128"/>
                <a:ea typeface="Meiryo UI" panose="020B0604030504040204" pitchFamily="50" charset="-128"/>
              </a:rPr>
              <a:t>プラグイン</a:t>
            </a:r>
          </a:p>
        </p:txBody>
      </p:sp>
      <p:sp>
        <p:nvSpPr>
          <p:cNvPr id="22" name="TextBox 21">
            <a:extLst>
              <a:ext uri="{FF2B5EF4-FFF2-40B4-BE49-F238E27FC236}">
                <a16:creationId xmlns:a16="http://schemas.microsoft.com/office/drawing/2014/main" id="{4E3DDF4A-8094-4587-AC74-BB564781E20C}"/>
              </a:ext>
            </a:extLst>
          </p:cNvPr>
          <p:cNvSpPr txBox="1"/>
          <p:nvPr/>
        </p:nvSpPr>
        <p:spPr>
          <a:xfrm>
            <a:off x="3247343" y="1916195"/>
            <a:ext cx="1741021" cy="553998"/>
          </a:xfrm>
          <a:prstGeom prst="rect">
            <a:avLst/>
          </a:prstGeom>
          <a:noFill/>
        </p:spPr>
        <p:txBody>
          <a:bodyPr wrap="square" lIns="0" tIns="0" rIns="0" bIns="0" rtlCol="0">
            <a:spAutoFit/>
          </a:bodyPr>
          <a:lstStyle/>
          <a:p>
            <a:pPr algn="ctr"/>
            <a:r>
              <a:rPr kumimoji="1" lang="en-US" altLang="ja-JP" sz="1800" b="1" dirty="0">
                <a:solidFill>
                  <a:srgbClr val="C00000"/>
                </a:solidFill>
                <a:latin typeface="Meiryo UI" panose="020B0604030504040204" pitchFamily="50" charset="-128"/>
                <a:ea typeface="Meiryo UI" panose="020B0604030504040204" pitchFamily="50" charset="-128"/>
              </a:rPr>
              <a:t>Ansible</a:t>
            </a:r>
            <a:br>
              <a:rPr kumimoji="1" lang="en-US" altLang="ja-JP" sz="1800" b="1" dirty="0">
                <a:solidFill>
                  <a:srgbClr val="C00000"/>
                </a:solidFill>
                <a:latin typeface="Meiryo UI" panose="020B0604030504040204" pitchFamily="50" charset="-128"/>
                <a:ea typeface="Meiryo UI" panose="020B0604030504040204" pitchFamily="50" charset="-128"/>
              </a:rPr>
            </a:br>
            <a:r>
              <a:rPr kumimoji="1" lang="en-US" altLang="ja-JP" sz="1800" b="1" dirty="0">
                <a:solidFill>
                  <a:srgbClr val="C00000"/>
                </a:solidFill>
                <a:latin typeface="Meiryo UI" panose="020B0604030504040204" pitchFamily="50" charset="-128"/>
                <a:ea typeface="Meiryo UI" panose="020B0604030504040204" pitchFamily="50" charset="-128"/>
              </a:rPr>
              <a:t>Core Engine</a:t>
            </a:r>
            <a:endParaRPr kumimoji="1" lang="ja-JP" altLang="en-US" sz="1800" b="1" dirty="0">
              <a:solidFill>
                <a:srgbClr val="C00000"/>
              </a:solidFill>
              <a:latin typeface="Meiryo UI" panose="020B0604030504040204" pitchFamily="50" charset="-128"/>
              <a:ea typeface="Meiryo UI" panose="020B0604030504040204" pitchFamily="50" charset="-128"/>
            </a:endParaRPr>
          </a:p>
        </p:txBody>
      </p:sp>
      <p:sp>
        <p:nvSpPr>
          <p:cNvPr id="26" name="TextBox 25">
            <a:extLst>
              <a:ext uri="{FF2B5EF4-FFF2-40B4-BE49-F238E27FC236}">
                <a16:creationId xmlns:a16="http://schemas.microsoft.com/office/drawing/2014/main" id="{CE0FB361-DE67-4697-A169-DB3862A9561F}"/>
              </a:ext>
            </a:extLst>
          </p:cNvPr>
          <p:cNvSpPr txBox="1"/>
          <p:nvPr/>
        </p:nvSpPr>
        <p:spPr>
          <a:xfrm>
            <a:off x="7342827" y="1482954"/>
            <a:ext cx="769257" cy="276999"/>
          </a:xfrm>
          <a:prstGeom prst="rect">
            <a:avLst/>
          </a:prstGeom>
          <a:noFill/>
        </p:spPr>
        <p:txBody>
          <a:bodyPr wrap="square" lIns="0" tIns="0" rIns="0" bIns="0" rtlCol="0">
            <a:spAutoFit/>
          </a:bodyPr>
          <a:lstStyle/>
          <a:p>
            <a:pPr algn="ctr"/>
            <a:r>
              <a:rPr kumimoji="1" lang="ja-JP" altLang="en-US" sz="1800" b="1" dirty="0">
                <a:latin typeface="Meiryo UI" panose="020B0604030504040204" pitchFamily="50" charset="-128"/>
                <a:ea typeface="Meiryo UI" panose="020B0604030504040204" pitchFamily="50" charset="-128"/>
              </a:rPr>
              <a:t>クラウド</a:t>
            </a:r>
          </a:p>
        </p:txBody>
      </p:sp>
      <p:sp>
        <p:nvSpPr>
          <p:cNvPr id="27" name="TextBox 26">
            <a:extLst>
              <a:ext uri="{FF2B5EF4-FFF2-40B4-BE49-F238E27FC236}">
                <a16:creationId xmlns:a16="http://schemas.microsoft.com/office/drawing/2014/main" id="{18A51F19-4DFE-43E3-BE24-345F67B6F724}"/>
              </a:ext>
            </a:extLst>
          </p:cNvPr>
          <p:cNvSpPr txBox="1"/>
          <p:nvPr/>
        </p:nvSpPr>
        <p:spPr>
          <a:xfrm>
            <a:off x="7342826" y="2188794"/>
            <a:ext cx="769257" cy="276999"/>
          </a:xfrm>
          <a:prstGeom prst="rect">
            <a:avLst/>
          </a:prstGeom>
          <a:noFill/>
        </p:spPr>
        <p:txBody>
          <a:bodyPr wrap="square" lIns="0" tIns="0" rIns="0" bIns="0" rtlCol="0">
            <a:spAutoFit/>
          </a:bodyPr>
          <a:lstStyle/>
          <a:p>
            <a:pPr algn="ctr"/>
            <a:r>
              <a:rPr kumimoji="1" lang="ja-JP" altLang="en-US" sz="1800" b="1" dirty="0">
                <a:latin typeface="Meiryo UI" panose="020B0604030504040204" pitchFamily="50" charset="-128"/>
                <a:ea typeface="Meiryo UI" panose="020B0604030504040204" pitchFamily="50" charset="-128"/>
              </a:rPr>
              <a:t>サーバ</a:t>
            </a:r>
          </a:p>
        </p:txBody>
      </p:sp>
      <p:sp>
        <p:nvSpPr>
          <p:cNvPr id="28" name="TextBox 27">
            <a:extLst>
              <a:ext uri="{FF2B5EF4-FFF2-40B4-BE49-F238E27FC236}">
                <a16:creationId xmlns:a16="http://schemas.microsoft.com/office/drawing/2014/main" id="{415A7C63-7FB8-4792-B3E5-26DB53558CDD}"/>
              </a:ext>
            </a:extLst>
          </p:cNvPr>
          <p:cNvSpPr txBox="1"/>
          <p:nvPr/>
        </p:nvSpPr>
        <p:spPr>
          <a:xfrm>
            <a:off x="6964383" y="2925407"/>
            <a:ext cx="1714832" cy="276999"/>
          </a:xfrm>
          <a:prstGeom prst="rect">
            <a:avLst/>
          </a:prstGeom>
          <a:noFill/>
        </p:spPr>
        <p:txBody>
          <a:bodyPr wrap="square" lIns="0" tIns="0" rIns="0" bIns="0" rtlCol="0">
            <a:spAutoFit/>
          </a:bodyPr>
          <a:lstStyle/>
          <a:p>
            <a:pPr algn="ctr"/>
            <a:r>
              <a:rPr kumimoji="1" lang="ja-JP" altLang="en-US" sz="1800" b="1" dirty="0">
                <a:latin typeface="Meiryo UI" panose="020B0604030504040204" pitchFamily="50" charset="-128"/>
                <a:ea typeface="Meiryo UI" panose="020B0604030504040204" pitchFamily="50" charset="-128"/>
              </a:rPr>
              <a:t>ネットワーク</a:t>
            </a:r>
          </a:p>
        </p:txBody>
      </p:sp>
      <p:sp>
        <p:nvSpPr>
          <p:cNvPr id="29" name="TextBox 28">
            <a:extLst>
              <a:ext uri="{FF2B5EF4-FFF2-40B4-BE49-F238E27FC236}">
                <a16:creationId xmlns:a16="http://schemas.microsoft.com/office/drawing/2014/main" id="{9F8378C6-35D4-4946-9D4A-592DF84B3474}"/>
              </a:ext>
            </a:extLst>
          </p:cNvPr>
          <p:cNvSpPr txBox="1"/>
          <p:nvPr/>
        </p:nvSpPr>
        <p:spPr>
          <a:xfrm>
            <a:off x="6964383" y="3627073"/>
            <a:ext cx="1714832" cy="276999"/>
          </a:xfrm>
          <a:prstGeom prst="rect">
            <a:avLst/>
          </a:prstGeom>
          <a:noFill/>
        </p:spPr>
        <p:txBody>
          <a:bodyPr wrap="square" lIns="0" tIns="0" rIns="0" bIns="0" rtlCol="0">
            <a:spAutoFit/>
          </a:bodyPr>
          <a:lstStyle/>
          <a:p>
            <a:pPr algn="ctr"/>
            <a:r>
              <a:rPr kumimoji="1" lang="ja-JP" altLang="en-US" sz="1800" b="1" dirty="0">
                <a:latin typeface="Meiryo UI" panose="020B0604030504040204" pitchFamily="50" charset="-128"/>
                <a:ea typeface="Meiryo UI" panose="020B0604030504040204" pitchFamily="50" charset="-128"/>
              </a:rPr>
              <a:t>ストレージ</a:t>
            </a:r>
          </a:p>
        </p:txBody>
      </p:sp>
      <p:sp>
        <p:nvSpPr>
          <p:cNvPr id="30" name="TextBox 29">
            <a:extLst>
              <a:ext uri="{FF2B5EF4-FFF2-40B4-BE49-F238E27FC236}">
                <a16:creationId xmlns:a16="http://schemas.microsoft.com/office/drawing/2014/main" id="{D02488DA-AAC2-44A5-8631-77556969532A}"/>
              </a:ext>
            </a:extLst>
          </p:cNvPr>
          <p:cNvSpPr txBox="1"/>
          <p:nvPr/>
        </p:nvSpPr>
        <p:spPr>
          <a:xfrm>
            <a:off x="543627" y="2085027"/>
            <a:ext cx="2235519" cy="307777"/>
          </a:xfrm>
          <a:prstGeom prst="rect">
            <a:avLst/>
          </a:prstGeom>
          <a:noFill/>
        </p:spPr>
        <p:txBody>
          <a:bodyPr wrap="square" lIns="0" tIns="0" rIns="0" bIns="0" rtlCol="0">
            <a:spAutoFit/>
          </a:bodyPr>
          <a:lstStyle/>
          <a:p>
            <a:pPr algn="ctr"/>
            <a:r>
              <a:rPr kumimoji="1" lang="en-US" altLang="ja-JP" sz="1000" b="1" dirty="0">
                <a:latin typeface="Meiryo UI" panose="020B0604030504040204" pitchFamily="50" charset="-128"/>
                <a:ea typeface="Meiryo UI" panose="020B0604030504040204" pitchFamily="50" charset="-128"/>
              </a:rPr>
              <a:t>Ansible</a:t>
            </a:r>
            <a:r>
              <a:rPr kumimoji="1" lang="ja-JP" altLang="en-US" sz="1000" b="1" dirty="0">
                <a:latin typeface="Meiryo UI" panose="020B0604030504040204" pitchFamily="50" charset="-128"/>
                <a:ea typeface="Meiryo UI" panose="020B0604030504040204" pitchFamily="50" charset="-128"/>
              </a:rPr>
              <a:t>インストールホスト</a:t>
            </a:r>
            <a:endParaRPr kumimoji="1" lang="en-US" altLang="ja-JP" sz="1000" b="1" dirty="0">
              <a:latin typeface="Meiryo UI" panose="020B0604030504040204" pitchFamily="50" charset="-128"/>
              <a:ea typeface="Meiryo UI" panose="020B0604030504040204" pitchFamily="50" charset="-128"/>
            </a:endParaRPr>
          </a:p>
          <a:p>
            <a:pPr algn="ctr"/>
            <a:r>
              <a:rPr kumimoji="1" lang="en-US" altLang="ja-JP" sz="1000" b="1" dirty="0">
                <a:latin typeface="Meiryo UI" panose="020B0604030504040204" pitchFamily="50" charset="-128"/>
                <a:ea typeface="Meiryo UI" panose="020B0604030504040204" pitchFamily="50" charset="-128"/>
              </a:rPr>
              <a:t>Linux</a:t>
            </a:r>
            <a:r>
              <a:rPr kumimoji="1" lang="ja-JP" altLang="en-US" sz="1000" b="1" dirty="0">
                <a:latin typeface="Meiryo UI" panose="020B0604030504040204" pitchFamily="50" charset="-128"/>
                <a:ea typeface="Meiryo UI" panose="020B0604030504040204" pitchFamily="50" charset="-128"/>
              </a:rPr>
              <a:t>（</a:t>
            </a:r>
            <a:r>
              <a:rPr kumimoji="1" lang="en-US" altLang="ja-JP" sz="1000" b="1" dirty="0">
                <a:latin typeface="Meiryo UI" panose="020B0604030504040204" pitchFamily="50" charset="-128"/>
                <a:ea typeface="Meiryo UI" panose="020B0604030504040204" pitchFamily="50" charset="-128"/>
              </a:rPr>
              <a:t>Python 2.7</a:t>
            </a:r>
            <a:r>
              <a:rPr kumimoji="1" lang="ja-JP" altLang="en-US" sz="1000" b="1" dirty="0">
                <a:latin typeface="Meiryo UI" panose="020B0604030504040204" pitchFamily="50" charset="-128"/>
                <a:ea typeface="Meiryo UI" panose="020B0604030504040204" pitchFamily="50" charset="-128"/>
              </a:rPr>
              <a:t>以上</a:t>
            </a:r>
            <a:r>
              <a:rPr kumimoji="1" lang="en-US" altLang="ja-JP" sz="1000" b="1" dirty="0">
                <a:latin typeface="Meiryo UI" panose="020B0604030504040204" pitchFamily="50" charset="-128"/>
                <a:ea typeface="Meiryo UI" panose="020B0604030504040204" pitchFamily="50" charset="-128"/>
              </a:rPr>
              <a:t>/3.5</a:t>
            </a:r>
            <a:r>
              <a:rPr kumimoji="1" lang="ja-JP" altLang="en-US" sz="1000" b="1" dirty="0">
                <a:latin typeface="Meiryo UI" panose="020B0604030504040204" pitchFamily="50" charset="-128"/>
                <a:ea typeface="Meiryo UI" panose="020B0604030504040204" pitchFamily="50" charset="-128"/>
              </a:rPr>
              <a:t>以上）</a:t>
            </a:r>
            <a:endParaRPr kumimoji="1" lang="en-US" altLang="ja-JP" sz="1000" b="1" dirty="0">
              <a:latin typeface="Meiryo UI" panose="020B0604030504040204" pitchFamily="50" charset="-128"/>
              <a:ea typeface="Meiryo UI" panose="020B0604030504040204" pitchFamily="50" charset="-128"/>
            </a:endParaRPr>
          </a:p>
        </p:txBody>
      </p:sp>
      <p:sp>
        <p:nvSpPr>
          <p:cNvPr id="25" name="Arrow: Right 24">
            <a:extLst>
              <a:ext uri="{FF2B5EF4-FFF2-40B4-BE49-F238E27FC236}">
                <a16:creationId xmlns:a16="http://schemas.microsoft.com/office/drawing/2014/main" id="{A9EB75B5-E8CE-41D9-8E5A-40A29D1C1393}"/>
              </a:ext>
            </a:extLst>
          </p:cNvPr>
          <p:cNvSpPr/>
          <p:nvPr/>
        </p:nvSpPr>
        <p:spPr>
          <a:xfrm>
            <a:off x="5755214" y="2606098"/>
            <a:ext cx="958732" cy="377023"/>
          </a:xfrm>
          <a:prstGeom prst="rightArrow">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Tree>
    <p:extLst>
      <p:ext uri="{BB962C8B-B14F-4D97-AF65-F5344CB8AC3E}">
        <p14:creationId xmlns:p14="http://schemas.microsoft.com/office/powerpoint/2010/main" val="690476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構成（インベントリ）</a:t>
            </a:r>
            <a:endParaRPr kumimoji="1" lang="ja-JP" altLang="en-US" dirty="0"/>
          </a:p>
        </p:txBody>
      </p:sp>
      <p:sp>
        <p:nvSpPr>
          <p:cNvPr id="2" name="Content Placeholder 1">
            <a:extLst>
              <a:ext uri="{FF2B5EF4-FFF2-40B4-BE49-F238E27FC236}">
                <a16:creationId xmlns:a16="http://schemas.microsoft.com/office/drawing/2014/main" id="{FA72DAE9-3EFB-45DF-9135-F98AC0614F39}"/>
              </a:ext>
            </a:extLst>
          </p:cNvPr>
          <p:cNvSpPr>
            <a:spLocks noGrp="1"/>
          </p:cNvSpPr>
          <p:nvPr>
            <p:ph idx="1"/>
          </p:nvPr>
        </p:nvSpPr>
        <p:spPr/>
        <p:txBody>
          <a:bodyPr/>
          <a:lstStyle/>
          <a:p>
            <a:r>
              <a:rPr kumimoji="1" lang="ja-JP" altLang="en-US" dirty="0"/>
              <a:t>対象ホストのサーバ情報を記載した</a:t>
            </a:r>
            <a:r>
              <a:rPr kumimoji="1" lang="en-US" altLang="ja-JP" dirty="0"/>
              <a:t>INI</a:t>
            </a:r>
            <a:r>
              <a:rPr kumimoji="1" lang="ja-JP" altLang="en-US" dirty="0"/>
              <a:t>ファイル</a:t>
            </a:r>
          </a:p>
        </p:txBody>
      </p:sp>
      <p:sp>
        <p:nvSpPr>
          <p:cNvPr id="7" name="Rectangle 6">
            <a:extLst>
              <a:ext uri="{FF2B5EF4-FFF2-40B4-BE49-F238E27FC236}">
                <a16:creationId xmlns:a16="http://schemas.microsoft.com/office/drawing/2014/main" id="{DF526DBB-6658-4481-B056-A903BFF3038A}"/>
              </a:ext>
            </a:extLst>
          </p:cNvPr>
          <p:cNvSpPr/>
          <p:nvPr/>
        </p:nvSpPr>
        <p:spPr>
          <a:xfrm>
            <a:off x="457959" y="1589314"/>
            <a:ext cx="6748818" cy="3042557"/>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rgbClr val="00B050"/>
                </a:solidFill>
                <a:latin typeface="Meiryo UI" panose="020B0604030504040204" pitchFamily="50" charset="-128"/>
                <a:ea typeface="Meiryo UI" panose="020B0604030504040204" pitchFamily="50" charset="-128"/>
              </a:rPr>
              <a:t>[</a:t>
            </a:r>
            <a:r>
              <a:rPr kumimoji="1" lang="en-US" altLang="ja-JP" sz="2000" dirty="0" err="1">
                <a:solidFill>
                  <a:srgbClr val="00B050"/>
                </a:solidFill>
                <a:latin typeface="Meiryo UI" panose="020B0604030504040204" pitchFamily="50" charset="-128"/>
                <a:ea typeface="Meiryo UI" panose="020B0604030504040204" pitchFamily="50" charset="-128"/>
              </a:rPr>
              <a:t>web_servers</a:t>
            </a:r>
            <a:r>
              <a:rPr kumimoji="1" lang="en-US" altLang="ja-JP" sz="2000" dirty="0">
                <a:solidFill>
                  <a:srgbClr val="00B050"/>
                </a:solidFill>
                <a:latin typeface="Meiryo UI" panose="020B0604030504040204" pitchFamily="50" charset="-128"/>
                <a:ea typeface="Meiryo UI" panose="020B0604030504040204" pitchFamily="50" charset="-128"/>
              </a:rPr>
              <a:t>]</a:t>
            </a:r>
          </a:p>
          <a:p>
            <a:r>
              <a:rPr kumimoji="1" lang="en-US" altLang="ja-JP" sz="2000" dirty="0">
                <a:solidFill>
                  <a:srgbClr val="00B050"/>
                </a:solidFill>
                <a:latin typeface="Meiryo UI" panose="020B0604030504040204" pitchFamily="50" charset="-128"/>
                <a:ea typeface="Meiryo UI" panose="020B0604030504040204" pitchFamily="50" charset="-128"/>
              </a:rPr>
              <a:t>web-01 </a:t>
            </a:r>
            <a:r>
              <a:rPr kumimoji="1" lang="en-US" altLang="ja-JP" sz="2000" dirty="0" err="1">
                <a:solidFill>
                  <a:srgbClr val="00B050"/>
                </a:solidFill>
                <a:latin typeface="Meiryo UI" panose="020B0604030504040204" pitchFamily="50" charset="-128"/>
                <a:ea typeface="Meiryo UI" panose="020B0604030504040204" pitchFamily="50" charset="-128"/>
              </a:rPr>
              <a:t>ansible_host</a:t>
            </a:r>
            <a:r>
              <a:rPr kumimoji="1" lang="en-US" altLang="ja-JP" sz="2000" dirty="0">
                <a:solidFill>
                  <a:srgbClr val="00B050"/>
                </a:solidFill>
                <a:latin typeface="Meiryo UI" panose="020B0604030504040204" pitchFamily="50" charset="-128"/>
                <a:ea typeface="Meiryo UI" panose="020B0604030504040204" pitchFamily="50" charset="-128"/>
              </a:rPr>
              <a:t>=192.168.10.101</a:t>
            </a:r>
          </a:p>
          <a:p>
            <a:r>
              <a:rPr kumimoji="1" lang="en-US" altLang="ja-JP" sz="2000" dirty="0">
                <a:solidFill>
                  <a:srgbClr val="00B050"/>
                </a:solidFill>
                <a:latin typeface="Meiryo UI" panose="020B0604030504040204" pitchFamily="50" charset="-128"/>
                <a:ea typeface="Meiryo UI" panose="020B0604030504040204" pitchFamily="50" charset="-128"/>
              </a:rPr>
              <a:t>web-02 </a:t>
            </a:r>
            <a:r>
              <a:rPr kumimoji="1" lang="en-US" altLang="ja-JP" sz="2000" dirty="0" err="1">
                <a:solidFill>
                  <a:srgbClr val="00B050"/>
                </a:solidFill>
                <a:latin typeface="Meiryo UI" panose="020B0604030504040204" pitchFamily="50" charset="-128"/>
                <a:ea typeface="Meiryo UI" panose="020B0604030504040204" pitchFamily="50" charset="-128"/>
              </a:rPr>
              <a:t>ansible_host</a:t>
            </a:r>
            <a:r>
              <a:rPr kumimoji="1" lang="en-US" altLang="ja-JP" sz="2000" dirty="0">
                <a:solidFill>
                  <a:srgbClr val="00B050"/>
                </a:solidFill>
                <a:latin typeface="Meiryo UI" panose="020B0604030504040204" pitchFamily="50" charset="-128"/>
                <a:ea typeface="Meiryo UI" panose="020B0604030504040204" pitchFamily="50" charset="-128"/>
              </a:rPr>
              <a:t>=192.168.10.102</a:t>
            </a:r>
          </a:p>
          <a:p>
            <a:r>
              <a:rPr kumimoji="1" lang="en-US" altLang="ja-JP" sz="2000" dirty="0">
                <a:solidFill>
                  <a:srgbClr val="00B050"/>
                </a:solidFill>
                <a:latin typeface="Meiryo UI" panose="020B0604030504040204" pitchFamily="50" charset="-128"/>
                <a:ea typeface="Meiryo UI" panose="020B0604030504040204" pitchFamily="50" charset="-128"/>
              </a:rPr>
              <a:t>web-03 </a:t>
            </a:r>
            <a:r>
              <a:rPr kumimoji="1" lang="en-US" altLang="ja-JP" sz="2000" dirty="0" err="1">
                <a:solidFill>
                  <a:srgbClr val="00B050"/>
                </a:solidFill>
                <a:latin typeface="Meiryo UI" panose="020B0604030504040204" pitchFamily="50" charset="-128"/>
                <a:ea typeface="Meiryo UI" panose="020B0604030504040204" pitchFamily="50" charset="-128"/>
              </a:rPr>
              <a:t>ansible_host</a:t>
            </a:r>
            <a:r>
              <a:rPr kumimoji="1" lang="en-US" altLang="ja-JP" sz="2000" dirty="0">
                <a:solidFill>
                  <a:srgbClr val="00B050"/>
                </a:solidFill>
                <a:latin typeface="Meiryo UI" panose="020B0604030504040204" pitchFamily="50" charset="-128"/>
                <a:ea typeface="Meiryo UI" panose="020B0604030504040204" pitchFamily="50" charset="-128"/>
              </a:rPr>
              <a:t>=192.168.10.103</a:t>
            </a:r>
          </a:p>
          <a:p>
            <a:endParaRPr kumimoji="1" lang="en-US" altLang="ja-JP" sz="2000" dirty="0">
              <a:solidFill>
                <a:srgbClr val="00B050"/>
              </a:solidFill>
              <a:latin typeface="Meiryo UI" panose="020B0604030504040204" pitchFamily="50" charset="-128"/>
              <a:ea typeface="Meiryo UI" panose="020B0604030504040204" pitchFamily="50" charset="-128"/>
            </a:endParaRPr>
          </a:p>
          <a:p>
            <a:r>
              <a:rPr kumimoji="1" lang="en-US" altLang="ja-JP" sz="2000" dirty="0">
                <a:solidFill>
                  <a:srgbClr val="00B050"/>
                </a:solidFill>
                <a:latin typeface="Meiryo UI" panose="020B0604030504040204" pitchFamily="50" charset="-128"/>
                <a:ea typeface="Meiryo UI" panose="020B0604030504040204" pitchFamily="50" charset="-128"/>
              </a:rPr>
              <a:t>[</a:t>
            </a:r>
            <a:r>
              <a:rPr kumimoji="1" lang="en-US" altLang="ja-JP" sz="2000" dirty="0" err="1">
                <a:solidFill>
                  <a:srgbClr val="00B050"/>
                </a:solidFill>
                <a:latin typeface="Meiryo UI" panose="020B0604030504040204" pitchFamily="50" charset="-128"/>
                <a:ea typeface="Meiryo UI" panose="020B0604030504040204" pitchFamily="50" charset="-128"/>
              </a:rPr>
              <a:t>App_servers</a:t>
            </a:r>
            <a:r>
              <a:rPr kumimoji="1" lang="en-US" altLang="ja-JP" sz="2000" dirty="0">
                <a:solidFill>
                  <a:srgbClr val="00B050"/>
                </a:solidFill>
                <a:latin typeface="Meiryo UI" panose="020B0604030504040204" pitchFamily="50" charset="-128"/>
                <a:ea typeface="Meiryo UI" panose="020B0604030504040204" pitchFamily="50" charset="-128"/>
              </a:rPr>
              <a:t>]</a:t>
            </a:r>
          </a:p>
          <a:p>
            <a:r>
              <a:rPr kumimoji="1" lang="en-US" altLang="ja-JP" sz="2000" dirty="0">
                <a:solidFill>
                  <a:srgbClr val="00B050"/>
                </a:solidFill>
                <a:latin typeface="Meiryo UI" panose="020B0604030504040204" pitchFamily="50" charset="-128"/>
                <a:ea typeface="Meiryo UI" panose="020B0604030504040204" pitchFamily="50" charset="-128"/>
              </a:rPr>
              <a:t>App-01 </a:t>
            </a:r>
            <a:r>
              <a:rPr kumimoji="1" lang="en-US" altLang="ja-JP" sz="2000" dirty="0" err="1">
                <a:solidFill>
                  <a:srgbClr val="00B050"/>
                </a:solidFill>
                <a:latin typeface="Meiryo UI" panose="020B0604030504040204" pitchFamily="50" charset="-128"/>
                <a:ea typeface="Meiryo UI" panose="020B0604030504040204" pitchFamily="50" charset="-128"/>
              </a:rPr>
              <a:t>ansible_host</a:t>
            </a:r>
            <a:r>
              <a:rPr kumimoji="1" lang="en-US" altLang="ja-JP" sz="2000" dirty="0">
                <a:solidFill>
                  <a:srgbClr val="00B050"/>
                </a:solidFill>
                <a:latin typeface="Meiryo UI" panose="020B0604030504040204" pitchFamily="50" charset="-128"/>
                <a:ea typeface="Meiryo UI" panose="020B0604030504040204" pitchFamily="50" charset="-128"/>
              </a:rPr>
              <a:t>=192.168.20.111</a:t>
            </a:r>
          </a:p>
          <a:p>
            <a:r>
              <a:rPr kumimoji="1" lang="en-US" altLang="ja-JP" sz="2000" dirty="0">
                <a:solidFill>
                  <a:srgbClr val="00B050"/>
                </a:solidFill>
                <a:latin typeface="Meiryo UI" panose="020B0604030504040204" pitchFamily="50" charset="-128"/>
                <a:ea typeface="Meiryo UI" panose="020B0604030504040204" pitchFamily="50" charset="-128"/>
              </a:rPr>
              <a:t>App-02 </a:t>
            </a:r>
            <a:r>
              <a:rPr kumimoji="1" lang="en-US" altLang="ja-JP" sz="2000" dirty="0" err="1">
                <a:solidFill>
                  <a:srgbClr val="00B050"/>
                </a:solidFill>
                <a:latin typeface="Meiryo UI" panose="020B0604030504040204" pitchFamily="50" charset="-128"/>
                <a:ea typeface="Meiryo UI" panose="020B0604030504040204" pitchFamily="50" charset="-128"/>
              </a:rPr>
              <a:t>ansible_host</a:t>
            </a:r>
            <a:r>
              <a:rPr kumimoji="1" lang="en-US" altLang="ja-JP" sz="2000" dirty="0">
                <a:solidFill>
                  <a:srgbClr val="00B050"/>
                </a:solidFill>
                <a:latin typeface="Meiryo UI" panose="020B0604030504040204" pitchFamily="50" charset="-128"/>
                <a:ea typeface="Meiryo UI" panose="020B0604030504040204" pitchFamily="50" charset="-128"/>
              </a:rPr>
              <a:t>=192.168.20.112</a:t>
            </a:r>
          </a:p>
          <a:p>
            <a:r>
              <a:rPr kumimoji="1" lang="en-US" altLang="ja-JP" sz="2000" dirty="0">
                <a:solidFill>
                  <a:srgbClr val="00B050"/>
                </a:solidFill>
                <a:latin typeface="Meiryo UI" panose="020B0604030504040204" pitchFamily="50" charset="-128"/>
                <a:ea typeface="Meiryo UI" panose="020B0604030504040204" pitchFamily="50" charset="-128"/>
              </a:rPr>
              <a:t>App-03 </a:t>
            </a:r>
            <a:r>
              <a:rPr kumimoji="1" lang="en-US" altLang="ja-JP" sz="2000" dirty="0" err="1">
                <a:solidFill>
                  <a:srgbClr val="00B050"/>
                </a:solidFill>
                <a:latin typeface="Meiryo UI" panose="020B0604030504040204" pitchFamily="50" charset="-128"/>
                <a:ea typeface="Meiryo UI" panose="020B0604030504040204" pitchFamily="50" charset="-128"/>
              </a:rPr>
              <a:t>ansible_host</a:t>
            </a:r>
            <a:r>
              <a:rPr kumimoji="1" lang="en-US" altLang="ja-JP" sz="2000" dirty="0">
                <a:solidFill>
                  <a:srgbClr val="00B050"/>
                </a:solidFill>
                <a:latin typeface="Meiryo UI" panose="020B0604030504040204" pitchFamily="50" charset="-128"/>
                <a:ea typeface="Meiryo UI" panose="020B0604030504040204" pitchFamily="50" charset="-128"/>
              </a:rPr>
              <a:t>=192.168.20.113</a:t>
            </a:r>
          </a:p>
        </p:txBody>
      </p:sp>
    </p:spTree>
    <p:extLst>
      <p:ext uri="{BB962C8B-B14F-4D97-AF65-F5344CB8AC3E}">
        <p14:creationId xmlns:p14="http://schemas.microsoft.com/office/powerpoint/2010/main" val="346795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Infrastructure as Code</a:t>
            </a:r>
            <a:endParaRPr kumimoji="1" lang="ja-JP" altLang="en-US" dirty="0"/>
          </a:p>
        </p:txBody>
      </p:sp>
      <p:sp>
        <p:nvSpPr>
          <p:cNvPr id="4" name="Content Placeholder 3">
            <a:extLst>
              <a:ext uri="{FF2B5EF4-FFF2-40B4-BE49-F238E27FC236}">
                <a16:creationId xmlns:a16="http://schemas.microsoft.com/office/drawing/2014/main" id="{610E716A-2F34-4FC9-B0D8-B597C762E6AF}"/>
              </a:ext>
            </a:extLst>
          </p:cNvPr>
          <p:cNvSpPr>
            <a:spLocks noGrp="1"/>
          </p:cNvSpPr>
          <p:nvPr>
            <p:ph idx="1"/>
          </p:nvPr>
        </p:nvSpPr>
        <p:spPr>
          <a:xfrm>
            <a:off x="285750" y="894080"/>
            <a:ext cx="8572500" cy="1548869"/>
          </a:xfrm>
        </p:spPr>
        <p:txBody>
          <a:bodyPr/>
          <a:lstStyle/>
          <a:p>
            <a:pPr marL="0" indent="0">
              <a:buNone/>
            </a:pPr>
            <a:r>
              <a:rPr lang="en-US" altLang="ja-JP" b="1" dirty="0"/>
              <a:t>Infrastructure as Code</a:t>
            </a:r>
            <a:r>
              <a:rPr lang="ja-JP" altLang="en-US" b="1" dirty="0"/>
              <a:t>（</a:t>
            </a:r>
            <a:r>
              <a:rPr lang="en-US" altLang="ja-JP" b="1" dirty="0" err="1"/>
              <a:t>IaC</a:t>
            </a:r>
            <a:r>
              <a:rPr lang="ja-JP" altLang="en-US" b="1" dirty="0"/>
              <a:t>）</a:t>
            </a:r>
            <a:r>
              <a:rPr lang="ja-JP" altLang="en-US" dirty="0"/>
              <a:t> はコンピューティング・インフラ（プロセス、ベアメタルサーバー、仮想サーバーなど）の構成管理・機械処理可能な定義ファイルの設定・プロビジョニングを自動化するプロセスである。定義されたファイルはバージョン管理システムで保持することもある。従来、手動のプロセスではなくスクリプトや宣言的な定義によって行われていたが、</a:t>
            </a:r>
            <a:r>
              <a:rPr lang="en-US" altLang="ja-JP" dirty="0" err="1"/>
              <a:t>IaC</a:t>
            </a:r>
            <a:r>
              <a:rPr lang="ja-JP" altLang="en-US" dirty="0"/>
              <a:t>の開発は今では、宣言的なアプローチに焦点が当てられている</a:t>
            </a:r>
            <a:endParaRPr lang="en-US" altLang="ja-JP" dirty="0"/>
          </a:p>
          <a:p>
            <a:pPr marL="0" indent="0">
              <a:buNone/>
            </a:pPr>
            <a:r>
              <a:rPr lang="en-US" altLang="ja-JP" dirty="0">
                <a:hlinkClick r:id="rId2"/>
              </a:rPr>
              <a:t>https://ja.wikipedia.org/wiki/Infrastructure_as_Code</a:t>
            </a:r>
            <a:endParaRPr kumimoji="1" lang="ja-JP" altLang="en-US" dirty="0"/>
          </a:p>
        </p:txBody>
      </p:sp>
      <p:sp>
        <p:nvSpPr>
          <p:cNvPr id="2" name="TextBox 1">
            <a:extLst>
              <a:ext uri="{FF2B5EF4-FFF2-40B4-BE49-F238E27FC236}">
                <a16:creationId xmlns:a16="http://schemas.microsoft.com/office/drawing/2014/main" id="{B0A58E59-C670-44A3-9D55-6E6FCE3DBBFD}"/>
              </a:ext>
            </a:extLst>
          </p:cNvPr>
          <p:cNvSpPr txBox="1"/>
          <p:nvPr/>
        </p:nvSpPr>
        <p:spPr>
          <a:xfrm>
            <a:off x="552308" y="3261814"/>
            <a:ext cx="8039384" cy="1246495"/>
          </a:xfrm>
          <a:prstGeom prst="rect">
            <a:avLst/>
          </a:prstGeom>
          <a:noFill/>
        </p:spPr>
        <p:txBody>
          <a:bodyPr wrap="square" lIns="0" tIns="0" rIns="0" bIns="0" rtlCol="0">
            <a:spAutoFit/>
          </a:bodyPr>
          <a:lstStyle/>
          <a:p>
            <a:pPr algn="ctr"/>
            <a:r>
              <a:rPr kumimoji="1" lang="ja-JP" altLang="en-US" sz="2400" b="1" dirty="0">
                <a:solidFill>
                  <a:schemeClr val="bg1">
                    <a:lumMod val="75000"/>
                  </a:schemeClr>
                </a:solidFill>
                <a:latin typeface="Meiryo UI" panose="020B0604030504040204" pitchFamily="50" charset="-128"/>
                <a:ea typeface="Meiryo UI" panose="020B0604030504040204" pitchFamily="50" charset="-128"/>
              </a:rPr>
              <a:t>自動化されたインフラストラクチャ</a:t>
            </a:r>
            <a:r>
              <a:rPr kumimoji="1" lang="en-US" altLang="ja-JP" sz="2400" b="1" dirty="0">
                <a:solidFill>
                  <a:schemeClr val="bg1">
                    <a:lumMod val="75000"/>
                  </a:schemeClr>
                </a:solidFill>
                <a:latin typeface="Meiryo UI" panose="020B0604030504040204" pitchFamily="50" charset="-128"/>
                <a:ea typeface="Meiryo UI" panose="020B0604030504040204" pitchFamily="50" charset="-128"/>
              </a:rPr>
              <a:t>(</a:t>
            </a:r>
            <a:r>
              <a:rPr kumimoji="1" lang="ja-JP" altLang="en-US" sz="2400" b="1" dirty="0">
                <a:solidFill>
                  <a:schemeClr val="bg1">
                    <a:lumMod val="75000"/>
                  </a:schemeClr>
                </a:solidFill>
                <a:latin typeface="Meiryo UI" panose="020B0604030504040204" pitchFamily="50" charset="-128"/>
                <a:ea typeface="Meiryo UI" panose="020B0604030504040204" pitchFamily="50" charset="-128"/>
              </a:rPr>
              <a:t>基盤</a:t>
            </a:r>
            <a:r>
              <a:rPr kumimoji="1" lang="en-US" altLang="ja-JP" sz="2400" b="1" dirty="0">
                <a:solidFill>
                  <a:schemeClr val="bg1">
                    <a:lumMod val="75000"/>
                  </a:schemeClr>
                </a:solidFill>
                <a:latin typeface="Meiryo UI" panose="020B0604030504040204" pitchFamily="50" charset="-128"/>
                <a:ea typeface="Meiryo UI" panose="020B0604030504040204" pitchFamily="50" charset="-128"/>
              </a:rPr>
              <a:t>)</a:t>
            </a:r>
            <a:r>
              <a:rPr kumimoji="1" lang="ja-JP" altLang="en-US" sz="2400" b="1" dirty="0">
                <a:solidFill>
                  <a:schemeClr val="bg1">
                    <a:lumMod val="75000"/>
                  </a:schemeClr>
                </a:solidFill>
                <a:latin typeface="Meiryo UI" panose="020B0604030504040204" pitchFamily="50" charset="-128"/>
                <a:ea typeface="Meiryo UI" panose="020B0604030504040204" pitchFamily="50" charset="-128"/>
              </a:rPr>
              <a:t>を実現するための方法</a:t>
            </a:r>
            <a:endParaRPr kumimoji="1" lang="en-US" altLang="ja-JP" sz="2400" b="1" dirty="0">
              <a:solidFill>
                <a:schemeClr val="bg1">
                  <a:lumMod val="75000"/>
                </a:schemeClr>
              </a:solidFill>
              <a:latin typeface="Meiryo UI" panose="020B0604030504040204" pitchFamily="50" charset="-128"/>
              <a:ea typeface="Meiryo UI" panose="020B0604030504040204" pitchFamily="50" charset="-128"/>
            </a:endParaRPr>
          </a:p>
          <a:p>
            <a:pPr algn="ctr"/>
            <a:endParaRPr kumimoji="1" lang="en-US" altLang="ja-JP" sz="900" b="1" dirty="0">
              <a:solidFill>
                <a:schemeClr val="bg1">
                  <a:lumMod val="75000"/>
                </a:schemeClr>
              </a:solidFill>
              <a:latin typeface="Meiryo UI" panose="020B0604030504040204" pitchFamily="50" charset="-128"/>
              <a:ea typeface="Meiryo UI" panose="020B0604030504040204" pitchFamily="50" charset="-128"/>
            </a:endParaRPr>
          </a:p>
          <a:p>
            <a:pPr algn="ctr"/>
            <a:r>
              <a:rPr kumimoji="1" lang="ja-JP" altLang="en-US" sz="2400" b="1" dirty="0">
                <a:solidFill>
                  <a:schemeClr val="bg1">
                    <a:lumMod val="75000"/>
                  </a:schemeClr>
                </a:solidFill>
                <a:latin typeface="Meiryo UI" panose="020B0604030504040204" pitchFamily="50" charset="-128"/>
                <a:ea typeface="Meiryo UI" panose="020B0604030504040204" pitchFamily="50" charset="-128"/>
              </a:rPr>
              <a:t>インフラを設定するすべての手順をコードで記述し、</a:t>
            </a:r>
            <a:br>
              <a:rPr kumimoji="1" lang="en-US" altLang="ja-JP" sz="2400" b="1" dirty="0">
                <a:solidFill>
                  <a:schemeClr val="bg1">
                    <a:lumMod val="75000"/>
                  </a:schemeClr>
                </a:solidFill>
                <a:latin typeface="Meiryo UI" panose="020B0604030504040204" pitchFamily="50" charset="-128"/>
                <a:ea typeface="Meiryo UI" panose="020B0604030504040204" pitchFamily="50" charset="-128"/>
              </a:rPr>
            </a:br>
            <a:r>
              <a:rPr kumimoji="1" lang="ja-JP" altLang="en-US" sz="2400" b="1" dirty="0">
                <a:solidFill>
                  <a:schemeClr val="bg1">
                    <a:lumMod val="75000"/>
                  </a:schemeClr>
                </a:solidFill>
                <a:latin typeface="Meiryo UI" panose="020B0604030504040204" pitchFamily="50" charset="-128"/>
                <a:ea typeface="Meiryo UI" panose="020B0604030504040204" pitchFamily="50" charset="-128"/>
              </a:rPr>
              <a:t>ソフトウェア開発のプラクティスを適用する</a:t>
            </a:r>
          </a:p>
        </p:txBody>
      </p:sp>
    </p:spTree>
    <p:extLst>
      <p:ext uri="{BB962C8B-B14F-4D97-AF65-F5344CB8AC3E}">
        <p14:creationId xmlns:p14="http://schemas.microsoft.com/office/powerpoint/2010/main" val="64003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a:t>
            </a:r>
            <a:r>
              <a:rPr lang="en-US" altLang="ja-JP" dirty="0"/>
              <a:t>Playbook</a:t>
            </a:r>
            <a:r>
              <a:rPr lang="ja-JP" altLang="en-US" dirty="0"/>
              <a:t>）</a:t>
            </a:r>
            <a:endParaRPr kumimoji="1" lang="ja-JP" altLang="en-US" dirty="0"/>
          </a:p>
        </p:txBody>
      </p:sp>
      <p:sp>
        <p:nvSpPr>
          <p:cNvPr id="2" name="Content Placeholder 1">
            <a:extLst>
              <a:ext uri="{FF2B5EF4-FFF2-40B4-BE49-F238E27FC236}">
                <a16:creationId xmlns:a16="http://schemas.microsoft.com/office/drawing/2014/main" id="{075B1B85-FAA2-4AD1-B09D-A2F6184B2B48}"/>
              </a:ext>
            </a:extLst>
          </p:cNvPr>
          <p:cNvSpPr>
            <a:spLocks noGrp="1"/>
          </p:cNvSpPr>
          <p:nvPr>
            <p:ph idx="1"/>
          </p:nvPr>
        </p:nvSpPr>
        <p:spPr>
          <a:xfrm>
            <a:off x="285750" y="894080"/>
            <a:ext cx="8572500" cy="387798"/>
          </a:xfrm>
        </p:spPr>
        <p:txBody>
          <a:bodyPr/>
          <a:lstStyle/>
          <a:p>
            <a:r>
              <a:rPr lang="ja-JP" altLang="en-US" dirty="0"/>
              <a:t>対象ホストに対するタスクを記述する</a:t>
            </a:r>
            <a:r>
              <a:rPr lang="en-US" altLang="ja-JP" dirty="0"/>
              <a:t>YAML</a:t>
            </a:r>
            <a:r>
              <a:rPr lang="ja-JP" altLang="en-US" dirty="0"/>
              <a:t>ファイル</a:t>
            </a:r>
            <a:endParaRPr kumimoji="1" lang="ja-JP" altLang="en-US" dirty="0"/>
          </a:p>
        </p:txBody>
      </p:sp>
      <p:sp>
        <p:nvSpPr>
          <p:cNvPr id="5" name="Rectangle 4">
            <a:extLst>
              <a:ext uri="{FF2B5EF4-FFF2-40B4-BE49-F238E27FC236}">
                <a16:creationId xmlns:a16="http://schemas.microsoft.com/office/drawing/2014/main" id="{69C86EFF-C027-4475-8C8A-546C28B07F0C}"/>
              </a:ext>
            </a:extLst>
          </p:cNvPr>
          <p:cNvSpPr/>
          <p:nvPr/>
        </p:nvSpPr>
        <p:spPr>
          <a:xfrm>
            <a:off x="457959" y="1484545"/>
            <a:ext cx="6748818" cy="3042557"/>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rgbClr val="00B050"/>
                </a:solidFill>
                <a:latin typeface="Meiryo UI" panose="020B0604030504040204" pitchFamily="50" charset="-128"/>
                <a:ea typeface="Meiryo UI" panose="020B0604030504040204" pitchFamily="50" charset="-128"/>
              </a:rPr>
              <a:t>---</a:t>
            </a:r>
          </a:p>
          <a:p>
            <a:r>
              <a:rPr kumimoji="1" lang="en-US" altLang="ja-JP" sz="2000" dirty="0">
                <a:solidFill>
                  <a:srgbClr val="00B050"/>
                </a:solidFill>
                <a:latin typeface="Meiryo UI" panose="020B0604030504040204" pitchFamily="50" charset="-128"/>
                <a:ea typeface="Meiryo UI" panose="020B0604030504040204" pitchFamily="50" charset="-128"/>
              </a:rPr>
              <a:t>- hosts: </a:t>
            </a:r>
            <a:r>
              <a:rPr kumimoji="1" lang="en-US" altLang="ja-JP" sz="2000" dirty="0" err="1">
                <a:solidFill>
                  <a:srgbClr val="00B050"/>
                </a:solidFill>
                <a:latin typeface="Meiryo UI" panose="020B0604030504040204" pitchFamily="50" charset="-128"/>
                <a:ea typeface="Meiryo UI" panose="020B0604030504040204" pitchFamily="50" charset="-128"/>
              </a:rPr>
              <a:t>App_servers</a:t>
            </a:r>
            <a:endParaRPr kumimoji="1" lang="en-US" altLang="ja-JP" sz="2000" dirty="0">
              <a:solidFill>
                <a:srgbClr val="00B050"/>
              </a:solidFill>
              <a:latin typeface="Meiryo UI" panose="020B0604030504040204" pitchFamily="50" charset="-128"/>
              <a:ea typeface="Meiryo UI" panose="020B0604030504040204" pitchFamily="50" charset="-128"/>
            </a:endParaRPr>
          </a:p>
          <a:p>
            <a:r>
              <a:rPr kumimoji="1" lang="en-US" altLang="ja-JP" sz="2000" dirty="0">
                <a:solidFill>
                  <a:srgbClr val="00B050"/>
                </a:solidFill>
                <a:latin typeface="Meiryo UI" panose="020B0604030504040204" pitchFamily="50" charset="-128"/>
                <a:ea typeface="Meiryo UI" panose="020B0604030504040204" pitchFamily="50" charset="-128"/>
              </a:rPr>
              <a:t>  become: true</a:t>
            </a:r>
          </a:p>
          <a:p>
            <a:r>
              <a:rPr kumimoji="1" lang="en-US" altLang="ja-JP" sz="2000" dirty="0">
                <a:solidFill>
                  <a:srgbClr val="00B050"/>
                </a:solidFill>
                <a:latin typeface="Meiryo UI" panose="020B0604030504040204" pitchFamily="50" charset="-128"/>
                <a:ea typeface="Meiryo UI" panose="020B0604030504040204" pitchFamily="50" charset="-128"/>
              </a:rPr>
              <a:t>  tasks: </a:t>
            </a:r>
          </a:p>
          <a:p>
            <a:r>
              <a:rPr kumimoji="1" lang="en-US" altLang="ja-JP" sz="2000" dirty="0">
                <a:solidFill>
                  <a:srgbClr val="00B050"/>
                </a:solidFill>
                <a:latin typeface="Meiryo UI" panose="020B0604030504040204" pitchFamily="50" charset="-128"/>
                <a:ea typeface="Meiryo UI" panose="020B0604030504040204" pitchFamily="50" charset="-128"/>
              </a:rPr>
              <a:t>  - name: Apache Install</a:t>
            </a:r>
          </a:p>
          <a:p>
            <a:r>
              <a:rPr kumimoji="1" lang="en-US" altLang="ja-JP" sz="2000" dirty="0">
                <a:solidFill>
                  <a:srgbClr val="00B050"/>
                </a:solidFill>
                <a:latin typeface="Meiryo UI" panose="020B0604030504040204" pitchFamily="50" charset="-128"/>
                <a:ea typeface="Meiryo UI" panose="020B0604030504040204" pitchFamily="50" charset="-128"/>
              </a:rPr>
              <a:t>    yum: name=httpd state=latest</a:t>
            </a:r>
          </a:p>
          <a:p>
            <a:endParaRPr kumimoji="1" lang="en-US" altLang="ja-JP" sz="2000" dirty="0">
              <a:solidFill>
                <a:srgbClr val="00B050"/>
              </a:solidFill>
              <a:latin typeface="Meiryo UI" panose="020B0604030504040204" pitchFamily="50" charset="-128"/>
              <a:ea typeface="Meiryo UI" panose="020B0604030504040204" pitchFamily="50" charset="-128"/>
            </a:endParaRPr>
          </a:p>
          <a:p>
            <a:r>
              <a:rPr kumimoji="1" lang="en-US" altLang="ja-JP" sz="2000" dirty="0">
                <a:solidFill>
                  <a:srgbClr val="00B050"/>
                </a:solidFill>
                <a:latin typeface="Meiryo UI" panose="020B0604030504040204" pitchFamily="50" charset="-128"/>
                <a:ea typeface="Meiryo UI" panose="020B0604030504040204" pitchFamily="50" charset="-128"/>
              </a:rPr>
              <a:t>  - name: Apache Start</a:t>
            </a:r>
          </a:p>
          <a:p>
            <a:r>
              <a:rPr kumimoji="1" lang="en-US" altLang="ja-JP" sz="2000" dirty="0">
                <a:solidFill>
                  <a:srgbClr val="00B050"/>
                </a:solidFill>
                <a:latin typeface="Meiryo UI" panose="020B0604030504040204" pitchFamily="50" charset="-128"/>
                <a:ea typeface="Meiryo UI" panose="020B0604030504040204" pitchFamily="50" charset="-128"/>
              </a:rPr>
              <a:t>    service: name=httpd state=started enabled=yes</a:t>
            </a:r>
          </a:p>
        </p:txBody>
      </p:sp>
      <p:sp>
        <p:nvSpPr>
          <p:cNvPr id="4" name="Rectangle 3">
            <a:extLst>
              <a:ext uri="{FF2B5EF4-FFF2-40B4-BE49-F238E27FC236}">
                <a16:creationId xmlns:a16="http://schemas.microsoft.com/office/drawing/2014/main" id="{D4D693B9-B84D-4545-A45A-498A175052DD}"/>
              </a:ext>
            </a:extLst>
          </p:cNvPr>
          <p:cNvSpPr/>
          <p:nvPr/>
        </p:nvSpPr>
        <p:spPr>
          <a:xfrm>
            <a:off x="851579" y="3210870"/>
            <a:ext cx="628213" cy="2931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8" name="Rectangle 7">
            <a:extLst>
              <a:ext uri="{FF2B5EF4-FFF2-40B4-BE49-F238E27FC236}">
                <a16:creationId xmlns:a16="http://schemas.microsoft.com/office/drawing/2014/main" id="{1CF4ADC1-5135-46B9-A2EC-7054038E649F}"/>
              </a:ext>
            </a:extLst>
          </p:cNvPr>
          <p:cNvSpPr/>
          <p:nvPr/>
        </p:nvSpPr>
        <p:spPr>
          <a:xfrm>
            <a:off x="851579" y="4102836"/>
            <a:ext cx="928360" cy="2931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
        <p:nvSpPr>
          <p:cNvPr id="9" name="Rectangle 8">
            <a:extLst>
              <a:ext uri="{FF2B5EF4-FFF2-40B4-BE49-F238E27FC236}">
                <a16:creationId xmlns:a16="http://schemas.microsoft.com/office/drawing/2014/main" id="{48D5FB9F-D6AC-44EE-A819-244C485ECBB1}"/>
              </a:ext>
            </a:extLst>
          </p:cNvPr>
          <p:cNvSpPr/>
          <p:nvPr/>
        </p:nvSpPr>
        <p:spPr>
          <a:xfrm>
            <a:off x="962098" y="4691998"/>
            <a:ext cx="928360" cy="2931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bg2"/>
                </a:solidFill>
                <a:latin typeface="Meiryo UI" panose="020B0604030504040204" pitchFamily="50" charset="-128"/>
                <a:ea typeface="Meiryo UI" panose="020B0604030504040204" pitchFamily="50" charset="-128"/>
              </a:rPr>
              <a:t>モジュール</a:t>
            </a:r>
          </a:p>
        </p:txBody>
      </p:sp>
    </p:spTree>
    <p:extLst>
      <p:ext uri="{BB962C8B-B14F-4D97-AF65-F5344CB8AC3E}">
        <p14:creationId xmlns:p14="http://schemas.microsoft.com/office/powerpoint/2010/main" val="2911565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構成（実行）</a:t>
            </a:r>
            <a:endParaRPr kumimoji="1" lang="ja-JP" altLang="en-US" dirty="0"/>
          </a:p>
        </p:txBody>
      </p:sp>
      <p:sp>
        <p:nvSpPr>
          <p:cNvPr id="2" name="Content Placeholder 1">
            <a:extLst>
              <a:ext uri="{FF2B5EF4-FFF2-40B4-BE49-F238E27FC236}">
                <a16:creationId xmlns:a16="http://schemas.microsoft.com/office/drawing/2014/main" id="{50D8E36B-9E45-481F-9B00-DBB29601AFAC}"/>
              </a:ext>
            </a:extLst>
          </p:cNvPr>
          <p:cNvSpPr>
            <a:spLocks noGrp="1"/>
          </p:cNvSpPr>
          <p:nvPr>
            <p:ph idx="1"/>
          </p:nvPr>
        </p:nvSpPr>
        <p:spPr>
          <a:xfrm>
            <a:off x="285750" y="894080"/>
            <a:ext cx="3972351" cy="800441"/>
          </a:xfrm>
        </p:spPr>
        <p:txBody>
          <a:bodyPr/>
          <a:lstStyle/>
          <a:p>
            <a:r>
              <a:rPr kumimoji="1" lang="en-US" altLang="ja-JP" dirty="0"/>
              <a:t>ansible</a:t>
            </a:r>
            <a:r>
              <a:rPr kumimoji="1" lang="ja-JP" altLang="en-US" dirty="0"/>
              <a:t>コマンド（アドホックコマンド）</a:t>
            </a:r>
            <a:endParaRPr kumimoji="1" lang="en-US" altLang="ja-JP" dirty="0"/>
          </a:p>
          <a:p>
            <a:r>
              <a:rPr lang="en-US" altLang="ja-JP" dirty="0"/>
              <a:t>ansible-playbook</a:t>
            </a:r>
            <a:r>
              <a:rPr lang="ja-JP" altLang="en-US" dirty="0"/>
              <a:t>コマンド</a:t>
            </a:r>
            <a:endParaRPr kumimoji="1" lang="ja-JP" altLang="en-US" dirty="0"/>
          </a:p>
        </p:txBody>
      </p:sp>
      <p:pic>
        <p:nvPicPr>
          <p:cNvPr id="6" name="Picture 5">
            <a:extLst>
              <a:ext uri="{FF2B5EF4-FFF2-40B4-BE49-F238E27FC236}">
                <a16:creationId xmlns:a16="http://schemas.microsoft.com/office/drawing/2014/main" id="{5B3D8128-7867-4159-A629-30F790880E38}"/>
              </a:ext>
            </a:extLst>
          </p:cNvPr>
          <p:cNvPicPr>
            <a:picLocks noChangeAspect="1"/>
          </p:cNvPicPr>
          <p:nvPr/>
        </p:nvPicPr>
        <p:blipFill>
          <a:blip r:embed="rId2"/>
          <a:stretch>
            <a:fillRect/>
          </a:stretch>
        </p:blipFill>
        <p:spPr>
          <a:xfrm>
            <a:off x="1551276" y="3795661"/>
            <a:ext cx="947099" cy="947099"/>
          </a:xfrm>
          <a:prstGeom prst="rect">
            <a:avLst/>
          </a:prstGeom>
        </p:spPr>
      </p:pic>
      <p:pic>
        <p:nvPicPr>
          <p:cNvPr id="7" name="Picture 6">
            <a:extLst>
              <a:ext uri="{FF2B5EF4-FFF2-40B4-BE49-F238E27FC236}">
                <a16:creationId xmlns:a16="http://schemas.microsoft.com/office/drawing/2014/main" id="{AFB9961C-3DEB-4E7A-A346-86B4CACC28B5}"/>
              </a:ext>
            </a:extLst>
          </p:cNvPr>
          <p:cNvPicPr>
            <a:picLocks noChangeAspect="1"/>
          </p:cNvPicPr>
          <p:nvPr/>
        </p:nvPicPr>
        <p:blipFill>
          <a:blip r:embed="rId2"/>
          <a:stretch>
            <a:fillRect/>
          </a:stretch>
        </p:blipFill>
        <p:spPr>
          <a:xfrm>
            <a:off x="5467775" y="3170401"/>
            <a:ext cx="947099" cy="947099"/>
          </a:xfrm>
          <a:prstGeom prst="rect">
            <a:avLst/>
          </a:prstGeom>
        </p:spPr>
      </p:pic>
      <p:sp>
        <p:nvSpPr>
          <p:cNvPr id="8" name="TextBox 7">
            <a:extLst>
              <a:ext uri="{FF2B5EF4-FFF2-40B4-BE49-F238E27FC236}">
                <a16:creationId xmlns:a16="http://schemas.microsoft.com/office/drawing/2014/main" id="{EF5AE93E-B71A-4A9E-AD29-43F3163950C1}"/>
              </a:ext>
            </a:extLst>
          </p:cNvPr>
          <p:cNvSpPr txBox="1"/>
          <p:nvPr/>
        </p:nvSpPr>
        <p:spPr>
          <a:xfrm>
            <a:off x="1663161" y="4742760"/>
            <a:ext cx="723331" cy="153888"/>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実行ホスト</a:t>
            </a:r>
            <a:endParaRPr kumimoji="1" lang="en-US" altLang="ja-JP" sz="1000" b="1" dirty="0">
              <a:latin typeface="Meiryo UI" panose="020B0604030504040204" pitchFamily="50" charset="-128"/>
              <a:ea typeface="Meiryo UI" panose="020B0604030504040204" pitchFamily="50" charset="-128"/>
            </a:endParaRPr>
          </a:p>
        </p:txBody>
      </p:sp>
      <p:sp>
        <p:nvSpPr>
          <p:cNvPr id="9" name="TextBox 8">
            <a:extLst>
              <a:ext uri="{FF2B5EF4-FFF2-40B4-BE49-F238E27FC236}">
                <a16:creationId xmlns:a16="http://schemas.microsoft.com/office/drawing/2014/main" id="{5796EA53-EC69-49D1-9590-D66643E5483A}"/>
              </a:ext>
            </a:extLst>
          </p:cNvPr>
          <p:cNvSpPr txBox="1"/>
          <p:nvPr/>
        </p:nvSpPr>
        <p:spPr>
          <a:xfrm>
            <a:off x="5579658" y="4360961"/>
            <a:ext cx="723331" cy="153888"/>
          </a:xfrm>
          <a:prstGeom prst="rect">
            <a:avLst/>
          </a:prstGeom>
          <a:noFill/>
        </p:spPr>
        <p:txBody>
          <a:bodyPr wrap="square" lIns="0" tIns="0" rIns="0" bIns="0" rtlCol="0">
            <a:spAutoFit/>
          </a:bodyPr>
          <a:lstStyle/>
          <a:p>
            <a:pPr algn="ctr"/>
            <a:r>
              <a:rPr kumimoji="1" lang="ja-JP" altLang="en-US" sz="1000" b="1" dirty="0">
                <a:latin typeface="Meiryo UI" panose="020B0604030504040204" pitchFamily="50" charset="-128"/>
                <a:ea typeface="Meiryo UI" panose="020B0604030504040204" pitchFamily="50" charset="-128"/>
              </a:rPr>
              <a:t>対象ホスト</a:t>
            </a:r>
            <a:endParaRPr kumimoji="1" lang="en-US" altLang="ja-JP" sz="1000" b="1" dirty="0">
              <a:latin typeface="Meiryo UI" panose="020B0604030504040204" pitchFamily="50" charset="-128"/>
              <a:ea typeface="Meiryo UI" panose="020B0604030504040204" pitchFamily="50" charset="-128"/>
            </a:endParaRPr>
          </a:p>
        </p:txBody>
      </p:sp>
      <p:pic>
        <p:nvPicPr>
          <p:cNvPr id="10" name="Picture 30" descr="Document Sm">
            <a:extLst>
              <a:ext uri="{FF2B5EF4-FFF2-40B4-BE49-F238E27FC236}">
                <a16:creationId xmlns:a16="http://schemas.microsoft.com/office/drawing/2014/main" id="{18387F89-E737-4BAB-B626-4C3443155AD2}"/>
              </a:ext>
            </a:extLst>
          </p:cNvPr>
          <p:cNvPicPr>
            <a:picLocks noChangeAspect="1" noChangeArrowheads="1"/>
          </p:cNvPicPr>
          <p:nvPr/>
        </p:nvPicPr>
        <p:blipFill>
          <a:blip r:embed="rId3" cstate="print"/>
          <a:srcRect/>
          <a:stretch>
            <a:fillRect/>
          </a:stretch>
        </p:blipFill>
        <p:spPr bwMode="auto">
          <a:xfrm>
            <a:off x="1509925" y="2156544"/>
            <a:ext cx="306473" cy="580627"/>
          </a:xfrm>
          <a:prstGeom prst="rect">
            <a:avLst/>
          </a:prstGeom>
          <a:noFill/>
          <a:ln w="9525">
            <a:noFill/>
            <a:miter lim="800000"/>
            <a:headEnd/>
            <a:tailEnd/>
          </a:ln>
        </p:spPr>
      </p:pic>
      <p:sp>
        <p:nvSpPr>
          <p:cNvPr id="11" name="TextBox 10">
            <a:extLst>
              <a:ext uri="{FF2B5EF4-FFF2-40B4-BE49-F238E27FC236}">
                <a16:creationId xmlns:a16="http://schemas.microsoft.com/office/drawing/2014/main" id="{35F68242-21B1-4083-8F6A-F022905C37DA}"/>
              </a:ext>
            </a:extLst>
          </p:cNvPr>
          <p:cNvSpPr txBox="1"/>
          <p:nvPr/>
        </p:nvSpPr>
        <p:spPr>
          <a:xfrm>
            <a:off x="1206771" y="2765181"/>
            <a:ext cx="1030406" cy="184666"/>
          </a:xfrm>
          <a:prstGeom prst="rect">
            <a:avLst/>
          </a:prstGeom>
          <a:noFill/>
        </p:spPr>
        <p:txBody>
          <a:bodyPr wrap="square" lIns="0" tIns="0" rIns="0" bIns="0" rtlCol="0">
            <a:spAutoFit/>
          </a:bodyPr>
          <a:lstStyle/>
          <a:p>
            <a:pPr algn="ctr"/>
            <a:r>
              <a:rPr kumimoji="1" lang="en-US" altLang="ja-JP" sz="1200" dirty="0"/>
              <a:t>inventory</a:t>
            </a:r>
            <a:endParaRPr kumimoji="1" lang="ja-JP" altLang="en-US" sz="1200" dirty="0"/>
          </a:p>
        </p:txBody>
      </p:sp>
      <p:sp>
        <p:nvSpPr>
          <p:cNvPr id="4" name="TextBox 3">
            <a:extLst>
              <a:ext uri="{FF2B5EF4-FFF2-40B4-BE49-F238E27FC236}">
                <a16:creationId xmlns:a16="http://schemas.microsoft.com/office/drawing/2014/main" id="{9E11C253-334B-47F5-B936-2EDA3BD7E45F}"/>
              </a:ext>
            </a:extLst>
          </p:cNvPr>
          <p:cNvSpPr txBox="1"/>
          <p:nvPr/>
        </p:nvSpPr>
        <p:spPr>
          <a:xfrm>
            <a:off x="1816398" y="2378319"/>
            <a:ext cx="798394" cy="215444"/>
          </a:xfrm>
          <a:prstGeom prst="rect">
            <a:avLst/>
          </a:prstGeom>
          <a:noFill/>
        </p:spPr>
        <p:txBody>
          <a:bodyPr wrap="square" lIns="0" tIns="0" rIns="0" bIns="0" rtlCol="0">
            <a:spAutoFit/>
          </a:bodyPr>
          <a:lstStyle/>
          <a:p>
            <a:pPr algn="ctr"/>
            <a:r>
              <a:rPr kumimoji="1" lang="en-US" altLang="ja-JP" sz="1400" b="1" dirty="0"/>
              <a:t>web-01</a:t>
            </a:r>
            <a:endParaRPr kumimoji="1" lang="ja-JP" altLang="en-US" sz="1400" b="1" dirty="0"/>
          </a:p>
        </p:txBody>
      </p:sp>
      <p:sp>
        <p:nvSpPr>
          <p:cNvPr id="13" name="TextBox 12">
            <a:extLst>
              <a:ext uri="{FF2B5EF4-FFF2-40B4-BE49-F238E27FC236}">
                <a16:creationId xmlns:a16="http://schemas.microsoft.com/office/drawing/2014/main" id="{57C7B4E6-748B-4A6A-8E32-9AA36540BD3A}"/>
              </a:ext>
            </a:extLst>
          </p:cNvPr>
          <p:cNvSpPr txBox="1"/>
          <p:nvPr/>
        </p:nvSpPr>
        <p:spPr>
          <a:xfrm>
            <a:off x="5504595" y="4537190"/>
            <a:ext cx="798394" cy="215444"/>
          </a:xfrm>
          <a:prstGeom prst="rect">
            <a:avLst/>
          </a:prstGeom>
          <a:noFill/>
        </p:spPr>
        <p:txBody>
          <a:bodyPr wrap="square" lIns="0" tIns="0" rIns="0" bIns="0" rtlCol="0">
            <a:spAutoFit/>
          </a:bodyPr>
          <a:lstStyle/>
          <a:p>
            <a:pPr algn="ctr"/>
            <a:r>
              <a:rPr kumimoji="1" lang="en-US" altLang="ja-JP" sz="1400" b="1" dirty="0"/>
              <a:t>web-01</a:t>
            </a:r>
            <a:endParaRPr kumimoji="1" lang="ja-JP" altLang="en-US" sz="1400" b="1" dirty="0"/>
          </a:p>
        </p:txBody>
      </p:sp>
      <p:pic>
        <p:nvPicPr>
          <p:cNvPr id="14" name="Picture 30" descr="Document Sm">
            <a:extLst>
              <a:ext uri="{FF2B5EF4-FFF2-40B4-BE49-F238E27FC236}">
                <a16:creationId xmlns:a16="http://schemas.microsoft.com/office/drawing/2014/main" id="{D50213BE-7D25-487C-BCC8-AC508E8848A9}"/>
              </a:ext>
            </a:extLst>
          </p:cNvPr>
          <p:cNvPicPr>
            <a:picLocks noChangeAspect="1" noChangeArrowheads="1"/>
          </p:cNvPicPr>
          <p:nvPr/>
        </p:nvPicPr>
        <p:blipFill>
          <a:blip r:embed="rId3" cstate="print"/>
          <a:srcRect/>
          <a:stretch>
            <a:fillRect/>
          </a:stretch>
        </p:blipFill>
        <p:spPr bwMode="auto">
          <a:xfrm>
            <a:off x="2882678" y="2195727"/>
            <a:ext cx="306473" cy="580627"/>
          </a:xfrm>
          <a:prstGeom prst="rect">
            <a:avLst/>
          </a:prstGeom>
          <a:noFill/>
          <a:ln w="9525">
            <a:noFill/>
            <a:miter lim="800000"/>
            <a:headEnd/>
            <a:tailEnd/>
          </a:ln>
        </p:spPr>
      </p:pic>
      <p:sp>
        <p:nvSpPr>
          <p:cNvPr id="16" name="TextBox 15">
            <a:extLst>
              <a:ext uri="{FF2B5EF4-FFF2-40B4-BE49-F238E27FC236}">
                <a16:creationId xmlns:a16="http://schemas.microsoft.com/office/drawing/2014/main" id="{3D220D3C-EAF6-482E-9659-691BB3416951}"/>
              </a:ext>
            </a:extLst>
          </p:cNvPr>
          <p:cNvSpPr txBox="1"/>
          <p:nvPr/>
        </p:nvSpPr>
        <p:spPr>
          <a:xfrm>
            <a:off x="2595884" y="2776354"/>
            <a:ext cx="1030406" cy="184666"/>
          </a:xfrm>
          <a:prstGeom prst="rect">
            <a:avLst/>
          </a:prstGeom>
          <a:noFill/>
        </p:spPr>
        <p:txBody>
          <a:bodyPr wrap="square" lIns="0" tIns="0" rIns="0" bIns="0" rtlCol="0">
            <a:spAutoFit/>
          </a:bodyPr>
          <a:lstStyle/>
          <a:p>
            <a:pPr algn="ctr"/>
            <a:r>
              <a:rPr kumimoji="1" lang="en-US" altLang="ja-JP" sz="1200" dirty="0" err="1"/>
              <a:t>plyabook</a:t>
            </a:r>
            <a:endParaRPr kumimoji="1" lang="ja-JP" altLang="en-US" sz="1200" dirty="0"/>
          </a:p>
        </p:txBody>
      </p:sp>
      <p:sp>
        <p:nvSpPr>
          <p:cNvPr id="5" name="TextBox 4">
            <a:extLst>
              <a:ext uri="{FF2B5EF4-FFF2-40B4-BE49-F238E27FC236}">
                <a16:creationId xmlns:a16="http://schemas.microsoft.com/office/drawing/2014/main" id="{0E65801B-1130-47ED-88C2-2B4FDE73B784}"/>
              </a:ext>
            </a:extLst>
          </p:cNvPr>
          <p:cNvSpPr txBox="1"/>
          <p:nvPr/>
        </p:nvSpPr>
        <p:spPr>
          <a:xfrm>
            <a:off x="884224" y="3038224"/>
            <a:ext cx="1632755" cy="369332"/>
          </a:xfrm>
          <a:prstGeom prst="rect">
            <a:avLst/>
          </a:prstGeom>
          <a:noFill/>
        </p:spPr>
        <p:txBody>
          <a:bodyPr wrap="square" lIns="0" tIns="0" rIns="0" bIns="0" rtlCol="0">
            <a:spAutoFit/>
          </a:bodyPr>
          <a:lstStyle/>
          <a:p>
            <a:pPr algn="ctr"/>
            <a:r>
              <a:rPr kumimoji="1" lang="ja-JP" altLang="en-US" sz="1200" b="1" dirty="0">
                <a:latin typeface="Meiryo UI" panose="020B0604030504040204" pitchFamily="50" charset="-128"/>
                <a:ea typeface="Meiryo UI" panose="020B0604030504040204" pitchFamily="50" charset="-128"/>
              </a:rPr>
              <a:t>① </a:t>
            </a:r>
            <a:r>
              <a:rPr kumimoji="1" lang="en-US" altLang="ja-JP" sz="1200" b="1" dirty="0">
                <a:latin typeface="Meiryo UI" panose="020B0604030504040204" pitchFamily="50" charset="-128"/>
                <a:ea typeface="Meiryo UI" panose="020B0604030504040204" pitchFamily="50" charset="-128"/>
              </a:rPr>
              <a:t>inventory</a:t>
            </a:r>
            <a:r>
              <a:rPr kumimoji="1" lang="ja-JP" altLang="en-US" sz="1200" b="1" dirty="0">
                <a:latin typeface="Meiryo UI" panose="020B0604030504040204" pitchFamily="50" charset="-128"/>
                <a:ea typeface="Meiryo UI" panose="020B0604030504040204" pitchFamily="50" charset="-128"/>
              </a:rPr>
              <a:t>から対象サーバを選択</a:t>
            </a:r>
          </a:p>
        </p:txBody>
      </p:sp>
      <p:sp>
        <p:nvSpPr>
          <p:cNvPr id="17" name="TextBox 16">
            <a:extLst>
              <a:ext uri="{FF2B5EF4-FFF2-40B4-BE49-F238E27FC236}">
                <a16:creationId xmlns:a16="http://schemas.microsoft.com/office/drawing/2014/main" id="{D63A98EE-785C-4E59-B650-EE586F00F975}"/>
              </a:ext>
            </a:extLst>
          </p:cNvPr>
          <p:cNvSpPr txBox="1"/>
          <p:nvPr/>
        </p:nvSpPr>
        <p:spPr>
          <a:xfrm>
            <a:off x="2595884" y="3143611"/>
            <a:ext cx="1730456" cy="369332"/>
          </a:xfrm>
          <a:prstGeom prst="rect">
            <a:avLst/>
          </a:prstGeom>
          <a:noFill/>
        </p:spPr>
        <p:txBody>
          <a:bodyPr wrap="square" lIns="0" tIns="0" rIns="0" bIns="0" rtlCol="0">
            <a:spAutoFit/>
          </a:bodyPr>
          <a:lstStyle/>
          <a:p>
            <a:pPr algn="ctr"/>
            <a:r>
              <a:rPr kumimoji="1" lang="ja-JP" altLang="en-US" sz="1200" b="1" dirty="0">
                <a:latin typeface="Meiryo UI" panose="020B0604030504040204" pitchFamily="50" charset="-128"/>
                <a:ea typeface="Meiryo UI" panose="020B0604030504040204" pitchFamily="50" charset="-128"/>
              </a:rPr>
              <a:t>② </a:t>
            </a:r>
            <a:r>
              <a:rPr kumimoji="1" lang="en-US" altLang="ja-JP" sz="1200" b="1" dirty="0">
                <a:latin typeface="Meiryo UI" panose="020B0604030504040204" pitchFamily="50" charset="-128"/>
                <a:ea typeface="Meiryo UI" panose="020B0604030504040204" pitchFamily="50" charset="-128"/>
              </a:rPr>
              <a:t>playbook</a:t>
            </a:r>
            <a:r>
              <a:rPr kumimoji="1" lang="ja-JP" altLang="en-US" sz="1200" b="1" dirty="0">
                <a:latin typeface="Meiryo UI" panose="020B0604030504040204" pitchFamily="50" charset="-128"/>
                <a:ea typeface="Meiryo UI" panose="020B0604030504040204" pitchFamily="50" charset="-128"/>
              </a:rPr>
              <a:t>の内容を</a:t>
            </a:r>
            <a:r>
              <a:rPr kumimoji="1" lang="en-US" altLang="ja-JP" sz="1200" b="1" dirty="0">
                <a:latin typeface="Meiryo UI" panose="020B0604030504040204" pitchFamily="50" charset="-128"/>
                <a:ea typeface="Meiryo UI" panose="020B0604030504040204" pitchFamily="50" charset="-128"/>
              </a:rPr>
              <a:t>Python</a:t>
            </a:r>
            <a:r>
              <a:rPr kumimoji="1" lang="ja-JP" altLang="en-US" sz="1200" b="1" dirty="0">
                <a:latin typeface="Meiryo UI" panose="020B0604030504040204" pitchFamily="50" charset="-128"/>
                <a:ea typeface="Meiryo UI" panose="020B0604030504040204" pitchFamily="50" charset="-128"/>
              </a:rPr>
              <a:t>実行コードに変換</a:t>
            </a:r>
          </a:p>
        </p:txBody>
      </p:sp>
      <p:cxnSp>
        <p:nvCxnSpPr>
          <p:cNvPr id="19" name="Straight Arrow Connector 18">
            <a:extLst>
              <a:ext uri="{FF2B5EF4-FFF2-40B4-BE49-F238E27FC236}">
                <a16:creationId xmlns:a16="http://schemas.microsoft.com/office/drawing/2014/main" id="{F6D8C1F0-1E75-49C2-9E01-1747F0A879B2}"/>
              </a:ext>
            </a:extLst>
          </p:cNvPr>
          <p:cNvCxnSpPr>
            <a:stCxn id="6" idx="3"/>
          </p:cNvCxnSpPr>
          <p:nvPr/>
        </p:nvCxnSpPr>
        <p:spPr>
          <a:xfrm flipV="1">
            <a:off x="2498375" y="3684896"/>
            <a:ext cx="2796956" cy="5843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3DB7E0-041F-4D4F-B002-B417A518718C}"/>
              </a:ext>
            </a:extLst>
          </p:cNvPr>
          <p:cNvSpPr txBox="1"/>
          <p:nvPr/>
        </p:nvSpPr>
        <p:spPr>
          <a:xfrm>
            <a:off x="3031625" y="4361885"/>
            <a:ext cx="1730456" cy="369332"/>
          </a:xfrm>
          <a:prstGeom prst="rect">
            <a:avLst/>
          </a:prstGeom>
          <a:noFill/>
        </p:spPr>
        <p:txBody>
          <a:bodyPr wrap="square" lIns="0" tIns="0" rIns="0" bIns="0" rtlCol="0">
            <a:spAutoFit/>
          </a:bodyPr>
          <a:lstStyle/>
          <a:p>
            <a:pPr algn="ctr"/>
            <a:r>
              <a:rPr kumimoji="1" lang="ja-JP" altLang="en-US" sz="1200" b="1" dirty="0">
                <a:latin typeface="Meiryo UI" panose="020B0604030504040204" pitchFamily="50" charset="-128"/>
                <a:ea typeface="Meiryo UI" panose="020B0604030504040204" pitchFamily="50" charset="-128"/>
              </a:rPr>
              <a:t>③実行コードを対象サーバに</a:t>
            </a:r>
            <a:r>
              <a:rPr kumimoji="1" lang="en-US" altLang="ja-JP" sz="1200" b="1" dirty="0">
                <a:latin typeface="Meiryo UI" panose="020B0604030504040204" pitchFamily="50" charset="-128"/>
                <a:ea typeface="Meiryo UI" panose="020B0604030504040204" pitchFamily="50" charset="-128"/>
              </a:rPr>
              <a:t>SFTP</a:t>
            </a:r>
            <a:r>
              <a:rPr kumimoji="1" lang="ja-JP" altLang="en-US" sz="1200" b="1" dirty="0">
                <a:latin typeface="Meiryo UI" panose="020B0604030504040204" pitchFamily="50" charset="-128"/>
                <a:ea typeface="Meiryo UI" panose="020B0604030504040204" pitchFamily="50" charset="-128"/>
              </a:rPr>
              <a:t>で転送</a:t>
            </a:r>
          </a:p>
        </p:txBody>
      </p:sp>
      <p:sp>
        <p:nvSpPr>
          <p:cNvPr id="21" name="TextBox 20">
            <a:extLst>
              <a:ext uri="{FF2B5EF4-FFF2-40B4-BE49-F238E27FC236}">
                <a16:creationId xmlns:a16="http://schemas.microsoft.com/office/drawing/2014/main" id="{D4AA829C-1E24-4E5F-8A2F-F0326DE21279}"/>
              </a:ext>
            </a:extLst>
          </p:cNvPr>
          <p:cNvSpPr txBox="1"/>
          <p:nvPr/>
        </p:nvSpPr>
        <p:spPr>
          <a:xfrm>
            <a:off x="5467775" y="2716417"/>
            <a:ext cx="1730456" cy="369332"/>
          </a:xfrm>
          <a:prstGeom prst="rect">
            <a:avLst/>
          </a:prstGeom>
          <a:noFill/>
        </p:spPr>
        <p:txBody>
          <a:bodyPr wrap="square" lIns="0" tIns="0" rIns="0" bIns="0" rtlCol="0">
            <a:spAutoFit/>
          </a:bodyPr>
          <a:lstStyle/>
          <a:p>
            <a:pPr algn="ctr"/>
            <a:r>
              <a:rPr kumimoji="1" lang="ja-JP" altLang="en-US" sz="1200" b="1" dirty="0">
                <a:latin typeface="Meiryo UI" panose="020B0604030504040204" pitchFamily="50" charset="-128"/>
                <a:ea typeface="Meiryo UI" panose="020B0604030504040204" pitchFamily="50" charset="-128"/>
              </a:rPr>
              <a:t>④対象サーバでプログラムを実行</a:t>
            </a:r>
          </a:p>
        </p:txBody>
      </p:sp>
      <p:sp>
        <p:nvSpPr>
          <p:cNvPr id="22" name="TextBox 21">
            <a:extLst>
              <a:ext uri="{FF2B5EF4-FFF2-40B4-BE49-F238E27FC236}">
                <a16:creationId xmlns:a16="http://schemas.microsoft.com/office/drawing/2014/main" id="{7E2AB670-3A4C-4051-AF3B-886F58124BD1}"/>
              </a:ext>
            </a:extLst>
          </p:cNvPr>
          <p:cNvSpPr txBox="1"/>
          <p:nvPr/>
        </p:nvSpPr>
        <p:spPr>
          <a:xfrm>
            <a:off x="6436766" y="3748168"/>
            <a:ext cx="1730456" cy="184666"/>
          </a:xfrm>
          <a:prstGeom prst="rect">
            <a:avLst/>
          </a:prstGeom>
          <a:noFill/>
        </p:spPr>
        <p:txBody>
          <a:bodyPr wrap="square" lIns="0" tIns="0" rIns="0" bIns="0" rtlCol="0">
            <a:spAutoFit/>
          </a:bodyPr>
          <a:lstStyle/>
          <a:p>
            <a:pPr algn="ctr"/>
            <a:r>
              <a:rPr kumimoji="1" lang="ja-JP" altLang="en-US" sz="1200" b="1" dirty="0">
                <a:latin typeface="Meiryo UI" panose="020B0604030504040204" pitchFamily="50" charset="-128"/>
                <a:ea typeface="Meiryo UI" panose="020B0604030504040204" pitchFamily="50" charset="-128"/>
              </a:rPr>
              <a:t>⑤実行したコードを削除</a:t>
            </a:r>
          </a:p>
        </p:txBody>
      </p:sp>
      <p:sp>
        <p:nvSpPr>
          <p:cNvPr id="23" name="Rectangle 22">
            <a:extLst>
              <a:ext uri="{FF2B5EF4-FFF2-40B4-BE49-F238E27FC236}">
                <a16:creationId xmlns:a16="http://schemas.microsoft.com/office/drawing/2014/main" id="{917C9E15-6A24-4869-BE10-472B83FE1BCA}"/>
              </a:ext>
            </a:extLst>
          </p:cNvPr>
          <p:cNvSpPr/>
          <p:nvPr/>
        </p:nvSpPr>
        <p:spPr>
          <a:xfrm>
            <a:off x="3420376" y="1262298"/>
            <a:ext cx="5437874" cy="524897"/>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2000" dirty="0">
                <a:solidFill>
                  <a:srgbClr val="00B050"/>
                </a:solidFill>
                <a:latin typeface="Meiryo UI" panose="020B0604030504040204" pitchFamily="50" charset="-128"/>
                <a:ea typeface="Meiryo UI" panose="020B0604030504040204" pitchFamily="50" charset="-128"/>
              </a:rPr>
              <a:t>$ ansible-playbook –</a:t>
            </a:r>
            <a:r>
              <a:rPr kumimoji="1" lang="en-US" altLang="ja-JP" sz="2000" dirty="0" err="1">
                <a:solidFill>
                  <a:srgbClr val="00B050"/>
                </a:solidFill>
                <a:latin typeface="Meiryo UI" panose="020B0604030504040204" pitchFamily="50" charset="-128"/>
                <a:ea typeface="Meiryo UI" panose="020B0604030504040204" pitchFamily="50" charset="-128"/>
              </a:rPr>
              <a:t>i</a:t>
            </a:r>
            <a:r>
              <a:rPr kumimoji="1" lang="en-US" altLang="ja-JP" sz="2000" dirty="0">
                <a:solidFill>
                  <a:srgbClr val="00B050"/>
                </a:solidFill>
                <a:latin typeface="Meiryo UI" panose="020B0604030504040204" pitchFamily="50" charset="-128"/>
                <a:ea typeface="Meiryo UI" panose="020B0604030504040204" pitchFamily="50" charset="-128"/>
              </a:rPr>
              <a:t> hosts </a:t>
            </a:r>
            <a:r>
              <a:rPr kumimoji="1" lang="en-US" altLang="ja-JP" sz="2000" dirty="0" err="1">
                <a:solidFill>
                  <a:srgbClr val="00B050"/>
                </a:solidFill>
                <a:latin typeface="Meiryo UI" panose="020B0604030504040204" pitchFamily="50" charset="-128"/>
                <a:ea typeface="Meiryo UI" panose="020B0604030504040204" pitchFamily="50" charset="-128"/>
              </a:rPr>
              <a:t>app_inst.yml</a:t>
            </a:r>
            <a:r>
              <a:rPr kumimoji="1" lang="en-US" altLang="ja-JP" sz="2000" dirty="0">
                <a:solidFill>
                  <a:srgbClr val="00B050"/>
                </a:solidFill>
                <a:latin typeface="Meiryo UI" panose="020B0604030504040204" pitchFamily="50" charset="-128"/>
                <a:ea typeface="Meiryo UI" panose="020B0604030504040204" pitchFamily="50" charset="-128"/>
              </a:rPr>
              <a:t>  </a:t>
            </a:r>
          </a:p>
        </p:txBody>
      </p:sp>
    </p:spTree>
    <p:extLst>
      <p:ext uri="{BB962C8B-B14F-4D97-AF65-F5344CB8AC3E}">
        <p14:creationId xmlns:p14="http://schemas.microsoft.com/office/powerpoint/2010/main" val="40759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a:t>
            </a:r>
            <a:r>
              <a:rPr lang="en-US" altLang="ja-JP" dirty="0"/>
              <a:t>1</a:t>
            </a:r>
            <a:r>
              <a:rPr lang="ja-JP" altLang="en-US" dirty="0"/>
              <a:t>回目実行）</a:t>
            </a:r>
            <a:endParaRPr kumimoji="1" lang="ja-JP" altLang="en-US" dirty="0"/>
          </a:p>
        </p:txBody>
      </p:sp>
      <p:sp>
        <p:nvSpPr>
          <p:cNvPr id="23" name="Rectangle 22">
            <a:extLst>
              <a:ext uri="{FF2B5EF4-FFF2-40B4-BE49-F238E27FC236}">
                <a16:creationId xmlns:a16="http://schemas.microsoft.com/office/drawing/2014/main" id="{917C9E15-6A24-4869-BE10-472B83FE1BCA}"/>
              </a:ext>
            </a:extLst>
          </p:cNvPr>
          <p:cNvSpPr/>
          <p:nvPr/>
        </p:nvSpPr>
        <p:spPr>
          <a:xfrm>
            <a:off x="203863" y="934873"/>
            <a:ext cx="8510232" cy="2845558"/>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rgbClr val="00B050"/>
                </a:solidFill>
                <a:latin typeface="SimHei" panose="02010609060101010101" pitchFamily="49" charset="-122"/>
                <a:ea typeface="SimHei" panose="02010609060101010101" pitchFamily="49" charset="-122"/>
              </a:rPr>
              <a:t>hemohemo@JPXXTANAKHL1C:</a:t>
            </a:r>
            <a:r>
              <a:rPr kumimoji="1" lang="en-US" altLang="ja-JP" sz="1050" dirty="0">
                <a:solidFill>
                  <a:schemeClr val="accent1">
                    <a:lumMod val="60000"/>
                    <a:lumOff val="40000"/>
                  </a:schemeClr>
                </a:solidFill>
                <a:latin typeface="SimHei" panose="02010609060101010101" pitchFamily="49" charset="-122"/>
                <a:ea typeface="SimHei" panose="02010609060101010101" pitchFamily="49" charset="-122"/>
              </a:rPr>
              <a:t>~/piper</a:t>
            </a:r>
            <a:r>
              <a:rPr kumimoji="1" lang="en-US" altLang="ja-JP" sz="1050" dirty="0">
                <a:solidFill>
                  <a:schemeClr val="tx2"/>
                </a:solidFill>
                <a:latin typeface="SimHei" panose="02010609060101010101" pitchFamily="49" charset="-122"/>
                <a:ea typeface="SimHei" panose="02010609060101010101" pitchFamily="49" charset="-122"/>
              </a:rPr>
              <a:t>$ ansible-playbook -</a:t>
            </a:r>
            <a:r>
              <a:rPr kumimoji="1" lang="en-US" altLang="ja-JP" sz="1050" dirty="0" err="1">
                <a:solidFill>
                  <a:schemeClr val="tx2"/>
                </a:solidFill>
                <a:latin typeface="SimHei" panose="02010609060101010101" pitchFamily="49" charset="-122"/>
                <a:ea typeface="SimHei" panose="02010609060101010101" pitchFamily="49" charset="-122"/>
              </a:rPr>
              <a:t>i</a:t>
            </a:r>
            <a:r>
              <a:rPr kumimoji="1" lang="en-US" altLang="ja-JP" sz="1050" dirty="0">
                <a:solidFill>
                  <a:schemeClr val="tx2"/>
                </a:solidFill>
                <a:latin typeface="SimHei" panose="02010609060101010101" pitchFamily="49" charset="-122"/>
                <a:ea typeface="SimHei" panose="02010609060101010101" pitchFamily="49" charset="-122"/>
              </a:rPr>
              <a:t> hosts </a:t>
            </a:r>
            <a:r>
              <a:rPr kumimoji="1" lang="en-US" altLang="ja-JP" sz="1050" dirty="0" err="1">
                <a:solidFill>
                  <a:schemeClr val="tx2"/>
                </a:solidFill>
                <a:latin typeface="SimHei" panose="02010609060101010101" pitchFamily="49" charset="-122"/>
                <a:ea typeface="SimHei" panose="02010609060101010101" pitchFamily="49" charset="-122"/>
              </a:rPr>
              <a:t>pinky.yml</a:t>
            </a:r>
            <a:endParaRPr kumimoji="1" lang="en-US" altLang="ja-JP" sz="1050" dirty="0">
              <a:solidFill>
                <a:schemeClr val="tx2"/>
              </a:solidFill>
              <a:latin typeface="SimHei" panose="02010609060101010101" pitchFamily="49" charset="-122"/>
              <a:ea typeface="SimHei" panose="02010609060101010101" pitchFamily="49" charset="-122"/>
            </a:endParaRP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PLAY [pinky] **************************************************************************************************************</a:t>
            </a:r>
          </a:p>
          <a:p>
            <a:endParaRPr kumimoji="1" lang="en-US" altLang="ja-JP" sz="1050" dirty="0">
              <a:solidFill>
                <a:schemeClr val="tx2"/>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TASK [Gathering Facts] ****************************************************************************************************</a:t>
            </a:r>
          </a:p>
          <a:p>
            <a:r>
              <a:rPr kumimoji="1" lang="en-US" altLang="ja-JP" sz="1050" dirty="0">
                <a:solidFill>
                  <a:srgbClr val="00B050"/>
                </a:solidFill>
                <a:latin typeface="SimHei" panose="02010609060101010101" pitchFamily="49" charset="-122"/>
                <a:ea typeface="SimHei" panose="02010609060101010101" pitchFamily="49" charset="-122"/>
              </a:rPr>
              <a:t>ok: [pinky]</a:t>
            </a: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TASK [Apache install] *****************************************************************************************************</a:t>
            </a:r>
          </a:p>
          <a:p>
            <a:r>
              <a:rPr kumimoji="1" lang="en-US" altLang="ja-JP" sz="1050" dirty="0">
                <a:solidFill>
                  <a:srgbClr val="00B050"/>
                </a:solidFill>
                <a:latin typeface="SimHei" panose="02010609060101010101" pitchFamily="49" charset="-122"/>
                <a:ea typeface="SimHei" panose="02010609060101010101" pitchFamily="49" charset="-122"/>
              </a:rPr>
              <a:t>ok: [pinky]</a:t>
            </a: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TASK [Apache startup] *****************************************************************************************************</a:t>
            </a:r>
          </a:p>
          <a:p>
            <a:r>
              <a:rPr kumimoji="1" lang="en-US" altLang="ja-JP" sz="1050" dirty="0">
                <a:solidFill>
                  <a:schemeClr val="accent3">
                    <a:lumMod val="60000"/>
                    <a:lumOff val="40000"/>
                  </a:schemeClr>
                </a:solidFill>
                <a:latin typeface="SimHei" panose="02010609060101010101" pitchFamily="49" charset="-122"/>
                <a:ea typeface="SimHei" panose="02010609060101010101" pitchFamily="49" charset="-122"/>
              </a:rPr>
              <a:t>changed: [pinky]</a:t>
            </a: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rgbClr val="00B050"/>
                </a:solidFill>
                <a:latin typeface="SimHei" panose="02010609060101010101" pitchFamily="49" charset="-122"/>
                <a:ea typeface="SimHei" panose="02010609060101010101" pitchFamily="49" charset="-122"/>
              </a:rPr>
              <a:t>PLAY RECAP ****************************************************************************************************************</a:t>
            </a:r>
          </a:p>
          <a:p>
            <a:r>
              <a:rPr kumimoji="1" lang="en-US" altLang="ja-JP" sz="1050" dirty="0">
                <a:solidFill>
                  <a:schemeClr val="accent3">
                    <a:lumMod val="60000"/>
                    <a:lumOff val="40000"/>
                  </a:schemeClr>
                </a:solidFill>
                <a:latin typeface="SimHei" panose="02010609060101010101" pitchFamily="49" charset="-122"/>
                <a:ea typeface="SimHei" panose="02010609060101010101" pitchFamily="49" charset="-122"/>
              </a:rPr>
              <a:t>pinky   </a:t>
            </a:r>
            <a:r>
              <a:rPr kumimoji="1" lang="en-US" altLang="ja-JP" sz="1050" dirty="0">
                <a:solidFill>
                  <a:srgbClr val="00B050"/>
                </a:solidFill>
                <a:latin typeface="SimHei" panose="02010609060101010101" pitchFamily="49" charset="-122"/>
                <a:ea typeface="SimHei" panose="02010609060101010101" pitchFamily="49" charset="-122"/>
              </a:rPr>
              <a:t>                   : ok=3    </a:t>
            </a:r>
            <a:r>
              <a:rPr kumimoji="1" lang="en-US" altLang="ja-JP" sz="1050" dirty="0">
                <a:solidFill>
                  <a:schemeClr val="accent3">
                    <a:lumMod val="60000"/>
                    <a:lumOff val="40000"/>
                  </a:schemeClr>
                </a:solidFill>
                <a:latin typeface="SimHei" panose="02010609060101010101" pitchFamily="49" charset="-122"/>
                <a:ea typeface="SimHei" panose="02010609060101010101" pitchFamily="49" charset="-122"/>
              </a:rPr>
              <a:t>changed=1    </a:t>
            </a:r>
            <a:r>
              <a:rPr kumimoji="1" lang="en-US" altLang="ja-JP" sz="1050" dirty="0">
                <a:solidFill>
                  <a:srgbClr val="00B050"/>
                </a:solidFill>
                <a:latin typeface="SimHei" panose="02010609060101010101" pitchFamily="49" charset="-122"/>
                <a:ea typeface="SimHei" panose="02010609060101010101" pitchFamily="49" charset="-122"/>
              </a:rPr>
              <a:t>unreachable=0    failed=0    skipped=0    rescued=0    ignored=0</a:t>
            </a:r>
          </a:p>
          <a:p>
            <a:endParaRPr kumimoji="1" lang="en-US" altLang="ja-JP" sz="1050" dirty="0">
              <a:solidFill>
                <a:srgbClr val="00B050"/>
              </a:solidFill>
              <a:latin typeface="SimHei" panose="02010609060101010101" pitchFamily="49" charset="-122"/>
              <a:ea typeface="SimHei" panose="02010609060101010101" pitchFamily="49" charset="-122"/>
            </a:endParaRPr>
          </a:p>
        </p:txBody>
      </p:sp>
      <p:sp>
        <p:nvSpPr>
          <p:cNvPr id="4" name="Content Placeholder 1">
            <a:extLst>
              <a:ext uri="{FF2B5EF4-FFF2-40B4-BE49-F238E27FC236}">
                <a16:creationId xmlns:a16="http://schemas.microsoft.com/office/drawing/2014/main" id="{B8998B2D-AD3A-49A6-B58A-D967905467FF}"/>
              </a:ext>
            </a:extLst>
          </p:cNvPr>
          <p:cNvSpPr>
            <a:spLocks noGrp="1"/>
          </p:cNvSpPr>
          <p:nvPr>
            <p:ph idx="1"/>
          </p:nvPr>
        </p:nvSpPr>
        <p:spPr>
          <a:xfrm>
            <a:off x="285750" y="4019418"/>
            <a:ext cx="8223629" cy="800441"/>
          </a:xfrm>
        </p:spPr>
        <p:txBody>
          <a:bodyPr/>
          <a:lstStyle/>
          <a:p>
            <a:r>
              <a:rPr kumimoji="1" lang="ja-JP" altLang="en-US" dirty="0"/>
              <a:t>この例では、すでに </a:t>
            </a:r>
            <a:r>
              <a:rPr kumimoji="1" lang="en-US" altLang="ja-JP" dirty="0"/>
              <a:t>apache</a:t>
            </a:r>
            <a:r>
              <a:rPr kumimoji="1" lang="ja-JP" altLang="en-US" dirty="0"/>
              <a:t>はインストール済であったので、プロセスの起動のみ実施された（インストールは</a:t>
            </a:r>
            <a:r>
              <a:rPr lang="ja-JP" altLang="en-US" dirty="0"/>
              <a:t>されない</a:t>
            </a:r>
            <a:r>
              <a:rPr kumimoji="1" lang="ja-JP" altLang="en-US" dirty="0"/>
              <a:t>）</a:t>
            </a:r>
          </a:p>
        </p:txBody>
      </p:sp>
      <p:sp>
        <p:nvSpPr>
          <p:cNvPr id="5" name="Rectangle 4">
            <a:extLst>
              <a:ext uri="{FF2B5EF4-FFF2-40B4-BE49-F238E27FC236}">
                <a16:creationId xmlns:a16="http://schemas.microsoft.com/office/drawing/2014/main" id="{D974A895-94A8-43B3-AF3C-77F31B4E7B96}"/>
              </a:ext>
            </a:extLst>
          </p:cNvPr>
          <p:cNvSpPr/>
          <p:nvPr/>
        </p:nvSpPr>
        <p:spPr>
          <a:xfrm>
            <a:off x="2721322" y="3285933"/>
            <a:ext cx="731562" cy="29316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spTree>
    <p:extLst>
      <p:ext uri="{BB962C8B-B14F-4D97-AF65-F5344CB8AC3E}">
        <p14:creationId xmlns:p14="http://schemas.microsoft.com/office/powerpoint/2010/main" val="3014164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a:t>
            </a:r>
            <a:r>
              <a:rPr lang="en-US" altLang="ja-JP" dirty="0"/>
              <a:t>2</a:t>
            </a:r>
            <a:r>
              <a:rPr lang="ja-JP" altLang="en-US" dirty="0"/>
              <a:t>回目実行）</a:t>
            </a:r>
            <a:endParaRPr kumimoji="1" lang="ja-JP" altLang="en-US" dirty="0"/>
          </a:p>
        </p:txBody>
      </p:sp>
      <p:sp>
        <p:nvSpPr>
          <p:cNvPr id="23" name="Rectangle 22">
            <a:extLst>
              <a:ext uri="{FF2B5EF4-FFF2-40B4-BE49-F238E27FC236}">
                <a16:creationId xmlns:a16="http://schemas.microsoft.com/office/drawing/2014/main" id="{917C9E15-6A24-4869-BE10-472B83FE1BCA}"/>
              </a:ext>
            </a:extLst>
          </p:cNvPr>
          <p:cNvSpPr/>
          <p:nvPr/>
        </p:nvSpPr>
        <p:spPr>
          <a:xfrm>
            <a:off x="203863" y="934873"/>
            <a:ext cx="8510232" cy="2845558"/>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050" dirty="0">
                <a:solidFill>
                  <a:srgbClr val="00B050"/>
                </a:solidFill>
                <a:latin typeface="SimHei" panose="02010609060101010101" pitchFamily="49" charset="-122"/>
                <a:ea typeface="SimHei" panose="02010609060101010101" pitchFamily="49" charset="-122"/>
              </a:rPr>
              <a:t>hemohemo@JPXXTANAKHL1C:</a:t>
            </a:r>
            <a:r>
              <a:rPr kumimoji="1" lang="en-US" altLang="ja-JP" sz="1050" dirty="0">
                <a:solidFill>
                  <a:schemeClr val="accent1">
                    <a:lumMod val="60000"/>
                    <a:lumOff val="40000"/>
                  </a:schemeClr>
                </a:solidFill>
                <a:latin typeface="SimHei" panose="02010609060101010101" pitchFamily="49" charset="-122"/>
                <a:ea typeface="SimHei" panose="02010609060101010101" pitchFamily="49" charset="-122"/>
              </a:rPr>
              <a:t>~/piper</a:t>
            </a:r>
            <a:r>
              <a:rPr kumimoji="1" lang="en-US" altLang="ja-JP" sz="1050" dirty="0">
                <a:solidFill>
                  <a:schemeClr val="tx2"/>
                </a:solidFill>
                <a:latin typeface="SimHei" panose="02010609060101010101" pitchFamily="49" charset="-122"/>
                <a:ea typeface="SimHei" panose="02010609060101010101" pitchFamily="49" charset="-122"/>
              </a:rPr>
              <a:t>$ ansible-playbook -</a:t>
            </a:r>
            <a:r>
              <a:rPr kumimoji="1" lang="en-US" altLang="ja-JP" sz="1050" dirty="0" err="1">
                <a:solidFill>
                  <a:schemeClr val="tx2"/>
                </a:solidFill>
                <a:latin typeface="SimHei" panose="02010609060101010101" pitchFamily="49" charset="-122"/>
                <a:ea typeface="SimHei" panose="02010609060101010101" pitchFamily="49" charset="-122"/>
              </a:rPr>
              <a:t>i</a:t>
            </a:r>
            <a:r>
              <a:rPr kumimoji="1" lang="en-US" altLang="ja-JP" sz="1050" dirty="0">
                <a:solidFill>
                  <a:schemeClr val="tx2"/>
                </a:solidFill>
                <a:latin typeface="SimHei" panose="02010609060101010101" pitchFamily="49" charset="-122"/>
                <a:ea typeface="SimHei" panose="02010609060101010101" pitchFamily="49" charset="-122"/>
              </a:rPr>
              <a:t> hosts </a:t>
            </a:r>
            <a:r>
              <a:rPr kumimoji="1" lang="en-US" altLang="ja-JP" sz="1050" dirty="0" err="1">
                <a:solidFill>
                  <a:schemeClr val="tx2"/>
                </a:solidFill>
                <a:latin typeface="SimHei" panose="02010609060101010101" pitchFamily="49" charset="-122"/>
                <a:ea typeface="SimHei" panose="02010609060101010101" pitchFamily="49" charset="-122"/>
              </a:rPr>
              <a:t>pinky.yml</a:t>
            </a:r>
            <a:endParaRPr kumimoji="1" lang="en-US" altLang="ja-JP" sz="1050" dirty="0">
              <a:solidFill>
                <a:schemeClr val="tx2"/>
              </a:solidFill>
              <a:latin typeface="SimHei" panose="02010609060101010101" pitchFamily="49" charset="-122"/>
              <a:ea typeface="SimHei" panose="02010609060101010101" pitchFamily="49" charset="-122"/>
            </a:endParaRP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PLAY [pinky] **************************************************************************************************************</a:t>
            </a:r>
          </a:p>
          <a:p>
            <a:endParaRPr kumimoji="1" lang="en-US" altLang="ja-JP" sz="1050" dirty="0">
              <a:solidFill>
                <a:schemeClr val="tx2"/>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TASK [Gathering Facts] ****************************************************************************************************</a:t>
            </a:r>
          </a:p>
          <a:p>
            <a:r>
              <a:rPr kumimoji="1" lang="en-US" altLang="ja-JP" sz="1050" dirty="0">
                <a:solidFill>
                  <a:srgbClr val="00B050"/>
                </a:solidFill>
                <a:latin typeface="SimHei" panose="02010609060101010101" pitchFamily="49" charset="-122"/>
                <a:ea typeface="SimHei" panose="02010609060101010101" pitchFamily="49" charset="-122"/>
              </a:rPr>
              <a:t>ok: [pinky]</a:t>
            </a: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TASK [Apache install] *****************************************************************************************************</a:t>
            </a:r>
          </a:p>
          <a:p>
            <a:r>
              <a:rPr kumimoji="1" lang="en-US" altLang="ja-JP" sz="1050" dirty="0">
                <a:solidFill>
                  <a:srgbClr val="00B050"/>
                </a:solidFill>
                <a:latin typeface="SimHei" panose="02010609060101010101" pitchFamily="49" charset="-122"/>
                <a:ea typeface="SimHei" panose="02010609060101010101" pitchFamily="49" charset="-122"/>
              </a:rPr>
              <a:t>ok: [pinky]</a:t>
            </a: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chemeClr val="tx2"/>
                </a:solidFill>
                <a:latin typeface="SimHei" panose="02010609060101010101" pitchFamily="49" charset="-122"/>
                <a:ea typeface="SimHei" panose="02010609060101010101" pitchFamily="49" charset="-122"/>
              </a:rPr>
              <a:t>TASK [Apache startup] *****************************************************************************************************</a:t>
            </a:r>
          </a:p>
          <a:p>
            <a:r>
              <a:rPr kumimoji="1" lang="en-US" altLang="ja-JP" sz="1050" dirty="0">
                <a:solidFill>
                  <a:srgbClr val="00B050"/>
                </a:solidFill>
                <a:latin typeface="SimHei" panose="02010609060101010101" pitchFamily="49" charset="-122"/>
                <a:ea typeface="SimHei" panose="02010609060101010101" pitchFamily="49" charset="-122"/>
              </a:rPr>
              <a:t>changed: [pinky]</a:t>
            </a:r>
          </a:p>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rgbClr val="00B050"/>
                </a:solidFill>
                <a:latin typeface="SimHei" panose="02010609060101010101" pitchFamily="49" charset="-122"/>
                <a:ea typeface="SimHei" panose="02010609060101010101" pitchFamily="49" charset="-122"/>
              </a:rPr>
              <a:t>PLAY RECAP ****************************************************************************************************************</a:t>
            </a:r>
          </a:p>
          <a:p>
            <a:r>
              <a:rPr kumimoji="1" lang="en-US" altLang="ja-JP" sz="1050" dirty="0">
                <a:solidFill>
                  <a:srgbClr val="00B050"/>
                </a:solidFill>
                <a:latin typeface="SimHei" panose="02010609060101010101" pitchFamily="49" charset="-122"/>
                <a:ea typeface="SimHei" panose="02010609060101010101" pitchFamily="49" charset="-122"/>
              </a:rPr>
              <a:t>pinky </a:t>
            </a:r>
            <a:r>
              <a:rPr kumimoji="1" lang="en-US" altLang="ja-JP" sz="1050" dirty="0">
                <a:solidFill>
                  <a:schemeClr val="accent3">
                    <a:lumMod val="60000"/>
                    <a:lumOff val="40000"/>
                  </a:schemeClr>
                </a:solidFill>
                <a:latin typeface="SimHei" panose="02010609060101010101" pitchFamily="49" charset="-122"/>
                <a:ea typeface="SimHei" panose="02010609060101010101" pitchFamily="49" charset="-122"/>
              </a:rPr>
              <a:t>  </a:t>
            </a:r>
            <a:r>
              <a:rPr kumimoji="1" lang="en-US" altLang="ja-JP" sz="1050" dirty="0">
                <a:solidFill>
                  <a:srgbClr val="00B050"/>
                </a:solidFill>
                <a:latin typeface="SimHei" panose="02010609060101010101" pitchFamily="49" charset="-122"/>
                <a:ea typeface="SimHei" panose="02010609060101010101" pitchFamily="49" charset="-122"/>
              </a:rPr>
              <a:t>                   : ok=3    changed=0    unreachable=0    failed=0    skipped=0    rescued=0    ignored=0</a:t>
            </a:r>
          </a:p>
          <a:p>
            <a:endParaRPr kumimoji="1" lang="en-US" altLang="ja-JP" sz="1050" dirty="0">
              <a:solidFill>
                <a:srgbClr val="00B050"/>
              </a:solidFill>
              <a:latin typeface="SimHei" panose="02010609060101010101" pitchFamily="49" charset="-122"/>
              <a:ea typeface="SimHei" panose="02010609060101010101" pitchFamily="49" charset="-122"/>
            </a:endParaRPr>
          </a:p>
        </p:txBody>
      </p:sp>
      <p:sp>
        <p:nvSpPr>
          <p:cNvPr id="26" name="Content Placeholder 1">
            <a:extLst>
              <a:ext uri="{FF2B5EF4-FFF2-40B4-BE49-F238E27FC236}">
                <a16:creationId xmlns:a16="http://schemas.microsoft.com/office/drawing/2014/main" id="{E7BEC92A-E145-428C-8607-E8DF4564252F}"/>
              </a:ext>
            </a:extLst>
          </p:cNvPr>
          <p:cNvSpPr>
            <a:spLocks noGrp="1"/>
          </p:cNvSpPr>
          <p:nvPr>
            <p:ph idx="1"/>
          </p:nvPr>
        </p:nvSpPr>
        <p:spPr>
          <a:xfrm>
            <a:off x="285750" y="4019418"/>
            <a:ext cx="8223629" cy="800441"/>
          </a:xfrm>
        </p:spPr>
        <p:txBody>
          <a:bodyPr/>
          <a:lstStyle/>
          <a:p>
            <a:r>
              <a:rPr kumimoji="1" lang="en-US" altLang="ja-JP" dirty="0"/>
              <a:t>2</a:t>
            </a:r>
            <a:r>
              <a:rPr kumimoji="1" lang="ja-JP" altLang="en-US" dirty="0"/>
              <a:t>度目の実施は、</a:t>
            </a:r>
            <a:r>
              <a:rPr kumimoji="1" lang="en-US" altLang="ja-JP" dirty="0"/>
              <a:t>apache</a:t>
            </a:r>
            <a:r>
              <a:rPr kumimoji="1" lang="ja-JP" altLang="en-US" dirty="0"/>
              <a:t>すでに起動しているので実行処理はされない</a:t>
            </a:r>
            <a:endParaRPr kumimoji="1" lang="en-US" altLang="ja-JP" dirty="0"/>
          </a:p>
          <a:p>
            <a:r>
              <a:rPr lang="ja-JP" altLang="en-US" dirty="0"/>
              <a:t>起動する・しないではなく、起動している状態にするということ　</a:t>
            </a:r>
            <a:endParaRPr kumimoji="1" lang="ja-JP" altLang="en-US" dirty="0"/>
          </a:p>
        </p:txBody>
      </p:sp>
      <p:sp>
        <p:nvSpPr>
          <p:cNvPr id="27" name="TextBox 26">
            <a:extLst>
              <a:ext uri="{FF2B5EF4-FFF2-40B4-BE49-F238E27FC236}">
                <a16:creationId xmlns:a16="http://schemas.microsoft.com/office/drawing/2014/main" id="{E3F3E5CD-9116-471A-960F-F872B7BB8589}"/>
              </a:ext>
            </a:extLst>
          </p:cNvPr>
          <p:cNvSpPr txBox="1"/>
          <p:nvPr/>
        </p:nvSpPr>
        <p:spPr>
          <a:xfrm>
            <a:off x="5929952" y="4504848"/>
            <a:ext cx="1856095" cy="276999"/>
          </a:xfrm>
          <a:prstGeom prst="rect">
            <a:avLst/>
          </a:prstGeom>
          <a:solidFill>
            <a:schemeClr val="bg2"/>
          </a:solidFill>
        </p:spPr>
        <p:txBody>
          <a:bodyPr wrap="square" lIns="0" tIns="0" rIns="0" bIns="0" rtlCol="0">
            <a:spAutoFit/>
          </a:bodyPr>
          <a:lstStyle/>
          <a:p>
            <a:pPr algn="ctr"/>
            <a:r>
              <a:rPr kumimoji="1" lang="en-US" altLang="ja-JP" sz="1800" dirty="0">
                <a:solidFill>
                  <a:srgbClr val="00B050"/>
                </a:solidFill>
                <a:latin typeface="Meiryo UI" panose="020B0604030504040204" pitchFamily="50" charset="-128"/>
                <a:ea typeface="Meiryo UI" panose="020B0604030504040204" pitchFamily="50" charset="-128"/>
              </a:rPr>
              <a:t>state=started</a:t>
            </a:r>
            <a:endParaRPr kumimoji="1" lang="ja-JP" altLang="en-US" sz="1800" dirty="0"/>
          </a:p>
        </p:txBody>
      </p:sp>
      <p:sp>
        <p:nvSpPr>
          <p:cNvPr id="28" name="TextBox 27">
            <a:extLst>
              <a:ext uri="{FF2B5EF4-FFF2-40B4-BE49-F238E27FC236}">
                <a16:creationId xmlns:a16="http://schemas.microsoft.com/office/drawing/2014/main" id="{5A9E4BBB-8A8D-4767-94EB-0C11EB48A4B1}"/>
              </a:ext>
            </a:extLst>
          </p:cNvPr>
          <p:cNvSpPr txBox="1"/>
          <p:nvPr/>
        </p:nvSpPr>
        <p:spPr>
          <a:xfrm>
            <a:off x="5929951" y="4834943"/>
            <a:ext cx="1856095" cy="184666"/>
          </a:xfrm>
          <a:prstGeom prst="rect">
            <a:avLst/>
          </a:prstGeom>
          <a:noFill/>
        </p:spPr>
        <p:txBody>
          <a:bodyPr wrap="square" lIns="0" tIns="0" rIns="0" bIns="0" rtlCol="0">
            <a:spAutoFit/>
          </a:bodyPr>
          <a:lstStyle/>
          <a:p>
            <a:pPr algn="ctr"/>
            <a:r>
              <a:rPr kumimoji="1" lang="en-US" altLang="ja-JP" sz="1200" dirty="0">
                <a:solidFill>
                  <a:schemeClr val="accent1">
                    <a:lumMod val="60000"/>
                    <a:lumOff val="40000"/>
                  </a:schemeClr>
                </a:solidFill>
                <a:latin typeface="Meiryo UI" panose="020B0604030504040204" pitchFamily="50" charset="-128"/>
                <a:ea typeface="Meiryo UI" panose="020B0604030504040204" pitchFamily="50" charset="-128"/>
              </a:rPr>
              <a:t>start </a:t>
            </a:r>
            <a:r>
              <a:rPr kumimoji="1" lang="ja-JP" altLang="en-US" sz="1200" dirty="0">
                <a:solidFill>
                  <a:schemeClr val="accent1">
                    <a:lumMod val="60000"/>
                    <a:lumOff val="40000"/>
                  </a:schemeClr>
                </a:solidFill>
                <a:latin typeface="Meiryo UI" panose="020B0604030504040204" pitchFamily="50" charset="-128"/>
                <a:ea typeface="Meiryo UI" panose="020B0604030504040204" pitchFamily="50" charset="-128"/>
              </a:rPr>
              <a:t>ではなく </a:t>
            </a:r>
            <a:r>
              <a:rPr kumimoji="1" lang="en-US" altLang="ja-JP" sz="1200" dirty="0">
                <a:solidFill>
                  <a:schemeClr val="accent1">
                    <a:lumMod val="60000"/>
                    <a:lumOff val="40000"/>
                  </a:schemeClr>
                </a:solidFill>
                <a:latin typeface="Meiryo UI" panose="020B0604030504040204" pitchFamily="50" charset="-128"/>
                <a:ea typeface="Meiryo UI" panose="020B0604030504040204" pitchFamily="50" charset="-128"/>
              </a:rPr>
              <a:t>started</a:t>
            </a:r>
            <a:endParaRPr kumimoji="1" lang="ja-JP" altLang="en-US" sz="1200" dirty="0">
              <a:solidFill>
                <a:schemeClr val="accent1">
                  <a:lumMod val="60000"/>
                  <a:lumOff val="40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8804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構成（実行結果：</a:t>
            </a:r>
            <a:r>
              <a:rPr lang="en-US" altLang="ja-JP" dirty="0"/>
              <a:t>RECAP</a:t>
            </a:r>
            <a:r>
              <a:rPr lang="ja-JP" altLang="en-US" dirty="0"/>
              <a:t>）</a:t>
            </a:r>
            <a:endParaRPr kumimoji="1" lang="ja-JP" altLang="en-US" dirty="0"/>
          </a:p>
        </p:txBody>
      </p:sp>
      <p:sp>
        <p:nvSpPr>
          <p:cNvPr id="23" name="Rectangle 22">
            <a:extLst>
              <a:ext uri="{FF2B5EF4-FFF2-40B4-BE49-F238E27FC236}">
                <a16:creationId xmlns:a16="http://schemas.microsoft.com/office/drawing/2014/main" id="{917C9E15-6A24-4869-BE10-472B83FE1BCA}"/>
              </a:ext>
            </a:extLst>
          </p:cNvPr>
          <p:cNvSpPr/>
          <p:nvPr/>
        </p:nvSpPr>
        <p:spPr>
          <a:xfrm>
            <a:off x="203863" y="934873"/>
            <a:ext cx="8510232" cy="722477"/>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050" dirty="0">
              <a:solidFill>
                <a:srgbClr val="00B050"/>
              </a:solidFill>
              <a:latin typeface="SimHei" panose="02010609060101010101" pitchFamily="49" charset="-122"/>
              <a:ea typeface="SimHei" panose="02010609060101010101" pitchFamily="49" charset="-122"/>
            </a:endParaRPr>
          </a:p>
          <a:p>
            <a:r>
              <a:rPr kumimoji="1" lang="en-US" altLang="ja-JP" sz="1050" dirty="0">
                <a:solidFill>
                  <a:srgbClr val="00B050"/>
                </a:solidFill>
                <a:latin typeface="SimHei" panose="02010609060101010101" pitchFamily="49" charset="-122"/>
                <a:ea typeface="SimHei" panose="02010609060101010101" pitchFamily="49" charset="-122"/>
              </a:rPr>
              <a:t>PLAY RECAP ****************************************************************************************************************</a:t>
            </a:r>
          </a:p>
          <a:p>
            <a:r>
              <a:rPr kumimoji="1" lang="en-US" altLang="ja-JP" sz="1050" dirty="0">
                <a:solidFill>
                  <a:srgbClr val="00B050"/>
                </a:solidFill>
                <a:latin typeface="SimHei" panose="02010609060101010101" pitchFamily="49" charset="-122"/>
                <a:ea typeface="SimHei" panose="02010609060101010101" pitchFamily="49" charset="-122"/>
              </a:rPr>
              <a:t>pinky </a:t>
            </a:r>
            <a:r>
              <a:rPr kumimoji="1" lang="en-US" altLang="ja-JP" sz="1050" dirty="0">
                <a:solidFill>
                  <a:schemeClr val="accent3">
                    <a:lumMod val="60000"/>
                    <a:lumOff val="40000"/>
                  </a:schemeClr>
                </a:solidFill>
                <a:latin typeface="SimHei" panose="02010609060101010101" pitchFamily="49" charset="-122"/>
                <a:ea typeface="SimHei" panose="02010609060101010101" pitchFamily="49" charset="-122"/>
              </a:rPr>
              <a:t>  </a:t>
            </a:r>
            <a:r>
              <a:rPr kumimoji="1" lang="en-US" altLang="ja-JP" sz="1050" dirty="0">
                <a:solidFill>
                  <a:srgbClr val="00B050"/>
                </a:solidFill>
                <a:latin typeface="SimHei" panose="02010609060101010101" pitchFamily="49" charset="-122"/>
                <a:ea typeface="SimHei" panose="02010609060101010101" pitchFamily="49" charset="-122"/>
              </a:rPr>
              <a:t>                   : ok=3    changed=1    unreachable=0    failed=0    skipped=0    rescued=0    ignored=0</a:t>
            </a:r>
          </a:p>
          <a:p>
            <a:endParaRPr kumimoji="1" lang="en-US" altLang="ja-JP" sz="1050" dirty="0">
              <a:solidFill>
                <a:srgbClr val="00B050"/>
              </a:solidFill>
              <a:latin typeface="SimHei" panose="02010609060101010101" pitchFamily="49" charset="-122"/>
              <a:ea typeface="SimHei" panose="02010609060101010101" pitchFamily="49" charset="-122"/>
            </a:endParaRPr>
          </a:p>
        </p:txBody>
      </p:sp>
      <p:sp>
        <p:nvSpPr>
          <p:cNvPr id="4" name="Content Placeholder 3">
            <a:extLst>
              <a:ext uri="{FF2B5EF4-FFF2-40B4-BE49-F238E27FC236}">
                <a16:creationId xmlns:a16="http://schemas.microsoft.com/office/drawing/2014/main" id="{F02EBF38-3405-4635-81ED-515D7C6597B2}"/>
              </a:ext>
            </a:extLst>
          </p:cNvPr>
          <p:cNvSpPr>
            <a:spLocks noGrp="1"/>
          </p:cNvSpPr>
          <p:nvPr>
            <p:ph idx="1"/>
          </p:nvPr>
        </p:nvSpPr>
        <p:spPr>
          <a:xfrm>
            <a:off x="285750" y="1975824"/>
            <a:ext cx="8572500" cy="2539025"/>
          </a:xfrm>
        </p:spPr>
        <p:txBody>
          <a:bodyPr/>
          <a:lstStyle/>
          <a:p>
            <a:r>
              <a:rPr lang="en-US" altLang="ja-JP" dirty="0"/>
              <a:t>OK			</a:t>
            </a:r>
            <a:r>
              <a:rPr lang="ja-JP" altLang="en-US" dirty="0"/>
              <a:t>定義された状態になっている</a:t>
            </a:r>
            <a:endParaRPr lang="en-US" altLang="ja-JP" dirty="0"/>
          </a:p>
          <a:p>
            <a:r>
              <a:rPr lang="en-US" altLang="ja-JP" dirty="0"/>
              <a:t>Changed		</a:t>
            </a:r>
            <a:r>
              <a:rPr lang="ja-JP" altLang="en-US" dirty="0"/>
              <a:t>定義された状態に変更が行われた</a:t>
            </a:r>
            <a:endParaRPr lang="en-US" altLang="ja-JP" dirty="0"/>
          </a:p>
          <a:p>
            <a:r>
              <a:rPr lang="en-US" altLang="ja-JP" dirty="0"/>
              <a:t>Unreachable	</a:t>
            </a:r>
            <a:r>
              <a:rPr lang="ja-JP" altLang="en-US" dirty="0"/>
              <a:t>対象ホストへの接続に失敗した</a:t>
            </a:r>
            <a:endParaRPr lang="en-US" altLang="ja-JP" dirty="0"/>
          </a:p>
          <a:p>
            <a:r>
              <a:rPr lang="en-US" altLang="ja-JP" dirty="0"/>
              <a:t>Failed		</a:t>
            </a:r>
            <a:r>
              <a:rPr lang="ja-JP" altLang="en-US" dirty="0"/>
              <a:t>タスクの実行が失敗</a:t>
            </a:r>
          </a:p>
        </p:txBody>
      </p:sp>
    </p:spTree>
    <p:extLst>
      <p:ext uri="{BB962C8B-B14F-4D97-AF65-F5344CB8AC3E}">
        <p14:creationId xmlns:p14="http://schemas.microsoft.com/office/powerpoint/2010/main" val="954917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構成（実行結果：</a:t>
            </a:r>
            <a:r>
              <a:rPr lang="en-US" altLang="ja-JP" dirty="0"/>
              <a:t>RECAP</a:t>
            </a:r>
            <a:r>
              <a:rPr lang="ja-JP" altLang="en-US" dirty="0"/>
              <a:t>）</a:t>
            </a:r>
            <a:endParaRPr kumimoji="1" lang="ja-JP" altLang="en-US" dirty="0"/>
          </a:p>
        </p:txBody>
      </p:sp>
      <p:sp>
        <p:nvSpPr>
          <p:cNvPr id="23" name="Rectangle 22">
            <a:extLst>
              <a:ext uri="{FF2B5EF4-FFF2-40B4-BE49-F238E27FC236}">
                <a16:creationId xmlns:a16="http://schemas.microsoft.com/office/drawing/2014/main" id="{917C9E15-6A24-4869-BE10-472B83FE1BCA}"/>
              </a:ext>
            </a:extLst>
          </p:cNvPr>
          <p:cNvSpPr/>
          <p:nvPr/>
        </p:nvSpPr>
        <p:spPr>
          <a:xfrm>
            <a:off x="203863" y="934873"/>
            <a:ext cx="8510232" cy="1865477"/>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rgbClr val="00B050"/>
                </a:solidFill>
                <a:latin typeface="SimHei" panose="02010609060101010101" pitchFamily="49" charset="-122"/>
                <a:ea typeface="SimHei" panose="02010609060101010101" pitchFamily="49" charset="-122"/>
              </a:rPr>
              <a:t>$ ansible web-01 –m ping</a:t>
            </a:r>
          </a:p>
          <a:p>
            <a:r>
              <a:rPr kumimoji="1" lang="en-US" altLang="ja-JP" sz="1400" dirty="0">
                <a:solidFill>
                  <a:srgbClr val="00B050"/>
                </a:solidFill>
                <a:latin typeface="SimHei" panose="02010609060101010101" pitchFamily="49" charset="-122"/>
                <a:ea typeface="SimHei" panose="02010609060101010101" pitchFamily="49" charset="-122"/>
              </a:rPr>
              <a:t>pinky | SUCCESS =&gt; {</a:t>
            </a:r>
          </a:p>
          <a:p>
            <a:r>
              <a:rPr kumimoji="1" lang="en-US" altLang="ja-JP" sz="1400" dirty="0">
                <a:solidFill>
                  <a:srgbClr val="00B050"/>
                </a:solidFill>
                <a:latin typeface="SimHei" panose="02010609060101010101" pitchFamily="49" charset="-122"/>
                <a:ea typeface="SimHei" panose="02010609060101010101" pitchFamily="49" charset="-122"/>
              </a:rPr>
              <a:t>    "</a:t>
            </a:r>
            <a:r>
              <a:rPr kumimoji="1" lang="en-US" altLang="ja-JP" sz="1400" dirty="0" err="1">
                <a:solidFill>
                  <a:srgbClr val="00B050"/>
                </a:solidFill>
                <a:latin typeface="SimHei" panose="02010609060101010101" pitchFamily="49" charset="-122"/>
                <a:ea typeface="SimHei" panose="02010609060101010101" pitchFamily="49" charset="-122"/>
              </a:rPr>
              <a:t>ansible_facts</a:t>
            </a:r>
            <a:r>
              <a:rPr kumimoji="1" lang="en-US" altLang="ja-JP" sz="1400" dirty="0">
                <a:solidFill>
                  <a:srgbClr val="00B050"/>
                </a:solidFill>
                <a:latin typeface="SimHei" panose="02010609060101010101" pitchFamily="49" charset="-122"/>
                <a:ea typeface="SimHei" panose="02010609060101010101" pitchFamily="49" charset="-122"/>
              </a:rPr>
              <a:t>": {</a:t>
            </a:r>
          </a:p>
          <a:p>
            <a:r>
              <a:rPr kumimoji="1" lang="en-US" altLang="ja-JP" sz="1400" dirty="0">
                <a:solidFill>
                  <a:srgbClr val="00B050"/>
                </a:solidFill>
                <a:latin typeface="SimHei" panose="02010609060101010101" pitchFamily="49" charset="-122"/>
                <a:ea typeface="SimHei" panose="02010609060101010101" pitchFamily="49" charset="-122"/>
              </a:rPr>
              <a:t>        "</a:t>
            </a:r>
            <a:r>
              <a:rPr kumimoji="1" lang="en-US" altLang="ja-JP" sz="1400" dirty="0" err="1">
                <a:solidFill>
                  <a:srgbClr val="00B050"/>
                </a:solidFill>
                <a:latin typeface="SimHei" panose="02010609060101010101" pitchFamily="49" charset="-122"/>
                <a:ea typeface="SimHei" panose="02010609060101010101" pitchFamily="49" charset="-122"/>
              </a:rPr>
              <a:t>discovered_interpreter_python</a:t>
            </a:r>
            <a:r>
              <a:rPr kumimoji="1" lang="en-US" altLang="ja-JP" sz="1400" dirty="0">
                <a:solidFill>
                  <a:srgbClr val="00B050"/>
                </a:solidFill>
                <a:latin typeface="SimHei" panose="02010609060101010101" pitchFamily="49" charset="-122"/>
                <a:ea typeface="SimHei" panose="02010609060101010101" pitchFamily="49" charset="-122"/>
              </a:rPr>
              <a:t>": "/</a:t>
            </a:r>
            <a:r>
              <a:rPr kumimoji="1" lang="en-US" altLang="ja-JP" sz="1400" dirty="0" err="1">
                <a:solidFill>
                  <a:srgbClr val="00B050"/>
                </a:solidFill>
                <a:latin typeface="SimHei" panose="02010609060101010101" pitchFamily="49" charset="-122"/>
                <a:ea typeface="SimHei" panose="02010609060101010101" pitchFamily="49" charset="-122"/>
              </a:rPr>
              <a:t>usr</a:t>
            </a:r>
            <a:r>
              <a:rPr kumimoji="1" lang="en-US" altLang="ja-JP" sz="1400" dirty="0">
                <a:solidFill>
                  <a:srgbClr val="00B050"/>
                </a:solidFill>
                <a:latin typeface="SimHei" panose="02010609060101010101" pitchFamily="49" charset="-122"/>
                <a:ea typeface="SimHei" panose="02010609060101010101" pitchFamily="49" charset="-122"/>
              </a:rPr>
              <a:t>/bin/python"</a:t>
            </a:r>
          </a:p>
          <a:p>
            <a:r>
              <a:rPr kumimoji="1" lang="en-US" altLang="ja-JP" sz="1400" dirty="0">
                <a:solidFill>
                  <a:srgbClr val="00B050"/>
                </a:solidFill>
                <a:latin typeface="SimHei" panose="02010609060101010101" pitchFamily="49" charset="-122"/>
                <a:ea typeface="SimHei" panose="02010609060101010101" pitchFamily="49" charset="-122"/>
              </a:rPr>
              <a:t>    },</a:t>
            </a:r>
          </a:p>
          <a:p>
            <a:r>
              <a:rPr kumimoji="1" lang="en-US" altLang="ja-JP" sz="1400" dirty="0">
                <a:solidFill>
                  <a:srgbClr val="00B050"/>
                </a:solidFill>
                <a:latin typeface="SimHei" panose="02010609060101010101" pitchFamily="49" charset="-122"/>
                <a:ea typeface="SimHei" panose="02010609060101010101" pitchFamily="49" charset="-122"/>
              </a:rPr>
              <a:t>    "changed": false,</a:t>
            </a:r>
          </a:p>
          <a:p>
            <a:r>
              <a:rPr kumimoji="1" lang="en-US" altLang="ja-JP" sz="1400" dirty="0">
                <a:solidFill>
                  <a:srgbClr val="00B050"/>
                </a:solidFill>
                <a:latin typeface="SimHei" panose="02010609060101010101" pitchFamily="49" charset="-122"/>
                <a:ea typeface="SimHei" panose="02010609060101010101" pitchFamily="49" charset="-122"/>
              </a:rPr>
              <a:t>    "ping": "pong"</a:t>
            </a:r>
          </a:p>
          <a:p>
            <a:r>
              <a:rPr kumimoji="1" lang="en-US" altLang="ja-JP" sz="1400" dirty="0">
                <a:solidFill>
                  <a:srgbClr val="00B050"/>
                </a:solidFill>
                <a:latin typeface="SimHei" panose="02010609060101010101" pitchFamily="49" charset="-122"/>
                <a:ea typeface="SimHei" panose="02010609060101010101" pitchFamily="49" charset="-122"/>
              </a:rPr>
              <a:t>}</a:t>
            </a:r>
          </a:p>
        </p:txBody>
      </p:sp>
      <p:sp>
        <p:nvSpPr>
          <p:cNvPr id="4" name="Content Placeholder 3">
            <a:extLst>
              <a:ext uri="{FF2B5EF4-FFF2-40B4-BE49-F238E27FC236}">
                <a16:creationId xmlns:a16="http://schemas.microsoft.com/office/drawing/2014/main" id="{F02EBF38-3405-4635-81ED-515D7C6597B2}"/>
              </a:ext>
            </a:extLst>
          </p:cNvPr>
          <p:cNvSpPr>
            <a:spLocks noGrp="1"/>
          </p:cNvSpPr>
          <p:nvPr>
            <p:ph idx="1"/>
          </p:nvPr>
        </p:nvSpPr>
        <p:spPr>
          <a:xfrm>
            <a:off x="285750" y="2952750"/>
            <a:ext cx="8572500" cy="1562099"/>
          </a:xfrm>
        </p:spPr>
        <p:txBody>
          <a:bodyPr/>
          <a:lstStyle/>
          <a:p>
            <a:r>
              <a:rPr lang="en-US" altLang="ja-JP" dirty="0"/>
              <a:t>playbook</a:t>
            </a:r>
            <a:r>
              <a:rPr lang="ja-JP" altLang="en-US" dirty="0"/>
              <a:t>を利用せずに直接モジュールを実行できる</a:t>
            </a:r>
            <a:endParaRPr lang="en-US" altLang="ja-JP" dirty="0"/>
          </a:p>
          <a:p>
            <a:r>
              <a:rPr lang="en-US" altLang="ja-JP" dirty="0"/>
              <a:t>-m </a:t>
            </a:r>
            <a:r>
              <a:rPr lang="ja-JP" altLang="en-US" dirty="0"/>
              <a:t>で </a:t>
            </a:r>
            <a:r>
              <a:rPr lang="en-US" altLang="ja-JP" dirty="0"/>
              <a:t>OS</a:t>
            </a:r>
            <a:r>
              <a:rPr lang="ja-JP" altLang="en-US" dirty="0"/>
              <a:t>コマンドの実行</a:t>
            </a:r>
            <a:endParaRPr lang="en-US" altLang="ja-JP" dirty="0"/>
          </a:p>
        </p:txBody>
      </p:sp>
    </p:spTree>
    <p:extLst>
      <p:ext uri="{BB962C8B-B14F-4D97-AF65-F5344CB8AC3E}">
        <p14:creationId xmlns:p14="http://schemas.microsoft.com/office/powerpoint/2010/main" val="1803053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p:txBody>
          <a:bodyPr/>
          <a:lstStyle/>
          <a:p>
            <a:r>
              <a:rPr kumimoji="1" lang="en-US" altLang="ja-JP" dirty="0"/>
              <a:t>Ansible</a:t>
            </a:r>
            <a:r>
              <a:rPr lang="ja-JP" altLang="en-US" dirty="0"/>
              <a:t>構成（</a:t>
            </a:r>
            <a:r>
              <a:rPr lang="en-US" altLang="ja-JP" dirty="0" err="1"/>
              <a:t>DryRun</a:t>
            </a:r>
            <a:r>
              <a:rPr lang="ja-JP" altLang="en-US" dirty="0"/>
              <a:t>）</a:t>
            </a:r>
            <a:endParaRPr kumimoji="1" lang="ja-JP" altLang="en-US" dirty="0"/>
          </a:p>
        </p:txBody>
      </p:sp>
      <p:sp>
        <p:nvSpPr>
          <p:cNvPr id="23" name="Rectangle 22">
            <a:extLst>
              <a:ext uri="{FF2B5EF4-FFF2-40B4-BE49-F238E27FC236}">
                <a16:creationId xmlns:a16="http://schemas.microsoft.com/office/drawing/2014/main" id="{917C9E15-6A24-4869-BE10-472B83FE1BCA}"/>
              </a:ext>
            </a:extLst>
          </p:cNvPr>
          <p:cNvSpPr/>
          <p:nvPr/>
        </p:nvSpPr>
        <p:spPr>
          <a:xfrm>
            <a:off x="203863" y="934874"/>
            <a:ext cx="8510232" cy="387798"/>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400" dirty="0">
                <a:solidFill>
                  <a:srgbClr val="00B050"/>
                </a:solidFill>
                <a:latin typeface="SimHei" panose="02010609060101010101" pitchFamily="49" charset="-122"/>
                <a:ea typeface="SimHei" panose="02010609060101010101" pitchFamily="49" charset="-122"/>
              </a:rPr>
              <a:t>$ ansible-</a:t>
            </a:r>
            <a:r>
              <a:rPr kumimoji="1" lang="en-US" altLang="ja-JP" sz="1400" dirty="0" err="1">
                <a:solidFill>
                  <a:srgbClr val="00B050"/>
                </a:solidFill>
                <a:latin typeface="SimHei" panose="02010609060101010101" pitchFamily="49" charset="-122"/>
                <a:ea typeface="SimHei" panose="02010609060101010101" pitchFamily="49" charset="-122"/>
              </a:rPr>
              <a:t>playbool</a:t>
            </a:r>
            <a:r>
              <a:rPr kumimoji="1" lang="en-US" altLang="ja-JP" sz="1400" dirty="0">
                <a:solidFill>
                  <a:srgbClr val="00B050"/>
                </a:solidFill>
                <a:latin typeface="SimHei" panose="02010609060101010101" pitchFamily="49" charset="-122"/>
                <a:ea typeface="SimHei" panose="02010609060101010101" pitchFamily="49" charset="-122"/>
              </a:rPr>
              <a:t> –I hosts </a:t>
            </a:r>
            <a:r>
              <a:rPr kumimoji="1" lang="en-US" altLang="ja-JP" sz="1400" dirty="0" err="1">
                <a:solidFill>
                  <a:srgbClr val="00B050"/>
                </a:solidFill>
                <a:latin typeface="SimHei" panose="02010609060101010101" pitchFamily="49" charset="-122"/>
                <a:ea typeface="SimHei" panose="02010609060101010101" pitchFamily="49" charset="-122"/>
              </a:rPr>
              <a:t>app_inst.yml</a:t>
            </a:r>
            <a:r>
              <a:rPr kumimoji="1" lang="en-US" altLang="ja-JP" sz="1400" dirty="0">
                <a:solidFill>
                  <a:srgbClr val="00B050"/>
                </a:solidFill>
                <a:latin typeface="SimHei" panose="02010609060101010101" pitchFamily="49" charset="-122"/>
                <a:ea typeface="SimHei" panose="02010609060101010101" pitchFamily="49" charset="-122"/>
              </a:rPr>
              <a:t> –-check</a:t>
            </a:r>
          </a:p>
        </p:txBody>
      </p:sp>
      <p:sp>
        <p:nvSpPr>
          <p:cNvPr id="4" name="Content Placeholder 3">
            <a:extLst>
              <a:ext uri="{FF2B5EF4-FFF2-40B4-BE49-F238E27FC236}">
                <a16:creationId xmlns:a16="http://schemas.microsoft.com/office/drawing/2014/main" id="{F02EBF38-3405-4635-81ED-515D7C6597B2}"/>
              </a:ext>
            </a:extLst>
          </p:cNvPr>
          <p:cNvSpPr>
            <a:spLocks noGrp="1"/>
          </p:cNvSpPr>
          <p:nvPr>
            <p:ph idx="1"/>
          </p:nvPr>
        </p:nvSpPr>
        <p:spPr>
          <a:xfrm>
            <a:off x="203863" y="1644958"/>
            <a:ext cx="8572500" cy="1562099"/>
          </a:xfrm>
        </p:spPr>
        <p:txBody>
          <a:bodyPr/>
          <a:lstStyle/>
          <a:p>
            <a:r>
              <a:rPr lang="ja-JP" altLang="en-US" dirty="0"/>
              <a:t>実施前の確認</a:t>
            </a:r>
            <a:endParaRPr lang="en-US" altLang="ja-JP" dirty="0"/>
          </a:p>
          <a:p>
            <a:r>
              <a:rPr lang="en-US" altLang="ja-JP" dirty="0"/>
              <a:t>--syntax-check </a:t>
            </a:r>
            <a:r>
              <a:rPr lang="ja-JP" altLang="en-US" dirty="0"/>
              <a:t>で文法チェック実施</a:t>
            </a:r>
            <a:endParaRPr lang="en-US" altLang="ja-JP" dirty="0"/>
          </a:p>
        </p:txBody>
      </p:sp>
    </p:spTree>
    <p:extLst>
      <p:ext uri="{BB962C8B-B14F-4D97-AF65-F5344CB8AC3E}">
        <p14:creationId xmlns:p14="http://schemas.microsoft.com/office/powerpoint/2010/main" val="273721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E04BC3B-50EB-41F8-9900-6679D4CB1414}"/>
              </a:ext>
            </a:extLst>
          </p:cNvPr>
          <p:cNvSpPr>
            <a:spLocks noGrp="1"/>
          </p:cNvSpPr>
          <p:nvPr>
            <p:ph type="title"/>
          </p:nvPr>
        </p:nvSpPr>
        <p:spPr/>
        <p:txBody>
          <a:bodyPr/>
          <a:lstStyle/>
          <a:p>
            <a:r>
              <a:rPr kumimoji="1" lang="ja-JP" altLang="en-US" dirty="0"/>
              <a:t>構成管理ツール比較</a:t>
            </a:r>
          </a:p>
        </p:txBody>
      </p:sp>
      <p:graphicFrame>
        <p:nvGraphicFramePr>
          <p:cNvPr id="4" name="Table 3"/>
          <p:cNvGraphicFramePr>
            <a:graphicFrameLocks noGrp="1"/>
          </p:cNvGraphicFramePr>
          <p:nvPr>
            <p:extLst>
              <p:ext uri="{D42A27DB-BD31-4B8C-83A1-F6EECF244321}">
                <p14:modId xmlns:p14="http://schemas.microsoft.com/office/powerpoint/2010/main" val="1375985539"/>
              </p:ext>
            </p:extLst>
          </p:nvPr>
        </p:nvGraphicFramePr>
        <p:xfrm>
          <a:off x="285750" y="764997"/>
          <a:ext cx="8182827" cy="3985791"/>
        </p:xfrm>
        <a:graphic>
          <a:graphicData uri="http://schemas.openxmlformats.org/drawingml/2006/table">
            <a:tbl>
              <a:tblPr firstRow="1" bandRow="1">
                <a:tableStyleId>{5C22544A-7EE6-4342-B048-85BDC9FD1C3A}</a:tableStyleId>
              </a:tblPr>
              <a:tblGrid>
                <a:gridCol w="2607717">
                  <a:extLst>
                    <a:ext uri="{9D8B030D-6E8A-4147-A177-3AD203B41FA5}">
                      <a16:colId xmlns:a16="http://schemas.microsoft.com/office/drawing/2014/main" val="20000"/>
                    </a:ext>
                  </a:extLst>
                </a:gridCol>
                <a:gridCol w="1858370">
                  <a:extLst>
                    <a:ext uri="{9D8B030D-6E8A-4147-A177-3AD203B41FA5}">
                      <a16:colId xmlns:a16="http://schemas.microsoft.com/office/drawing/2014/main" val="20001"/>
                    </a:ext>
                  </a:extLst>
                </a:gridCol>
                <a:gridCol w="1858370">
                  <a:extLst>
                    <a:ext uri="{9D8B030D-6E8A-4147-A177-3AD203B41FA5}">
                      <a16:colId xmlns:a16="http://schemas.microsoft.com/office/drawing/2014/main" val="20002"/>
                    </a:ext>
                  </a:extLst>
                </a:gridCol>
                <a:gridCol w="1858370">
                  <a:extLst>
                    <a:ext uri="{9D8B030D-6E8A-4147-A177-3AD203B41FA5}">
                      <a16:colId xmlns:a16="http://schemas.microsoft.com/office/drawing/2014/main" val="3217543045"/>
                    </a:ext>
                  </a:extLst>
                </a:gridCol>
              </a:tblGrid>
              <a:tr h="275289">
                <a:tc>
                  <a:txBody>
                    <a:bodyPr/>
                    <a:lstStyle/>
                    <a:p>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solidFill>
                            <a:schemeClr val="tx2"/>
                          </a:solidFill>
                          <a:latin typeface="Meiryo UI" panose="020B0604030504040204" pitchFamily="50" charset="-128"/>
                          <a:ea typeface="Meiryo UI" panose="020B0604030504040204" pitchFamily="50" charset="-128"/>
                        </a:rPr>
                        <a:t>Puppet</a:t>
                      </a:r>
                      <a:endParaRPr lang="en-US" sz="1400" dirty="0">
                        <a:solidFill>
                          <a:schemeClr val="tx2"/>
                        </a:solidFill>
                        <a:latin typeface="Meiryo UI" panose="020B0604030504040204" pitchFamily="50" charset="-128"/>
                        <a:ea typeface="Meiryo UI" panose="020B0604030504040204" pitchFamily="50" charset="-128"/>
                      </a:endParaRPr>
                    </a:p>
                  </a:txBody>
                  <a:tcPr/>
                </a:tc>
                <a:tc>
                  <a:txBody>
                    <a:bodyPr/>
                    <a:lstStyle/>
                    <a:p>
                      <a:pPr algn="ctr"/>
                      <a:r>
                        <a:rPr lang="en-AU" sz="1400" dirty="0">
                          <a:solidFill>
                            <a:schemeClr val="tx2"/>
                          </a:solidFill>
                          <a:latin typeface="Meiryo UI" panose="020B0604030504040204" pitchFamily="50" charset="-128"/>
                          <a:ea typeface="Meiryo UI" panose="020B0604030504040204" pitchFamily="50" charset="-128"/>
                        </a:rPr>
                        <a:t>Chef</a:t>
                      </a:r>
                      <a:endParaRPr lang="en-US" sz="1400" dirty="0">
                        <a:solidFill>
                          <a:schemeClr val="tx2"/>
                        </a:solidFill>
                        <a:latin typeface="Meiryo UI" panose="020B0604030504040204" pitchFamily="50" charset="-128"/>
                        <a:ea typeface="Meiryo UI" panose="020B0604030504040204" pitchFamily="50" charset="-128"/>
                      </a:endParaRPr>
                    </a:p>
                  </a:txBody>
                  <a:tcPr/>
                </a:tc>
                <a:tc>
                  <a:txBody>
                    <a:bodyPr/>
                    <a:lstStyle/>
                    <a:p>
                      <a:pPr algn="ctr"/>
                      <a:r>
                        <a:rPr lang="en-AU" sz="1400" dirty="0">
                          <a:solidFill>
                            <a:schemeClr val="tx2"/>
                          </a:solidFill>
                          <a:latin typeface="Meiryo UI" panose="020B0604030504040204" pitchFamily="50" charset="-128"/>
                          <a:ea typeface="Meiryo UI" panose="020B0604030504040204" pitchFamily="50" charset="-128"/>
                        </a:rPr>
                        <a:t>Ansible </a:t>
                      </a:r>
                      <a:endParaRPr lang="en-US" sz="1400" dirty="0">
                        <a:solidFill>
                          <a:schemeClr val="tx2"/>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0"/>
                  </a:ext>
                </a:extLst>
              </a:tr>
              <a:tr h="275289">
                <a:tc>
                  <a:txBody>
                    <a:bodyPr/>
                    <a:lstStyle/>
                    <a:p>
                      <a:r>
                        <a:rPr lang="en-AU" sz="1400" dirty="0">
                          <a:latin typeface="Meiryo UI" panose="020B0604030504040204" pitchFamily="50" charset="-128"/>
                          <a:ea typeface="Meiryo UI" panose="020B0604030504040204" pitchFamily="50" charset="-128"/>
                        </a:rPr>
                        <a:t>OS Support/Features</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XXX</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XXX</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XXX</a:t>
                      </a:r>
                      <a:endParaRPr 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1"/>
                  </a:ext>
                </a:extLst>
              </a:tr>
              <a:tr h="441217">
                <a:tc>
                  <a:txBody>
                    <a:bodyPr/>
                    <a:lstStyle/>
                    <a:p>
                      <a:r>
                        <a:rPr lang="en-AU" sz="1400" dirty="0">
                          <a:latin typeface="Meiryo UI" panose="020B0604030504040204" pitchFamily="50" charset="-128"/>
                          <a:ea typeface="Meiryo UI" panose="020B0604030504040204" pitchFamily="50" charset="-128"/>
                        </a:rPr>
                        <a:t>Maturity</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US" sz="1400" dirty="0">
                          <a:latin typeface="Meiryo UI" panose="020B0604030504040204" pitchFamily="50" charset="-128"/>
                          <a:ea typeface="Meiryo UI" panose="020B0604030504040204" pitchFamily="50" charset="-128"/>
                        </a:rPr>
                        <a:t>2005</a:t>
                      </a:r>
                    </a:p>
                    <a:p>
                      <a:pPr algn="ctr"/>
                      <a:r>
                        <a:rPr lang="en-US" sz="1400" dirty="0">
                          <a:latin typeface="Meiryo UI" panose="020B0604030504040204" pitchFamily="50" charset="-128"/>
                          <a:ea typeface="Meiryo UI" panose="020B0604030504040204" pitchFamily="50" charset="-128"/>
                        </a:rPr>
                        <a:t>(v6.0.9)</a:t>
                      </a:r>
                    </a:p>
                  </a:txBody>
                  <a:tcPr/>
                </a:tc>
                <a:tc>
                  <a:txBody>
                    <a:bodyPr/>
                    <a:lstStyle/>
                    <a:p>
                      <a:pPr algn="ctr"/>
                      <a:r>
                        <a:rPr lang="en-US" sz="1400" dirty="0">
                          <a:latin typeface="Meiryo UI" panose="020B0604030504040204" pitchFamily="50" charset="-128"/>
                          <a:ea typeface="Meiryo UI" panose="020B0604030504040204" pitchFamily="50" charset="-128"/>
                        </a:rPr>
                        <a:t>2009</a:t>
                      </a:r>
                    </a:p>
                    <a:p>
                      <a:pPr algn="ctr"/>
                      <a:r>
                        <a:rPr lang="en-US" sz="1400" dirty="0">
                          <a:latin typeface="Meiryo UI" panose="020B0604030504040204" pitchFamily="50" charset="-128"/>
                          <a:ea typeface="Meiryo UI" panose="020B0604030504040204" pitchFamily="50" charset="-128"/>
                        </a:rPr>
                        <a:t>(v12.19)</a:t>
                      </a:r>
                    </a:p>
                  </a:txBody>
                  <a:tcPr/>
                </a:tc>
                <a:tc>
                  <a:txBody>
                    <a:bodyPr/>
                    <a:lstStyle/>
                    <a:p>
                      <a:pPr algn="ctr"/>
                      <a:r>
                        <a:rPr lang="en-US" sz="1400" dirty="0">
                          <a:latin typeface="Meiryo UI" panose="020B0604030504040204" pitchFamily="50" charset="-128"/>
                          <a:ea typeface="Meiryo UI" panose="020B0604030504040204" pitchFamily="50" charset="-128"/>
                        </a:rPr>
                        <a:t>2012</a:t>
                      </a:r>
                    </a:p>
                    <a:p>
                      <a:pPr algn="ctr"/>
                      <a:r>
                        <a:rPr lang="en-US" sz="1400" dirty="0">
                          <a:latin typeface="Meiryo UI" panose="020B0604030504040204" pitchFamily="50" charset="-128"/>
                          <a:ea typeface="Meiryo UI" panose="020B0604030504040204" pitchFamily="50" charset="-128"/>
                        </a:rPr>
                        <a:t>(v2.9)</a:t>
                      </a:r>
                    </a:p>
                  </a:txBody>
                  <a:tcPr/>
                </a:tc>
                <a:extLst>
                  <a:ext uri="{0D108BD9-81ED-4DB2-BD59-A6C34878D82A}">
                    <a16:rowId xmlns:a16="http://schemas.microsoft.com/office/drawing/2014/main" val="10002"/>
                  </a:ext>
                </a:extLst>
              </a:tr>
              <a:tr h="275289">
                <a:tc>
                  <a:txBody>
                    <a:bodyPr/>
                    <a:lstStyle/>
                    <a:p>
                      <a:r>
                        <a:rPr lang="en-AU" sz="1400" dirty="0">
                          <a:latin typeface="Meiryo UI" panose="020B0604030504040204" pitchFamily="50" charset="-128"/>
                          <a:ea typeface="Meiryo UI" panose="020B0604030504040204" pitchFamily="50" charset="-128"/>
                        </a:rPr>
                        <a:t>Scalability</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XXX</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XXX</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a:t>
                      </a:r>
                      <a:endParaRPr 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3"/>
                  </a:ext>
                </a:extLst>
              </a:tr>
              <a:tr h="275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dirty="0">
                          <a:latin typeface="Meiryo UI" panose="020B0604030504040204" pitchFamily="50" charset="-128"/>
                          <a:ea typeface="Meiryo UI" panose="020B0604030504040204" pitchFamily="50" charset="-128"/>
                        </a:rPr>
                        <a:t>Simplicity</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XXX</a:t>
                      </a:r>
                      <a:endParaRPr 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4"/>
                  </a:ext>
                </a:extLst>
              </a:tr>
              <a:tr h="275289">
                <a:tc>
                  <a:txBody>
                    <a:bodyPr/>
                    <a:lstStyle/>
                    <a:p>
                      <a:r>
                        <a:rPr lang="en-AU" sz="1400" dirty="0">
                          <a:latin typeface="Meiryo UI" panose="020B0604030504040204" pitchFamily="50" charset="-128"/>
                          <a:ea typeface="Meiryo UI" panose="020B0604030504040204" pitchFamily="50" charset="-128"/>
                        </a:rPr>
                        <a:t>Agentless</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No</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No</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AU" sz="1400" dirty="0">
                          <a:latin typeface="Meiryo UI" panose="020B0604030504040204" pitchFamily="50" charset="-128"/>
                          <a:ea typeface="Meiryo UI" panose="020B0604030504040204" pitchFamily="50" charset="-128"/>
                        </a:rPr>
                        <a:t>Yes</a:t>
                      </a:r>
                      <a:endParaRPr 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0005"/>
                  </a:ext>
                </a:extLst>
              </a:tr>
              <a:tr h="475157">
                <a:tc>
                  <a:txBody>
                    <a:bodyPr/>
                    <a:lstStyle/>
                    <a:p>
                      <a:r>
                        <a:rPr lang="en-US" sz="1400" dirty="0">
                          <a:latin typeface="Meiryo UI" panose="020B0604030504040204" pitchFamily="50" charset="-128"/>
                          <a:ea typeface="Meiryo UI" panose="020B0604030504040204" pitchFamily="50" charset="-128"/>
                        </a:rPr>
                        <a:t>Contributors</a:t>
                      </a:r>
                    </a:p>
                    <a:p>
                      <a:r>
                        <a:rPr lang="en-US" sz="1400" dirty="0">
                          <a:latin typeface="Meiryo UI" panose="020B0604030504040204" pitchFamily="50" charset="-128"/>
                          <a:ea typeface="Meiryo UI" panose="020B0604030504040204" pitchFamily="50" charset="-128"/>
                        </a:rPr>
                        <a:t>3-yr growth</a:t>
                      </a:r>
                    </a:p>
                  </a:txBody>
                  <a:tcPr/>
                </a:tc>
                <a:tc>
                  <a:txBody>
                    <a:bodyPr/>
                    <a:lstStyle/>
                    <a:p>
                      <a:pPr algn="ctr"/>
                      <a:r>
                        <a:rPr lang="en-US" sz="1400" dirty="0">
                          <a:latin typeface="Meiryo UI" panose="020B0604030504040204" pitchFamily="50" charset="-128"/>
                          <a:ea typeface="Meiryo UI" panose="020B0604030504040204" pitchFamily="50" charset="-128"/>
                        </a:rPr>
                        <a:t>515</a:t>
                      </a:r>
                    </a:p>
                    <a:p>
                      <a:pPr algn="ctr"/>
                      <a:r>
                        <a:rPr lang="en-US" sz="1400" dirty="0">
                          <a:latin typeface="Meiryo UI" panose="020B0604030504040204" pitchFamily="50" charset="-128"/>
                          <a:ea typeface="Meiryo UI" panose="020B0604030504040204" pitchFamily="50" charset="-128"/>
                        </a:rPr>
                        <a:t>19%</a:t>
                      </a:r>
                    </a:p>
                  </a:txBody>
                  <a:tcPr/>
                </a:tc>
                <a:tc>
                  <a:txBody>
                    <a:bodyPr/>
                    <a:lstStyle/>
                    <a:p>
                      <a:pPr algn="ctr"/>
                      <a:r>
                        <a:rPr lang="en-US" sz="1400" dirty="0">
                          <a:latin typeface="Meiryo UI" panose="020B0604030504040204" pitchFamily="50" charset="-128"/>
                          <a:ea typeface="Meiryo UI" panose="020B0604030504040204" pitchFamily="50" charset="-128"/>
                        </a:rPr>
                        <a:t>562</a:t>
                      </a:r>
                    </a:p>
                    <a:p>
                      <a:pPr algn="ctr"/>
                      <a:r>
                        <a:rPr lang="en-US" sz="1400" dirty="0">
                          <a:latin typeface="Meiryo UI" panose="020B0604030504040204" pitchFamily="50" charset="-128"/>
                          <a:ea typeface="Meiryo UI" panose="020B0604030504040204" pitchFamily="50" charset="-128"/>
                        </a:rPr>
                        <a:t>18%</a:t>
                      </a:r>
                    </a:p>
                  </a:txBody>
                  <a:tcPr/>
                </a:tc>
                <a:tc>
                  <a:txBody>
                    <a:bodyPr/>
                    <a:lstStyle/>
                    <a:p>
                      <a:pPr algn="ctr"/>
                      <a:r>
                        <a:rPr lang="en-US" sz="1400" dirty="0">
                          <a:latin typeface="Meiryo UI" panose="020B0604030504040204" pitchFamily="50" charset="-128"/>
                          <a:ea typeface="Meiryo UI" panose="020B0604030504040204" pitchFamily="50" charset="-128"/>
                        </a:rPr>
                        <a:t>4,386</a:t>
                      </a:r>
                    </a:p>
                    <a:p>
                      <a:pPr algn="ctr"/>
                      <a:r>
                        <a:rPr lang="en-US" sz="1400" dirty="0">
                          <a:latin typeface="Meiryo UI" panose="020B0604030504040204" pitchFamily="50" charset="-128"/>
                          <a:ea typeface="Meiryo UI" panose="020B0604030504040204" pitchFamily="50" charset="-128"/>
                        </a:rPr>
                        <a:t>195%</a:t>
                      </a:r>
                    </a:p>
                  </a:txBody>
                  <a:tcPr/>
                </a:tc>
                <a:extLst>
                  <a:ext uri="{0D108BD9-81ED-4DB2-BD59-A6C34878D82A}">
                    <a16:rowId xmlns:a16="http://schemas.microsoft.com/office/drawing/2014/main" val="261791105"/>
                  </a:ext>
                </a:extLst>
              </a:tr>
              <a:tr h="475157">
                <a:tc>
                  <a:txBody>
                    <a:bodyPr/>
                    <a:lstStyle/>
                    <a:p>
                      <a:r>
                        <a:rPr lang="ja-JP" altLang="en-US" sz="1400" dirty="0">
                          <a:latin typeface="Meiryo UI" panose="020B0604030504040204" pitchFamily="50" charset="-128"/>
                          <a:ea typeface="Meiryo UI" panose="020B0604030504040204" pitchFamily="50" charset="-128"/>
                        </a:rPr>
                        <a:t>書式</a:t>
                      </a:r>
                      <a:endParaRPr lang="en-US" altLang="ja-JP" sz="1400" dirty="0">
                        <a:latin typeface="Meiryo UI" panose="020B0604030504040204" pitchFamily="50" charset="-128"/>
                        <a:ea typeface="Meiryo UI" panose="020B0604030504040204" pitchFamily="50" charset="-128"/>
                      </a:endParaRPr>
                    </a:p>
                  </a:txBody>
                  <a:tcPr/>
                </a:tc>
                <a:tc>
                  <a:txBody>
                    <a:bodyPr/>
                    <a:lstStyle/>
                    <a:p>
                      <a:pPr algn="ctr"/>
                      <a:r>
                        <a:rPr lang="ja-JP" altLang="en-US" sz="1400" dirty="0">
                          <a:latin typeface="Meiryo UI" panose="020B0604030504040204" pitchFamily="50" charset="-128"/>
                          <a:ea typeface="Meiryo UI" panose="020B0604030504040204" pitchFamily="50" charset="-128"/>
                        </a:rPr>
                        <a:t>独自</a:t>
                      </a:r>
                      <a:r>
                        <a:rPr lang="en-US" altLang="ja-JP" sz="1400" dirty="0">
                          <a:latin typeface="Meiryo UI" panose="020B0604030504040204" pitchFamily="50" charset="-128"/>
                          <a:ea typeface="Meiryo UI" panose="020B0604030504040204" pitchFamily="50" charset="-128"/>
                        </a:rPr>
                        <a:t>DSL</a:t>
                      </a:r>
                    </a:p>
                  </a:txBody>
                  <a:tcPr/>
                </a:tc>
                <a:tc>
                  <a:txBody>
                    <a:bodyPr/>
                    <a:lstStyle/>
                    <a:p>
                      <a:pPr algn="ctr"/>
                      <a:r>
                        <a:rPr lang="en-US" sz="1400" dirty="0">
                          <a:latin typeface="Meiryo UI" panose="020B0604030504040204" pitchFamily="50" charset="-128"/>
                          <a:ea typeface="Meiryo UI" panose="020B0604030504040204" pitchFamily="50" charset="-128"/>
                        </a:rPr>
                        <a:t>Ruby DSL</a:t>
                      </a:r>
                    </a:p>
                  </a:txBody>
                  <a:tcPr/>
                </a:tc>
                <a:tc>
                  <a:txBody>
                    <a:bodyPr/>
                    <a:lstStyle/>
                    <a:p>
                      <a:pPr algn="ctr"/>
                      <a:r>
                        <a:rPr lang="en-US" sz="1400" dirty="0">
                          <a:latin typeface="Meiryo UI" panose="020B0604030504040204" pitchFamily="50" charset="-128"/>
                          <a:ea typeface="Meiryo UI" panose="020B0604030504040204" pitchFamily="50" charset="-128"/>
                        </a:rPr>
                        <a:t>YAML</a:t>
                      </a:r>
                    </a:p>
                  </a:txBody>
                  <a:tcPr/>
                </a:tc>
                <a:extLst>
                  <a:ext uri="{0D108BD9-81ED-4DB2-BD59-A6C34878D82A}">
                    <a16:rowId xmlns:a16="http://schemas.microsoft.com/office/drawing/2014/main" val="2222680493"/>
                  </a:ext>
                </a:extLst>
              </a:tr>
              <a:tr h="475157">
                <a:tc>
                  <a:txBody>
                    <a:bodyPr/>
                    <a:lstStyle/>
                    <a:p>
                      <a:r>
                        <a:rPr lang="ja-JP" altLang="en-US" sz="1400" dirty="0">
                          <a:latin typeface="Meiryo UI" panose="020B0604030504040204" pitchFamily="50" charset="-128"/>
                          <a:ea typeface="Meiryo UI" panose="020B0604030504040204" pitchFamily="50" charset="-128"/>
                        </a:rPr>
                        <a:t>管理名称</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US" sz="1400" dirty="0">
                          <a:latin typeface="Meiryo UI" panose="020B0604030504040204" pitchFamily="50" charset="-128"/>
                          <a:ea typeface="Meiryo UI" panose="020B0604030504040204" pitchFamily="50" charset="-128"/>
                        </a:rPr>
                        <a:t>manifest</a:t>
                      </a:r>
                    </a:p>
                  </a:txBody>
                  <a:tcPr/>
                </a:tc>
                <a:tc>
                  <a:txBody>
                    <a:bodyPr/>
                    <a:lstStyle/>
                    <a:p>
                      <a:pPr algn="ctr"/>
                      <a:r>
                        <a:rPr lang="en-US" sz="1400" dirty="0">
                          <a:latin typeface="Meiryo UI" panose="020B0604030504040204" pitchFamily="50" charset="-128"/>
                          <a:ea typeface="Meiryo UI" panose="020B0604030504040204" pitchFamily="50" charset="-128"/>
                        </a:rPr>
                        <a:t>recipe</a:t>
                      </a:r>
                    </a:p>
                  </a:txBody>
                  <a:tcPr/>
                </a:tc>
                <a:tc>
                  <a:txBody>
                    <a:bodyPr/>
                    <a:lstStyle/>
                    <a:p>
                      <a:pPr algn="ctr"/>
                      <a:r>
                        <a:rPr lang="en-US" sz="1400" dirty="0">
                          <a:latin typeface="Meiryo UI" panose="020B0604030504040204" pitchFamily="50" charset="-128"/>
                          <a:ea typeface="Meiryo UI" panose="020B0604030504040204" pitchFamily="50" charset="-128"/>
                        </a:rPr>
                        <a:t>playbook</a:t>
                      </a:r>
                    </a:p>
                  </a:txBody>
                  <a:tcPr/>
                </a:tc>
                <a:extLst>
                  <a:ext uri="{0D108BD9-81ED-4DB2-BD59-A6C34878D82A}">
                    <a16:rowId xmlns:a16="http://schemas.microsoft.com/office/drawing/2014/main" val="3519852036"/>
                  </a:ext>
                </a:extLst>
              </a:tr>
              <a:tr h="475157">
                <a:tc>
                  <a:txBody>
                    <a:bodyPr/>
                    <a:lstStyle/>
                    <a:p>
                      <a:r>
                        <a:rPr lang="ja-JP" altLang="en-US" sz="1400" dirty="0">
                          <a:latin typeface="Meiryo UI" panose="020B0604030504040204" pitchFamily="50" charset="-128"/>
                          <a:ea typeface="Meiryo UI" panose="020B0604030504040204" pitchFamily="50" charset="-128"/>
                        </a:rPr>
                        <a:t>管理方法</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US" sz="1400" dirty="0">
                          <a:latin typeface="Meiryo UI" panose="020B0604030504040204" pitchFamily="50" charset="-128"/>
                          <a:ea typeface="Meiryo UI" panose="020B0604030504040204" pitchFamily="50" charset="-128"/>
                        </a:rPr>
                        <a:t>Pull</a:t>
                      </a:r>
                      <a:r>
                        <a:rPr lang="ja-JP" altLang="en-US" sz="1400" dirty="0">
                          <a:latin typeface="Meiryo UI" panose="020B0604030504040204" pitchFamily="50" charset="-128"/>
                          <a:ea typeface="Meiryo UI" panose="020B0604030504040204" pitchFamily="50" charset="-128"/>
                        </a:rPr>
                        <a:t>型</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US" sz="1400" dirty="0">
                          <a:latin typeface="Meiryo UI" panose="020B0604030504040204" pitchFamily="50" charset="-128"/>
                          <a:ea typeface="Meiryo UI" panose="020B0604030504040204" pitchFamily="50" charset="-128"/>
                        </a:rPr>
                        <a:t>Pull</a:t>
                      </a:r>
                      <a:r>
                        <a:rPr lang="ja-JP" altLang="en-US" sz="1400" dirty="0">
                          <a:latin typeface="Meiryo UI" panose="020B0604030504040204" pitchFamily="50" charset="-128"/>
                          <a:ea typeface="Meiryo UI" panose="020B0604030504040204" pitchFamily="50" charset="-128"/>
                        </a:rPr>
                        <a:t>型</a:t>
                      </a:r>
                      <a:endParaRPr lang="en-US" sz="1400" dirty="0">
                        <a:latin typeface="Meiryo UI" panose="020B0604030504040204" pitchFamily="50" charset="-128"/>
                        <a:ea typeface="Meiryo UI" panose="020B0604030504040204" pitchFamily="50" charset="-128"/>
                      </a:endParaRPr>
                    </a:p>
                  </a:txBody>
                  <a:tcPr/>
                </a:tc>
                <a:tc>
                  <a:txBody>
                    <a:bodyPr/>
                    <a:lstStyle/>
                    <a:p>
                      <a:pPr algn="ctr"/>
                      <a:r>
                        <a:rPr lang="en-US" sz="1400" dirty="0">
                          <a:latin typeface="Meiryo UI" panose="020B0604030504040204" pitchFamily="50" charset="-128"/>
                          <a:ea typeface="Meiryo UI" panose="020B0604030504040204" pitchFamily="50" charset="-128"/>
                        </a:rPr>
                        <a:t>Push</a:t>
                      </a:r>
                      <a:r>
                        <a:rPr lang="ja-JP" altLang="en-US" sz="1400" dirty="0">
                          <a:latin typeface="Meiryo UI" panose="020B0604030504040204" pitchFamily="50" charset="-128"/>
                          <a:ea typeface="Meiryo UI" panose="020B0604030504040204" pitchFamily="50" charset="-128"/>
                        </a:rPr>
                        <a:t>型</a:t>
                      </a:r>
                      <a:endParaRPr lang="en-US" sz="1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76949488"/>
                  </a:ext>
                </a:extLst>
              </a:tr>
            </a:tbl>
          </a:graphicData>
        </a:graphic>
      </p:graphicFrame>
    </p:spTree>
    <p:extLst>
      <p:ext uri="{BB962C8B-B14F-4D97-AF65-F5344CB8AC3E}">
        <p14:creationId xmlns:p14="http://schemas.microsoft.com/office/powerpoint/2010/main" val="30088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Ansible</a:t>
            </a:r>
            <a:r>
              <a:rPr kumimoji="1" lang="ja-JP" altLang="en-US" dirty="0"/>
              <a:t>製品</a:t>
            </a:r>
          </a:p>
        </p:txBody>
      </p:sp>
      <p:graphicFrame>
        <p:nvGraphicFramePr>
          <p:cNvPr id="2" name="Content Placeholder 1">
            <a:extLst>
              <a:ext uri="{FF2B5EF4-FFF2-40B4-BE49-F238E27FC236}">
                <a16:creationId xmlns:a16="http://schemas.microsoft.com/office/drawing/2014/main" id="{D7DDCD47-F6CC-43D2-B5A1-D7B5478F9D9D}"/>
              </a:ext>
            </a:extLst>
          </p:cNvPr>
          <p:cNvGraphicFramePr>
            <a:graphicFrameLocks noGrp="1"/>
          </p:cNvGraphicFramePr>
          <p:nvPr>
            <p:ph idx="1"/>
            <p:extLst>
              <p:ext uri="{D42A27DB-BD31-4B8C-83A1-F6EECF244321}">
                <p14:modId xmlns:p14="http://schemas.microsoft.com/office/powerpoint/2010/main" val="3315060835"/>
              </p:ext>
            </p:extLst>
          </p:nvPr>
        </p:nvGraphicFramePr>
        <p:xfrm>
          <a:off x="285750" y="893762"/>
          <a:ext cx="8572500" cy="2436451"/>
        </p:xfrm>
        <a:graphic>
          <a:graphicData uri="http://schemas.openxmlformats.org/drawingml/2006/table">
            <a:tbl>
              <a:tblPr firstRow="1" bandRow="1">
                <a:tableStyleId>{5C22544A-7EE6-4342-B048-85BDC9FD1C3A}</a:tableStyleId>
              </a:tblPr>
              <a:tblGrid>
                <a:gridCol w="2857500">
                  <a:extLst>
                    <a:ext uri="{9D8B030D-6E8A-4147-A177-3AD203B41FA5}">
                      <a16:colId xmlns:a16="http://schemas.microsoft.com/office/drawing/2014/main" val="2275405837"/>
                    </a:ext>
                  </a:extLst>
                </a:gridCol>
                <a:gridCol w="2857500">
                  <a:extLst>
                    <a:ext uri="{9D8B030D-6E8A-4147-A177-3AD203B41FA5}">
                      <a16:colId xmlns:a16="http://schemas.microsoft.com/office/drawing/2014/main" val="38994211"/>
                    </a:ext>
                  </a:extLst>
                </a:gridCol>
                <a:gridCol w="2857500">
                  <a:extLst>
                    <a:ext uri="{9D8B030D-6E8A-4147-A177-3AD203B41FA5}">
                      <a16:colId xmlns:a16="http://schemas.microsoft.com/office/drawing/2014/main" val="63992856"/>
                    </a:ext>
                  </a:extLst>
                </a:gridCol>
              </a:tblGrid>
              <a:tr h="334537">
                <a:tc>
                  <a:txBody>
                    <a:bodyPr/>
                    <a:lstStyle/>
                    <a:p>
                      <a:r>
                        <a:rPr kumimoji="1" lang="ja-JP" altLang="en-US" dirty="0">
                          <a:solidFill>
                            <a:schemeClr val="tx1"/>
                          </a:solidFill>
                          <a:latin typeface="Meiryo UI" panose="020B0604030504040204" pitchFamily="50" charset="-128"/>
                          <a:ea typeface="Meiryo UI" panose="020B0604030504040204" pitchFamily="50" charset="-128"/>
                        </a:rPr>
                        <a:t>項目</a:t>
                      </a:r>
                      <a:endParaRPr kumimoji="1" lang="en-US" altLang="ja-JP"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kumimoji="1" lang="en-US" altLang="ja-JP" dirty="0">
                          <a:solidFill>
                            <a:schemeClr val="tx1"/>
                          </a:solidFill>
                          <a:latin typeface="Meiryo UI" panose="020B0604030504040204" pitchFamily="50" charset="-128"/>
                          <a:ea typeface="Meiryo UI" panose="020B0604030504040204" pitchFamily="50" charset="-128"/>
                        </a:rPr>
                        <a:t>RedHat</a:t>
                      </a:r>
                      <a:r>
                        <a:rPr kumimoji="1" lang="ja-JP" altLang="en-US" dirty="0">
                          <a:solidFill>
                            <a:schemeClr val="tx1"/>
                          </a:solidFill>
                          <a:latin typeface="Meiryo UI" panose="020B0604030504040204" pitchFamily="50" charset="-128"/>
                          <a:ea typeface="Meiryo UI" panose="020B0604030504040204" pitchFamily="50" charset="-128"/>
                        </a:rPr>
                        <a:t>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8136441"/>
                  </a:ext>
                </a:extLst>
              </a:tr>
              <a:tr h="1050957">
                <a:tc>
                  <a:txBody>
                    <a:bodyPr/>
                    <a:lstStyle/>
                    <a:p>
                      <a:r>
                        <a:rPr kumimoji="1" lang="ja-JP" altLang="en-US" dirty="0">
                          <a:solidFill>
                            <a:schemeClr val="tx1"/>
                          </a:solidFill>
                          <a:latin typeface="Meiryo UI" panose="020B0604030504040204" pitchFamily="50" charset="-128"/>
                          <a:ea typeface="Meiryo UI" panose="020B0604030504040204" pitchFamily="50" charset="-128"/>
                        </a:rPr>
                        <a:t>自動化実行エンジン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endParaRPr kumimoji="1" lang="ja-JP" altLang="en-US">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endParaRPr kumimoji="1" lang="ja-JP" altLang="en-US">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83217242"/>
                  </a:ext>
                </a:extLst>
              </a:tr>
              <a:tr h="1050957">
                <a:tc>
                  <a:txBody>
                    <a:bodyPr/>
                    <a:lstStyle/>
                    <a:p>
                      <a:r>
                        <a:rPr kumimoji="1" lang="ja-JP" altLang="en-US" dirty="0">
                          <a:solidFill>
                            <a:schemeClr val="tx1"/>
                          </a:solidFill>
                          <a:latin typeface="Meiryo UI" panose="020B0604030504040204" pitchFamily="50" charset="-128"/>
                          <a:ea typeface="Meiryo UI" panose="020B0604030504040204" pitchFamily="50" charset="-128"/>
                        </a:rPr>
                        <a:t>管理（</a:t>
                      </a:r>
                      <a:r>
                        <a:rPr kumimoji="1" lang="en-US" altLang="ja-JP" dirty="0">
                          <a:solidFill>
                            <a:schemeClr val="tx1"/>
                          </a:solidFill>
                          <a:latin typeface="Meiryo UI" panose="020B0604030504040204" pitchFamily="50" charset="-128"/>
                          <a:ea typeface="Meiryo UI" panose="020B0604030504040204" pitchFamily="50" charset="-128"/>
                        </a:rPr>
                        <a:t>GUI</a:t>
                      </a:r>
                      <a:r>
                        <a:rPr kumimoji="1" lang="ja-JP" altLang="en-US" dirty="0">
                          <a:solidFill>
                            <a:schemeClr val="tx1"/>
                          </a:solidFill>
                          <a:latin typeface="Meiryo UI" panose="020B0604030504040204" pitchFamily="50" charset="-128"/>
                          <a:ea typeface="Meiryo UI" panose="020B0604030504040204" pitchFamily="50" charset="-128"/>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endParaRPr kumimoji="1" lang="ja-JP" altLang="en-US" dirty="0">
                        <a:solidFill>
                          <a:schemeClr val="tx1"/>
                        </a:solidFill>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4044548776"/>
                  </a:ext>
                </a:extLst>
              </a:tr>
            </a:tbl>
          </a:graphicData>
        </a:graphic>
      </p:graphicFrame>
      <p:pic>
        <p:nvPicPr>
          <p:cNvPr id="7" name="Picture 6">
            <a:extLst>
              <a:ext uri="{FF2B5EF4-FFF2-40B4-BE49-F238E27FC236}">
                <a16:creationId xmlns:a16="http://schemas.microsoft.com/office/drawing/2014/main" id="{029AF804-06F5-4859-A19C-A1ED58FB91DF}"/>
              </a:ext>
            </a:extLst>
          </p:cNvPr>
          <p:cNvPicPr>
            <a:picLocks noChangeAspect="1"/>
          </p:cNvPicPr>
          <p:nvPr/>
        </p:nvPicPr>
        <p:blipFill>
          <a:blip r:embed="rId2"/>
          <a:stretch>
            <a:fillRect/>
          </a:stretch>
        </p:blipFill>
        <p:spPr>
          <a:xfrm>
            <a:off x="6005233" y="2284642"/>
            <a:ext cx="2853016" cy="1045571"/>
          </a:xfrm>
          <a:prstGeom prst="rect">
            <a:avLst/>
          </a:prstGeom>
        </p:spPr>
      </p:pic>
      <p:pic>
        <p:nvPicPr>
          <p:cNvPr id="12" name="Picture 11">
            <a:extLst>
              <a:ext uri="{FF2B5EF4-FFF2-40B4-BE49-F238E27FC236}">
                <a16:creationId xmlns:a16="http://schemas.microsoft.com/office/drawing/2014/main" id="{D3C6D969-E630-45CC-B414-ABEA7745E340}"/>
              </a:ext>
            </a:extLst>
          </p:cNvPr>
          <p:cNvPicPr>
            <a:picLocks noChangeAspect="1"/>
          </p:cNvPicPr>
          <p:nvPr/>
        </p:nvPicPr>
        <p:blipFill>
          <a:blip r:embed="rId3"/>
          <a:stretch>
            <a:fillRect/>
          </a:stretch>
        </p:blipFill>
        <p:spPr>
          <a:xfrm>
            <a:off x="3186112" y="2356520"/>
            <a:ext cx="2771775" cy="937753"/>
          </a:xfrm>
          <a:prstGeom prst="rect">
            <a:avLst/>
          </a:prstGeom>
        </p:spPr>
      </p:pic>
      <p:pic>
        <p:nvPicPr>
          <p:cNvPr id="14" name="Picture 13">
            <a:extLst>
              <a:ext uri="{FF2B5EF4-FFF2-40B4-BE49-F238E27FC236}">
                <a16:creationId xmlns:a16="http://schemas.microsoft.com/office/drawing/2014/main" id="{D3BFC345-0EA9-4CA7-9E8A-450E64EF203C}"/>
              </a:ext>
            </a:extLst>
          </p:cNvPr>
          <p:cNvPicPr>
            <a:picLocks noChangeAspect="1"/>
          </p:cNvPicPr>
          <p:nvPr/>
        </p:nvPicPr>
        <p:blipFill>
          <a:blip r:embed="rId4"/>
          <a:stretch>
            <a:fillRect/>
          </a:stretch>
        </p:blipFill>
        <p:spPr>
          <a:xfrm>
            <a:off x="6005233" y="1235312"/>
            <a:ext cx="2852164" cy="1042506"/>
          </a:xfrm>
          <a:prstGeom prst="rect">
            <a:avLst/>
          </a:prstGeom>
        </p:spPr>
      </p:pic>
      <p:pic>
        <p:nvPicPr>
          <p:cNvPr id="16" name="Picture 15">
            <a:extLst>
              <a:ext uri="{FF2B5EF4-FFF2-40B4-BE49-F238E27FC236}">
                <a16:creationId xmlns:a16="http://schemas.microsoft.com/office/drawing/2014/main" id="{35ED4453-1DB3-4C9E-9A34-2BACC84DFF5C}"/>
              </a:ext>
            </a:extLst>
          </p:cNvPr>
          <p:cNvPicPr>
            <a:picLocks noChangeAspect="1"/>
          </p:cNvPicPr>
          <p:nvPr/>
        </p:nvPicPr>
        <p:blipFill>
          <a:blip r:embed="rId5"/>
          <a:stretch>
            <a:fillRect/>
          </a:stretch>
        </p:blipFill>
        <p:spPr>
          <a:xfrm>
            <a:off x="3405685" y="1345821"/>
            <a:ext cx="2209800" cy="676275"/>
          </a:xfrm>
          <a:prstGeom prst="rect">
            <a:avLst/>
          </a:prstGeom>
        </p:spPr>
      </p:pic>
    </p:spTree>
    <p:extLst>
      <p:ext uri="{BB962C8B-B14F-4D97-AF65-F5344CB8AC3E}">
        <p14:creationId xmlns:p14="http://schemas.microsoft.com/office/powerpoint/2010/main" val="3362664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64A50A62-69CB-4C97-A315-BEEFDD589B62}"/>
              </a:ext>
            </a:extLst>
          </p:cNvPr>
          <p:cNvPicPr>
            <a:picLocks noChangeAspect="1"/>
          </p:cNvPicPr>
          <p:nvPr/>
        </p:nvPicPr>
        <p:blipFill>
          <a:blip r:embed="rId3"/>
          <a:stretch>
            <a:fillRect/>
          </a:stretch>
        </p:blipFill>
        <p:spPr>
          <a:xfrm>
            <a:off x="5247762" y="1176530"/>
            <a:ext cx="1469529" cy="612304"/>
          </a:xfrm>
          <a:prstGeom prst="rect">
            <a:avLst/>
          </a:prstGeom>
        </p:spPr>
      </p:pic>
      <p:pic>
        <p:nvPicPr>
          <p:cNvPr id="35" name="Picture 34">
            <a:extLst>
              <a:ext uri="{FF2B5EF4-FFF2-40B4-BE49-F238E27FC236}">
                <a16:creationId xmlns:a16="http://schemas.microsoft.com/office/drawing/2014/main" id="{498E056B-939C-4D62-AE77-85D48D5805A2}"/>
              </a:ext>
            </a:extLst>
          </p:cNvPr>
          <p:cNvPicPr>
            <a:picLocks noChangeAspect="1"/>
          </p:cNvPicPr>
          <p:nvPr/>
        </p:nvPicPr>
        <p:blipFill>
          <a:blip r:embed="rId4"/>
          <a:stretch>
            <a:fillRect/>
          </a:stretch>
        </p:blipFill>
        <p:spPr>
          <a:xfrm>
            <a:off x="5349047" y="2287620"/>
            <a:ext cx="947099" cy="568259"/>
          </a:xfrm>
          <a:prstGeom prst="rect">
            <a:avLst/>
          </a:prstGeom>
        </p:spPr>
      </p:pic>
      <p:pic>
        <p:nvPicPr>
          <p:cNvPr id="37" name="Picture 36">
            <a:extLst>
              <a:ext uri="{FF2B5EF4-FFF2-40B4-BE49-F238E27FC236}">
                <a16:creationId xmlns:a16="http://schemas.microsoft.com/office/drawing/2014/main" id="{B57DC6B7-17A3-409D-87C9-4AAF4BAADEBF}"/>
              </a:ext>
            </a:extLst>
          </p:cNvPr>
          <p:cNvPicPr>
            <a:picLocks noChangeAspect="1"/>
          </p:cNvPicPr>
          <p:nvPr/>
        </p:nvPicPr>
        <p:blipFill>
          <a:blip r:embed="rId5"/>
          <a:stretch>
            <a:fillRect/>
          </a:stretch>
        </p:blipFill>
        <p:spPr>
          <a:xfrm>
            <a:off x="4873291" y="3571813"/>
            <a:ext cx="1905000" cy="1000125"/>
          </a:xfrm>
          <a:prstGeom prst="rect">
            <a:avLst/>
          </a:prstGeom>
        </p:spPr>
      </p:pic>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Ansible</a:t>
            </a:r>
            <a:r>
              <a:rPr lang="ja-JP" altLang="en-US" dirty="0"/>
              <a:t> クラウド</a:t>
            </a:r>
            <a:r>
              <a:rPr lang="en-US" altLang="ja-JP" dirty="0"/>
              <a:t>API</a:t>
            </a:r>
            <a:r>
              <a:rPr lang="ja-JP" altLang="en-US" dirty="0"/>
              <a:t>連携</a:t>
            </a:r>
            <a:endParaRPr kumimoji="1" lang="ja-JP" altLang="en-US" dirty="0"/>
          </a:p>
        </p:txBody>
      </p:sp>
      <p:graphicFrame>
        <p:nvGraphicFramePr>
          <p:cNvPr id="4" name="Object 11">
            <a:extLst>
              <a:ext uri="{FF2B5EF4-FFF2-40B4-BE49-F238E27FC236}">
                <a16:creationId xmlns:a16="http://schemas.microsoft.com/office/drawing/2014/main" id="{713BC796-DB43-409E-A90B-A85CC732DBFC}"/>
              </a:ext>
            </a:extLst>
          </p:cNvPr>
          <p:cNvGraphicFramePr>
            <a:graphicFrameLocks noChangeAspect="1"/>
          </p:cNvGraphicFramePr>
          <p:nvPr>
            <p:extLst>
              <p:ext uri="{D42A27DB-BD31-4B8C-83A1-F6EECF244321}">
                <p14:modId xmlns:p14="http://schemas.microsoft.com/office/powerpoint/2010/main" val="1772096717"/>
              </p:ext>
            </p:extLst>
          </p:nvPr>
        </p:nvGraphicFramePr>
        <p:xfrm>
          <a:off x="866224" y="1382868"/>
          <a:ext cx="446607" cy="583493"/>
        </p:xfrm>
        <a:graphic>
          <a:graphicData uri="http://schemas.openxmlformats.org/presentationml/2006/ole">
            <mc:AlternateContent xmlns:mc="http://schemas.openxmlformats.org/markup-compatibility/2006">
              <mc:Choice xmlns:v="urn:schemas-microsoft-com:vml" Requires="v">
                <p:oleObj spid="_x0000_s2068" name="Visio" r:id="rId6" imgW="693837" imgH="968454" progId="Visio.Drawing.11">
                  <p:embed/>
                </p:oleObj>
              </mc:Choice>
              <mc:Fallback>
                <p:oleObj name="Visio" r:id="rId6" imgW="693837" imgH="968454" progId="Visio.Drawing.11">
                  <p:embed/>
                  <p:pic>
                    <p:nvPicPr>
                      <p:cNvPr id="8" name="Object 11">
                        <a:extLst>
                          <a:ext uri="{FF2B5EF4-FFF2-40B4-BE49-F238E27FC236}">
                            <a16:creationId xmlns:a16="http://schemas.microsoft.com/office/drawing/2014/main" id="{12366C1D-81C3-4698-B0DD-BD230F60E1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6224" y="1382868"/>
                        <a:ext cx="446607" cy="583493"/>
                      </a:xfrm>
                      <a:prstGeom prst="rect">
                        <a:avLst/>
                      </a:prstGeom>
                      <a:noFill/>
                      <a:ln>
                        <a:noFill/>
                      </a:ln>
                      <a:effectLst/>
                      <a:extLst/>
                    </p:spPr>
                  </p:pic>
                </p:oleObj>
              </mc:Fallback>
            </mc:AlternateContent>
          </a:graphicData>
        </a:graphic>
      </p:graphicFrame>
      <p:pic>
        <p:nvPicPr>
          <p:cNvPr id="6" name="Picture 31" descr="Li-21_PC_Desktop">
            <a:extLst>
              <a:ext uri="{FF2B5EF4-FFF2-40B4-BE49-F238E27FC236}">
                <a16:creationId xmlns:a16="http://schemas.microsoft.com/office/drawing/2014/main" id="{8E81469D-8DFB-4FCD-8127-6B9690CEC167}"/>
              </a:ext>
            </a:extLst>
          </p:cNvPr>
          <p:cNvPicPr>
            <a:picLocks noChangeAspect="1" noChangeArrowheads="1"/>
          </p:cNvPicPr>
          <p:nvPr/>
        </p:nvPicPr>
        <p:blipFill>
          <a:blip r:embed="rId8" cstate="print"/>
          <a:srcRect/>
          <a:stretch>
            <a:fillRect/>
          </a:stretch>
        </p:blipFill>
        <p:spPr bwMode="auto">
          <a:xfrm>
            <a:off x="1328515" y="1840859"/>
            <a:ext cx="744413" cy="697059"/>
          </a:xfrm>
          <a:prstGeom prst="rect">
            <a:avLst/>
          </a:prstGeom>
          <a:noFill/>
          <a:ln w="9525">
            <a:noFill/>
            <a:miter lim="800000"/>
            <a:headEnd/>
            <a:tailEnd/>
          </a:ln>
        </p:spPr>
      </p:pic>
      <p:sp>
        <p:nvSpPr>
          <p:cNvPr id="8" name="TextBox 7">
            <a:extLst>
              <a:ext uri="{FF2B5EF4-FFF2-40B4-BE49-F238E27FC236}">
                <a16:creationId xmlns:a16="http://schemas.microsoft.com/office/drawing/2014/main" id="{F35F3841-4286-49A6-9A97-7BD22D0EC209}"/>
              </a:ext>
            </a:extLst>
          </p:cNvPr>
          <p:cNvSpPr txBox="1"/>
          <p:nvPr/>
        </p:nvSpPr>
        <p:spPr>
          <a:xfrm>
            <a:off x="408144" y="2513257"/>
            <a:ext cx="1030406" cy="184666"/>
          </a:xfrm>
          <a:prstGeom prst="rect">
            <a:avLst/>
          </a:prstGeom>
          <a:noFill/>
        </p:spPr>
        <p:txBody>
          <a:bodyPr wrap="square" lIns="0" tIns="0" rIns="0" bIns="0" rtlCol="0">
            <a:spAutoFit/>
          </a:bodyPr>
          <a:lstStyle/>
          <a:p>
            <a:pPr algn="ctr"/>
            <a:r>
              <a:rPr kumimoji="1" lang="en-US" altLang="ja-JP" sz="1200" dirty="0"/>
              <a:t>Playbook</a:t>
            </a:r>
            <a:endParaRPr kumimoji="1" lang="ja-JP" altLang="en-US" sz="1200" dirty="0"/>
          </a:p>
        </p:txBody>
      </p:sp>
      <p:pic>
        <p:nvPicPr>
          <p:cNvPr id="9" name="Picture 30" descr="Document Sm">
            <a:extLst>
              <a:ext uri="{FF2B5EF4-FFF2-40B4-BE49-F238E27FC236}">
                <a16:creationId xmlns:a16="http://schemas.microsoft.com/office/drawing/2014/main" id="{AE99FC2F-88ED-4ACC-880B-6A7BBB43B6B9}"/>
              </a:ext>
            </a:extLst>
          </p:cNvPr>
          <p:cNvPicPr>
            <a:picLocks noChangeAspect="1" noChangeArrowheads="1"/>
          </p:cNvPicPr>
          <p:nvPr/>
        </p:nvPicPr>
        <p:blipFill>
          <a:blip r:embed="rId9" cstate="print"/>
          <a:srcRect/>
          <a:stretch>
            <a:fillRect/>
          </a:stretch>
        </p:blipFill>
        <p:spPr bwMode="auto">
          <a:xfrm>
            <a:off x="735033" y="1932630"/>
            <a:ext cx="306473" cy="580627"/>
          </a:xfrm>
          <a:prstGeom prst="rect">
            <a:avLst/>
          </a:prstGeom>
          <a:noFill/>
          <a:ln w="9525">
            <a:noFill/>
            <a:miter lim="800000"/>
            <a:headEnd/>
            <a:tailEnd/>
          </a:ln>
        </p:spPr>
      </p:pic>
      <p:sp>
        <p:nvSpPr>
          <p:cNvPr id="2" name="Rectangle: Rounded Corners 1">
            <a:extLst>
              <a:ext uri="{FF2B5EF4-FFF2-40B4-BE49-F238E27FC236}">
                <a16:creationId xmlns:a16="http://schemas.microsoft.com/office/drawing/2014/main" id="{414757D6-7B05-474B-AE5F-4428D248B8E8}"/>
              </a:ext>
            </a:extLst>
          </p:cNvPr>
          <p:cNvSpPr/>
          <p:nvPr/>
        </p:nvSpPr>
        <p:spPr>
          <a:xfrm>
            <a:off x="609600" y="3538476"/>
            <a:ext cx="1524000" cy="533400"/>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2"/>
                </a:solidFill>
              </a:rPr>
              <a:t>Cloud Module</a:t>
            </a:r>
          </a:p>
          <a:p>
            <a:pPr algn="ctr"/>
            <a:r>
              <a:rPr kumimoji="1" lang="en-US" altLang="ja-JP" sz="1200" dirty="0" err="1">
                <a:solidFill>
                  <a:schemeClr val="bg2"/>
                </a:solidFill>
              </a:rPr>
              <a:t>RESTfull</a:t>
            </a:r>
            <a:r>
              <a:rPr kumimoji="1" lang="en-US" altLang="ja-JP" sz="1200" dirty="0">
                <a:solidFill>
                  <a:schemeClr val="bg2"/>
                </a:solidFill>
              </a:rPr>
              <a:t> API</a:t>
            </a:r>
            <a:endParaRPr kumimoji="1" lang="ja-JP" altLang="en-US" sz="1200" dirty="0">
              <a:solidFill>
                <a:schemeClr val="bg2"/>
              </a:solidFill>
            </a:endParaRPr>
          </a:p>
        </p:txBody>
      </p:sp>
      <p:sp>
        <p:nvSpPr>
          <p:cNvPr id="11" name="Arrow: Down 10">
            <a:extLst>
              <a:ext uri="{FF2B5EF4-FFF2-40B4-BE49-F238E27FC236}">
                <a16:creationId xmlns:a16="http://schemas.microsoft.com/office/drawing/2014/main" id="{55259C77-D45F-4595-A56F-52DBA3DCEFB1}"/>
              </a:ext>
            </a:extLst>
          </p:cNvPr>
          <p:cNvSpPr/>
          <p:nvPr/>
        </p:nvSpPr>
        <p:spPr>
          <a:xfrm>
            <a:off x="1181100" y="2827886"/>
            <a:ext cx="381000" cy="580627"/>
          </a:xfrm>
          <a:prstGeom prst="downArrow">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solidFill>
                <a:schemeClr val="bg2"/>
              </a:solidFill>
            </a:endParaRPr>
          </a:p>
        </p:txBody>
      </p:sp>
      <p:grpSp>
        <p:nvGrpSpPr>
          <p:cNvPr id="14" name="Group 13">
            <a:extLst>
              <a:ext uri="{FF2B5EF4-FFF2-40B4-BE49-F238E27FC236}">
                <a16:creationId xmlns:a16="http://schemas.microsoft.com/office/drawing/2014/main" id="{0F8C9A70-3440-426B-890C-8BC819273E54}"/>
              </a:ext>
            </a:extLst>
          </p:cNvPr>
          <p:cNvGrpSpPr/>
          <p:nvPr/>
        </p:nvGrpSpPr>
        <p:grpSpPr>
          <a:xfrm>
            <a:off x="4213289" y="904801"/>
            <a:ext cx="1509277" cy="956133"/>
            <a:chOff x="3080313" y="2071951"/>
            <a:chExt cx="951783" cy="541262"/>
          </a:xfrm>
        </p:grpSpPr>
        <p:sp>
          <p:nvSpPr>
            <p:cNvPr id="15" name="Freeform 30">
              <a:extLst>
                <a:ext uri="{FF2B5EF4-FFF2-40B4-BE49-F238E27FC236}">
                  <a16:creationId xmlns:a16="http://schemas.microsoft.com/office/drawing/2014/main" id="{7F369122-32BD-4E58-87A0-4C88CE7E2B74}"/>
                </a:ext>
              </a:extLst>
            </p:cNvPr>
            <p:cNvSpPr>
              <a:spLocks/>
            </p:cNvSpPr>
            <p:nvPr/>
          </p:nvSpPr>
          <p:spPr bwMode="auto">
            <a:xfrm>
              <a:off x="3281652" y="2071951"/>
              <a:ext cx="488965" cy="196109"/>
            </a:xfrm>
            <a:custGeom>
              <a:avLst/>
              <a:gdLst>
                <a:gd name="T0" fmla="*/ 0 w 247"/>
                <a:gd name="T1" fmla="*/ 99 h 99"/>
                <a:gd name="T2" fmla="*/ 34 w 247"/>
                <a:gd name="T3" fmla="*/ 50 h 99"/>
                <a:gd name="T4" fmla="*/ 227 w 247"/>
                <a:gd name="T5" fmla="*/ 59 h 99"/>
                <a:gd name="T6" fmla="*/ 247 w 247"/>
                <a:gd name="T7" fmla="*/ 88 h 99"/>
              </a:gdLst>
              <a:ahLst/>
              <a:cxnLst>
                <a:cxn ang="0">
                  <a:pos x="T0" y="T1"/>
                </a:cxn>
                <a:cxn ang="0">
                  <a:pos x="T2" y="T3"/>
                </a:cxn>
                <a:cxn ang="0">
                  <a:pos x="T4" y="T5"/>
                </a:cxn>
                <a:cxn ang="0">
                  <a:pos x="T6" y="T7"/>
                </a:cxn>
              </a:cxnLst>
              <a:rect l="0" t="0" r="r" b="b"/>
              <a:pathLst>
                <a:path w="247" h="99">
                  <a:moveTo>
                    <a:pt x="0" y="99"/>
                  </a:moveTo>
                  <a:cubicBezTo>
                    <a:pt x="8" y="81"/>
                    <a:pt x="19" y="64"/>
                    <a:pt x="34" y="50"/>
                  </a:cubicBezTo>
                  <a:cubicBezTo>
                    <a:pt x="90" y="0"/>
                    <a:pt x="176" y="4"/>
                    <a:pt x="227" y="59"/>
                  </a:cubicBezTo>
                  <a:cubicBezTo>
                    <a:pt x="235" y="68"/>
                    <a:pt x="242" y="78"/>
                    <a:pt x="247" y="8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sp>
          <p:nvSpPr>
            <p:cNvPr id="16" name="Freeform 31">
              <a:extLst>
                <a:ext uri="{FF2B5EF4-FFF2-40B4-BE49-F238E27FC236}">
                  <a16:creationId xmlns:a16="http://schemas.microsoft.com/office/drawing/2014/main" id="{F6361D1B-6C06-43BA-B6F6-FB393AD9798F}"/>
                </a:ext>
              </a:extLst>
            </p:cNvPr>
            <p:cNvSpPr>
              <a:spLocks/>
            </p:cNvSpPr>
            <p:nvPr/>
          </p:nvSpPr>
          <p:spPr bwMode="auto">
            <a:xfrm>
              <a:off x="3080313" y="2358271"/>
              <a:ext cx="698149" cy="254942"/>
            </a:xfrm>
            <a:custGeom>
              <a:avLst/>
              <a:gdLst>
                <a:gd name="T0" fmla="*/ 353 w 353"/>
                <a:gd name="T1" fmla="*/ 128 h 128"/>
                <a:gd name="T2" fmla="*/ 70 w 353"/>
                <a:gd name="T3" fmla="*/ 128 h 128"/>
                <a:gd name="T4" fmla="*/ 70 w 353"/>
                <a:gd name="T5" fmla="*/ 128 h 128"/>
                <a:gd name="T6" fmla="*/ 25 w 353"/>
                <a:gd name="T7" fmla="*/ 109 h 128"/>
                <a:gd name="T8" fmla="*/ 25 w 353"/>
                <a:gd name="T9" fmla="*/ 19 h 128"/>
                <a:gd name="T10" fmla="*/ 70 w 353"/>
                <a:gd name="T11" fmla="*/ 0 h 128"/>
              </a:gdLst>
              <a:ahLst/>
              <a:cxnLst>
                <a:cxn ang="0">
                  <a:pos x="T0" y="T1"/>
                </a:cxn>
                <a:cxn ang="0">
                  <a:pos x="T2" y="T3"/>
                </a:cxn>
                <a:cxn ang="0">
                  <a:pos x="T4" y="T5"/>
                </a:cxn>
                <a:cxn ang="0">
                  <a:pos x="T6" y="T7"/>
                </a:cxn>
                <a:cxn ang="0">
                  <a:pos x="T8" y="T9"/>
                </a:cxn>
                <a:cxn ang="0">
                  <a:pos x="T10" y="T11"/>
                </a:cxn>
              </a:cxnLst>
              <a:rect l="0" t="0" r="r" b="b"/>
              <a:pathLst>
                <a:path w="353" h="128">
                  <a:moveTo>
                    <a:pt x="353" y="128"/>
                  </a:moveTo>
                  <a:cubicBezTo>
                    <a:pt x="70" y="128"/>
                    <a:pt x="70" y="128"/>
                    <a:pt x="70" y="128"/>
                  </a:cubicBezTo>
                  <a:cubicBezTo>
                    <a:pt x="70" y="128"/>
                    <a:pt x="70" y="128"/>
                    <a:pt x="70" y="128"/>
                  </a:cubicBezTo>
                  <a:cubicBezTo>
                    <a:pt x="53" y="128"/>
                    <a:pt x="37" y="122"/>
                    <a:pt x="25" y="109"/>
                  </a:cubicBezTo>
                  <a:cubicBezTo>
                    <a:pt x="0" y="84"/>
                    <a:pt x="0" y="44"/>
                    <a:pt x="25" y="19"/>
                  </a:cubicBezTo>
                  <a:cubicBezTo>
                    <a:pt x="37" y="6"/>
                    <a:pt x="53" y="0"/>
                    <a:pt x="70"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sp>
          <p:nvSpPr>
            <p:cNvPr id="17" name="Freeform 32">
              <a:extLst>
                <a:ext uri="{FF2B5EF4-FFF2-40B4-BE49-F238E27FC236}">
                  <a16:creationId xmlns:a16="http://schemas.microsoft.com/office/drawing/2014/main" id="{94F36019-6AC2-4BFE-A7FB-23CBE13C2D55}"/>
                </a:ext>
              </a:extLst>
            </p:cNvPr>
            <p:cNvSpPr>
              <a:spLocks/>
            </p:cNvSpPr>
            <p:nvPr/>
          </p:nvSpPr>
          <p:spPr bwMode="auto">
            <a:xfrm>
              <a:off x="3778462" y="2278520"/>
              <a:ext cx="253634" cy="334693"/>
            </a:xfrm>
            <a:custGeom>
              <a:avLst/>
              <a:gdLst>
                <a:gd name="T0" fmla="*/ 0 w 128"/>
                <a:gd name="T1" fmla="*/ 14 h 168"/>
                <a:gd name="T2" fmla="*/ 89 w 128"/>
                <a:gd name="T3" fmla="*/ 24 h 168"/>
                <a:gd name="T4" fmla="*/ 99 w 128"/>
                <a:gd name="T5" fmla="*/ 139 h 168"/>
                <a:gd name="T6" fmla="*/ 38 w 128"/>
                <a:gd name="T7" fmla="*/ 168 h 168"/>
              </a:gdLst>
              <a:ahLst/>
              <a:cxnLst>
                <a:cxn ang="0">
                  <a:pos x="T0" y="T1"/>
                </a:cxn>
                <a:cxn ang="0">
                  <a:pos x="T2" y="T3"/>
                </a:cxn>
                <a:cxn ang="0">
                  <a:pos x="T4" y="T5"/>
                </a:cxn>
                <a:cxn ang="0">
                  <a:pos x="T6" y="T7"/>
                </a:cxn>
              </a:cxnLst>
              <a:rect l="0" t="0" r="r" b="b"/>
              <a:pathLst>
                <a:path w="128" h="168">
                  <a:moveTo>
                    <a:pt x="0" y="14"/>
                  </a:moveTo>
                  <a:cubicBezTo>
                    <a:pt x="28" y="0"/>
                    <a:pt x="63" y="2"/>
                    <a:pt x="89" y="24"/>
                  </a:cubicBezTo>
                  <a:cubicBezTo>
                    <a:pt x="123" y="53"/>
                    <a:pt x="128" y="104"/>
                    <a:pt x="99" y="139"/>
                  </a:cubicBezTo>
                  <a:cubicBezTo>
                    <a:pt x="83" y="158"/>
                    <a:pt x="61" y="167"/>
                    <a:pt x="38" y="16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grpSp>
      <p:sp>
        <p:nvSpPr>
          <p:cNvPr id="18" name="Freeform 272">
            <a:extLst>
              <a:ext uri="{FF2B5EF4-FFF2-40B4-BE49-F238E27FC236}">
                <a16:creationId xmlns:a16="http://schemas.microsoft.com/office/drawing/2014/main" id="{3B2A291F-3DE6-4FB9-BEE2-C82F9912F315}"/>
              </a:ext>
            </a:extLst>
          </p:cNvPr>
          <p:cNvSpPr>
            <a:spLocks noEditPoints="1"/>
          </p:cNvSpPr>
          <p:nvPr/>
        </p:nvSpPr>
        <p:spPr bwMode="auto">
          <a:xfrm>
            <a:off x="4770092" y="1320179"/>
            <a:ext cx="395672" cy="441416"/>
          </a:xfrm>
          <a:custGeom>
            <a:avLst/>
            <a:gdLst>
              <a:gd name="T0" fmla="*/ 86 w 86"/>
              <a:gd name="T1" fmla="*/ 16 h 135"/>
              <a:gd name="T2" fmla="*/ 86 w 86"/>
              <a:gd name="T3" fmla="*/ 16 h 135"/>
              <a:gd name="T4" fmla="*/ 43 w 86"/>
              <a:gd name="T5" fmla="*/ 0 h 135"/>
              <a:gd name="T6" fmla="*/ 0 w 86"/>
              <a:gd name="T7" fmla="*/ 16 h 135"/>
              <a:gd name="T8" fmla="*/ 0 w 86"/>
              <a:gd name="T9" fmla="*/ 16 h 135"/>
              <a:gd name="T10" fmla="*/ 0 w 86"/>
              <a:gd name="T11" fmla="*/ 16 h 135"/>
              <a:gd name="T12" fmla="*/ 0 w 86"/>
              <a:gd name="T13" fmla="*/ 16 h 135"/>
              <a:gd name="T14" fmla="*/ 0 w 86"/>
              <a:gd name="T15" fmla="*/ 16 h 135"/>
              <a:gd name="T16" fmla="*/ 0 w 86"/>
              <a:gd name="T17" fmla="*/ 16 h 135"/>
              <a:gd name="T18" fmla="*/ 0 w 86"/>
              <a:gd name="T19" fmla="*/ 17 h 135"/>
              <a:gd name="T20" fmla="*/ 0 w 86"/>
              <a:gd name="T21" fmla="*/ 119 h 135"/>
              <a:gd name="T22" fmla="*/ 43 w 86"/>
              <a:gd name="T23" fmla="*/ 135 h 135"/>
              <a:gd name="T24" fmla="*/ 86 w 86"/>
              <a:gd name="T25" fmla="*/ 119 h 135"/>
              <a:gd name="T26" fmla="*/ 86 w 86"/>
              <a:gd name="T27" fmla="*/ 16 h 135"/>
              <a:gd name="T28" fmla="*/ 86 w 86"/>
              <a:gd name="T29" fmla="*/ 16 h 135"/>
              <a:gd name="T30" fmla="*/ 4 w 86"/>
              <a:gd name="T31" fmla="*/ 16 h 135"/>
              <a:gd name="T32" fmla="*/ 43 w 86"/>
              <a:gd name="T33" fmla="*/ 6 h 135"/>
              <a:gd name="T34" fmla="*/ 82 w 86"/>
              <a:gd name="T35" fmla="*/ 16 h 135"/>
              <a:gd name="T36" fmla="*/ 82 w 86"/>
              <a:gd name="T37" fmla="*/ 16 h 135"/>
              <a:gd name="T38" fmla="*/ 82 w 86"/>
              <a:gd name="T39" fmla="*/ 17 h 135"/>
              <a:gd name="T40" fmla="*/ 43 w 86"/>
              <a:gd name="T41" fmla="*/ 27 h 135"/>
              <a:gd name="T42" fmla="*/ 4 w 86"/>
              <a:gd name="T43" fmla="*/ 17 h 135"/>
              <a:gd name="T44" fmla="*/ 4 w 86"/>
              <a:gd name="T45" fmla="*/ 16 h 135"/>
              <a:gd name="T46" fmla="*/ 4 w 86"/>
              <a:gd name="T47" fmla="*/ 23 h 135"/>
              <a:gd name="T48" fmla="*/ 6 w 86"/>
              <a:gd name="T49" fmla="*/ 24 h 135"/>
              <a:gd name="T50" fmla="*/ 43 w 86"/>
              <a:gd name="T51" fmla="*/ 31 h 135"/>
              <a:gd name="T52" fmla="*/ 80 w 86"/>
              <a:gd name="T53" fmla="*/ 24 h 135"/>
              <a:gd name="T54" fmla="*/ 82 w 86"/>
              <a:gd name="T55" fmla="*/ 23 h 135"/>
              <a:gd name="T56" fmla="*/ 82 w 86"/>
              <a:gd name="T57" fmla="*/ 48 h 135"/>
              <a:gd name="T58" fmla="*/ 43 w 86"/>
              <a:gd name="T59" fmla="*/ 59 h 135"/>
              <a:gd name="T60" fmla="*/ 4 w 86"/>
              <a:gd name="T61" fmla="*/ 48 h 135"/>
              <a:gd name="T62" fmla="*/ 4 w 86"/>
              <a:gd name="T63" fmla="*/ 23 h 135"/>
              <a:gd name="T64" fmla="*/ 4 w 86"/>
              <a:gd name="T65" fmla="*/ 55 h 135"/>
              <a:gd name="T66" fmla="*/ 6 w 86"/>
              <a:gd name="T67" fmla="*/ 56 h 135"/>
              <a:gd name="T68" fmla="*/ 43 w 86"/>
              <a:gd name="T69" fmla="*/ 63 h 135"/>
              <a:gd name="T70" fmla="*/ 80 w 86"/>
              <a:gd name="T71" fmla="*/ 56 h 135"/>
              <a:gd name="T72" fmla="*/ 82 w 86"/>
              <a:gd name="T73" fmla="*/ 55 h 135"/>
              <a:gd name="T74" fmla="*/ 82 w 86"/>
              <a:gd name="T75" fmla="*/ 84 h 135"/>
              <a:gd name="T76" fmla="*/ 43 w 86"/>
              <a:gd name="T77" fmla="*/ 95 h 135"/>
              <a:gd name="T78" fmla="*/ 4 w 86"/>
              <a:gd name="T79" fmla="*/ 84 h 135"/>
              <a:gd name="T80" fmla="*/ 4 w 86"/>
              <a:gd name="T81" fmla="*/ 55 h 135"/>
              <a:gd name="T82" fmla="*/ 43 w 86"/>
              <a:gd name="T83" fmla="*/ 130 h 135"/>
              <a:gd name="T84" fmla="*/ 4 w 86"/>
              <a:gd name="T85" fmla="*/ 119 h 135"/>
              <a:gd name="T86" fmla="*/ 4 w 86"/>
              <a:gd name="T87" fmla="*/ 91 h 135"/>
              <a:gd name="T88" fmla="*/ 6 w 86"/>
              <a:gd name="T89" fmla="*/ 92 h 135"/>
              <a:gd name="T90" fmla="*/ 43 w 86"/>
              <a:gd name="T91" fmla="*/ 99 h 135"/>
              <a:gd name="T92" fmla="*/ 80 w 86"/>
              <a:gd name="T93" fmla="*/ 92 h 135"/>
              <a:gd name="T94" fmla="*/ 82 w 86"/>
              <a:gd name="T95" fmla="*/ 91 h 135"/>
              <a:gd name="T96" fmla="*/ 82 w 86"/>
              <a:gd name="T97" fmla="*/ 119 h 135"/>
              <a:gd name="T98" fmla="*/ 43 w 86"/>
              <a:gd name="T99"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135">
                <a:moveTo>
                  <a:pt x="86" y="16"/>
                </a:moveTo>
                <a:cubicBezTo>
                  <a:pt x="86" y="16"/>
                  <a:pt x="86" y="16"/>
                  <a:pt x="86" y="16"/>
                </a:cubicBezTo>
                <a:cubicBezTo>
                  <a:pt x="86" y="8"/>
                  <a:pt x="71" y="0"/>
                  <a:pt x="43" y="0"/>
                </a:cubicBezTo>
                <a:cubicBezTo>
                  <a:pt x="15" y="0"/>
                  <a:pt x="0" y="8"/>
                  <a:pt x="0" y="16"/>
                </a:cubicBezTo>
                <a:cubicBezTo>
                  <a:pt x="0" y="16"/>
                  <a:pt x="0" y="16"/>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0" y="17"/>
                  <a:pt x="0" y="17"/>
                </a:cubicBezTo>
                <a:cubicBezTo>
                  <a:pt x="0" y="119"/>
                  <a:pt x="0" y="119"/>
                  <a:pt x="0" y="119"/>
                </a:cubicBezTo>
                <a:cubicBezTo>
                  <a:pt x="0" y="127"/>
                  <a:pt x="15" y="135"/>
                  <a:pt x="43" y="135"/>
                </a:cubicBezTo>
                <a:cubicBezTo>
                  <a:pt x="71" y="135"/>
                  <a:pt x="86" y="127"/>
                  <a:pt x="86" y="119"/>
                </a:cubicBezTo>
                <a:cubicBezTo>
                  <a:pt x="86" y="16"/>
                  <a:pt x="86" y="16"/>
                  <a:pt x="86" y="16"/>
                </a:cubicBezTo>
                <a:cubicBezTo>
                  <a:pt x="86" y="16"/>
                  <a:pt x="86" y="16"/>
                  <a:pt x="86" y="16"/>
                </a:cubicBezTo>
                <a:close/>
                <a:moveTo>
                  <a:pt x="4" y="16"/>
                </a:moveTo>
                <a:cubicBezTo>
                  <a:pt x="6" y="12"/>
                  <a:pt x="20" y="6"/>
                  <a:pt x="43" y="6"/>
                </a:cubicBezTo>
                <a:cubicBezTo>
                  <a:pt x="66" y="6"/>
                  <a:pt x="80" y="12"/>
                  <a:pt x="82" y="16"/>
                </a:cubicBezTo>
                <a:cubicBezTo>
                  <a:pt x="82" y="16"/>
                  <a:pt x="82" y="16"/>
                  <a:pt x="82" y="16"/>
                </a:cubicBezTo>
                <a:cubicBezTo>
                  <a:pt x="82" y="17"/>
                  <a:pt x="82" y="17"/>
                  <a:pt x="82" y="17"/>
                </a:cubicBezTo>
                <a:cubicBezTo>
                  <a:pt x="80" y="21"/>
                  <a:pt x="66" y="27"/>
                  <a:pt x="43" y="27"/>
                </a:cubicBezTo>
                <a:cubicBezTo>
                  <a:pt x="20" y="27"/>
                  <a:pt x="6" y="21"/>
                  <a:pt x="4" y="17"/>
                </a:cubicBezTo>
                <a:cubicBezTo>
                  <a:pt x="4" y="16"/>
                  <a:pt x="4" y="16"/>
                  <a:pt x="4" y="16"/>
                </a:cubicBezTo>
                <a:close/>
                <a:moveTo>
                  <a:pt x="4" y="23"/>
                </a:moveTo>
                <a:cubicBezTo>
                  <a:pt x="6" y="24"/>
                  <a:pt x="6" y="24"/>
                  <a:pt x="6" y="24"/>
                </a:cubicBezTo>
                <a:cubicBezTo>
                  <a:pt x="14" y="28"/>
                  <a:pt x="28" y="31"/>
                  <a:pt x="43" y="31"/>
                </a:cubicBezTo>
                <a:cubicBezTo>
                  <a:pt x="58" y="31"/>
                  <a:pt x="72" y="28"/>
                  <a:pt x="80" y="24"/>
                </a:cubicBezTo>
                <a:cubicBezTo>
                  <a:pt x="82" y="23"/>
                  <a:pt x="82" y="23"/>
                  <a:pt x="82" y="23"/>
                </a:cubicBezTo>
                <a:cubicBezTo>
                  <a:pt x="82" y="48"/>
                  <a:pt x="82" y="48"/>
                  <a:pt x="82" y="48"/>
                </a:cubicBezTo>
                <a:cubicBezTo>
                  <a:pt x="82" y="53"/>
                  <a:pt x="67" y="59"/>
                  <a:pt x="43" y="59"/>
                </a:cubicBezTo>
                <a:cubicBezTo>
                  <a:pt x="19" y="59"/>
                  <a:pt x="4" y="53"/>
                  <a:pt x="4" y="48"/>
                </a:cubicBezTo>
                <a:lnTo>
                  <a:pt x="4" y="23"/>
                </a:lnTo>
                <a:close/>
                <a:moveTo>
                  <a:pt x="4" y="55"/>
                </a:moveTo>
                <a:cubicBezTo>
                  <a:pt x="6" y="56"/>
                  <a:pt x="6" y="56"/>
                  <a:pt x="6" y="56"/>
                </a:cubicBezTo>
                <a:cubicBezTo>
                  <a:pt x="14" y="61"/>
                  <a:pt x="28" y="63"/>
                  <a:pt x="43" y="63"/>
                </a:cubicBezTo>
                <a:cubicBezTo>
                  <a:pt x="58" y="63"/>
                  <a:pt x="72" y="61"/>
                  <a:pt x="80" y="56"/>
                </a:cubicBezTo>
                <a:cubicBezTo>
                  <a:pt x="82" y="55"/>
                  <a:pt x="82" y="55"/>
                  <a:pt x="82" y="55"/>
                </a:cubicBezTo>
                <a:cubicBezTo>
                  <a:pt x="82" y="84"/>
                  <a:pt x="82" y="84"/>
                  <a:pt x="82" y="84"/>
                </a:cubicBezTo>
                <a:cubicBezTo>
                  <a:pt x="82" y="88"/>
                  <a:pt x="67" y="95"/>
                  <a:pt x="43" y="95"/>
                </a:cubicBezTo>
                <a:cubicBezTo>
                  <a:pt x="19" y="95"/>
                  <a:pt x="4" y="88"/>
                  <a:pt x="4" y="84"/>
                </a:cubicBezTo>
                <a:lnTo>
                  <a:pt x="4" y="55"/>
                </a:lnTo>
                <a:close/>
                <a:moveTo>
                  <a:pt x="43" y="130"/>
                </a:moveTo>
                <a:cubicBezTo>
                  <a:pt x="19" y="130"/>
                  <a:pt x="4" y="124"/>
                  <a:pt x="4" y="119"/>
                </a:cubicBezTo>
                <a:cubicBezTo>
                  <a:pt x="4" y="91"/>
                  <a:pt x="4" y="91"/>
                  <a:pt x="4" y="91"/>
                </a:cubicBezTo>
                <a:cubicBezTo>
                  <a:pt x="6" y="92"/>
                  <a:pt x="6" y="92"/>
                  <a:pt x="6" y="92"/>
                </a:cubicBezTo>
                <a:cubicBezTo>
                  <a:pt x="14" y="96"/>
                  <a:pt x="28" y="99"/>
                  <a:pt x="43" y="99"/>
                </a:cubicBezTo>
                <a:cubicBezTo>
                  <a:pt x="58" y="99"/>
                  <a:pt x="72" y="96"/>
                  <a:pt x="80" y="92"/>
                </a:cubicBezTo>
                <a:cubicBezTo>
                  <a:pt x="82" y="91"/>
                  <a:pt x="82" y="91"/>
                  <a:pt x="82" y="91"/>
                </a:cubicBezTo>
                <a:cubicBezTo>
                  <a:pt x="82" y="119"/>
                  <a:pt x="82" y="119"/>
                  <a:pt x="82" y="119"/>
                </a:cubicBezTo>
                <a:cubicBezTo>
                  <a:pt x="82" y="124"/>
                  <a:pt x="67" y="130"/>
                  <a:pt x="43" y="130"/>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Rectangle: Rounded Corners 18">
            <a:extLst>
              <a:ext uri="{FF2B5EF4-FFF2-40B4-BE49-F238E27FC236}">
                <a16:creationId xmlns:a16="http://schemas.microsoft.com/office/drawing/2014/main" id="{DFB8BCF0-AD7A-408B-B129-FEAFFE136428}"/>
              </a:ext>
            </a:extLst>
          </p:cNvPr>
          <p:cNvSpPr/>
          <p:nvPr/>
        </p:nvSpPr>
        <p:spPr>
          <a:xfrm>
            <a:off x="3673776" y="1581902"/>
            <a:ext cx="800100" cy="328674"/>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2"/>
                </a:solidFill>
              </a:rPr>
              <a:t>API</a:t>
            </a:r>
            <a:endParaRPr kumimoji="1" lang="ja-JP" altLang="en-US" sz="1200" dirty="0">
              <a:solidFill>
                <a:schemeClr val="bg2"/>
              </a:solidFill>
            </a:endParaRPr>
          </a:p>
        </p:txBody>
      </p:sp>
      <p:grpSp>
        <p:nvGrpSpPr>
          <p:cNvPr id="21" name="Group 20">
            <a:extLst>
              <a:ext uri="{FF2B5EF4-FFF2-40B4-BE49-F238E27FC236}">
                <a16:creationId xmlns:a16="http://schemas.microsoft.com/office/drawing/2014/main" id="{4362A64F-2E30-4C49-9527-7921968D738F}"/>
              </a:ext>
            </a:extLst>
          </p:cNvPr>
          <p:cNvGrpSpPr/>
          <p:nvPr/>
        </p:nvGrpSpPr>
        <p:grpSpPr>
          <a:xfrm>
            <a:off x="4158715" y="2244393"/>
            <a:ext cx="1509277" cy="956133"/>
            <a:chOff x="3080313" y="2071951"/>
            <a:chExt cx="951783" cy="541262"/>
          </a:xfrm>
        </p:grpSpPr>
        <p:sp>
          <p:nvSpPr>
            <p:cNvPr id="22" name="Freeform 30">
              <a:extLst>
                <a:ext uri="{FF2B5EF4-FFF2-40B4-BE49-F238E27FC236}">
                  <a16:creationId xmlns:a16="http://schemas.microsoft.com/office/drawing/2014/main" id="{9AF06692-13A6-46F2-9C69-9A36A131AA33}"/>
                </a:ext>
              </a:extLst>
            </p:cNvPr>
            <p:cNvSpPr>
              <a:spLocks/>
            </p:cNvSpPr>
            <p:nvPr/>
          </p:nvSpPr>
          <p:spPr bwMode="auto">
            <a:xfrm>
              <a:off x="3281652" y="2071951"/>
              <a:ext cx="488965" cy="196109"/>
            </a:xfrm>
            <a:custGeom>
              <a:avLst/>
              <a:gdLst>
                <a:gd name="T0" fmla="*/ 0 w 247"/>
                <a:gd name="T1" fmla="*/ 99 h 99"/>
                <a:gd name="T2" fmla="*/ 34 w 247"/>
                <a:gd name="T3" fmla="*/ 50 h 99"/>
                <a:gd name="T4" fmla="*/ 227 w 247"/>
                <a:gd name="T5" fmla="*/ 59 h 99"/>
                <a:gd name="T6" fmla="*/ 247 w 247"/>
                <a:gd name="T7" fmla="*/ 88 h 99"/>
              </a:gdLst>
              <a:ahLst/>
              <a:cxnLst>
                <a:cxn ang="0">
                  <a:pos x="T0" y="T1"/>
                </a:cxn>
                <a:cxn ang="0">
                  <a:pos x="T2" y="T3"/>
                </a:cxn>
                <a:cxn ang="0">
                  <a:pos x="T4" y="T5"/>
                </a:cxn>
                <a:cxn ang="0">
                  <a:pos x="T6" y="T7"/>
                </a:cxn>
              </a:cxnLst>
              <a:rect l="0" t="0" r="r" b="b"/>
              <a:pathLst>
                <a:path w="247" h="99">
                  <a:moveTo>
                    <a:pt x="0" y="99"/>
                  </a:moveTo>
                  <a:cubicBezTo>
                    <a:pt x="8" y="81"/>
                    <a:pt x="19" y="64"/>
                    <a:pt x="34" y="50"/>
                  </a:cubicBezTo>
                  <a:cubicBezTo>
                    <a:pt x="90" y="0"/>
                    <a:pt x="176" y="4"/>
                    <a:pt x="227" y="59"/>
                  </a:cubicBezTo>
                  <a:cubicBezTo>
                    <a:pt x="235" y="68"/>
                    <a:pt x="242" y="78"/>
                    <a:pt x="247" y="8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sp>
          <p:nvSpPr>
            <p:cNvPr id="23" name="Freeform 31">
              <a:extLst>
                <a:ext uri="{FF2B5EF4-FFF2-40B4-BE49-F238E27FC236}">
                  <a16:creationId xmlns:a16="http://schemas.microsoft.com/office/drawing/2014/main" id="{D22B0AA5-7A84-4645-B4EE-270CDFCAD43B}"/>
                </a:ext>
              </a:extLst>
            </p:cNvPr>
            <p:cNvSpPr>
              <a:spLocks/>
            </p:cNvSpPr>
            <p:nvPr/>
          </p:nvSpPr>
          <p:spPr bwMode="auto">
            <a:xfrm>
              <a:off x="3080313" y="2358271"/>
              <a:ext cx="698149" cy="254942"/>
            </a:xfrm>
            <a:custGeom>
              <a:avLst/>
              <a:gdLst>
                <a:gd name="T0" fmla="*/ 353 w 353"/>
                <a:gd name="T1" fmla="*/ 128 h 128"/>
                <a:gd name="T2" fmla="*/ 70 w 353"/>
                <a:gd name="T3" fmla="*/ 128 h 128"/>
                <a:gd name="T4" fmla="*/ 70 w 353"/>
                <a:gd name="T5" fmla="*/ 128 h 128"/>
                <a:gd name="T6" fmla="*/ 25 w 353"/>
                <a:gd name="T7" fmla="*/ 109 h 128"/>
                <a:gd name="T8" fmla="*/ 25 w 353"/>
                <a:gd name="T9" fmla="*/ 19 h 128"/>
                <a:gd name="T10" fmla="*/ 70 w 353"/>
                <a:gd name="T11" fmla="*/ 0 h 128"/>
              </a:gdLst>
              <a:ahLst/>
              <a:cxnLst>
                <a:cxn ang="0">
                  <a:pos x="T0" y="T1"/>
                </a:cxn>
                <a:cxn ang="0">
                  <a:pos x="T2" y="T3"/>
                </a:cxn>
                <a:cxn ang="0">
                  <a:pos x="T4" y="T5"/>
                </a:cxn>
                <a:cxn ang="0">
                  <a:pos x="T6" y="T7"/>
                </a:cxn>
                <a:cxn ang="0">
                  <a:pos x="T8" y="T9"/>
                </a:cxn>
                <a:cxn ang="0">
                  <a:pos x="T10" y="T11"/>
                </a:cxn>
              </a:cxnLst>
              <a:rect l="0" t="0" r="r" b="b"/>
              <a:pathLst>
                <a:path w="353" h="128">
                  <a:moveTo>
                    <a:pt x="353" y="128"/>
                  </a:moveTo>
                  <a:cubicBezTo>
                    <a:pt x="70" y="128"/>
                    <a:pt x="70" y="128"/>
                    <a:pt x="70" y="128"/>
                  </a:cubicBezTo>
                  <a:cubicBezTo>
                    <a:pt x="70" y="128"/>
                    <a:pt x="70" y="128"/>
                    <a:pt x="70" y="128"/>
                  </a:cubicBezTo>
                  <a:cubicBezTo>
                    <a:pt x="53" y="128"/>
                    <a:pt x="37" y="122"/>
                    <a:pt x="25" y="109"/>
                  </a:cubicBezTo>
                  <a:cubicBezTo>
                    <a:pt x="0" y="84"/>
                    <a:pt x="0" y="44"/>
                    <a:pt x="25" y="19"/>
                  </a:cubicBezTo>
                  <a:cubicBezTo>
                    <a:pt x="37" y="6"/>
                    <a:pt x="53" y="0"/>
                    <a:pt x="70"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sp>
          <p:nvSpPr>
            <p:cNvPr id="24" name="Freeform 32">
              <a:extLst>
                <a:ext uri="{FF2B5EF4-FFF2-40B4-BE49-F238E27FC236}">
                  <a16:creationId xmlns:a16="http://schemas.microsoft.com/office/drawing/2014/main" id="{0C61873A-9075-4E29-9D0F-6A2C2769070A}"/>
                </a:ext>
              </a:extLst>
            </p:cNvPr>
            <p:cNvSpPr>
              <a:spLocks/>
            </p:cNvSpPr>
            <p:nvPr/>
          </p:nvSpPr>
          <p:spPr bwMode="auto">
            <a:xfrm>
              <a:off x="3778462" y="2278520"/>
              <a:ext cx="253634" cy="334693"/>
            </a:xfrm>
            <a:custGeom>
              <a:avLst/>
              <a:gdLst>
                <a:gd name="T0" fmla="*/ 0 w 128"/>
                <a:gd name="T1" fmla="*/ 14 h 168"/>
                <a:gd name="T2" fmla="*/ 89 w 128"/>
                <a:gd name="T3" fmla="*/ 24 h 168"/>
                <a:gd name="T4" fmla="*/ 99 w 128"/>
                <a:gd name="T5" fmla="*/ 139 h 168"/>
                <a:gd name="T6" fmla="*/ 38 w 128"/>
                <a:gd name="T7" fmla="*/ 168 h 168"/>
              </a:gdLst>
              <a:ahLst/>
              <a:cxnLst>
                <a:cxn ang="0">
                  <a:pos x="T0" y="T1"/>
                </a:cxn>
                <a:cxn ang="0">
                  <a:pos x="T2" y="T3"/>
                </a:cxn>
                <a:cxn ang="0">
                  <a:pos x="T4" y="T5"/>
                </a:cxn>
                <a:cxn ang="0">
                  <a:pos x="T6" y="T7"/>
                </a:cxn>
              </a:cxnLst>
              <a:rect l="0" t="0" r="r" b="b"/>
              <a:pathLst>
                <a:path w="128" h="168">
                  <a:moveTo>
                    <a:pt x="0" y="14"/>
                  </a:moveTo>
                  <a:cubicBezTo>
                    <a:pt x="28" y="0"/>
                    <a:pt x="63" y="2"/>
                    <a:pt x="89" y="24"/>
                  </a:cubicBezTo>
                  <a:cubicBezTo>
                    <a:pt x="123" y="53"/>
                    <a:pt x="128" y="104"/>
                    <a:pt x="99" y="139"/>
                  </a:cubicBezTo>
                  <a:cubicBezTo>
                    <a:pt x="83" y="158"/>
                    <a:pt x="61" y="167"/>
                    <a:pt x="38" y="16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grpSp>
      <p:sp>
        <p:nvSpPr>
          <p:cNvPr id="25" name="Freeform 272">
            <a:extLst>
              <a:ext uri="{FF2B5EF4-FFF2-40B4-BE49-F238E27FC236}">
                <a16:creationId xmlns:a16="http://schemas.microsoft.com/office/drawing/2014/main" id="{93F14D8A-189F-4113-8DD9-CA375149527E}"/>
              </a:ext>
            </a:extLst>
          </p:cNvPr>
          <p:cNvSpPr>
            <a:spLocks noEditPoints="1"/>
          </p:cNvSpPr>
          <p:nvPr/>
        </p:nvSpPr>
        <p:spPr bwMode="auto">
          <a:xfrm>
            <a:off x="4715518" y="2659771"/>
            <a:ext cx="395672" cy="441416"/>
          </a:xfrm>
          <a:custGeom>
            <a:avLst/>
            <a:gdLst>
              <a:gd name="T0" fmla="*/ 86 w 86"/>
              <a:gd name="T1" fmla="*/ 16 h 135"/>
              <a:gd name="T2" fmla="*/ 86 w 86"/>
              <a:gd name="T3" fmla="*/ 16 h 135"/>
              <a:gd name="T4" fmla="*/ 43 w 86"/>
              <a:gd name="T5" fmla="*/ 0 h 135"/>
              <a:gd name="T6" fmla="*/ 0 w 86"/>
              <a:gd name="T7" fmla="*/ 16 h 135"/>
              <a:gd name="T8" fmla="*/ 0 w 86"/>
              <a:gd name="T9" fmla="*/ 16 h 135"/>
              <a:gd name="T10" fmla="*/ 0 w 86"/>
              <a:gd name="T11" fmla="*/ 16 h 135"/>
              <a:gd name="T12" fmla="*/ 0 w 86"/>
              <a:gd name="T13" fmla="*/ 16 h 135"/>
              <a:gd name="T14" fmla="*/ 0 w 86"/>
              <a:gd name="T15" fmla="*/ 16 h 135"/>
              <a:gd name="T16" fmla="*/ 0 w 86"/>
              <a:gd name="T17" fmla="*/ 16 h 135"/>
              <a:gd name="T18" fmla="*/ 0 w 86"/>
              <a:gd name="T19" fmla="*/ 17 h 135"/>
              <a:gd name="T20" fmla="*/ 0 w 86"/>
              <a:gd name="T21" fmla="*/ 119 h 135"/>
              <a:gd name="T22" fmla="*/ 43 w 86"/>
              <a:gd name="T23" fmla="*/ 135 h 135"/>
              <a:gd name="T24" fmla="*/ 86 w 86"/>
              <a:gd name="T25" fmla="*/ 119 h 135"/>
              <a:gd name="T26" fmla="*/ 86 w 86"/>
              <a:gd name="T27" fmla="*/ 16 h 135"/>
              <a:gd name="T28" fmla="*/ 86 w 86"/>
              <a:gd name="T29" fmla="*/ 16 h 135"/>
              <a:gd name="T30" fmla="*/ 4 w 86"/>
              <a:gd name="T31" fmla="*/ 16 h 135"/>
              <a:gd name="T32" fmla="*/ 43 w 86"/>
              <a:gd name="T33" fmla="*/ 6 h 135"/>
              <a:gd name="T34" fmla="*/ 82 w 86"/>
              <a:gd name="T35" fmla="*/ 16 h 135"/>
              <a:gd name="T36" fmla="*/ 82 w 86"/>
              <a:gd name="T37" fmla="*/ 16 h 135"/>
              <a:gd name="T38" fmla="*/ 82 w 86"/>
              <a:gd name="T39" fmla="*/ 17 h 135"/>
              <a:gd name="T40" fmla="*/ 43 w 86"/>
              <a:gd name="T41" fmla="*/ 27 h 135"/>
              <a:gd name="T42" fmla="*/ 4 w 86"/>
              <a:gd name="T43" fmla="*/ 17 h 135"/>
              <a:gd name="T44" fmla="*/ 4 w 86"/>
              <a:gd name="T45" fmla="*/ 16 h 135"/>
              <a:gd name="T46" fmla="*/ 4 w 86"/>
              <a:gd name="T47" fmla="*/ 23 h 135"/>
              <a:gd name="T48" fmla="*/ 6 w 86"/>
              <a:gd name="T49" fmla="*/ 24 h 135"/>
              <a:gd name="T50" fmla="*/ 43 w 86"/>
              <a:gd name="T51" fmla="*/ 31 h 135"/>
              <a:gd name="T52" fmla="*/ 80 w 86"/>
              <a:gd name="T53" fmla="*/ 24 h 135"/>
              <a:gd name="T54" fmla="*/ 82 w 86"/>
              <a:gd name="T55" fmla="*/ 23 h 135"/>
              <a:gd name="T56" fmla="*/ 82 w 86"/>
              <a:gd name="T57" fmla="*/ 48 h 135"/>
              <a:gd name="T58" fmla="*/ 43 w 86"/>
              <a:gd name="T59" fmla="*/ 59 h 135"/>
              <a:gd name="T60" fmla="*/ 4 w 86"/>
              <a:gd name="T61" fmla="*/ 48 h 135"/>
              <a:gd name="T62" fmla="*/ 4 w 86"/>
              <a:gd name="T63" fmla="*/ 23 h 135"/>
              <a:gd name="T64" fmla="*/ 4 w 86"/>
              <a:gd name="T65" fmla="*/ 55 h 135"/>
              <a:gd name="T66" fmla="*/ 6 w 86"/>
              <a:gd name="T67" fmla="*/ 56 h 135"/>
              <a:gd name="T68" fmla="*/ 43 w 86"/>
              <a:gd name="T69" fmla="*/ 63 h 135"/>
              <a:gd name="T70" fmla="*/ 80 w 86"/>
              <a:gd name="T71" fmla="*/ 56 h 135"/>
              <a:gd name="T72" fmla="*/ 82 w 86"/>
              <a:gd name="T73" fmla="*/ 55 h 135"/>
              <a:gd name="T74" fmla="*/ 82 w 86"/>
              <a:gd name="T75" fmla="*/ 84 h 135"/>
              <a:gd name="T76" fmla="*/ 43 w 86"/>
              <a:gd name="T77" fmla="*/ 95 h 135"/>
              <a:gd name="T78" fmla="*/ 4 w 86"/>
              <a:gd name="T79" fmla="*/ 84 h 135"/>
              <a:gd name="T80" fmla="*/ 4 w 86"/>
              <a:gd name="T81" fmla="*/ 55 h 135"/>
              <a:gd name="T82" fmla="*/ 43 w 86"/>
              <a:gd name="T83" fmla="*/ 130 h 135"/>
              <a:gd name="T84" fmla="*/ 4 w 86"/>
              <a:gd name="T85" fmla="*/ 119 h 135"/>
              <a:gd name="T86" fmla="*/ 4 w 86"/>
              <a:gd name="T87" fmla="*/ 91 h 135"/>
              <a:gd name="T88" fmla="*/ 6 w 86"/>
              <a:gd name="T89" fmla="*/ 92 h 135"/>
              <a:gd name="T90" fmla="*/ 43 w 86"/>
              <a:gd name="T91" fmla="*/ 99 h 135"/>
              <a:gd name="T92" fmla="*/ 80 w 86"/>
              <a:gd name="T93" fmla="*/ 92 h 135"/>
              <a:gd name="T94" fmla="*/ 82 w 86"/>
              <a:gd name="T95" fmla="*/ 91 h 135"/>
              <a:gd name="T96" fmla="*/ 82 w 86"/>
              <a:gd name="T97" fmla="*/ 119 h 135"/>
              <a:gd name="T98" fmla="*/ 43 w 86"/>
              <a:gd name="T99"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135">
                <a:moveTo>
                  <a:pt x="86" y="16"/>
                </a:moveTo>
                <a:cubicBezTo>
                  <a:pt x="86" y="16"/>
                  <a:pt x="86" y="16"/>
                  <a:pt x="86" y="16"/>
                </a:cubicBezTo>
                <a:cubicBezTo>
                  <a:pt x="86" y="8"/>
                  <a:pt x="71" y="0"/>
                  <a:pt x="43" y="0"/>
                </a:cubicBezTo>
                <a:cubicBezTo>
                  <a:pt x="15" y="0"/>
                  <a:pt x="0" y="8"/>
                  <a:pt x="0" y="16"/>
                </a:cubicBezTo>
                <a:cubicBezTo>
                  <a:pt x="0" y="16"/>
                  <a:pt x="0" y="16"/>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0" y="17"/>
                  <a:pt x="0" y="17"/>
                </a:cubicBezTo>
                <a:cubicBezTo>
                  <a:pt x="0" y="119"/>
                  <a:pt x="0" y="119"/>
                  <a:pt x="0" y="119"/>
                </a:cubicBezTo>
                <a:cubicBezTo>
                  <a:pt x="0" y="127"/>
                  <a:pt x="15" y="135"/>
                  <a:pt x="43" y="135"/>
                </a:cubicBezTo>
                <a:cubicBezTo>
                  <a:pt x="71" y="135"/>
                  <a:pt x="86" y="127"/>
                  <a:pt x="86" y="119"/>
                </a:cubicBezTo>
                <a:cubicBezTo>
                  <a:pt x="86" y="16"/>
                  <a:pt x="86" y="16"/>
                  <a:pt x="86" y="16"/>
                </a:cubicBezTo>
                <a:cubicBezTo>
                  <a:pt x="86" y="16"/>
                  <a:pt x="86" y="16"/>
                  <a:pt x="86" y="16"/>
                </a:cubicBezTo>
                <a:close/>
                <a:moveTo>
                  <a:pt x="4" y="16"/>
                </a:moveTo>
                <a:cubicBezTo>
                  <a:pt x="6" y="12"/>
                  <a:pt x="20" y="6"/>
                  <a:pt x="43" y="6"/>
                </a:cubicBezTo>
                <a:cubicBezTo>
                  <a:pt x="66" y="6"/>
                  <a:pt x="80" y="12"/>
                  <a:pt x="82" y="16"/>
                </a:cubicBezTo>
                <a:cubicBezTo>
                  <a:pt x="82" y="16"/>
                  <a:pt x="82" y="16"/>
                  <a:pt x="82" y="16"/>
                </a:cubicBezTo>
                <a:cubicBezTo>
                  <a:pt x="82" y="17"/>
                  <a:pt x="82" y="17"/>
                  <a:pt x="82" y="17"/>
                </a:cubicBezTo>
                <a:cubicBezTo>
                  <a:pt x="80" y="21"/>
                  <a:pt x="66" y="27"/>
                  <a:pt x="43" y="27"/>
                </a:cubicBezTo>
                <a:cubicBezTo>
                  <a:pt x="20" y="27"/>
                  <a:pt x="6" y="21"/>
                  <a:pt x="4" y="17"/>
                </a:cubicBezTo>
                <a:cubicBezTo>
                  <a:pt x="4" y="16"/>
                  <a:pt x="4" y="16"/>
                  <a:pt x="4" y="16"/>
                </a:cubicBezTo>
                <a:close/>
                <a:moveTo>
                  <a:pt x="4" y="23"/>
                </a:moveTo>
                <a:cubicBezTo>
                  <a:pt x="6" y="24"/>
                  <a:pt x="6" y="24"/>
                  <a:pt x="6" y="24"/>
                </a:cubicBezTo>
                <a:cubicBezTo>
                  <a:pt x="14" y="28"/>
                  <a:pt x="28" y="31"/>
                  <a:pt x="43" y="31"/>
                </a:cubicBezTo>
                <a:cubicBezTo>
                  <a:pt x="58" y="31"/>
                  <a:pt x="72" y="28"/>
                  <a:pt x="80" y="24"/>
                </a:cubicBezTo>
                <a:cubicBezTo>
                  <a:pt x="82" y="23"/>
                  <a:pt x="82" y="23"/>
                  <a:pt x="82" y="23"/>
                </a:cubicBezTo>
                <a:cubicBezTo>
                  <a:pt x="82" y="48"/>
                  <a:pt x="82" y="48"/>
                  <a:pt x="82" y="48"/>
                </a:cubicBezTo>
                <a:cubicBezTo>
                  <a:pt x="82" y="53"/>
                  <a:pt x="67" y="59"/>
                  <a:pt x="43" y="59"/>
                </a:cubicBezTo>
                <a:cubicBezTo>
                  <a:pt x="19" y="59"/>
                  <a:pt x="4" y="53"/>
                  <a:pt x="4" y="48"/>
                </a:cubicBezTo>
                <a:lnTo>
                  <a:pt x="4" y="23"/>
                </a:lnTo>
                <a:close/>
                <a:moveTo>
                  <a:pt x="4" y="55"/>
                </a:moveTo>
                <a:cubicBezTo>
                  <a:pt x="6" y="56"/>
                  <a:pt x="6" y="56"/>
                  <a:pt x="6" y="56"/>
                </a:cubicBezTo>
                <a:cubicBezTo>
                  <a:pt x="14" y="61"/>
                  <a:pt x="28" y="63"/>
                  <a:pt x="43" y="63"/>
                </a:cubicBezTo>
                <a:cubicBezTo>
                  <a:pt x="58" y="63"/>
                  <a:pt x="72" y="61"/>
                  <a:pt x="80" y="56"/>
                </a:cubicBezTo>
                <a:cubicBezTo>
                  <a:pt x="82" y="55"/>
                  <a:pt x="82" y="55"/>
                  <a:pt x="82" y="55"/>
                </a:cubicBezTo>
                <a:cubicBezTo>
                  <a:pt x="82" y="84"/>
                  <a:pt x="82" y="84"/>
                  <a:pt x="82" y="84"/>
                </a:cubicBezTo>
                <a:cubicBezTo>
                  <a:pt x="82" y="88"/>
                  <a:pt x="67" y="95"/>
                  <a:pt x="43" y="95"/>
                </a:cubicBezTo>
                <a:cubicBezTo>
                  <a:pt x="19" y="95"/>
                  <a:pt x="4" y="88"/>
                  <a:pt x="4" y="84"/>
                </a:cubicBezTo>
                <a:lnTo>
                  <a:pt x="4" y="55"/>
                </a:lnTo>
                <a:close/>
                <a:moveTo>
                  <a:pt x="43" y="130"/>
                </a:moveTo>
                <a:cubicBezTo>
                  <a:pt x="19" y="130"/>
                  <a:pt x="4" y="124"/>
                  <a:pt x="4" y="119"/>
                </a:cubicBezTo>
                <a:cubicBezTo>
                  <a:pt x="4" y="91"/>
                  <a:pt x="4" y="91"/>
                  <a:pt x="4" y="91"/>
                </a:cubicBezTo>
                <a:cubicBezTo>
                  <a:pt x="6" y="92"/>
                  <a:pt x="6" y="92"/>
                  <a:pt x="6" y="92"/>
                </a:cubicBezTo>
                <a:cubicBezTo>
                  <a:pt x="14" y="96"/>
                  <a:pt x="28" y="99"/>
                  <a:pt x="43" y="99"/>
                </a:cubicBezTo>
                <a:cubicBezTo>
                  <a:pt x="58" y="99"/>
                  <a:pt x="72" y="96"/>
                  <a:pt x="80" y="92"/>
                </a:cubicBezTo>
                <a:cubicBezTo>
                  <a:pt x="82" y="91"/>
                  <a:pt x="82" y="91"/>
                  <a:pt x="82" y="91"/>
                </a:cubicBezTo>
                <a:cubicBezTo>
                  <a:pt x="82" y="119"/>
                  <a:pt x="82" y="119"/>
                  <a:pt x="82" y="119"/>
                </a:cubicBezTo>
                <a:cubicBezTo>
                  <a:pt x="82" y="124"/>
                  <a:pt x="67" y="130"/>
                  <a:pt x="43" y="130"/>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Rectangle: Rounded Corners 25">
            <a:extLst>
              <a:ext uri="{FF2B5EF4-FFF2-40B4-BE49-F238E27FC236}">
                <a16:creationId xmlns:a16="http://schemas.microsoft.com/office/drawing/2014/main" id="{86E5BC05-A491-426B-8D6A-512FF7398C47}"/>
              </a:ext>
            </a:extLst>
          </p:cNvPr>
          <p:cNvSpPr/>
          <p:nvPr/>
        </p:nvSpPr>
        <p:spPr>
          <a:xfrm>
            <a:off x="3692262" y="2951531"/>
            <a:ext cx="800100" cy="328674"/>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2"/>
                </a:solidFill>
              </a:rPr>
              <a:t>API</a:t>
            </a:r>
            <a:endParaRPr kumimoji="1" lang="ja-JP" altLang="en-US" sz="1200" dirty="0">
              <a:solidFill>
                <a:schemeClr val="bg2"/>
              </a:solidFill>
            </a:endParaRPr>
          </a:p>
        </p:txBody>
      </p:sp>
      <p:grpSp>
        <p:nvGrpSpPr>
          <p:cNvPr id="27" name="Group 26">
            <a:extLst>
              <a:ext uri="{FF2B5EF4-FFF2-40B4-BE49-F238E27FC236}">
                <a16:creationId xmlns:a16="http://schemas.microsoft.com/office/drawing/2014/main" id="{83E77368-A442-4CAC-A358-52A16B79A88C}"/>
              </a:ext>
            </a:extLst>
          </p:cNvPr>
          <p:cNvGrpSpPr/>
          <p:nvPr/>
        </p:nvGrpSpPr>
        <p:grpSpPr>
          <a:xfrm>
            <a:off x="4159481" y="3601735"/>
            <a:ext cx="1509277" cy="956133"/>
            <a:chOff x="3080313" y="2071951"/>
            <a:chExt cx="951783" cy="541262"/>
          </a:xfrm>
        </p:grpSpPr>
        <p:sp>
          <p:nvSpPr>
            <p:cNvPr id="28" name="Freeform 30">
              <a:extLst>
                <a:ext uri="{FF2B5EF4-FFF2-40B4-BE49-F238E27FC236}">
                  <a16:creationId xmlns:a16="http://schemas.microsoft.com/office/drawing/2014/main" id="{25F11D5C-72B1-45A9-8EB3-DE23CD3B8D14}"/>
                </a:ext>
              </a:extLst>
            </p:cNvPr>
            <p:cNvSpPr>
              <a:spLocks/>
            </p:cNvSpPr>
            <p:nvPr/>
          </p:nvSpPr>
          <p:spPr bwMode="auto">
            <a:xfrm>
              <a:off x="3281652" y="2071951"/>
              <a:ext cx="488965" cy="196109"/>
            </a:xfrm>
            <a:custGeom>
              <a:avLst/>
              <a:gdLst>
                <a:gd name="T0" fmla="*/ 0 w 247"/>
                <a:gd name="T1" fmla="*/ 99 h 99"/>
                <a:gd name="T2" fmla="*/ 34 w 247"/>
                <a:gd name="T3" fmla="*/ 50 h 99"/>
                <a:gd name="T4" fmla="*/ 227 w 247"/>
                <a:gd name="T5" fmla="*/ 59 h 99"/>
                <a:gd name="T6" fmla="*/ 247 w 247"/>
                <a:gd name="T7" fmla="*/ 88 h 99"/>
              </a:gdLst>
              <a:ahLst/>
              <a:cxnLst>
                <a:cxn ang="0">
                  <a:pos x="T0" y="T1"/>
                </a:cxn>
                <a:cxn ang="0">
                  <a:pos x="T2" y="T3"/>
                </a:cxn>
                <a:cxn ang="0">
                  <a:pos x="T4" y="T5"/>
                </a:cxn>
                <a:cxn ang="0">
                  <a:pos x="T6" y="T7"/>
                </a:cxn>
              </a:cxnLst>
              <a:rect l="0" t="0" r="r" b="b"/>
              <a:pathLst>
                <a:path w="247" h="99">
                  <a:moveTo>
                    <a:pt x="0" y="99"/>
                  </a:moveTo>
                  <a:cubicBezTo>
                    <a:pt x="8" y="81"/>
                    <a:pt x="19" y="64"/>
                    <a:pt x="34" y="50"/>
                  </a:cubicBezTo>
                  <a:cubicBezTo>
                    <a:pt x="90" y="0"/>
                    <a:pt x="176" y="4"/>
                    <a:pt x="227" y="59"/>
                  </a:cubicBezTo>
                  <a:cubicBezTo>
                    <a:pt x="235" y="68"/>
                    <a:pt x="242" y="78"/>
                    <a:pt x="247" y="8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sp>
          <p:nvSpPr>
            <p:cNvPr id="29" name="Freeform 31">
              <a:extLst>
                <a:ext uri="{FF2B5EF4-FFF2-40B4-BE49-F238E27FC236}">
                  <a16:creationId xmlns:a16="http://schemas.microsoft.com/office/drawing/2014/main" id="{26607086-08E1-47F8-8182-E89E8F1032C4}"/>
                </a:ext>
              </a:extLst>
            </p:cNvPr>
            <p:cNvSpPr>
              <a:spLocks/>
            </p:cNvSpPr>
            <p:nvPr/>
          </p:nvSpPr>
          <p:spPr bwMode="auto">
            <a:xfrm>
              <a:off x="3080313" y="2358271"/>
              <a:ext cx="698149" cy="254942"/>
            </a:xfrm>
            <a:custGeom>
              <a:avLst/>
              <a:gdLst>
                <a:gd name="T0" fmla="*/ 353 w 353"/>
                <a:gd name="T1" fmla="*/ 128 h 128"/>
                <a:gd name="T2" fmla="*/ 70 w 353"/>
                <a:gd name="T3" fmla="*/ 128 h 128"/>
                <a:gd name="T4" fmla="*/ 70 w 353"/>
                <a:gd name="T5" fmla="*/ 128 h 128"/>
                <a:gd name="T6" fmla="*/ 25 w 353"/>
                <a:gd name="T7" fmla="*/ 109 h 128"/>
                <a:gd name="T8" fmla="*/ 25 w 353"/>
                <a:gd name="T9" fmla="*/ 19 h 128"/>
                <a:gd name="T10" fmla="*/ 70 w 353"/>
                <a:gd name="T11" fmla="*/ 0 h 128"/>
              </a:gdLst>
              <a:ahLst/>
              <a:cxnLst>
                <a:cxn ang="0">
                  <a:pos x="T0" y="T1"/>
                </a:cxn>
                <a:cxn ang="0">
                  <a:pos x="T2" y="T3"/>
                </a:cxn>
                <a:cxn ang="0">
                  <a:pos x="T4" y="T5"/>
                </a:cxn>
                <a:cxn ang="0">
                  <a:pos x="T6" y="T7"/>
                </a:cxn>
                <a:cxn ang="0">
                  <a:pos x="T8" y="T9"/>
                </a:cxn>
                <a:cxn ang="0">
                  <a:pos x="T10" y="T11"/>
                </a:cxn>
              </a:cxnLst>
              <a:rect l="0" t="0" r="r" b="b"/>
              <a:pathLst>
                <a:path w="353" h="128">
                  <a:moveTo>
                    <a:pt x="353" y="128"/>
                  </a:moveTo>
                  <a:cubicBezTo>
                    <a:pt x="70" y="128"/>
                    <a:pt x="70" y="128"/>
                    <a:pt x="70" y="128"/>
                  </a:cubicBezTo>
                  <a:cubicBezTo>
                    <a:pt x="70" y="128"/>
                    <a:pt x="70" y="128"/>
                    <a:pt x="70" y="128"/>
                  </a:cubicBezTo>
                  <a:cubicBezTo>
                    <a:pt x="53" y="128"/>
                    <a:pt x="37" y="122"/>
                    <a:pt x="25" y="109"/>
                  </a:cubicBezTo>
                  <a:cubicBezTo>
                    <a:pt x="0" y="84"/>
                    <a:pt x="0" y="44"/>
                    <a:pt x="25" y="19"/>
                  </a:cubicBezTo>
                  <a:cubicBezTo>
                    <a:pt x="37" y="6"/>
                    <a:pt x="53" y="0"/>
                    <a:pt x="70" y="0"/>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sp>
          <p:nvSpPr>
            <p:cNvPr id="30" name="Freeform 32">
              <a:extLst>
                <a:ext uri="{FF2B5EF4-FFF2-40B4-BE49-F238E27FC236}">
                  <a16:creationId xmlns:a16="http://schemas.microsoft.com/office/drawing/2014/main" id="{5D5439FC-648F-4D41-B56F-9DA2C30E06CA}"/>
                </a:ext>
              </a:extLst>
            </p:cNvPr>
            <p:cNvSpPr>
              <a:spLocks/>
            </p:cNvSpPr>
            <p:nvPr/>
          </p:nvSpPr>
          <p:spPr bwMode="auto">
            <a:xfrm>
              <a:off x="3778462" y="2278520"/>
              <a:ext cx="253634" cy="334693"/>
            </a:xfrm>
            <a:custGeom>
              <a:avLst/>
              <a:gdLst>
                <a:gd name="T0" fmla="*/ 0 w 128"/>
                <a:gd name="T1" fmla="*/ 14 h 168"/>
                <a:gd name="T2" fmla="*/ 89 w 128"/>
                <a:gd name="T3" fmla="*/ 24 h 168"/>
                <a:gd name="T4" fmla="*/ 99 w 128"/>
                <a:gd name="T5" fmla="*/ 139 h 168"/>
                <a:gd name="T6" fmla="*/ 38 w 128"/>
                <a:gd name="T7" fmla="*/ 168 h 168"/>
              </a:gdLst>
              <a:ahLst/>
              <a:cxnLst>
                <a:cxn ang="0">
                  <a:pos x="T0" y="T1"/>
                </a:cxn>
                <a:cxn ang="0">
                  <a:pos x="T2" y="T3"/>
                </a:cxn>
                <a:cxn ang="0">
                  <a:pos x="T4" y="T5"/>
                </a:cxn>
                <a:cxn ang="0">
                  <a:pos x="T6" y="T7"/>
                </a:cxn>
              </a:cxnLst>
              <a:rect l="0" t="0" r="r" b="b"/>
              <a:pathLst>
                <a:path w="128" h="168">
                  <a:moveTo>
                    <a:pt x="0" y="14"/>
                  </a:moveTo>
                  <a:cubicBezTo>
                    <a:pt x="28" y="0"/>
                    <a:pt x="63" y="2"/>
                    <a:pt x="89" y="24"/>
                  </a:cubicBezTo>
                  <a:cubicBezTo>
                    <a:pt x="123" y="53"/>
                    <a:pt x="128" y="104"/>
                    <a:pt x="99" y="139"/>
                  </a:cubicBezTo>
                  <a:cubicBezTo>
                    <a:pt x="83" y="158"/>
                    <a:pt x="61" y="167"/>
                    <a:pt x="38" y="168"/>
                  </a:cubicBezTo>
                </a:path>
              </a:pathLst>
            </a:custGeom>
            <a:noFill/>
            <a:ln w="285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solidFill>
                  <a:srgbClr val="444444"/>
                </a:solidFill>
              </a:endParaRPr>
            </a:p>
          </p:txBody>
        </p:sp>
      </p:grpSp>
      <p:sp>
        <p:nvSpPr>
          <p:cNvPr id="32" name="Freeform 272">
            <a:extLst>
              <a:ext uri="{FF2B5EF4-FFF2-40B4-BE49-F238E27FC236}">
                <a16:creationId xmlns:a16="http://schemas.microsoft.com/office/drawing/2014/main" id="{D2C54FB3-1667-409D-8A18-296EF2537EFB}"/>
              </a:ext>
            </a:extLst>
          </p:cNvPr>
          <p:cNvSpPr>
            <a:spLocks noEditPoints="1"/>
          </p:cNvSpPr>
          <p:nvPr/>
        </p:nvSpPr>
        <p:spPr bwMode="auto">
          <a:xfrm>
            <a:off x="4716284" y="4017113"/>
            <a:ext cx="395672" cy="441416"/>
          </a:xfrm>
          <a:custGeom>
            <a:avLst/>
            <a:gdLst>
              <a:gd name="T0" fmla="*/ 86 w 86"/>
              <a:gd name="T1" fmla="*/ 16 h 135"/>
              <a:gd name="T2" fmla="*/ 86 w 86"/>
              <a:gd name="T3" fmla="*/ 16 h 135"/>
              <a:gd name="T4" fmla="*/ 43 w 86"/>
              <a:gd name="T5" fmla="*/ 0 h 135"/>
              <a:gd name="T6" fmla="*/ 0 w 86"/>
              <a:gd name="T7" fmla="*/ 16 h 135"/>
              <a:gd name="T8" fmla="*/ 0 w 86"/>
              <a:gd name="T9" fmla="*/ 16 h 135"/>
              <a:gd name="T10" fmla="*/ 0 w 86"/>
              <a:gd name="T11" fmla="*/ 16 h 135"/>
              <a:gd name="T12" fmla="*/ 0 w 86"/>
              <a:gd name="T13" fmla="*/ 16 h 135"/>
              <a:gd name="T14" fmla="*/ 0 w 86"/>
              <a:gd name="T15" fmla="*/ 16 h 135"/>
              <a:gd name="T16" fmla="*/ 0 w 86"/>
              <a:gd name="T17" fmla="*/ 16 h 135"/>
              <a:gd name="T18" fmla="*/ 0 w 86"/>
              <a:gd name="T19" fmla="*/ 17 h 135"/>
              <a:gd name="T20" fmla="*/ 0 w 86"/>
              <a:gd name="T21" fmla="*/ 119 h 135"/>
              <a:gd name="T22" fmla="*/ 43 w 86"/>
              <a:gd name="T23" fmla="*/ 135 h 135"/>
              <a:gd name="T24" fmla="*/ 86 w 86"/>
              <a:gd name="T25" fmla="*/ 119 h 135"/>
              <a:gd name="T26" fmla="*/ 86 w 86"/>
              <a:gd name="T27" fmla="*/ 16 h 135"/>
              <a:gd name="T28" fmla="*/ 86 w 86"/>
              <a:gd name="T29" fmla="*/ 16 h 135"/>
              <a:gd name="T30" fmla="*/ 4 w 86"/>
              <a:gd name="T31" fmla="*/ 16 h 135"/>
              <a:gd name="T32" fmla="*/ 43 w 86"/>
              <a:gd name="T33" fmla="*/ 6 h 135"/>
              <a:gd name="T34" fmla="*/ 82 w 86"/>
              <a:gd name="T35" fmla="*/ 16 h 135"/>
              <a:gd name="T36" fmla="*/ 82 w 86"/>
              <a:gd name="T37" fmla="*/ 16 h 135"/>
              <a:gd name="T38" fmla="*/ 82 w 86"/>
              <a:gd name="T39" fmla="*/ 17 h 135"/>
              <a:gd name="T40" fmla="*/ 43 w 86"/>
              <a:gd name="T41" fmla="*/ 27 h 135"/>
              <a:gd name="T42" fmla="*/ 4 w 86"/>
              <a:gd name="T43" fmla="*/ 17 h 135"/>
              <a:gd name="T44" fmla="*/ 4 w 86"/>
              <a:gd name="T45" fmla="*/ 16 h 135"/>
              <a:gd name="T46" fmla="*/ 4 w 86"/>
              <a:gd name="T47" fmla="*/ 23 h 135"/>
              <a:gd name="T48" fmla="*/ 6 w 86"/>
              <a:gd name="T49" fmla="*/ 24 h 135"/>
              <a:gd name="T50" fmla="*/ 43 w 86"/>
              <a:gd name="T51" fmla="*/ 31 h 135"/>
              <a:gd name="T52" fmla="*/ 80 w 86"/>
              <a:gd name="T53" fmla="*/ 24 h 135"/>
              <a:gd name="T54" fmla="*/ 82 w 86"/>
              <a:gd name="T55" fmla="*/ 23 h 135"/>
              <a:gd name="T56" fmla="*/ 82 w 86"/>
              <a:gd name="T57" fmla="*/ 48 h 135"/>
              <a:gd name="T58" fmla="*/ 43 w 86"/>
              <a:gd name="T59" fmla="*/ 59 h 135"/>
              <a:gd name="T60" fmla="*/ 4 w 86"/>
              <a:gd name="T61" fmla="*/ 48 h 135"/>
              <a:gd name="T62" fmla="*/ 4 w 86"/>
              <a:gd name="T63" fmla="*/ 23 h 135"/>
              <a:gd name="T64" fmla="*/ 4 w 86"/>
              <a:gd name="T65" fmla="*/ 55 h 135"/>
              <a:gd name="T66" fmla="*/ 6 w 86"/>
              <a:gd name="T67" fmla="*/ 56 h 135"/>
              <a:gd name="T68" fmla="*/ 43 w 86"/>
              <a:gd name="T69" fmla="*/ 63 h 135"/>
              <a:gd name="T70" fmla="*/ 80 w 86"/>
              <a:gd name="T71" fmla="*/ 56 h 135"/>
              <a:gd name="T72" fmla="*/ 82 w 86"/>
              <a:gd name="T73" fmla="*/ 55 h 135"/>
              <a:gd name="T74" fmla="*/ 82 w 86"/>
              <a:gd name="T75" fmla="*/ 84 h 135"/>
              <a:gd name="T76" fmla="*/ 43 w 86"/>
              <a:gd name="T77" fmla="*/ 95 h 135"/>
              <a:gd name="T78" fmla="*/ 4 w 86"/>
              <a:gd name="T79" fmla="*/ 84 h 135"/>
              <a:gd name="T80" fmla="*/ 4 w 86"/>
              <a:gd name="T81" fmla="*/ 55 h 135"/>
              <a:gd name="T82" fmla="*/ 43 w 86"/>
              <a:gd name="T83" fmla="*/ 130 h 135"/>
              <a:gd name="T84" fmla="*/ 4 w 86"/>
              <a:gd name="T85" fmla="*/ 119 h 135"/>
              <a:gd name="T86" fmla="*/ 4 w 86"/>
              <a:gd name="T87" fmla="*/ 91 h 135"/>
              <a:gd name="T88" fmla="*/ 6 w 86"/>
              <a:gd name="T89" fmla="*/ 92 h 135"/>
              <a:gd name="T90" fmla="*/ 43 w 86"/>
              <a:gd name="T91" fmla="*/ 99 h 135"/>
              <a:gd name="T92" fmla="*/ 80 w 86"/>
              <a:gd name="T93" fmla="*/ 92 h 135"/>
              <a:gd name="T94" fmla="*/ 82 w 86"/>
              <a:gd name="T95" fmla="*/ 91 h 135"/>
              <a:gd name="T96" fmla="*/ 82 w 86"/>
              <a:gd name="T97" fmla="*/ 119 h 135"/>
              <a:gd name="T98" fmla="*/ 43 w 86"/>
              <a:gd name="T99" fmla="*/ 13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6" h="135">
                <a:moveTo>
                  <a:pt x="86" y="16"/>
                </a:moveTo>
                <a:cubicBezTo>
                  <a:pt x="86" y="16"/>
                  <a:pt x="86" y="16"/>
                  <a:pt x="86" y="16"/>
                </a:cubicBezTo>
                <a:cubicBezTo>
                  <a:pt x="86" y="8"/>
                  <a:pt x="71" y="0"/>
                  <a:pt x="43" y="0"/>
                </a:cubicBezTo>
                <a:cubicBezTo>
                  <a:pt x="15" y="0"/>
                  <a:pt x="0" y="8"/>
                  <a:pt x="0" y="16"/>
                </a:cubicBezTo>
                <a:cubicBezTo>
                  <a:pt x="0" y="16"/>
                  <a:pt x="0" y="16"/>
                  <a:pt x="0" y="16"/>
                </a:cubicBezTo>
                <a:cubicBezTo>
                  <a:pt x="0" y="16"/>
                  <a:pt x="0" y="16"/>
                  <a:pt x="0" y="16"/>
                </a:cubicBezTo>
                <a:cubicBezTo>
                  <a:pt x="0" y="16"/>
                  <a:pt x="0" y="16"/>
                  <a:pt x="0" y="16"/>
                </a:cubicBezTo>
                <a:cubicBezTo>
                  <a:pt x="0" y="16"/>
                  <a:pt x="0" y="16"/>
                  <a:pt x="0" y="16"/>
                </a:cubicBezTo>
                <a:cubicBezTo>
                  <a:pt x="0" y="16"/>
                  <a:pt x="0" y="16"/>
                  <a:pt x="0" y="16"/>
                </a:cubicBezTo>
                <a:cubicBezTo>
                  <a:pt x="0" y="17"/>
                  <a:pt x="0" y="17"/>
                  <a:pt x="0" y="17"/>
                </a:cubicBezTo>
                <a:cubicBezTo>
                  <a:pt x="0" y="119"/>
                  <a:pt x="0" y="119"/>
                  <a:pt x="0" y="119"/>
                </a:cubicBezTo>
                <a:cubicBezTo>
                  <a:pt x="0" y="127"/>
                  <a:pt x="15" y="135"/>
                  <a:pt x="43" y="135"/>
                </a:cubicBezTo>
                <a:cubicBezTo>
                  <a:pt x="71" y="135"/>
                  <a:pt x="86" y="127"/>
                  <a:pt x="86" y="119"/>
                </a:cubicBezTo>
                <a:cubicBezTo>
                  <a:pt x="86" y="16"/>
                  <a:pt x="86" y="16"/>
                  <a:pt x="86" y="16"/>
                </a:cubicBezTo>
                <a:cubicBezTo>
                  <a:pt x="86" y="16"/>
                  <a:pt x="86" y="16"/>
                  <a:pt x="86" y="16"/>
                </a:cubicBezTo>
                <a:close/>
                <a:moveTo>
                  <a:pt x="4" y="16"/>
                </a:moveTo>
                <a:cubicBezTo>
                  <a:pt x="6" y="12"/>
                  <a:pt x="20" y="6"/>
                  <a:pt x="43" y="6"/>
                </a:cubicBezTo>
                <a:cubicBezTo>
                  <a:pt x="66" y="6"/>
                  <a:pt x="80" y="12"/>
                  <a:pt x="82" y="16"/>
                </a:cubicBezTo>
                <a:cubicBezTo>
                  <a:pt x="82" y="16"/>
                  <a:pt x="82" y="16"/>
                  <a:pt x="82" y="16"/>
                </a:cubicBezTo>
                <a:cubicBezTo>
                  <a:pt x="82" y="17"/>
                  <a:pt x="82" y="17"/>
                  <a:pt x="82" y="17"/>
                </a:cubicBezTo>
                <a:cubicBezTo>
                  <a:pt x="80" y="21"/>
                  <a:pt x="66" y="27"/>
                  <a:pt x="43" y="27"/>
                </a:cubicBezTo>
                <a:cubicBezTo>
                  <a:pt x="20" y="27"/>
                  <a:pt x="6" y="21"/>
                  <a:pt x="4" y="17"/>
                </a:cubicBezTo>
                <a:cubicBezTo>
                  <a:pt x="4" y="16"/>
                  <a:pt x="4" y="16"/>
                  <a:pt x="4" y="16"/>
                </a:cubicBezTo>
                <a:close/>
                <a:moveTo>
                  <a:pt x="4" y="23"/>
                </a:moveTo>
                <a:cubicBezTo>
                  <a:pt x="6" y="24"/>
                  <a:pt x="6" y="24"/>
                  <a:pt x="6" y="24"/>
                </a:cubicBezTo>
                <a:cubicBezTo>
                  <a:pt x="14" y="28"/>
                  <a:pt x="28" y="31"/>
                  <a:pt x="43" y="31"/>
                </a:cubicBezTo>
                <a:cubicBezTo>
                  <a:pt x="58" y="31"/>
                  <a:pt x="72" y="28"/>
                  <a:pt x="80" y="24"/>
                </a:cubicBezTo>
                <a:cubicBezTo>
                  <a:pt x="82" y="23"/>
                  <a:pt x="82" y="23"/>
                  <a:pt x="82" y="23"/>
                </a:cubicBezTo>
                <a:cubicBezTo>
                  <a:pt x="82" y="48"/>
                  <a:pt x="82" y="48"/>
                  <a:pt x="82" y="48"/>
                </a:cubicBezTo>
                <a:cubicBezTo>
                  <a:pt x="82" y="53"/>
                  <a:pt x="67" y="59"/>
                  <a:pt x="43" y="59"/>
                </a:cubicBezTo>
                <a:cubicBezTo>
                  <a:pt x="19" y="59"/>
                  <a:pt x="4" y="53"/>
                  <a:pt x="4" y="48"/>
                </a:cubicBezTo>
                <a:lnTo>
                  <a:pt x="4" y="23"/>
                </a:lnTo>
                <a:close/>
                <a:moveTo>
                  <a:pt x="4" y="55"/>
                </a:moveTo>
                <a:cubicBezTo>
                  <a:pt x="6" y="56"/>
                  <a:pt x="6" y="56"/>
                  <a:pt x="6" y="56"/>
                </a:cubicBezTo>
                <a:cubicBezTo>
                  <a:pt x="14" y="61"/>
                  <a:pt x="28" y="63"/>
                  <a:pt x="43" y="63"/>
                </a:cubicBezTo>
                <a:cubicBezTo>
                  <a:pt x="58" y="63"/>
                  <a:pt x="72" y="61"/>
                  <a:pt x="80" y="56"/>
                </a:cubicBezTo>
                <a:cubicBezTo>
                  <a:pt x="82" y="55"/>
                  <a:pt x="82" y="55"/>
                  <a:pt x="82" y="55"/>
                </a:cubicBezTo>
                <a:cubicBezTo>
                  <a:pt x="82" y="84"/>
                  <a:pt x="82" y="84"/>
                  <a:pt x="82" y="84"/>
                </a:cubicBezTo>
                <a:cubicBezTo>
                  <a:pt x="82" y="88"/>
                  <a:pt x="67" y="95"/>
                  <a:pt x="43" y="95"/>
                </a:cubicBezTo>
                <a:cubicBezTo>
                  <a:pt x="19" y="95"/>
                  <a:pt x="4" y="88"/>
                  <a:pt x="4" y="84"/>
                </a:cubicBezTo>
                <a:lnTo>
                  <a:pt x="4" y="55"/>
                </a:lnTo>
                <a:close/>
                <a:moveTo>
                  <a:pt x="43" y="130"/>
                </a:moveTo>
                <a:cubicBezTo>
                  <a:pt x="19" y="130"/>
                  <a:pt x="4" y="124"/>
                  <a:pt x="4" y="119"/>
                </a:cubicBezTo>
                <a:cubicBezTo>
                  <a:pt x="4" y="91"/>
                  <a:pt x="4" y="91"/>
                  <a:pt x="4" y="91"/>
                </a:cubicBezTo>
                <a:cubicBezTo>
                  <a:pt x="6" y="92"/>
                  <a:pt x="6" y="92"/>
                  <a:pt x="6" y="92"/>
                </a:cubicBezTo>
                <a:cubicBezTo>
                  <a:pt x="14" y="96"/>
                  <a:pt x="28" y="99"/>
                  <a:pt x="43" y="99"/>
                </a:cubicBezTo>
                <a:cubicBezTo>
                  <a:pt x="58" y="99"/>
                  <a:pt x="72" y="96"/>
                  <a:pt x="80" y="92"/>
                </a:cubicBezTo>
                <a:cubicBezTo>
                  <a:pt x="82" y="91"/>
                  <a:pt x="82" y="91"/>
                  <a:pt x="82" y="91"/>
                </a:cubicBezTo>
                <a:cubicBezTo>
                  <a:pt x="82" y="119"/>
                  <a:pt x="82" y="119"/>
                  <a:pt x="82" y="119"/>
                </a:cubicBezTo>
                <a:cubicBezTo>
                  <a:pt x="82" y="124"/>
                  <a:pt x="67" y="130"/>
                  <a:pt x="43" y="130"/>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Rectangle: Rounded Corners 32">
            <a:extLst>
              <a:ext uri="{FF2B5EF4-FFF2-40B4-BE49-F238E27FC236}">
                <a16:creationId xmlns:a16="http://schemas.microsoft.com/office/drawing/2014/main" id="{82433F62-77FF-4B2E-A07B-0ED0021E24D7}"/>
              </a:ext>
            </a:extLst>
          </p:cNvPr>
          <p:cNvSpPr/>
          <p:nvPr/>
        </p:nvSpPr>
        <p:spPr>
          <a:xfrm>
            <a:off x="3716286" y="4354771"/>
            <a:ext cx="800100" cy="328674"/>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bg2"/>
                </a:solidFill>
              </a:rPr>
              <a:t>API</a:t>
            </a:r>
            <a:endParaRPr kumimoji="1" lang="ja-JP" altLang="en-US" sz="1200" dirty="0">
              <a:solidFill>
                <a:schemeClr val="bg2"/>
              </a:solidFill>
            </a:endParaRPr>
          </a:p>
        </p:txBody>
      </p:sp>
      <p:pic>
        <p:nvPicPr>
          <p:cNvPr id="36" name="Picture 35">
            <a:extLst>
              <a:ext uri="{FF2B5EF4-FFF2-40B4-BE49-F238E27FC236}">
                <a16:creationId xmlns:a16="http://schemas.microsoft.com/office/drawing/2014/main" id="{6A07D960-A179-4813-84F0-3FD2F08AAA50}"/>
              </a:ext>
            </a:extLst>
          </p:cNvPr>
          <p:cNvPicPr>
            <a:picLocks noChangeAspect="1"/>
          </p:cNvPicPr>
          <p:nvPr/>
        </p:nvPicPr>
        <p:blipFill>
          <a:blip r:embed="rId10"/>
          <a:stretch>
            <a:fillRect/>
          </a:stretch>
        </p:blipFill>
        <p:spPr>
          <a:xfrm>
            <a:off x="6229462" y="1943460"/>
            <a:ext cx="1097658" cy="628289"/>
          </a:xfrm>
          <a:prstGeom prst="rect">
            <a:avLst/>
          </a:prstGeom>
        </p:spPr>
      </p:pic>
      <p:pic>
        <p:nvPicPr>
          <p:cNvPr id="38" name="Picture 37">
            <a:extLst>
              <a:ext uri="{FF2B5EF4-FFF2-40B4-BE49-F238E27FC236}">
                <a16:creationId xmlns:a16="http://schemas.microsoft.com/office/drawing/2014/main" id="{9E0757D7-D6C3-4527-A97C-D3FE4A91D750}"/>
              </a:ext>
            </a:extLst>
          </p:cNvPr>
          <p:cNvPicPr>
            <a:picLocks noChangeAspect="1"/>
          </p:cNvPicPr>
          <p:nvPr/>
        </p:nvPicPr>
        <p:blipFill>
          <a:blip r:embed="rId11"/>
          <a:stretch>
            <a:fillRect/>
          </a:stretch>
        </p:blipFill>
        <p:spPr>
          <a:xfrm>
            <a:off x="6217633" y="3142875"/>
            <a:ext cx="1430525" cy="546272"/>
          </a:xfrm>
          <a:prstGeom prst="rect">
            <a:avLst/>
          </a:prstGeom>
        </p:spPr>
      </p:pic>
      <p:sp>
        <p:nvSpPr>
          <p:cNvPr id="39" name="TextBox 38">
            <a:extLst>
              <a:ext uri="{FF2B5EF4-FFF2-40B4-BE49-F238E27FC236}">
                <a16:creationId xmlns:a16="http://schemas.microsoft.com/office/drawing/2014/main" id="{3661ABD4-17A3-4EB1-B77F-2520ED648E51}"/>
              </a:ext>
            </a:extLst>
          </p:cNvPr>
          <p:cNvSpPr txBox="1"/>
          <p:nvPr/>
        </p:nvSpPr>
        <p:spPr>
          <a:xfrm>
            <a:off x="842235" y="4150117"/>
            <a:ext cx="1058730" cy="369332"/>
          </a:xfrm>
          <a:prstGeom prst="rect">
            <a:avLst/>
          </a:prstGeom>
          <a:noFill/>
        </p:spPr>
        <p:txBody>
          <a:bodyPr wrap="square" lIns="0" tIns="0" rIns="0" bIns="0" rtlCol="0">
            <a:spAutoFit/>
          </a:bodyPr>
          <a:lstStyle/>
          <a:p>
            <a:pPr algn="ctr"/>
            <a:r>
              <a:rPr kumimoji="1" lang="ja-JP" altLang="en-US" sz="1200" b="1" dirty="0">
                <a:latin typeface="Meiryo UI" panose="020B0604030504040204" pitchFamily="50" charset="-128"/>
                <a:ea typeface="Meiryo UI" panose="020B0604030504040204" pitchFamily="50" charset="-128"/>
              </a:rPr>
              <a:t>各クラウド対応の</a:t>
            </a:r>
            <a:r>
              <a:rPr kumimoji="1" lang="en-US" altLang="ja-JP" sz="1200" b="1" dirty="0">
                <a:latin typeface="Meiryo UI" panose="020B0604030504040204" pitchFamily="50" charset="-128"/>
                <a:ea typeface="Meiryo UI" panose="020B0604030504040204" pitchFamily="50" charset="-128"/>
              </a:rPr>
              <a:t>API</a:t>
            </a:r>
            <a:r>
              <a:rPr kumimoji="1" lang="ja-JP" altLang="en-US" sz="1200" b="1" dirty="0">
                <a:latin typeface="Meiryo UI" panose="020B0604030504040204" pitchFamily="50" charset="-128"/>
                <a:ea typeface="Meiryo UI" panose="020B0604030504040204" pitchFamily="50" charset="-128"/>
              </a:rPr>
              <a:t>モジュール</a:t>
            </a:r>
            <a:endParaRPr kumimoji="1" lang="en-US" altLang="ja-JP" sz="1200" b="1" dirty="0">
              <a:latin typeface="Meiryo UI" panose="020B0604030504040204" pitchFamily="50" charset="-128"/>
              <a:ea typeface="Meiryo UI" panose="020B0604030504040204" pitchFamily="50" charset="-128"/>
            </a:endParaRPr>
          </a:p>
        </p:txBody>
      </p:sp>
      <p:cxnSp>
        <p:nvCxnSpPr>
          <p:cNvPr id="42" name="Straight Arrow Connector 41">
            <a:extLst>
              <a:ext uri="{FF2B5EF4-FFF2-40B4-BE49-F238E27FC236}">
                <a16:creationId xmlns:a16="http://schemas.microsoft.com/office/drawing/2014/main" id="{EE4CE511-F1A8-45CF-9386-85BF52F6E358}"/>
              </a:ext>
            </a:extLst>
          </p:cNvPr>
          <p:cNvCxnSpPr>
            <a:cxnSpLocks/>
            <a:stCxn id="2" idx="3"/>
            <a:endCxn id="33" idx="1"/>
          </p:cNvCxnSpPr>
          <p:nvPr/>
        </p:nvCxnSpPr>
        <p:spPr>
          <a:xfrm>
            <a:off x="2133600" y="3805176"/>
            <a:ext cx="1582686" cy="7139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45B87A7-E2FE-4859-ACF3-9016F0304736}"/>
              </a:ext>
            </a:extLst>
          </p:cNvPr>
          <p:cNvCxnSpPr>
            <a:cxnSpLocks/>
            <a:stCxn id="2" idx="3"/>
            <a:endCxn id="19" idx="1"/>
          </p:cNvCxnSpPr>
          <p:nvPr/>
        </p:nvCxnSpPr>
        <p:spPr>
          <a:xfrm flipV="1">
            <a:off x="2133600" y="1746239"/>
            <a:ext cx="1540176" cy="20589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F7EACA7-8669-4C18-AA37-5E54AD92A72B}"/>
              </a:ext>
            </a:extLst>
          </p:cNvPr>
          <p:cNvCxnSpPr>
            <a:cxnSpLocks/>
            <a:stCxn id="2" idx="3"/>
            <a:endCxn id="26" idx="1"/>
          </p:cNvCxnSpPr>
          <p:nvPr/>
        </p:nvCxnSpPr>
        <p:spPr>
          <a:xfrm flipV="1">
            <a:off x="2133600" y="3115868"/>
            <a:ext cx="1558662" cy="6893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52">
            <a:extLst>
              <a:ext uri="{FF2B5EF4-FFF2-40B4-BE49-F238E27FC236}">
                <a16:creationId xmlns:a16="http://schemas.microsoft.com/office/drawing/2014/main" id="{5F916EE2-DB5E-49AF-8DCC-11304FAF58DD}"/>
              </a:ext>
            </a:extLst>
          </p:cNvPr>
          <p:cNvPicPr>
            <a:picLocks noChangeAspect="1"/>
          </p:cNvPicPr>
          <p:nvPr/>
        </p:nvPicPr>
        <p:blipFill>
          <a:blip r:embed="rId12"/>
          <a:stretch>
            <a:fillRect/>
          </a:stretch>
        </p:blipFill>
        <p:spPr>
          <a:xfrm>
            <a:off x="7027044" y="4071875"/>
            <a:ext cx="908252" cy="438660"/>
          </a:xfrm>
          <a:prstGeom prst="rect">
            <a:avLst/>
          </a:prstGeom>
        </p:spPr>
      </p:pic>
    </p:spTree>
    <p:extLst>
      <p:ext uri="{BB962C8B-B14F-4D97-AF65-F5344CB8AC3E}">
        <p14:creationId xmlns:p14="http://schemas.microsoft.com/office/powerpoint/2010/main" val="54559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a:t>Infrastructure as Code</a:t>
            </a:r>
            <a:endParaRPr kumimoji="1" lang="ja-JP" altLang="en-US" dirty="0"/>
          </a:p>
        </p:txBody>
      </p:sp>
      <p:sp>
        <p:nvSpPr>
          <p:cNvPr id="6" name="Content Placeholder 5">
            <a:extLst>
              <a:ext uri="{FF2B5EF4-FFF2-40B4-BE49-F238E27FC236}">
                <a16:creationId xmlns:a16="http://schemas.microsoft.com/office/drawing/2014/main" id="{14EF5E6C-B03C-460A-A105-12A8A96D673F}"/>
              </a:ext>
            </a:extLst>
          </p:cNvPr>
          <p:cNvSpPr>
            <a:spLocks noGrp="1"/>
          </p:cNvSpPr>
          <p:nvPr>
            <p:ph idx="1"/>
          </p:nvPr>
        </p:nvSpPr>
        <p:spPr>
          <a:xfrm>
            <a:off x="285750" y="894080"/>
            <a:ext cx="8572500" cy="2517860"/>
          </a:xfrm>
        </p:spPr>
        <p:txBody>
          <a:bodyPr/>
          <a:lstStyle/>
          <a:p>
            <a:r>
              <a:rPr lang="en-US" altLang="ja-JP" dirty="0"/>
              <a:t>2008</a:t>
            </a:r>
            <a:r>
              <a:rPr lang="ja-JP" altLang="en-US" dirty="0"/>
              <a:t>年頃から言われだした（らしい：結構前から）</a:t>
            </a:r>
            <a:endParaRPr lang="en-US" altLang="ja-JP" dirty="0"/>
          </a:p>
          <a:p>
            <a:r>
              <a:rPr lang="ja-JP" altLang="en-US" dirty="0"/>
              <a:t>最初は単なる自動化（サーバ設定の自動化とか）</a:t>
            </a:r>
            <a:endParaRPr lang="en-US" altLang="ja-JP" dirty="0"/>
          </a:p>
          <a:p>
            <a:r>
              <a:rPr lang="en-US" altLang="ja-JP" dirty="0"/>
              <a:t>Agile</a:t>
            </a:r>
            <a:r>
              <a:rPr lang="ja-JP" altLang="en-US" dirty="0"/>
              <a:t>とか</a:t>
            </a:r>
            <a:r>
              <a:rPr lang="en-US" altLang="ja-JP" dirty="0"/>
              <a:t>DevOps</a:t>
            </a:r>
            <a:r>
              <a:rPr lang="ja-JP" altLang="en-US" dirty="0"/>
              <a:t>とか言われだした</a:t>
            </a:r>
            <a:endParaRPr lang="en-US" altLang="ja-JP" dirty="0"/>
          </a:p>
          <a:p>
            <a:r>
              <a:rPr lang="ja-JP" altLang="en-US" dirty="0"/>
              <a:t>バージョン管理、テスト、継続的インテグレーションなどのソフトウェア開発のプラクティスをインフラシステム管理に応用するという意味合いに</a:t>
            </a:r>
            <a:endParaRPr lang="en-US" altLang="ja-JP" dirty="0"/>
          </a:p>
          <a:p>
            <a:r>
              <a:rPr lang="ja-JP" altLang="en-US" dirty="0"/>
              <a:t>クラウド発展、</a:t>
            </a:r>
            <a:r>
              <a:rPr lang="en-US" altLang="ja-JP" dirty="0"/>
              <a:t>IaaS</a:t>
            </a:r>
            <a:r>
              <a:rPr lang="ja-JP" altLang="en-US" dirty="0"/>
              <a:t>の</a:t>
            </a:r>
            <a:r>
              <a:rPr lang="en-US" altLang="ja-JP" dirty="0"/>
              <a:t>API</a:t>
            </a:r>
            <a:r>
              <a:rPr lang="ja-JP" altLang="en-US" dirty="0"/>
              <a:t>利用、コンテナなど</a:t>
            </a:r>
            <a:r>
              <a:rPr lang="en-US" altLang="ja-JP" dirty="0" err="1"/>
              <a:t>IaC</a:t>
            </a:r>
            <a:r>
              <a:rPr lang="ja-JP" altLang="en-US" dirty="0"/>
              <a:t>の適用範囲が広がってきた</a:t>
            </a:r>
          </a:p>
        </p:txBody>
      </p:sp>
      <p:sp>
        <p:nvSpPr>
          <p:cNvPr id="7" name="TextBox 6">
            <a:extLst>
              <a:ext uri="{FF2B5EF4-FFF2-40B4-BE49-F238E27FC236}">
                <a16:creationId xmlns:a16="http://schemas.microsoft.com/office/drawing/2014/main" id="{22A3B9EE-A2B3-4279-8C58-F8A3A65D4F06}"/>
              </a:ext>
            </a:extLst>
          </p:cNvPr>
          <p:cNvSpPr txBox="1"/>
          <p:nvPr/>
        </p:nvSpPr>
        <p:spPr>
          <a:xfrm>
            <a:off x="552308" y="3559365"/>
            <a:ext cx="8039384" cy="369332"/>
          </a:xfrm>
          <a:prstGeom prst="rect">
            <a:avLst/>
          </a:prstGeom>
          <a:noFill/>
        </p:spPr>
        <p:txBody>
          <a:bodyPr wrap="square" lIns="0" tIns="0" rIns="0" bIns="0" rtlCol="0">
            <a:spAutoFit/>
          </a:bodyPr>
          <a:lstStyle/>
          <a:p>
            <a:pPr algn="ctr"/>
            <a:r>
              <a:rPr kumimoji="1" lang="en-US" altLang="ja-JP" sz="2400" b="1" dirty="0" err="1">
                <a:solidFill>
                  <a:schemeClr val="bg1">
                    <a:lumMod val="75000"/>
                  </a:schemeClr>
                </a:solidFill>
                <a:latin typeface="Meiryo UI" panose="020B0604030504040204" pitchFamily="50" charset="-128"/>
                <a:ea typeface="Meiryo UI" panose="020B0604030504040204" pitchFamily="50" charset="-128"/>
              </a:rPr>
              <a:t>IaC</a:t>
            </a:r>
            <a:r>
              <a:rPr kumimoji="1" lang="ja-JP" altLang="en-US" sz="2400" b="1" dirty="0">
                <a:solidFill>
                  <a:schemeClr val="bg1">
                    <a:lumMod val="75000"/>
                  </a:schemeClr>
                </a:solidFill>
                <a:latin typeface="Meiryo UI" panose="020B0604030504040204" pitchFamily="50" charset="-128"/>
                <a:ea typeface="Meiryo UI" panose="020B0604030504040204" pitchFamily="50" charset="-128"/>
              </a:rPr>
              <a:t>は当たり前になりつつある（らしい）</a:t>
            </a:r>
          </a:p>
        </p:txBody>
      </p:sp>
      <p:sp>
        <p:nvSpPr>
          <p:cNvPr id="8" name="TextBox 7">
            <a:extLst>
              <a:ext uri="{FF2B5EF4-FFF2-40B4-BE49-F238E27FC236}">
                <a16:creationId xmlns:a16="http://schemas.microsoft.com/office/drawing/2014/main" id="{E74E886A-BD7F-4775-A58A-DA61FADE2E25}"/>
              </a:ext>
            </a:extLst>
          </p:cNvPr>
          <p:cNvSpPr txBox="1"/>
          <p:nvPr/>
        </p:nvSpPr>
        <p:spPr>
          <a:xfrm>
            <a:off x="334370" y="4430152"/>
            <a:ext cx="6223379" cy="484748"/>
          </a:xfrm>
          <a:prstGeom prst="rect">
            <a:avLst/>
          </a:prstGeom>
          <a:noFill/>
        </p:spPr>
        <p:txBody>
          <a:bodyPr wrap="square" lIns="0" tIns="0" rIns="0" bIns="0" rtlCol="0">
            <a:spAutoFit/>
          </a:bodyPr>
          <a:lstStyle/>
          <a:p>
            <a:r>
              <a:rPr lang="en-US" altLang="ja-JP" sz="1800" dirty="0">
                <a:hlinkClick r:id="rId2"/>
              </a:rPr>
              <a:t>https://www.youtube.com/watch?v=m1mm9VngA8g</a:t>
            </a:r>
            <a:endParaRPr lang="en-US" altLang="ja-JP" sz="1800" dirty="0"/>
          </a:p>
          <a:p>
            <a:r>
              <a:rPr lang="en-US" altLang="ja-JP" dirty="0"/>
              <a:t>2020</a:t>
            </a:r>
            <a:r>
              <a:rPr lang="ja-JP" altLang="en-US" dirty="0"/>
              <a:t>年</a:t>
            </a:r>
            <a:r>
              <a:rPr lang="en-US" altLang="ja-JP" dirty="0"/>
              <a:t>4</a:t>
            </a:r>
            <a:r>
              <a:rPr lang="ja-JP" altLang="en-US" dirty="0"/>
              <a:t>月</a:t>
            </a:r>
            <a:r>
              <a:rPr lang="en-US" altLang="ja-JP" dirty="0"/>
              <a:t>24</a:t>
            </a:r>
            <a:r>
              <a:rPr lang="ja-JP" altLang="en-US" dirty="0"/>
              <a:t>日に開催された </a:t>
            </a:r>
            <a:r>
              <a:rPr lang="en-US" altLang="ja-JP" dirty="0"/>
              <a:t>"Infra Study Meetup #1</a:t>
            </a:r>
            <a:r>
              <a:rPr lang="ja-JP" altLang="en-US" dirty="0"/>
              <a:t>「</a:t>
            </a:r>
            <a:r>
              <a:rPr lang="en-US" altLang="ja-JP" dirty="0"/>
              <a:t>Infrastructure as Code</a:t>
            </a:r>
            <a:r>
              <a:rPr lang="ja-JP" altLang="en-US" dirty="0"/>
              <a:t>」</a:t>
            </a:r>
            <a:endParaRPr kumimoji="1" lang="ja-JP" altLang="en-US" sz="1800" dirty="0"/>
          </a:p>
        </p:txBody>
      </p:sp>
    </p:spTree>
    <p:extLst>
      <p:ext uri="{BB962C8B-B14F-4D97-AF65-F5344CB8AC3E}">
        <p14:creationId xmlns:p14="http://schemas.microsoft.com/office/powerpoint/2010/main" val="6345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4E581732-4C39-4FA4-8A34-CD269BAEBA9B}"/>
              </a:ext>
            </a:extLst>
          </p:cNvPr>
          <p:cNvSpPr>
            <a:spLocks noGrp="1"/>
          </p:cNvSpPr>
          <p:nvPr>
            <p:ph type="title"/>
          </p:nvPr>
        </p:nvSpPr>
        <p:spPr>
          <a:xfrm>
            <a:off x="285750" y="228600"/>
            <a:ext cx="8572500" cy="387798"/>
          </a:xfrm>
        </p:spPr>
        <p:txBody>
          <a:bodyPr/>
          <a:lstStyle/>
          <a:p>
            <a:r>
              <a:rPr lang="en-US" altLang="ja-JP" dirty="0"/>
              <a:t>Demo</a:t>
            </a:r>
            <a:endParaRPr lang="ja-JP" altLang="en-US" dirty="0"/>
          </a:p>
        </p:txBody>
      </p:sp>
      <p:sp>
        <p:nvSpPr>
          <p:cNvPr id="2" name="TextBox 1">
            <a:extLst>
              <a:ext uri="{FF2B5EF4-FFF2-40B4-BE49-F238E27FC236}">
                <a16:creationId xmlns:a16="http://schemas.microsoft.com/office/drawing/2014/main" id="{229D42C7-4A16-4C86-AD04-8B1D8632E15F}"/>
              </a:ext>
            </a:extLst>
          </p:cNvPr>
          <p:cNvSpPr txBox="1"/>
          <p:nvPr/>
        </p:nvSpPr>
        <p:spPr>
          <a:xfrm>
            <a:off x="1494430" y="2001324"/>
            <a:ext cx="5691116" cy="1107996"/>
          </a:xfrm>
          <a:prstGeom prst="rect">
            <a:avLst/>
          </a:prstGeom>
          <a:noFill/>
        </p:spPr>
        <p:txBody>
          <a:bodyPr wrap="square" lIns="0" tIns="0" rIns="0" bIns="0" rtlCol="0">
            <a:spAutoFit/>
          </a:bodyPr>
          <a:lstStyle/>
          <a:p>
            <a:pPr algn="ctr"/>
            <a:r>
              <a:rPr kumimoji="1" lang="en-US" altLang="ja-JP" sz="1800" dirty="0">
                <a:latin typeface="Meiryo UI" panose="020B0604030504040204" pitchFamily="50" charset="-128"/>
                <a:ea typeface="Meiryo UI" panose="020B0604030504040204" pitchFamily="50" charset="-128"/>
              </a:rPr>
              <a:t>Ansible</a:t>
            </a:r>
            <a:r>
              <a:rPr kumimoji="1" lang="ja-JP" altLang="en-US" sz="1800" dirty="0">
                <a:latin typeface="Meiryo UI" panose="020B0604030504040204" pitchFamily="50" charset="-128"/>
                <a:ea typeface="Meiryo UI" panose="020B0604030504040204" pitchFamily="50" charset="-128"/>
              </a:rPr>
              <a:t>で</a:t>
            </a:r>
            <a:r>
              <a:rPr kumimoji="1" lang="en-US" altLang="ja-JP" sz="1800" dirty="0">
                <a:latin typeface="Meiryo UI" panose="020B0604030504040204" pitchFamily="50" charset="-128"/>
                <a:ea typeface="Meiryo UI" panose="020B0604030504040204" pitchFamily="50" charset="-128"/>
              </a:rPr>
              <a:t>Apache</a:t>
            </a:r>
            <a:r>
              <a:rPr kumimoji="1" lang="ja-JP" altLang="en-US" sz="1800" dirty="0">
                <a:latin typeface="Meiryo UI" panose="020B0604030504040204" pitchFamily="50" charset="-128"/>
                <a:ea typeface="Meiryo UI" panose="020B0604030504040204" pitchFamily="50" charset="-128"/>
              </a:rPr>
              <a:t>をインストール</a:t>
            </a:r>
            <a:endParaRPr kumimoji="1" lang="en-US" altLang="ja-JP" sz="1800" dirty="0">
              <a:latin typeface="Meiryo UI" panose="020B0604030504040204" pitchFamily="50" charset="-128"/>
              <a:ea typeface="Meiryo UI" panose="020B0604030504040204" pitchFamily="50" charset="-128"/>
            </a:endParaRPr>
          </a:p>
          <a:p>
            <a:pPr algn="ctr"/>
            <a:endParaRPr kumimoji="1" lang="en-US" altLang="ja-JP" sz="1800" dirty="0">
              <a:latin typeface="Meiryo UI" panose="020B0604030504040204" pitchFamily="50" charset="-128"/>
              <a:ea typeface="Meiryo UI" panose="020B0604030504040204" pitchFamily="50" charset="-128"/>
            </a:endParaRPr>
          </a:p>
          <a:p>
            <a:pPr algn="ctr"/>
            <a:endParaRPr kumimoji="1" lang="en-US" altLang="ja-JP" sz="1800" dirty="0">
              <a:latin typeface="Meiryo UI" panose="020B0604030504040204" pitchFamily="50" charset="-128"/>
              <a:ea typeface="Meiryo UI" panose="020B0604030504040204" pitchFamily="50" charset="-128"/>
            </a:endParaRPr>
          </a:p>
          <a:p>
            <a:pPr algn="ctr"/>
            <a:endParaRPr kumimoji="1" lang="en-US" altLang="ja-JP" sz="1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9964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34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ja-JP" altLang="en-US" dirty="0"/>
              <a:t>従来のインフラ問題点</a:t>
            </a:r>
          </a:p>
        </p:txBody>
      </p:sp>
      <p:sp>
        <p:nvSpPr>
          <p:cNvPr id="4" name="Content Placeholder 3">
            <a:extLst>
              <a:ext uri="{FF2B5EF4-FFF2-40B4-BE49-F238E27FC236}">
                <a16:creationId xmlns:a16="http://schemas.microsoft.com/office/drawing/2014/main" id="{610E716A-2F34-4FC9-B0D8-B597C762E6AF}"/>
              </a:ext>
            </a:extLst>
          </p:cNvPr>
          <p:cNvSpPr>
            <a:spLocks noGrp="1"/>
          </p:cNvSpPr>
          <p:nvPr>
            <p:ph idx="1"/>
          </p:nvPr>
        </p:nvSpPr>
        <p:spPr/>
        <p:txBody>
          <a:bodyPr/>
          <a:lstStyle/>
          <a:p>
            <a:r>
              <a:rPr lang="ja-JP" altLang="en-US" sz="2000" dirty="0"/>
              <a:t>最新の問題点はさておき、話はもどって、もうちょっと簡単に考える</a:t>
            </a:r>
            <a:endParaRPr lang="en-US" altLang="ja-JP" sz="2000" dirty="0"/>
          </a:p>
          <a:p>
            <a:endParaRPr lang="en-US" altLang="ja-JP" sz="2000" dirty="0"/>
          </a:p>
          <a:p>
            <a:r>
              <a:rPr lang="ja-JP" altLang="en-US" sz="2000" dirty="0"/>
              <a:t>手作業で構築すると間違える</a:t>
            </a:r>
            <a:endParaRPr lang="en-US" altLang="ja-JP" sz="2000" dirty="0"/>
          </a:p>
          <a:p>
            <a:r>
              <a:rPr kumimoji="1" lang="ja-JP" altLang="en-US" sz="2000" dirty="0"/>
              <a:t>作業が多いと、その分時間も工数も手間もかかる</a:t>
            </a:r>
            <a:endParaRPr kumimoji="1" lang="en-US" altLang="ja-JP" sz="2000" dirty="0"/>
          </a:p>
          <a:p>
            <a:r>
              <a:rPr lang="ja-JP" altLang="en-US" sz="2000" dirty="0"/>
              <a:t>手順書やチェックシート作成はするも、更新・メンテナンスがされていない</a:t>
            </a:r>
            <a:endParaRPr lang="en-US" altLang="ja-JP" sz="2000" dirty="0"/>
          </a:p>
          <a:p>
            <a:r>
              <a:rPr lang="ja-JP" altLang="en-US" sz="2000" dirty="0"/>
              <a:t>正しい内容かどうかが不明（間違いに気づかないかも）</a:t>
            </a:r>
            <a:endParaRPr lang="en-US" altLang="ja-JP" sz="2000" dirty="0"/>
          </a:p>
          <a:p>
            <a:r>
              <a:rPr kumimoji="1" lang="ja-JP" altLang="en-US" sz="2000" dirty="0"/>
              <a:t>システム毎に作成され他の環境への</a:t>
            </a:r>
            <a:r>
              <a:rPr lang="ja-JP" altLang="en-US" sz="2000" dirty="0"/>
              <a:t>再利用が難しい、属人化してる</a:t>
            </a:r>
            <a:endParaRPr kumimoji="1" lang="ja-JP" altLang="en-US" sz="2000" dirty="0"/>
          </a:p>
        </p:txBody>
      </p:sp>
    </p:spTree>
    <p:extLst>
      <p:ext uri="{BB962C8B-B14F-4D97-AF65-F5344CB8AC3E}">
        <p14:creationId xmlns:p14="http://schemas.microsoft.com/office/powerpoint/2010/main" val="128744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left)">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left)">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left)">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left)">
                                      <p:cBhvr>
                                        <p:cTn id="2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ja-JP" altLang="en-US" dirty="0"/>
              <a:t>インフラを</a:t>
            </a:r>
            <a:r>
              <a:rPr kumimoji="1" lang="en-US" altLang="ja-JP" dirty="0"/>
              <a:t>『</a:t>
            </a:r>
            <a:r>
              <a:rPr kumimoji="1" lang="ja-JP" altLang="en-US" dirty="0"/>
              <a:t>コード</a:t>
            </a:r>
            <a:r>
              <a:rPr kumimoji="1" lang="en-US" altLang="ja-JP" dirty="0"/>
              <a:t>』</a:t>
            </a:r>
            <a:r>
              <a:rPr lang="ja-JP" altLang="en-US" dirty="0"/>
              <a:t>化</a:t>
            </a:r>
            <a:r>
              <a:rPr kumimoji="1" lang="ja-JP" altLang="en-US" dirty="0"/>
              <a:t>すると</a:t>
            </a:r>
          </a:p>
        </p:txBody>
      </p:sp>
      <p:sp>
        <p:nvSpPr>
          <p:cNvPr id="4" name="Content Placeholder 3">
            <a:extLst>
              <a:ext uri="{FF2B5EF4-FFF2-40B4-BE49-F238E27FC236}">
                <a16:creationId xmlns:a16="http://schemas.microsoft.com/office/drawing/2014/main" id="{610E716A-2F34-4FC9-B0D8-B597C762E6AF}"/>
              </a:ext>
            </a:extLst>
          </p:cNvPr>
          <p:cNvSpPr>
            <a:spLocks noGrp="1"/>
          </p:cNvSpPr>
          <p:nvPr>
            <p:ph idx="1"/>
          </p:nvPr>
        </p:nvSpPr>
        <p:spPr>
          <a:xfrm>
            <a:off x="285750" y="955495"/>
            <a:ext cx="8572500" cy="2128899"/>
          </a:xfrm>
        </p:spPr>
        <p:txBody>
          <a:bodyPr/>
          <a:lstStyle/>
          <a:p>
            <a:r>
              <a:rPr lang="ja-JP" altLang="en-US" sz="2000" dirty="0"/>
              <a:t>作業が増えても、書いたコードを実行するだけ（オペレーション品質向上）</a:t>
            </a:r>
            <a:endParaRPr lang="en-US" altLang="ja-JP" sz="2000" dirty="0"/>
          </a:p>
          <a:p>
            <a:r>
              <a:rPr lang="ja-JP" altLang="en-US" sz="2000" dirty="0"/>
              <a:t>作業量が多ければ多いほど効率的（タイムロス削減、管理コスト削減）</a:t>
            </a:r>
            <a:endParaRPr lang="en-US" altLang="ja-JP" sz="2000" dirty="0"/>
          </a:p>
          <a:p>
            <a:r>
              <a:rPr lang="en-US" altLang="ja-JP" sz="2000" dirty="0"/>
              <a:t>『</a:t>
            </a:r>
            <a:r>
              <a:rPr lang="ja-JP" altLang="en-US" sz="2000" dirty="0"/>
              <a:t>手順書</a:t>
            </a:r>
            <a:r>
              <a:rPr lang="en-US" altLang="ja-JP" sz="2000" dirty="0"/>
              <a:t>』</a:t>
            </a:r>
            <a:r>
              <a:rPr lang="ja-JP" altLang="en-US" sz="2000" dirty="0"/>
              <a:t>＝</a:t>
            </a:r>
            <a:r>
              <a:rPr lang="en-US" altLang="ja-JP" sz="2000" dirty="0"/>
              <a:t>『</a:t>
            </a:r>
            <a:r>
              <a:rPr lang="ja-JP" altLang="en-US" sz="2000" dirty="0"/>
              <a:t>コード</a:t>
            </a:r>
            <a:r>
              <a:rPr lang="en-US" altLang="ja-JP" sz="2000" dirty="0"/>
              <a:t>』</a:t>
            </a:r>
            <a:r>
              <a:rPr lang="ja-JP" altLang="en-US" sz="2000" dirty="0"/>
              <a:t>　となり、そもそもコード自体がドキュメント</a:t>
            </a:r>
            <a:endParaRPr lang="en-US" altLang="ja-JP" sz="2000" dirty="0"/>
          </a:p>
          <a:p>
            <a:r>
              <a:rPr lang="ja-JP" altLang="en-US" sz="2000" dirty="0"/>
              <a:t>コードも直観的に読みやすく、属人化がない</a:t>
            </a:r>
            <a:endParaRPr lang="en-US" altLang="ja-JP" sz="2000" dirty="0"/>
          </a:p>
          <a:p>
            <a:endParaRPr kumimoji="1" lang="ja-JP" altLang="en-US" sz="2000" dirty="0"/>
          </a:p>
        </p:txBody>
      </p:sp>
      <p:graphicFrame>
        <p:nvGraphicFramePr>
          <p:cNvPr id="2" name="Table 1">
            <a:extLst>
              <a:ext uri="{FF2B5EF4-FFF2-40B4-BE49-F238E27FC236}">
                <a16:creationId xmlns:a16="http://schemas.microsoft.com/office/drawing/2014/main" id="{09639E65-D1C0-43E4-8F30-FFE5A69C38F9}"/>
              </a:ext>
            </a:extLst>
          </p:cNvPr>
          <p:cNvGraphicFramePr>
            <a:graphicFrameLocks noGrp="1"/>
          </p:cNvGraphicFramePr>
          <p:nvPr>
            <p:extLst>
              <p:ext uri="{D42A27DB-BD31-4B8C-83A1-F6EECF244321}">
                <p14:modId xmlns:p14="http://schemas.microsoft.com/office/powerpoint/2010/main" val="3261294992"/>
              </p:ext>
            </p:extLst>
          </p:nvPr>
        </p:nvGraphicFramePr>
        <p:xfrm>
          <a:off x="510938" y="3084394"/>
          <a:ext cx="6096000" cy="16459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24538431"/>
                    </a:ext>
                  </a:extLst>
                </a:gridCol>
                <a:gridCol w="2032000">
                  <a:extLst>
                    <a:ext uri="{9D8B030D-6E8A-4147-A177-3AD203B41FA5}">
                      <a16:colId xmlns:a16="http://schemas.microsoft.com/office/drawing/2014/main" val="3286697348"/>
                    </a:ext>
                  </a:extLst>
                </a:gridCol>
                <a:gridCol w="2032000">
                  <a:extLst>
                    <a:ext uri="{9D8B030D-6E8A-4147-A177-3AD203B41FA5}">
                      <a16:colId xmlns:a16="http://schemas.microsoft.com/office/drawing/2014/main" val="15829263"/>
                    </a:ext>
                  </a:extLst>
                </a:gridCol>
              </a:tblGrid>
              <a:tr h="231061">
                <a:tc>
                  <a:txBody>
                    <a:bodyPr/>
                    <a:lstStyle/>
                    <a:p>
                      <a:r>
                        <a:rPr kumimoji="1" lang="ja-JP" altLang="en-US" sz="1200" b="1" dirty="0">
                          <a:latin typeface="Meiryo UI" panose="020B0604030504040204" pitchFamily="50" charset="-128"/>
                          <a:ea typeface="Meiryo UI" panose="020B0604030504040204" pitchFamily="50" charset="-128"/>
                        </a:rPr>
                        <a:t>フロー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kumimoji="1" lang="ja-JP" altLang="en-US" sz="1200" b="1" dirty="0">
                          <a:latin typeface="Meiryo UI" panose="020B0604030504040204" pitchFamily="50" charset="-128"/>
                          <a:ea typeface="Meiryo UI" panose="020B0604030504040204" pitchFamily="50" charset="-128"/>
                        </a:rPr>
                        <a:t>従来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kumimoji="1" lang="en-US" altLang="ja-JP" sz="1200" b="1" dirty="0" err="1">
                          <a:latin typeface="Meiryo UI" panose="020B0604030504040204" pitchFamily="50" charset="-128"/>
                          <a:ea typeface="Meiryo UI" panose="020B0604030504040204" pitchFamily="50" charset="-128"/>
                        </a:rPr>
                        <a:t>IaC</a:t>
                      </a:r>
                      <a:r>
                        <a:rPr kumimoji="1" lang="ja-JP" altLang="en-US" sz="1200" b="1" dirty="0">
                          <a:latin typeface="Meiryo UI" panose="020B0604030504040204" pitchFamily="50" charset="-128"/>
                          <a:ea typeface="Meiryo UI" panose="020B0604030504040204" pitchFamily="50" charset="-128"/>
                        </a:rPr>
                        <a:t>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378604781"/>
                  </a:ext>
                </a:extLst>
              </a:tr>
              <a:tr h="231061">
                <a:tc>
                  <a:txBody>
                    <a:bodyPr/>
                    <a:lstStyle/>
                    <a:p>
                      <a:r>
                        <a:rPr kumimoji="1" lang="ja-JP" altLang="en-US" sz="1200" b="1" dirty="0">
                          <a:latin typeface="Meiryo UI" panose="020B0604030504040204" pitchFamily="50" charset="-128"/>
                          <a:ea typeface="Meiryo UI" panose="020B0604030504040204" pitchFamily="50" charset="-128"/>
                        </a:rPr>
                        <a:t>手順書作成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en-US" altLang="ja-JP" sz="1200" b="1" dirty="0">
                          <a:latin typeface="Meiryo UI" panose="020B0604030504040204" pitchFamily="50" charset="-128"/>
                          <a:ea typeface="Meiryo UI" panose="020B0604030504040204" pitchFamily="50" charset="-128"/>
                        </a:rPr>
                        <a:t>WORD/EXCEL</a:t>
                      </a:r>
                      <a:endParaRPr kumimoji="1" lang="ja-JP" altLang="en-US" sz="1200" b="1"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コード作成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652274556"/>
                  </a:ext>
                </a:extLst>
              </a:tr>
              <a:tr h="231061">
                <a:tc>
                  <a:txBody>
                    <a:bodyPr/>
                    <a:lstStyle/>
                    <a:p>
                      <a:r>
                        <a:rPr kumimoji="1" lang="ja-JP" altLang="en-US" sz="1200" b="1" dirty="0">
                          <a:latin typeface="Meiryo UI" panose="020B0604030504040204" pitchFamily="50" charset="-128"/>
                          <a:ea typeface="Meiryo UI" panose="020B0604030504040204" pitchFamily="50" charset="-128"/>
                        </a:rPr>
                        <a:t>手順書確認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レビュー・チェック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コードレビュー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16138951"/>
                  </a:ext>
                </a:extLst>
              </a:tr>
              <a:tr h="231061">
                <a:tc>
                  <a:txBody>
                    <a:bodyPr/>
                    <a:lstStyle/>
                    <a:p>
                      <a:r>
                        <a:rPr kumimoji="1" lang="ja-JP" altLang="en-US" sz="1200" b="1" dirty="0">
                          <a:latin typeface="Meiryo UI" panose="020B0604030504040204" pitchFamily="50" charset="-128"/>
                          <a:ea typeface="Meiryo UI" panose="020B0604030504040204" pitchFamily="50" charset="-128"/>
                        </a:rPr>
                        <a:t>作業実施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手作業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自動実施：ツール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209876205"/>
                  </a:ext>
                </a:extLst>
              </a:tr>
              <a:tr h="231061">
                <a:tc>
                  <a:txBody>
                    <a:bodyPr/>
                    <a:lstStyle/>
                    <a:p>
                      <a:r>
                        <a:rPr kumimoji="1" lang="ja-JP" altLang="en-US" sz="1200" b="1" dirty="0">
                          <a:latin typeface="Meiryo UI" panose="020B0604030504040204" pitchFamily="50" charset="-128"/>
                          <a:ea typeface="Meiryo UI" panose="020B0604030504040204" pitchFamily="50" charset="-128"/>
                        </a:rPr>
                        <a:t>作業確認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手作業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自動実施：ツール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773514894"/>
                  </a:ext>
                </a:extLst>
              </a:tr>
              <a:tr h="231061">
                <a:tc>
                  <a:txBody>
                    <a:bodyPr/>
                    <a:lstStyle/>
                    <a:p>
                      <a:r>
                        <a:rPr kumimoji="1" lang="ja-JP" altLang="en-US" sz="1200" b="1" dirty="0">
                          <a:latin typeface="Meiryo UI" panose="020B0604030504040204" pitchFamily="50" charset="-128"/>
                          <a:ea typeface="Meiryo UI" panose="020B0604030504040204" pitchFamily="50" charset="-128"/>
                        </a:rPr>
                        <a:t>履歴管理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手動更新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r>
                        <a:rPr kumimoji="1" lang="ja-JP" altLang="en-US" sz="1200" b="1" dirty="0">
                          <a:latin typeface="Meiryo UI" panose="020B0604030504040204" pitchFamily="50" charset="-128"/>
                          <a:ea typeface="Meiryo UI" panose="020B0604030504040204" pitchFamily="50" charset="-128"/>
                        </a:rPr>
                        <a:t>管理ツール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391565207"/>
                  </a:ext>
                </a:extLst>
              </a:tr>
            </a:tbl>
          </a:graphicData>
        </a:graphic>
      </p:graphicFrame>
    </p:spTree>
    <p:extLst>
      <p:ext uri="{BB962C8B-B14F-4D97-AF65-F5344CB8AC3E}">
        <p14:creationId xmlns:p14="http://schemas.microsoft.com/office/powerpoint/2010/main" val="171687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arn(inVertic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ja-JP" altLang="en-US" dirty="0"/>
              <a:t>冪等性</a:t>
            </a:r>
            <a:r>
              <a:rPr kumimoji="1" lang="en-US" altLang="ja-JP" dirty="0"/>
              <a:t>(</a:t>
            </a:r>
            <a:r>
              <a:rPr kumimoji="1" lang="ja-JP" altLang="en-US" dirty="0"/>
              <a:t>べきとう</a:t>
            </a:r>
            <a:r>
              <a:rPr kumimoji="1" lang="ja-JP" altLang="en-US" dirty="0" err="1"/>
              <a:t>せい</a:t>
            </a:r>
            <a:r>
              <a:rPr kumimoji="1" lang="en-US" altLang="ja-JP" dirty="0"/>
              <a:t>) </a:t>
            </a:r>
            <a:r>
              <a:rPr lang="en-US" altLang="ja-JP" dirty="0"/>
              <a:t>idempotence </a:t>
            </a:r>
            <a:endParaRPr kumimoji="1" lang="ja-JP" altLang="en-US" dirty="0"/>
          </a:p>
        </p:txBody>
      </p:sp>
      <p:sp>
        <p:nvSpPr>
          <p:cNvPr id="4" name="Content Placeholder 3">
            <a:extLst>
              <a:ext uri="{FF2B5EF4-FFF2-40B4-BE49-F238E27FC236}">
                <a16:creationId xmlns:a16="http://schemas.microsoft.com/office/drawing/2014/main" id="{610E716A-2F34-4FC9-B0D8-B597C762E6AF}"/>
              </a:ext>
            </a:extLst>
          </p:cNvPr>
          <p:cNvSpPr>
            <a:spLocks noGrp="1"/>
          </p:cNvSpPr>
          <p:nvPr>
            <p:ph idx="1"/>
          </p:nvPr>
        </p:nvSpPr>
        <p:spPr>
          <a:xfrm>
            <a:off x="285750" y="1057854"/>
            <a:ext cx="8572500" cy="880128"/>
          </a:xfrm>
        </p:spPr>
        <p:txBody>
          <a:bodyPr/>
          <a:lstStyle/>
          <a:p>
            <a:pPr marL="0" indent="0" algn="ctr">
              <a:buNone/>
            </a:pPr>
            <a:r>
              <a:rPr lang="ja-JP" altLang="en-US" sz="2400" b="1" dirty="0">
                <a:solidFill>
                  <a:schemeClr val="bg1">
                    <a:lumMod val="75000"/>
                  </a:schemeClr>
                </a:solidFill>
              </a:rPr>
              <a:t>同じ操作を何度繰り返しても、同じ結果が得られる性質</a:t>
            </a:r>
            <a:br>
              <a:rPr lang="en-US" altLang="ja-JP" sz="2400" b="1" dirty="0">
                <a:solidFill>
                  <a:schemeClr val="bg1">
                    <a:lumMod val="75000"/>
                  </a:schemeClr>
                </a:solidFill>
              </a:rPr>
            </a:br>
            <a:r>
              <a:rPr lang="ja-JP" altLang="en-US" sz="2400" b="1" dirty="0">
                <a:solidFill>
                  <a:schemeClr val="bg1">
                    <a:lumMod val="75000"/>
                  </a:schemeClr>
                </a:solidFill>
              </a:rPr>
              <a:t>（再現性・再利用性）</a:t>
            </a:r>
            <a:endParaRPr lang="en-US" altLang="ja-JP" sz="2400" b="1" dirty="0">
              <a:solidFill>
                <a:schemeClr val="bg1">
                  <a:lumMod val="75000"/>
                </a:schemeClr>
              </a:solidFill>
            </a:endParaRPr>
          </a:p>
        </p:txBody>
      </p:sp>
      <p:sp>
        <p:nvSpPr>
          <p:cNvPr id="5" name="Content Placeholder 3">
            <a:extLst>
              <a:ext uri="{FF2B5EF4-FFF2-40B4-BE49-F238E27FC236}">
                <a16:creationId xmlns:a16="http://schemas.microsoft.com/office/drawing/2014/main" id="{F57FA58D-8A2E-4203-BD5E-E506E7EE621A}"/>
              </a:ext>
            </a:extLst>
          </p:cNvPr>
          <p:cNvSpPr txBox="1">
            <a:spLocks/>
          </p:cNvSpPr>
          <p:nvPr/>
        </p:nvSpPr>
        <p:spPr>
          <a:xfrm>
            <a:off x="285750" y="2292823"/>
            <a:ext cx="8572500" cy="2697140"/>
          </a:xfrm>
          <a:prstGeom prst="rect">
            <a:avLst/>
          </a:prstGeom>
        </p:spPr>
        <p:txBody>
          <a:bodyPr lIns="0" tIns="0" rIns="0" bIns="0"/>
          <a:lstStyle>
            <a:lvl1pPr marL="171450" indent="-171450" algn="l" defTabSz="685800" rtl="0" eaLnBrk="1" latinLnBrk="0" hangingPunct="1">
              <a:lnSpc>
                <a:spcPct val="100000"/>
              </a:lnSpc>
              <a:spcBef>
                <a:spcPts val="1200"/>
              </a:spcBef>
              <a:buClr>
                <a:srgbClr val="808080"/>
              </a:buClr>
              <a:buFont typeface="Arial" panose="020B0604020202020204" pitchFamily="34" charset="0"/>
              <a:buChar char="•"/>
              <a:defRPr kumimoji="1" sz="1800" kern="1200">
                <a:solidFill>
                  <a:schemeClr val="bg2"/>
                </a:solidFill>
                <a:latin typeface="Meiryo UI" panose="020B0604030504040204" pitchFamily="50" charset="-128"/>
                <a:ea typeface="Meiryo UI" panose="020B0604030504040204" pitchFamily="50" charset="-128"/>
                <a:cs typeface="+mn-cs"/>
              </a:defRPr>
            </a:lvl1pPr>
            <a:lvl2pPr marL="514350" indent="-171450" algn="l" defTabSz="685800" rtl="0" eaLnBrk="1" latinLnBrk="0" hangingPunct="1">
              <a:lnSpc>
                <a:spcPct val="100000"/>
              </a:lnSpc>
              <a:spcBef>
                <a:spcPts val="300"/>
              </a:spcBef>
              <a:buClr>
                <a:srgbClr val="808080"/>
              </a:buClr>
              <a:buFont typeface="Arial" panose="020B0604020202020204" pitchFamily="34" charset="0"/>
              <a:buChar char="–"/>
              <a:defRPr kumimoji="1" sz="1400" kern="1200">
                <a:solidFill>
                  <a:schemeClr val="bg2"/>
                </a:solidFill>
                <a:latin typeface="Meiryo UI" panose="020B0604030504040204" pitchFamily="50" charset="-128"/>
                <a:ea typeface="Meiryo UI" panose="020B0604030504040204" pitchFamily="50" charset="-128"/>
                <a:cs typeface="+mn-cs"/>
              </a:defRPr>
            </a:lvl2pPr>
            <a:lvl3pPr marL="800100" indent="-114300" algn="l" defTabSz="685800" rtl="0" eaLnBrk="1" latinLnBrk="0" hangingPunct="1">
              <a:lnSpc>
                <a:spcPct val="100000"/>
              </a:lnSpc>
              <a:spcBef>
                <a:spcPts val="300"/>
              </a:spcBef>
              <a:buClr>
                <a:srgbClr val="808080"/>
              </a:buClr>
              <a:buFont typeface="Arial" panose="020B0604020202020204" pitchFamily="34" charset="0"/>
              <a:buChar char="▪"/>
              <a:defRPr kumimoji="1" sz="1100" kern="1200">
                <a:solidFill>
                  <a:schemeClr val="bg2"/>
                </a:solidFill>
                <a:latin typeface="Meiryo UI" panose="020B0604030504040204" pitchFamily="50" charset="-128"/>
                <a:ea typeface="Meiryo UI" panose="020B0604030504040204" pitchFamily="50" charset="-128"/>
                <a:cs typeface="+mn-cs"/>
              </a:defRPr>
            </a:lvl3pPr>
            <a:lvl4pPr marL="1200150" indent="-171450" algn="l" defTabSz="685800" rtl="0" eaLnBrk="1" latinLnBrk="0" hangingPunct="1">
              <a:lnSpc>
                <a:spcPct val="100000"/>
              </a:lnSpc>
              <a:spcBef>
                <a:spcPts val="300"/>
              </a:spcBef>
              <a:buClr>
                <a:schemeClr val="bg1">
                  <a:lumMod val="60000"/>
                  <a:lumOff val="40000"/>
                </a:schemeClr>
              </a:buClr>
              <a:buFont typeface="Arial" panose="020B0604020202020204" pitchFamily="34" charset="0"/>
              <a:buChar char="•"/>
              <a:defRPr kumimoji="1" sz="900" kern="1200">
                <a:solidFill>
                  <a:schemeClr val="tx1"/>
                </a:solidFill>
                <a:latin typeface="+mn-lt"/>
                <a:ea typeface="+mn-ea"/>
                <a:cs typeface="+mn-cs"/>
              </a:defRPr>
            </a:lvl4pPr>
            <a:lvl5pPr marL="1543050" indent="-171450" algn="l" defTabSz="685800" rtl="0" eaLnBrk="1" latinLnBrk="0" hangingPunct="1">
              <a:lnSpc>
                <a:spcPct val="100000"/>
              </a:lnSpc>
              <a:spcBef>
                <a:spcPts val="300"/>
              </a:spcBef>
              <a:buClr>
                <a:schemeClr val="bg1">
                  <a:lumMod val="60000"/>
                  <a:lumOff val="40000"/>
                </a:schemeClr>
              </a:buClr>
              <a:buFont typeface="Arial" panose="020B0604020202020204" pitchFamily="34" charset="0"/>
              <a:buChar char="•"/>
              <a:defRPr kumimoji="1"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dirty="0"/>
              <a:t>例えば）</a:t>
            </a:r>
            <a:endParaRPr lang="en-US" altLang="ja-JP" dirty="0"/>
          </a:p>
          <a:p>
            <a:pPr marL="0" indent="0" algn="ctr">
              <a:buFont typeface="Arial" panose="020B0604020202020204" pitchFamily="34" charset="0"/>
              <a:buNone/>
            </a:pPr>
            <a:r>
              <a:rPr lang="ja-JP" altLang="en-US" dirty="0"/>
              <a:t>ユーザ作成のシェルを</a:t>
            </a:r>
            <a:r>
              <a:rPr lang="en-US" altLang="ja-JP" dirty="0"/>
              <a:t>2</a:t>
            </a:r>
            <a:r>
              <a:rPr lang="ja-JP" altLang="en-US" dirty="0"/>
              <a:t>回ながすと</a:t>
            </a:r>
            <a:r>
              <a:rPr lang="en-US" altLang="ja-JP" dirty="0"/>
              <a:t>2</a:t>
            </a:r>
            <a:r>
              <a:rPr lang="ja-JP" altLang="en-US" dirty="0"/>
              <a:t>個作成された</a:t>
            </a:r>
            <a:r>
              <a:rPr lang="en-US" altLang="ja-JP" dirty="0"/>
              <a:t>(or </a:t>
            </a:r>
            <a:r>
              <a:rPr lang="ja-JP" altLang="en-US" dirty="0"/>
              <a:t>エラーでた</a:t>
            </a:r>
            <a:r>
              <a:rPr lang="en-US" altLang="ja-JP" dirty="0"/>
              <a:t>)</a:t>
            </a:r>
          </a:p>
          <a:p>
            <a:pPr marL="0" indent="0" algn="ctr">
              <a:buFont typeface="Arial" panose="020B0604020202020204" pitchFamily="34" charset="0"/>
              <a:buNone/>
            </a:pPr>
            <a:r>
              <a:rPr lang="ja-JP" altLang="en-US" dirty="0"/>
              <a:t>アプリインストール処理をもう一度ながすとエラーになった、動作が変</a:t>
            </a:r>
            <a:endParaRPr lang="en-US" altLang="ja-JP" dirty="0"/>
          </a:p>
          <a:p>
            <a:pPr marL="0" indent="0" algn="ctr">
              <a:buFont typeface="Arial" panose="020B0604020202020204" pitchFamily="34" charset="0"/>
              <a:buNone/>
            </a:pPr>
            <a:r>
              <a:rPr lang="ja-JP" altLang="en-US" b="1" dirty="0">
                <a:solidFill>
                  <a:schemeClr val="accent6">
                    <a:lumMod val="50000"/>
                  </a:schemeClr>
                </a:solidFill>
              </a:rPr>
              <a:t>↓冪等性↓</a:t>
            </a:r>
            <a:endParaRPr lang="en-US" altLang="ja-JP" b="1" dirty="0">
              <a:solidFill>
                <a:schemeClr val="accent6">
                  <a:lumMod val="50000"/>
                </a:schemeClr>
              </a:solidFill>
            </a:endParaRPr>
          </a:p>
          <a:p>
            <a:pPr marL="0" indent="0" algn="ctr">
              <a:buFont typeface="Arial" panose="020B0604020202020204" pitchFamily="34" charset="0"/>
              <a:buNone/>
            </a:pPr>
            <a:r>
              <a:rPr lang="ja-JP" altLang="en-US" dirty="0"/>
              <a:t>ユーザの</a:t>
            </a:r>
            <a:r>
              <a:rPr lang="en-US" altLang="ja-JP" dirty="0"/>
              <a:t>2</a:t>
            </a:r>
            <a:r>
              <a:rPr lang="ja-JP" altLang="en-US" dirty="0"/>
              <a:t>回目作成は作成済であれば何もしない</a:t>
            </a:r>
            <a:endParaRPr lang="en-US" altLang="ja-JP" dirty="0"/>
          </a:p>
          <a:p>
            <a:pPr marL="0" indent="0" algn="ctr">
              <a:buFont typeface="Arial" panose="020B0604020202020204" pitchFamily="34" charset="0"/>
              <a:buNone/>
            </a:pPr>
            <a:r>
              <a:rPr lang="ja-JP" altLang="en-US" dirty="0"/>
              <a:t>アプリインストール</a:t>
            </a:r>
            <a:r>
              <a:rPr lang="en-US" altLang="ja-JP" dirty="0"/>
              <a:t>2</a:t>
            </a:r>
            <a:r>
              <a:rPr lang="ja-JP" altLang="en-US" dirty="0"/>
              <a:t>回目はすでにインストールされていると何もしない</a:t>
            </a:r>
            <a:endParaRPr lang="en-US" altLang="ja-JP" dirty="0"/>
          </a:p>
        </p:txBody>
      </p:sp>
    </p:spTree>
    <p:extLst>
      <p:ext uri="{BB962C8B-B14F-4D97-AF65-F5344CB8AC3E}">
        <p14:creationId xmlns:p14="http://schemas.microsoft.com/office/powerpoint/2010/main" val="235761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left)">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wipe(up)">
                                      <p:cBhvr>
                                        <p:cTn id="25" dur="500"/>
                                        <p:tgtEl>
                                          <p:spTgt spid="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left)">
                                      <p:cBhvr>
                                        <p:cTn id="3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168358-43DD-4B13-81E2-71274FE58A40}"/>
              </a:ext>
            </a:extLst>
          </p:cNvPr>
          <p:cNvSpPr>
            <a:spLocks noGrp="1"/>
          </p:cNvSpPr>
          <p:nvPr>
            <p:ph type="title"/>
          </p:nvPr>
        </p:nvSpPr>
        <p:spPr>
          <a:xfrm>
            <a:off x="285750" y="228600"/>
            <a:ext cx="8572500" cy="387798"/>
          </a:xfrm>
        </p:spPr>
        <p:txBody>
          <a:bodyPr/>
          <a:lstStyle/>
          <a:p>
            <a:r>
              <a:rPr kumimoji="1" lang="en-US" altLang="ja-JP" dirty="0" err="1"/>
              <a:t>IaC</a:t>
            </a:r>
            <a:r>
              <a:rPr kumimoji="1" lang="ja-JP" altLang="en-US" dirty="0"/>
              <a:t>の適用範囲：インフラ管理ツール</a:t>
            </a:r>
          </a:p>
        </p:txBody>
      </p:sp>
      <p:sp>
        <p:nvSpPr>
          <p:cNvPr id="9" name="TextBox 8">
            <a:extLst>
              <a:ext uri="{FF2B5EF4-FFF2-40B4-BE49-F238E27FC236}">
                <a16:creationId xmlns:a16="http://schemas.microsoft.com/office/drawing/2014/main" id="{DA03C617-5A8D-42E3-846C-31D4A80C0E83}"/>
              </a:ext>
            </a:extLst>
          </p:cNvPr>
          <p:cNvSpPr txBox="1"/>
          <p:nvPr/>
        </p:nvSpPr>
        <p:spPr>
          <a:xfrm>
            <a:off x="660779" y="1186366"/>
            <a:ext cx="2152147" cy="830997"/>
          </a:xfrm>
          <a:prstGeom prst="rect">
            <a:avLst/>
          </a:prstGeom>
          <a:noFill/>
        </p:spPr>
        <p:txBody>
          <a:bodyPr wrap="square" lIns="0" tIns="0" rIns="0" bIns="0" rtlCol="0">
            <a:spAutoFit/>
          </a:bodyPr>
          <a:lstStyle/>
          <a:p>
            <a:pPr algn="ctr"/>
            <a:r>
              <a:rPr kumimoji="1" lang="en-US" altLang="ja-JP" sz="1800" b="1" dirty="0">
                <a:solidFill>
                  <a:schemeClr val="accent6">
                    <a:lumMod val="75000"/>
                  </a:schemeClr>
                </a:solidFill>
                <a:latin typeface="Meiryo UI" panose="020B0604030504040204" pitchFamily="50" charset="-128"/>
                <a:ea typeface="Meiryo UI" panose="020B0604030504040204" pitchFamily="50" charset="-128"/>
              </a:rPr>
              <a:t>Orchestration</a:t>
            </a:r>
          </a:p>
          <a:p>
            <a:pPr algn="ctr"/>
            <a:r>
              <a:rPr kumimoji="1" lang="ja-JP" altLang="en-US" sz="1800" dirty="0">
                <a:solidFill>
                  <a:schemeClr val="accent6">
                    <a:lumMod val="60000"/>
                    <a:lumOff val="40000"/>
                  </a:schemeClr>
                </a:solidFill>
                <a:latin typeface="Meiryo UI" panose="020B0604030504040204" pitchFamily="50" charset="-128"/>
                <a:ea typeface="Meiryo UI" panose="020B0604030504040204" pitchFamily="50" charset="-128"/>
              </a:rPr>
              <a:t>オーケストレーション</a:t>
            </a:r>
            <a:endParaRPr kumimoji="1" lang="en-US" altLang="ja-JP" sz="1800" dirty="0">
              <a:solidFill>
                <a:schemeClr val="accent6">
                  <a:lumMod val="60000"/>
                  <a:lumOff val="40000"/>
                </a:schemeClr>
              </a:solidFill>
              <a:latin typeface="Meiryo UI" panose="020B0604030504040204" pitchFamily="50" charset="-128"/>
              <a:ea typeface="Meiryo UI" panose="020B0604030504040204" pitchFamily="50" charset="-128"/>
            </a:endParaRPr>
          </a:p>
          <a:p>
            <a:pPr algn="ctr"/>
            <a:r>
              <a:rPr kumimoji="1" lang="ja-JP" altLang="en-US" sz="1800" dirty="0">
                <a:solidFill>
                  <a:schemeClr val="accent6">
                    <a:lumMod val="60000"/>
                    <a:lumOff val="40000"/>
                  </a:schemeClr>
                </a:solidFill>
                <a:latin typeface="Meiryo UI" panose="020B0604030504040204" pitchFamily="50" charset="-128"/>
                <a:ea typeface="Meiryo UI" panose="020B0604030504040204" pitchFamily="50" charset="-128"/>
              </a:rPr>
              <a:t>アプリケーションデプロイ</a:t>
            </a:r>
          </a:p>
        </p:txBody>
      </p:sp>
      <p:sp>
        <p:nvSpPr>
          <p:cNvPr id="10" name="TextBox 9">
            <a:extLst>
              <a:ext uri="{FF2B5EF4-FFF2-40B4-BE49-F238E27FC236}">
                <a16:creationId xmlns:a16="http://schemas.microsoft.com/office/drawing/2014/main" id="{C84BF054-2064-49A1-B1A4-8A7A9B4EF883}"/>
              </a:ext>
            </a:extLst>
          </p:cNvPr>
          <p:cNvSpPr txBox="1"/>
          <p:nvPr/>
        </p:nvSpPr>
        <p:spPr>
          <a:xfrm>
            <a:off x="660777" y="2510335"/>
            <a:ext cx="2152147" cy="553998"/>
          </a:xfrm>
          <a:prstGeom prst="rect">
            <a:avLst/>
          </a:prstGeom>
          <a:noFill/>
        </p:spPr>
        <p:txBody>
          <a:bodyPr wrap="square" lIns="0" tIns="0" rIns="0" bIns="0" rtlCol="0">
            <a:spAutoFit/>
          </a:bodyPr>
          <a:lstStyle/>
          <a:p>
            <a:pPr algn="ctr"/>
            <a:r>
              <a:rPr kumimoji="1" lang="en-US" altLang="ja-JP" sz="1800" b="1" dirty="0">
                <a:solidFill>
                  <a:schemeClr val="accent6">
                    <a:lumMod val="75000"/>
                  </a:schemeClr>
                </a:solidFill>
                <a:latin typeface="Meiryo UI" panose="020B0604030504040204" pitchFamily="50" charset="-128"/>
                <a:ea typeface="Meiryo UI" panose="020B0604030504040204" pitchFamily="50" charset="-128"/>
              </a:rPr>
              <a:t>Configuration</a:t>
            </a:r>
          </a:p>
          <a:p>
            <a:pPr algn="ctr"/>
            <a:r>
              <a:rPr kumimoji="1" lang="ja-JP" altLang="en-US" sz="1800" dirty="0">
                <a:solidFill>
                  <a:schemeClr val="accent6">
                    <a:lumMod val="60000"/>
                    <a:lumOff val="40000"/>
                  </a:schemeClr>
                </a:solidFill>
                <a:latin typeface="Meiryo UI" panose="020B0604030504040204" pitchFamily="50" charset="-128"/>
                <a:ea typeface="Meiryo UI" panose="020B0604030504040204" pitchFamily="50" charset="-128"/>
              </a:rPr>
              <a:t>システム構成管理</a:t>
            </a:r>
          </a:p>
        </p:txBody>
      </p:sp>
      <p:sp>
        <p:nvSpPr>
          <p:cNvPr id="11" name="TextBox 10">
            <a:extLst>
              <a:ext uri="{FF2B5EF4-FFF2-40B4-BE49-F238E27FC236}">
                <a16:creationId xmlns:a16="http://schemas.microsoft.com/office/drawing/2014/main" id="{BE43911A-469D-4B8E-970A-0B582A4DF49A}"/>
              </a:ext>
            </a:extLst>
          </p:cNvPr>
          <p:cNvSpPr txBox="1"/>
          <p:nvPr/>
        </p:nvSpPr>
        <p:spPr>
          <a:xfrm>
            <a:off x="660777" y="3834304"/>
            <a:ext cx="2152147" cy="553998"/>
          </a:xfrm>
          <a:prstGeom prst="rect">
            <a:avLst/>
          </a:prstGeom>
          <a:noFill/>
        </p:spPr>
        <p:txBody>
          <a:bodyPr wrap="square" lIns="0" tIns="0" rIns="0" bIns="0" rtlCol="0">
            <a:spAutoFit/>
          </a:bodyPr>
          <a:lstStyle/>
          <a:p>
            <a:pPr algn="ctr"/>
            <a:r>
              <a:rPr kumimoji="1" lang="en-US" altLang="ja-JP" sz="1800" b="1" dirty="0">
                <a:solidFill>
                  <a:schemeClr val="accent6">
                    <a:lumMod val="75000"/>
                  </a:schemeClr>
                </a:solidFill>
                <a:latin typeface="Meiryo UI" panose="020B0604030504040204" pitchFamily="50" charset="-128"/>
                <a:ea typeface="Meiryo UI" panose="020B0604030504040204" pitchFamily="50" charset="-128"/>
              </a:rPr>
              <a:t>Bootstrapping</a:t>
            </a:r>
          </a:p>
          <a:p>
            <a:pPr algn="ctr"/>
            <a:r>
              <a:rPr kumimoji="1" lang="ja-JP" altLang="en-US" sz="1800" dirty="0">
                <a:solidFill>
                  <a:schemeClr val="accent6">
                    <a:lumMod val="60000"/>
                    <a:lumOff val="40000"/>
                  </a:schemeClr>
                </a:solidFill>
                <a:latin typeface="Meiryo UI" panose="020B0604030504040204" pitchFamily="50" charset="-128"/>
                <a:ea typeface="Meiryo UI" panose="020B0604030504040204" pitchFamily="50" charset="-128"/>
              </a:rPr>
              <a:t>システム構成管理</a:t>
            </a:r>
          </a:p>
        </p:txBody>
      </p:sp>
      <p:sp>
        <p:nvSpPr>
          <p:cNvPr id="12" name="Rectangle 11">
            <a:extLst>
              <a:ext uri="{FF2B5EF4-FFF2-40B4-BE49-F238E27FC236}">
                <a16:creationId xmlns:a16="http://schemas.microsoft.com/office/drawing/2014/main" id="{AB0F2D3B-ED56-4A2F-BECB-91FA121C9137}"/>
              </a:ext>
            </a:extLst>
          </p:cNvPr>
          <p:cNvSpPr/>
          <p:nvPr/>
        </p:nvSpPr>
        <p:spPr>
          <a:xfrm>
            <a:off x="3137278" y="1258964"/>
            <a:ext cx="4427717" cy="685800"/>
          </a:xfrm>
          <a:prstGeom prst="rect">
            <a:avLst/>
          </a:prstGeom>
          <a:solidFill>
            <a:schemeClr val="accent2">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latin typeface="Meiryo UI" panose="020B0604030504040204" pitchFamily="50" charset="-128"/>
                <a:ea typeface="Meiryo UI" panose="020B0604030504040204" pitchFamily="50" charset="-128"/>
              </a:rPr>
              <a:t>デプロイ・サーバ間連携</a:t>
            </a:r>
            <a:endParaRPr kumimoji="1" lang="en-US" altLang="ja-JP" sz="1800" b="1" dirty="0">
              <a:solidFill>
                <a:schemeClr val="bg2"/>
              </a:solidFill>
              <a:latin typeface="Meiryo UI" panose="020B0604030504040204" pitchFamily="50" charset="-128"/>
              <a:ea typeface="Meiryo UI" panose="020B0604030504040204" pitchFamily="50" charset="-128"/>
            </a:endParaRPr>
          </a:p>
          <a:p>
            <a:pPr algn="ctr"/>
            <a:r>
              <a:rPr kumimoji="1" lang="en-US" altLang="ja-JP" sz="1800" dirty="0">
                <a:solidFill>
                  <a:schemeClr val="bg2"/>
                </a:solidFill>
                <a:latin typeface="Meiryo UI" panose="020B0604030504040204" pitchFamily="50" charset="-128"/>
                <a:ea typeface="Meiryo UI" panose="020B0604030504040204" pitchFamily="50" charset="-128"/>
              </a:rPr>
              <a:t>Serf, Fabric, Capistrano, Consul</a:t>
            </a:r>
            <a:endParaRPr kumimoji="1" lang="ja-JP" altLang="en-US" sz="1800" dirty="0">
              <a:solidFill>
                <a:schemeClr val="bg2"/>
              </a:solidFill>
              <a:latin typeface="Meiryo UI" panose="020B0604030504040204" pitchFamily="50" charset="-128"/>
              <a:ea typeface="Meiryo UI" panose="020B0604030504040204" pitchFamily="50" charset="-128"/>
            </a:endParaRPr>
          </a:p>
        </p:txBody>
      </p:sp>
      <p:sp>
        <p:nvSpPr>
          <p:cNvPr id="13" name="Rectangle 12">
            <a:extLst>
              <a:ext uri="{FF2B5EF4-FFF2-40B4-BE49-F238E27FC236}">
                <a16:creationId xmlns:a16="http://schemas.microsoft.com/office/drawing/2014/main" id="{F45FAD61-7D89-4F0C-B166-6786C3A6805A}"/>
              </a:ext>
            </a:extLst>
          </p:cNvPr>
          <p:cNvSpPr/>
          <p:nvPr/>
        </p:nvSpPr>
        <p:spPr>
          <a:xfrm>
            <a:off x="3137274" y="2510335"/>
            <a:ext cx="4427717" cy="685800"/>
          </a:xfrm>
          <a:prstGeom prst="rect">
            <a:avLst/>
          </a:prstGeom>
          <a:solidFill>
            <a:schemeClr val="accent2">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latin typeface="Meiryo UI" panose="020B0604030504040204" pitchFamily="50" charset="-128"/>
                <a:ea typeface="Meiryo UI" panose="020B0604030504040204" pitchFamily="50" charset="-128"/>
              </a:rPr>
              <a:t>システムコンフィグレーション</a:t>
            </a:r>
            <a:endParaRPr kumimoji="1" lang="en-US" altLang="ja-JP" sz="1800" b="1" dirty="0">
              <a:solidFill>
                <a:schemeClr val="bg2"/>
              </a:solidFill>
              <a:latin typeface="Meiryo UI" panose="020B0604030504040204" pitchFamily="50" charset="-128"/>
              <a:ea typeface="Meiryo UI" panose="020B0604030504040204" pitchFamily="50" charset="-128"/>
            </a:endParaRPr>
          </a:p>
          <a:p>
            <a:pPr algn="ctr"/>
            <a:r>
              <a:rPr kumimoji="1" lang="en-US" altLang="ja-JP" sz="1800" dirty="0">
                <a:solidFill>
                  <a:schemeClr val="bg2"/>
                </a:solidFill>
                <a:latin typeface="Meiryo UI" panose="020B0604030504040204" pitchFamily="50" charset="-128"/>
                <a:ea typeface="Meiryo UI" panose="020B0604030504040204" pitchFamily="50" charset="-128"/>
              </a:rPr>
              <a:t>Puppet, Chef, </a:t>
            </a:r>
            <a:r>
              <a:rPr kumimoji="1" lang="en-US" altLang="ja-JP" sz="1800" dirty="0">
                <a:solidFill>
                  <a:srgbClr val="FF0000"/>
                </a:solidFill>
                <a:latin typeface="Meiryo UI" panose="020B0604030504040204" pitchFamily="50" charset="-128"/>
                <a:ea typeface="Meiryo UI" panose="020B0604030504040204" pitchFamily="50" charset="-128"/>
              </a:rPr>
              <a:t>Ansible</a:t>
            </a:r>
            <a:r>
              <a:rPr kumimoji="1" lang="en-US" altLang="ja-JP" sz="1800" dirty="0">
                <a:solidFill>
                  <a:schemeClr val="bg2"/>
                </a:solidFill>
                <a:latin typeface="Meiryo UI" panose="020B0604030504040204" pitchFamily="50" charset="-128"/>
                <a:ea typeface="Meiryo UI" panose="020B0604030504040204" pitchFamily="50" charset="-128"/>
              </a:rPr>
              <a:t>, </a:t>
            </a:r>
            <a:r>
              <a:rPr kumimoji="1" lang="en-US" altLang="ja-JP" sz="1800" dirty="0" err="1">
                <a:solidFill>
                  <a:schemeClr val="bg2"/>
                </a:solidFill>
                <a:latin typeface="Meiryo UI" panose="020B0604030504040204" pitchFamily="50" charset="-128"/>
                <a:ea typeface="Meiryo UI" panose="020B0604030504040204" pitchFamily="50" charset="-128"/>
              </a:rPr>
              <a:t>Itamae</a:t>
            </a:r>
            <a:r>
              <a:rPr kumimoji="1" lang="en-US" altLang="ja-JP" sz="1800" dirty="0">
                <a:solidFill>
                  <a:schemeClr val="bg2"/>
                </a:solidFill>
                <a:latin typeface="Meiryo UI" panose="020B0604030504040204" pitchFamily="50" charset="-128"/>
                <a:ea typeface="Meiryo UI" panose="020B0604030504040204" pitchFamily="50" charset="-128"/>
              </a:rPr>
              <a:t>, </a:t>
            </a:r>
            <a:r>
              <a:rPr kumimoji="1" lang="en-US" altLang="ja-JP" sz="1800" dirty="0" err="1">
                <a:solidFill>
                  <a:schemeClr val="bg2"/>
                </a:solidFill>
                <a:latin typeface="Meiryo UI" panose="020B0604030504040204" pitchFamily="50" charset="-128"/>
                <a:ea typeface="Meiryo UI" panose="020B0604030504040204" pitchFamily="50" charset="-128"/>
              </a:rPr>
              <a:t>etc</a:t>
            </a:r>
            <a:endParaRPr kumimoji="1" lang="en-US" altLang="ja-JP" sz="1800" dirty="0">
              <a:solidFill>
                <a:schemeClr val="bg2"/>
              </a:solidFill>
              <a:latin typeface="Meiryo UI" panose="020B0604030504040204" pitchFamily="50" charset="-128"/>
              <a:ea typeface="Meiryo UI" panose="020B0604030504040204" pitchFamily="50" charset="-128"/>
            </a:endParaRPr>
          </a:p>
        </p:txBody>
      </p:sp>
      <p:sp>
        <p:nvSpPr>
          <p:cNvPr id="14" name="Rectangle 13">
            <a:extLst>
              <a:ext uri="{FF2B5EF4-FFF2-40B4-BE49-F238E27FC236}">
                <a16:creationId xmlns:a16="http://schemas.microsoft.com/office/drawing/2014/main" id="{7A1DD7D5-FBA4-457D-AF66-049DB9C9EE25}"/>
              </a:ext>
            </a:extLst>
          </p:cNvPr>
          <p:cNvSpPr/>
          <p:nvPr/>
        </p:nvSpPr>
        <p:spPr>
          <a:xfrm>
            <a:off x="3137275" y="3702502"/>
            <a:ext cx="4427717" cy="685800"/>
          </a:xfrm>
          <a:prstGeom prst="rect">
            <a:avLst/>
          </a:prstGeom>
          <a:solidFill>
            <a:schemeClr val="accent2">
              <a:lumMod val="20000"/>
              <a:lumOff val="8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2"/>
                </a:solidFill>
                <a:latin typeface="Meiryo UI" panose="020B0604030504040204" pitchFamily="50" charset="-128"/>
                <a:ea typeface="Meiryo UI" panose="020B0604030504040204" pitchFamily="50" charset="-128"/>
              </a:rPr>
              <a:t>クラウド・仮想マシン・コンテナ・</a:t>
            </a:r>
            <a:r>
              <a:rPr kumimoji="1" lang="en-US" altLang="ja-JP" sz="1800" b="1" dirty="0">
                <a:solidFill>
                  <a:schemeClr val="bg2"/>
                </a:solidFill>
                <a:latin typeface="Meiryo UI" panose="020B0604030504040204" pitchFamily="50" charset="-128"/>
                <a:ea typeface="Meiryo UI" panose="020B0604030504040204" pitchFamily="50" charset="-128"/>
              </a:rPr>
              <a:t>OS</a:t>
            </a:r>
            <a:r>
              <a:rPr kumimoji="1" lang="ja-JP" altLang="en-US" sz="1800" b="1" dirty="0">
                <a:solidFill>
                  <a:schemeClr val="bg2"/>
                </a:solidFill>
                <a:latin typeface="Meiryo UI" panose="020B0604030504040204" pitchFamily="50" charset="-128"/>
                <a:ea typeface="Meiryo UI" panose="020B0604030504040204" pitchFamily="50" charset="-128"/>
              </a:rPr>
              <a:t>インストール</a:t>
            </a:r>
            <a:endParaRPr kumimoji="1" lang="en-US" altLang="ja-JP" sz="1800" b="1" dirty="0">
              <a:solidFill>
                <a:schemeClr val="bg2"/>
              </a:solidFill>
              <a:latin typeface="Meiryo UI" panose="020B0604030504040204" pitchFamily="50" charset="-128"/>
              <a:ea typeface="Meiryo UI" panose="020B0604030504040204" pitchFamily="50" charset="-128"/>
            </a:endParaRPr>
          </a:p>
          <a:p>
            <a:pPr algn="ctr"/>
            <a:r>
              <a:rPr kumimoji="1" lang="en-US" altLang="ja-JP" sz="1800" dirty="0">
                <a:solidFill>
                  <a:schemeClr val="bg2"/>
                </a:solidFill>
                <a:latin typeface="Meiryo UI" panose="020B0604030504040204" pitchFamily="50" charset="-128"/>
                <a:ea typeface="Meiryo UI" panose="020B0604030504040204" pitchFamily="50" charset="-128"/>
              </a:rPr>
              <a:t>AWS, Docker, VMware, Cobber, </a:t>
            </a:r>
            <a:r>
              <a:rPr kumimoji="1" lang="en-US" altLang="ja-JP" sz="1800" dirty="0" err="1">
                <a:solidFill>
                  <a:schemeClr val="bg2"/>
                </a:solidFill>
                <a:latin typeface="Meiryo UI" panose="020B0604030504040204" pitchFamily="50" charset="-128"/>
                <a:ea typeface="Meiryo UI" panose="020B0604030504040204" pitchFamily="50" charset="-128"/>
              </a:rPr>
              <a:t>etc</a:t>
            </a:r>
            <a:endParaRPr kumimoji="1" lang="en-US" altLang="ja-JP" sz="1800" dirty="0">
              <a:solidFill>
                <a:schemeClr val="bg2"/>
              </a:solidFill>
              <a:latin typeface="Meiryo UI" panose="020B0604030504040204" pitchFamily="50" charset="-128"/>
              <a:ea typeface="Meiryo UI" panose="020B0604030504040204" pitchFamily="50" charset="-128"/>
            </a:endParaRPr>
          </a:p>
        </p:txBody>
      </p:sp>
      <p:sp>
        <p:nvSpPr>
          <p:cNvPr id="18" name="TextBox 17">
            <a:extLst>
              <a:ext uri="{FF2B5EF4-FFF2-40B4-BE49-F238E27FC236}">
                <a16:creationId xmlns:a16="http://schemas.microsoft.com/office/drawing/2014/main" id="{17519264-48C0-4C17-829D-931E7E137956}"/>
              </a:ext>
            </a:extLst>
          </p:cNvPr>
          <p:cNvSpPr txBox="1"/>
          <p:nvPr/>
        </p:nvSpPr>
        <p:spPr>
          <a:xfrm>
            <a:off x="3408033" y="4474356"/>
            <a:ext cx="3886200" cy="161583"/>
          </a:xfrm>
          <a:prstGeom prst="rect">
            <a:avLst/>
          </a:prstGeom>
          <a:noFill/>
        </p:spPr>
        <p:txBody>
          <a:bodyPr wrap="square" lIns="0" tIns="0" rIns="0" bIns="0" rtlCol="0">
            <a:spAutoFit/>
          </a:bodyPr>
          <a:lstStyle/>
          <a:p>
            <a:pPr algn="ctr"/>
            <a:r>
              <a:rPr kumimoji="1" lang="ja-JP" altLang="en-US" sz="1050" dirty="0">
                <a:latin typeface="Meiryo UI" panose="020B0604030504040204" pitchFamily="50" charset="-128"/>
                <a:ea typeface="Meiryo UI" panose="020B0604030504040204" pitchFamily="50" charset="-128"/>
              </a:rPr>
              <a:t>プラットフォーム部分 </a:t>
            </a:r>
            <a:r>
              <a:rPr kumimoji="1" lang="en-US" altLang="ja-JP" sz="1050" dirty="0">
                <a:latin typeface="Meiryo UI" panose="020B0604030504040204" pitchFamily="50" charset="-128"/>
                <a:ea typeface="Meiryo UI" panose="020B0604030504040204" pitchFamily="50" charset="-128"/>
              </a:rPr>
              <a:t>/ API</a:t>
            </a:r>
            <a:r>
              <a:rPr kumimoji="1" lang="ja-JP" altLang="en-US" sz="1050" dirty="0">
                <a:latin typeface="Meiryo UI" panose="020B0604030504040204" pitchFamily="50" charset="-128"/>
                <a:ea typeface="Meiryo UI" panose="020B0604030504040204" pitchFamily="50" charset="-128"/>
              </a:rPr>
              <a:t>などを利用してリソースを定義 </a:t>
            </a:r>
            <a:r>
              <a:rPr kumimoji="1" lang="en-US" altLang="ja-JP" sz="1050" dirty="0">
                <a:latin typeface="Meiryo UI" panose="020B0604030504040204" pitchFamily="50" charset="-128"/>
                <a:ea typeface="Meiryo UI" panose="020B0604030504040204" pitchFamily="50" charset="-128"/>
              </a:rPr>
              <a:t>/ Docker</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EC2</a:t>
            </a:r>
            <a:endParaRPr kumimoji="1" lang="ja-JP" altLang="en-US" sz="1050" dirty="0">
              <a:latin typeface="Meiryo UI" panose="020B0604030504040204" pitchFamily="50" charset="-128"/>
              <a:ea typeface="Meiryo UI" panose="020B0604030504040204" pitchFamily="50" charset="-128"/>
            </a:endParaRPr>
          </a:p>
        </p:txBody>
      </p:sp>
      <p:sp>
        <p:nvSpPr>
          <p:cNvPr id="19" name="TextBox 18">
            <a:extLst>
              <a:ext uri="{FF2B5EF4-FFF2-40B4-BE49-F238E27FC236}">
                <a16:creationId xmlns:a16="http://schemas.microsoft.com/office/drawing/2014/main" id="{7498F1F0-85EA-4B60-B269-D7FD06E481DC}"/>
              </a:ext>
            </a:extLst>
          </p:cNvPr>
          <p:cNvSpPr txBox="1"/>
          <p:nvPr/>
        </p:nvSpPr>
        <p:spPr>
          <a:xfrm>
            <a:off x="3327779" y="3278379"/>
            <a:ext cx="3886200" cy="161583"/>
          </a:xfrm>
          <a:prstGeom prst="rect">
            <a:avLst/>
          </a:prstGeom>
          <a:noFill/>
        </p:spPr>
        <p:txBody>
          <a:bodyPr wrap="square" lIns="0" tIns="0" rIns="0" bIns="0" rtlCol="0">
            <a:spAutoFit/>
          </a:bodyPr>
          <a:lstStyle/>
          <a:p>
            <a:pPr algn="ctr"/>
            <a:r>
              <a:rPr kumimoji="1" lang="ja-JP" altLang="en-US" sz="1050" dirty="0">
                <a:latin typeface="Meiryo UI" panose="020B0604030504040204" pitchFamily="50" charset="-128"/>
                <a:ea typeface="Meiryo UI" panose="020B0604030504040204" pitchFamily="50" charset="-128"/>
              </a:rPr>
              <a:t>構成管理の自動化 </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ホストへのミドルウェアなどのインストール・設定</a:t>
            </a:r>
          </a:p>
        </p:txBody>
      </p:sp>
      <p:sp>
        <p:nvSpPr>
          <p:cNvPr id="20" name="TextBox 19">
            <a:extLst>
              <a:ext uri="{FF2B5EF4-FFF2-40B4-BE49-F238E27FC236}">
                <a16:creationId xmlns:a16="http://schemas.microsoft.com/office/drawing/2014/main" id="{5A684176-616E-45B7-8315-4992371013F4}"/>
              </a:ext>
            </a:extLst>
          </p:cNvPr>
          <p:cNvSpPr txBox="1"/>
          <p:nvPr/>
        </p:nvSpPr>
        <p:spPr>
          <a:xfrm>
            <a:off x="3408033" y="1995242"/>
            <a:ext cx="3886200" cy="161583"/>
          </a:xfrm>
          <a:prstGeom prst="rect">
            <a:avLst/>
          </a:prstGeom>
          <a:noFill/>
        </p:spPr>
        <p:txBody>
          <a:bodyPr wrap="square" lIns="0" tIns="0" rIns="0" bIns="0" rtlCol="0">
            <a:spAutoFit/>
          </a:bodyPr>
          <a:lstStyle/>
          <a:p>
            <a:pPr algn="ctr"/>
            <a:r>
              <a:rPr kumimoji="1" lang="ja-JP" altLang="en-US" sz="1050" dirty="0">
                <a:latin typeface="Meiryo UI" panose="020B0604030504040204" pitchFamily="50" charset="-128"/>
                <a:ea typeface="Meiryo UI" panose="020B0604030504040204" pitchFamily="50" charset="-128"/>
              </a:rPr>
              <a:t>リソース全体の連携 </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構築済の環境を対象とする</a:t>
            </a:r>
            <a:r>
              <a:rPr kumimoji="1" lang="en-US" altLang="ja-JP" sz="1050" dirty="0">
                <a:latin typeface="Meiryo UI" panose="020B0604030504040204" pitchFamily="50" charset="-128"/>
                <a:ea typeface="Meiryo UI" panose="020B0604030504040204" pitchFamily="50" charset="-128"/>
              </a:rPr>
              <a:t> </a:t>
            </a:r>
            <a:endParaRPr kumimoji="1" lang="ja-JP" altLang="en-US" sz="1050" dirty="0">
              <a:latin typeface="Meiryo UI" panose="020B0604030504040204" pitchFamily="50" charset="-128"/>
              <a:ea typeface="Meiryo UI" panose="020B0604030504040204" pitchFamily="50" charset="-128"/>
            </a:endParaRPr>
          </a:p>
        </p:txBody>
      </p:sp>
      <p:pic>
        <p:nvPicPr>
          <p:cNvPr id="15" name="Picture 2" descr="C:\Users\tanakh\AppData\Local\Microsoft\Windows\Temporary Internet Files\Content.IE5\QJQUXD27\MC900343747[1].wmf">
            <a:extLst>
              <a:ext uri="{FF2B5EF4-FFF2-40B4-BE49-F238E27FC236}">
                <a16:creationId xmlns:a16="http://schemas.microsoft.com/office/drawing/2014/main" id="{4E1E14D2-2761-4E27-9B0F-820B0DC1A54B}"/>
              </a:ext>
            </a:extLst>
          </p:cNvPr>
          <p:cNvPicPr>
            <a:picLocks noChangeAspect="1" noChangeArrowheads="1"/>
          </p:cNvPicPr>
          <p:nvPr/>
        </p:nvPicPr>
        <p:blipFill>
          <a:blip r:embed="rId2" cstate="print"/>
          <a:srcRect/>
          <a:stretch>
            <a:fillRect/>
          </a:stretch>
        </p:blipFill>
        <p:spPr bwMode="auto">
          <a:xfrm rot="19237671" flipH="1">
            <a:off x="8088431" y="2589940"/>
            <a:ext cx="439624" cy="527278"/>
          </a:xfrm>
          <a:prstGeom prst="rect">
            <a:avLst/>
          </a:prstGeom>
          <a:noFill/>
        </p:spPr>
      </p:pic>
    </p:spTree>
    <p:extLst>
      <p:ext uri="{BB962C8B-B14F-4D97-AF65-F5344CB8AC3E}">
        <p14:creationId xmlns:p14="http://schemas.microsoft.com/office/powerpoint/2010/main" val="32559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4807" y="642967"/>
            <a:ext cx="2266381" cy="609398"/>
          </a:xfrm>
        </p:spPr>
        <p:txBody>
          <a:bodyPr/>
          <a:lstStyle/>
          <a:p>
            <a:r>
              <a:rPr lang="en-US" altLang="ja-JP" i="1" dirty="0"/>
              <a:t>Ansible</a:t>
            </a:r>
            <a:endParaRPr lang="en-US" i="1" dirty="0"/>
          </a:p>
        </p:txBody>
      </p:sp>
    </p:spTree>
    <p:extLst>
      <p:ext uri="{BB962C8B-B14F-4D97-AF65-F5344CB8AC3E}">
        <p14:creationId xmlns:p14="http://schemas.microsoft.com/office/powerpoint/2010/main" val="426649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E0F5-1250-4E84-A9C7-86292747A2D0}"/>
              </a:ext>
            </a:extLst>
          </p:cNvPr>
          <p:cNvSpPr>
            <a:spLocks noGrp="1"/>
          </p:cNvSpPr>
          <p:nvPr>
            <p:ph type="title"/>
          </p:nvPr>
        </p:nvSpPr>
        <p:spPr/>
        <p:txBody>
          <a:bodyPr/>
          <a:lstStyle/>
          <a:p>
            <a:r>
              <a:rPr lang="en-US" dirty="0">
                <a:solidFill>
                  <a:schemeClr val="accent6">
                    <a:lumMod val="50000"/>
                  </a:schemeClr>
                </a:solidFill>
                <a:latin typeface="+mj-lt"/>
              </a:rPr>
              <a:t>How does a customer achieve this? </a:t>
            </a:r>
          </a:p>
        </p:txBody>
      </p:sp>
      <p:grpSp>
        <p:nvGrpSpPr>
          <p:cNvPr id="4" name="Group 3">
            <a:extLst>
              <a:ext uri="{FF2B5EF4-FFF2-40B4-BE49-F238E27FC236}">
                <a16:creationId xmlns:a16="http://schemas.microsoft.com/office/drawing/2014/main" id="{0D7D69C5-9F68-4082-A84D-A341B21AB64F}"/>
              </a:ext>
            </a:extLst>
          </p:cNvPr>
          <p:cNvGrpSpPr/>
          <p:nvPr/>
        </p:nvGrpSpPr>
        <p:grpSpPr>
          <a:xfrm rot="1309619">
            <a:off x="756345" y="1697249"/>
            <a:ext cx="1187742" cy="1948477"/>
            <a:chOff x="589861" y="1827651"/>
            <a:chExt cx="1881908" cy="3087249"/>
          </a:xfrm>
        </p:grpSpPr>
        <p:sp>
          <p:nvSpPr>
            <p:cNvPr id="114" name="Freeform: Shape 113">
              <a:extLst>
                <a:ext uri="{FF2B5EF4-FFF2-40B4-BE49-F238E27FC236}">
                  <a16:creationId xmlns:a16="http://schemas.microsoft.com/office/drawing/2014/main" id="{7296F832-EA6E-4FD6-BD63-749F70FA6240}"/>
                </a:ext>
              </a:extLst>
            </p:cNvPr>
            <p:cNvSpPr/>
            <p:nvPr/>
          </p:nvSpPr>
          <p:spPr>
            <a:xfrm rot="2700000">
              <a:off x="837015" y="1580497"/>
              <a:ext cx="879709" cy="1374018"/>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tx1">
                    <a:lumMod val="20000"/>
                    <a:lumOff val="80000"/>
                  </a:schemeClr>
                </a:gs>
                <a:gs pos="20000">
                  <a:schemeClr val="tx1">
                    <a:lumMod val="60000"/>
                    <a:lumOff val="40000"/>
                  </a:schemeClr>
                </a:gs>
                <a:gs pos="75000">
                  <a:schemeClr val="tx1"/>
                </a:gs>
                <a:gs pos="100000">
                  <a:schemeClr val="tx1"/>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112" name="Freeform: Shape 111">
              <a:extLst>
                <a:ext uri="{FF2B5EF4-FFF2-40B4-BE49-F238E27FC236}">
                  <a16:creationId xmlns:a16="http://schemas.microsoft.com/office/drawing/2014/main" id="{0783A3E0-56D6-42E5-9FB6-267027F3AACC}"/>
                </a:ext>
              </a:extLst>
            </p:cNvPr>
            <p:cNvSpPr/>
            <p:nvPr/>
          </p:nvSpPr>
          <p:spPr>
            <a:xfrm rot="18900000">
              <a:off x="1592060" y="3540882"/>
              <a:ext cx="879709" cy="1374018"/>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tx1">
                    <a:lumMod val="20000"/>
                    <a:lumOff val="80000"/>
                  </a:schemeClr>
                </a:gs>
                <a:gs pos="20000">
                  <a:schemeClr val="tx1">
                    <a:lumMod val="60000"/>
                    <a:lumOff val="40000"/>
                  </a:schemeClr>
                </a:gs>
                <a:gs pos="75000">
                  <a:schemeClr val="tx1"/>
                </a:gs>
                <a:gs pos="100000">
                  <a:schemeClr val="tx1"/>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113" name="Freeform: Shape 112">
              <a:extLst>
                <a:ext uri="{FF2B5EF4-FFF2-40B4-BE49-F238E27FC236}">
                  <a16:creationId xmlns:a16="http://schemas.microsoft.com/office/drawing/2014/main" id="{6B19AFF6-CE64-4885-96FE-FE84F46AA875}"/>
                </a:ext>
              </a:extLst>
            </p:cNvPr>
            <p:cNvSpPr/>
            <p:nvPr/>
          </p:nvSpPr>
          <p:spPr>
            <a:xfrm>
              <a:off x="795876" y="2743450"/>
              <a:ext cx="879709" cy="1374018"/>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tx1">
                    <a:lumMod val="20000"/>
                    <a:lumOff val="80000"/>
                  </a:schemeClr>
                </a:gs>
                <a:gs pos="20000">
                  <a:schemeClr val="tx1">
                    <a:lumMod val="60000"/>
                    <a:lumOff val="40000"/>
                  </a:schemeClr>
                </a:gs>
                <a:gs pos="75000">
                  <a:schemeClr val="tx1"/>
                </a:gs>
                <a:gs pos="100000">
                  <a:schemeClr val="tx1"/>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grpSp>
      <p:sp>
        <p:nvSpPr>
          <p:cNvPr id="117" name="TextBox 116">
            <a:extLst>
              <a:ext uri="{FF2B5EF4-FFF2-40B4-BE49-F238E27FC236}">
                <a16:creationId xmlns:a16="http://schemas.microsoft.com/office/drawing/2014/main" id="{D7670AAD-F3F3-4F28-B593-4E79056DC8E7}"/>
              </a:ext>
            </a:extLst>
          </p:cNvPr>
          <p:cNvSpPr txBox="1"/>
          <p:nvPr/>
        </p:nvSpPr>
        <p:spPr>
          <a:xfrm>
            <a:off x="848394" y="3494607"/>
            <a:ext cx="461666" cy="276999"/>
          </a:xfrm>
          <a:prstGeom prst="rect">
            <a:avLst/>
          </a:prstGeom>
          <a:noFill/>
        </p:spPr>
        <p:txBody>
          <a:bodyPr wrap="none" lIns="0" tIns="0" rIns="0" bIns="0" rtlCol="0">
            <a:spAutoFit/>
          </a:bodyPr>
          <a:lstStyle/>
          <a:p>
            <a:pPr algn="ctr"/>
            <a:r>
              <a:rPr lang="en-US" sz="1800" dirty="0"/>
              <a:t>Plan</a:t>
            </a:r>
          </a:p>
        </p:txBody>
      </p:sp>
      <p:sp>
        <p:nvSpPr>
          <p:cNvPr id="118" name="TextBox 117">
            <a:extLst>
              <a:ext uri="{FF2B5EF4-FFF2-40B4-BE49-F238E27FC236}">
                <a16:creationId xmlns:a16="http://schemas.microsoft.com/office/drawing/2014/main" id="{72B50644-E166-44E6-97A8-63899F92C385}"/>
              </a:ext>
            </a:extLst>
          </p:cNvPr>
          <p:cNvSpPr txBox="1"/>
          <p:nvPr/>
        </p:nvSpPr>
        <p:spPr>
          <a:xfrm>
            <a:off x="285753" y="2531932"/>
            <a:ext cx="551433" cy="276999"/>
          </a:xfrm>
          <a:prstGeom prst="rect">
            <a:avLst/>
          </a:prstGeom>
          <a:noFill/>
        </p:spPr>
        <p:txBody>
          <a:bodyPr wrap="none" lIns="0" tIns="0" rIns="0" bIns="0" rtlCol="0">
            <a:spAutoFit/>
          </a:bodyPr>
          <a:lstStyle/>
          <a:p>
            <a:pPr algn="ctr"/>
            <a:r>
              <a:rPr lang="en-US" sz="1800" dirty="0"/>
              <a:t>Code</a:t>
            </a:r>
          </a:p>
        </p:txBody>
      </p:sp>
      <p:sp>
        <p:nvSpPr>
          <p:cNvPr id="119" name="TextBox 118">
            <a:extLst>
              <a:ext uri="{FF2B5EF4-FFF2-40B4-BE49-F238E27FC236}">
                <a16:creationId xmlns:a16="http://schemas.microsoft.com/office/drawing/2014/main" id="{23738C32-1363-4D4D-B00F-EF268733685C}"/>
              </a:ext>
            </a:extLst>
          </p:cNvPr>
          <p:cNvSpPr txBox="1"/>
          <p:nvPr/>
        </p:nvSpPr>
        <p:spPr>
          <a:xfrm>
            <a:off x="747290" y="1486428"/>
            <a:ext cx="512962" cy="276999"/>
          </a:xfrm>
          <a:prstGeom prst="rect">
            <a:avLst/>
          </a:prstGeom>
          <a:noFill/>
        </p:spPr>
        <p:txBody>
          <a:bodyPr wrap="none" lIns="0" tIns="0" rIns="0" bIns="0" rtlCol="0">
            <a:spAutoFit/>
          </a:bodyPr>
          <a:lstStyle/>
          <a:p>
            <a:pPr algn="ctr"/>
            <a:r>
              <a:rPr lang="en-US" sz="1800" dirty="0"/>
              <a:t>Build</a:t>
            </a:r>
          </a:p>
        </p:txBody>
      </p:sp>
      <p:sp>
        <p:nvSpPr>
          <p:cNvPr id="128" name="TextBox 127">
            <a:extLst>
              <a:ext uri="{FF2B5EF4-FFF2-40B4-BE49-F238E27FC236}">
                <a16:creationId xmlns:a16="http://schemas.microsoft.com/office/drawing/2014/main" id="{57941EB5-AA9A-444D-BC55-D5B605FD8432}"/>
              </a:ext>
            </a:extLst>
          </p:cNvPr>
          <p:cNvSpPr txBox="1"/>
          <p:nvPr/>
        </p:nvSpPr>
        <p:spPr>
          <a:xfrm flipH="1">
            <a:off x="1354235" y="2467208"/>
            <a:ext cx="895797" cy="369332"/>
          </a:xfrm>
          <a:prstGeom prst="rect">
            <a:avLst/>
          </a:prstGeom>
          <a:noFill/>
        </p:spPr>
        <p:txBody>
          <a:bodyPr wrap="square" lIns="0" tIns="0" rIns="0" bIns="0" rtlCol="0">
            <a:spAutoFit/>
          </a:bodyPr>
          <a:lstStyle/>
          <a:p>
            <a:pPr algn="ctr"/>
            <a:r>
              <a:rPr lang="en-US" sz="2400" b="1" dirty="0"/>
              <a:t>Dev</a:t>
            </a:r>
          </a:p>
        </p:txBody>
      </p:sp>
      <p:grpSp>
        <p:nvGrpSpPr>
          <p:cNvPr id="6" name="Group 5">
            <a:extLst>
              <a:ext uri="{FF2B5EF4-FFF2-40B4-BE49-F238E27FC236}">
                <a16:creationId xmlns:a16="http://schemas.microsoft.com/office/drawing/2014/main" id="{E424291D-C6BB-4DA9-BEE2-5E26553BD79C}"/>
              </a:ext>
            </a:extLst>
          </p:cNvPr>
          <p:cNvGrpSpPr/>
          <p:nvPr/>
        </p:nvGrpSpPr>
        <p:grpSpPr>
          <a:xfrm>
            <a:off x="1597442" y="1188730"/>
            <a:ext cx="2383821" cy="2948370"/>
            <a:chOff x="1597441" y="1188728"/>
            <a:chExt cx="2383821" cy="2948370"/>
          </a:xfrm>
        </p:grpSpPr>
        <p:sp>
          <p:nvSpPr>
            <p:cNvPr id="120" name="TextBox 119">
              <a:extLst>
                <a:ext uri="{FF2B5EF4-FFF2-40B4-BE49-F238E27FC236}">
                  <a16:creationId xmlns:a16="http://schemas.microsoft.com/office/drawing/2014/main" id="{42CAA1D4-F428-482A-9131-E951736CBC6E}"/>
                </a:ext>
              </a:extLst>
            </p:cNvPr>
            <p:cNvSpPr txBox="1"/>
            <p:nvPr/>
          </p:nvSpPr>
          <p:spPr>
            <a:xfrm>
              <a:off x="1839655" y="1188728"/>
              <a:ext cx="423257" cy="276999"/>
            </a:xfrm>
            <a:prstGeom prst="rect">
              <a:avLst/>
            </a:prstGeom>
            <a:noFill/>
          </p:spPr>
          <p:txBody>
            <a:bodyPr wrap="none" lIns="0" tIns="0" rIns="0" bIns="0" rtlCol="0">
              <a:spAutoFit/>
            </a:bodyPr>
            <a:lstStyle/>
            <a:p>
              <a:pPr algn="ctr"/>
              <a:r>
                <a:rPr lang="en-US" sz="1800" dirty="0"/>
                <a:t>Test</a:t>
              </a:r>
            </a:p>
          </p:txBody>
        </p:sp>
        <p:sp>
          <p:nvSpPr>
            <p:cNvPr id="115" name="Freeform: Shape 114">
              <a:extLst>
                <a:ext uri="{FF2B5EF4-FFF2-40B4-BE49-F238E27FC236}">
                  <a16:creationId xmlns:a16="http://schemas.microsoft.com/office/drawing/2014/main" id="{447E42B8-4299-48A5-8CB5-29BC531650FC}"/>
                </a:ext>
              </a:extLst>
            </p:cNvPr>
            <p:cNvSpPr/>
            <p:nvPr/>
          </p:nvSpPr>
          <p:spPr>
            <a:xfrm rot="6730004">
              <a:off x="1806277" y="1306984"/>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99" name="Freeform: Shape 98">
              <a:extLst>
                <a:ext uri="{FF2B5EF4-FFF2-40B4-BE49-F238E27FC236}">
                  <a16:creationId xmlns:a16="http://schemas.microsoft.com/office/drawing/2014/main" id="{85C6D980-3249-405C-8ACE-810C90BAE9E3}"/>
                </a:ext>
              </a:extLst>
            </p:cNvPr>
            <p:cNvSpPr/>
            <p:nvPr/>
          </p:nvSpPr>
          <p:spPr>
            <a:xfrm rot="14830004">
              <a:off x="2423285" y="2888492"/>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100" name="Freeform: Shape 99">
              <a:extLst>
                <a:ext uri="{FF2B5EF4-FFF2-40B4-BE49-F238E27FC236}">
                  <a16:creationId xmlns:a16="http://schemas.microsoft.com/office/drawing/2014/main" id="{97472DDC-CFE0-4D02-827D-C66AD378F5D2}"/>
                </a:ext>
              </a:extLst>
            </p:cNvPr>
            <p:cNvSpPr/>
            <p:nvPr/>
          </p:nvSpPr>
          <p:spPr>
            <a:xfrm rot="17530004">
              <a:off x="1778140" y="3159531"/>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106" name="Freeform: Shape 105">
              <a:extLst>
                <a:ext uri="{FF2B5EF4-FFF2-40B4-BE49-F238E27FC236}">
                  <a16:creationId xmlns:a16="http://schemas.microsoft.com/office/drawing/2014/main" id="{A672440F-FAF3-42EB-94DB-AEEBFD1B0E72}"/>
                </a:ext>
              </a:extLst>
            </p:cNvPr>
            <p:cNvSpPr/>
            <p:nvPr/>
          </p:nvSpPr>
          <p:spPr>
            <a:xfrm rot="9430004">
              <a:off x="2448385" y="1584180"/>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107" name="Freeform: Shape 106">
              <a:extLst>
                <a:ext uri="{FF2B5EF4-FFF2-40B4-BE49-F238E27FC236}">
                  <a16:creationId xmlns:a16="http://schemas.microsoft.com/office/drawing/2014/main" id="{D54CE185-18EB-4B7A-A5A8-B98D0357722A}"/>
                </a:ext>
              </a:extLst>
            </p:cNvPr>
            <p:cNvSpPr/>
            <p:nvPr/>
          </p:nvSpPr>
          <p:spPr>
            <a:xfrm rot="12130004">
              <a:off x="2719425" y="2229324"/>
              <a:ext cx="546291" cy="853252"/>
            </a:xfrm>
            <a:custGeom>
              <a:avLst/>
              <a:gdLst>
                <a:gd name="connsiteX0" fmla="*/ 469831 w 865940"/>
                <a:gd name="connsiteY0" fmla="*/ 1352291 h 1352513"/>
                <a:gd name="connsiteX1" fmla="*/ 20639 w 865940"/>
                <a:gd name="connsiteY1" fmla="*/ 457762 h 1352513"/>
                <a:gd name="connsiteX2" fmla="*/ 8581 w 865940"/>
                <a:gd name="connsiteY2" fmla="*/ 332603 h 1352513"/>
                <a:gd name="connsiteX3" fmla="*/ 0 w 865940"/>
                <a:gd name="connsiteY3" fmla="*/ 332603 h 1352513"/>
                <a:gd name="connsiteX4" fmla="*/ 287635 w 865940"/>
                <a:gd name="connsiteY4" fmla="*/ 0 h 1352513"/>
                <a:gd name="connsiteX5" fmla="*/ 575269 w 865940"/>
                <a:gd name="connsiteY5" fmla="*/ 332603 h 1352513"/>
                <a:gd name="connsiteX6" fmla="*/ 568077 w 865940"/>
                <a:gd name="connsiteY6" fmla="*/ 332603 h 1352513"/>
                <a:gd name="connsiteX7" fmla="*/ 568139 w 865940"/>
                <a:gd name="connsiteY7" fmla="*/ 336605 h 1352513"/>
                <a:gd name="connsiteX8" fmla="*/ 863101 w 865940"/>
                <a:gd name="connsiteY8" fmla="*/ 956203 h 1352513"/>
                <a:gd name="connsiteX9" fmla="*/ 865940 w 865940"/>
                <a:gd name="connsiteY9" fmla="*/ 958751 h 1352513"/>
                <a:gd name="connsiteX10" fmla="*/ 864607 w 865940"/>
                <a:gd name="connsiteY10" fmla="*/ 960094 h 1352513"/>
                <a:gd name="connsiteX11" fmla="*/ 472096 w 865940"/>
                <a:gd name="connsiteY11" fmla="*/ 895762 h 1352513"/>
                <a:gd name="connsiteX12" fmla="*/ 470079 w 865940"/>
                <a:gd name="connsiteY12" fmla="*/ 1352513 h 135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5940" h="1352513">
                  <a:moveTo>
                    <a:pt x="469831" y="1352291"/>
                  </a:moveTo>
                  <a:cubicBezTo>
                    <a:pt x="216891" y="1101150"/>
                    <a:pt x="67098" y="785411"/>
                    <a:pt x="20639" y="457762"/>
                  </a:cubicBezTo>
                  <a:lnTo>
                    <a:pt x="8581" y="332603"/>
                  </a:lnTo>
                  <a:lnTo>
                    <a:pt x="0" y="332603"/>
                  </a:lnTo>
                  <a:lnTo>
                    <a:pt x="287635" y="0"/>
                  </a:lnTo>
                  <a:lnTo>
                    <a:pt x="575269" y="332603"/>
                  </a:lnTo>
                  <a:lnTo>
                    <a:pt x="568077" y="332603"/>
                  </a:lnTo>
                  <a:lnTo>
                    <a:pt x="568139" y="336605"/>
                  </a:lnTo>
                  <a:cubicBezTo>
                    <a:pt x="590632" y="563057"/>
                    <a:pt x="689002" y="783344"/>
                    <a:pt x="863101" y="956203"/>
                  </a:cubicBezTo>
                  <a:lnTo>
                    <a:pt x="865940" y="958751"/>
                  </a:lnTo>
                  <a:lnTo>
                    <a:pt x="864607" y="960094"/>
                  </a:lnTo>
                  <a:lnTo>
                    <a:pt x="472096" y="895762"/>
                  </a:lnTo>
                  <a:lnTo>
                    <a:pt x="470079" y="1352513"/>
                  </a:lnTo>
                  <a:close/>
                </a:path>
              </a:pathLst>
            </a:custGeom>
            <a:gradFill>
              <a:gsLst>
                <a:gs pos="0">
                  <a:schemeClr val="bg1">
                    <a:lumMod val="20000"/>
                    <a:lumOff val="80000"/>
                  </a:schemeClr>
                </a:gs>
                <a:gs pos="20000">
                  <a:schemeClr val="bg1">
                    <a:lumMod val="60000"/>
                    <a:lumOff val="40000"/>
                  </a:schemeClr>
                </a:gs>
                <a:gs pos="75000">
                  <a:schemeClr val="bg1">
                    <a:lumMod val="75000"/>
                  </a:schemeClr>
                </a:gs>
                <a:gs pos="100000">
                  <a:schemeClr val="bg1">
                    <a:lumMod val="50000"/>
                  </a:schemeClr>
                </a:gs>
              </a:gsLst>
              <a:path path="circle">
                <a:fillToRect l="100000" t="100000"/>
              </a:path>
            </a:gra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chemeClr val="bg2"/>
                </a:solidFill>
              </a:endParaRPr>
            </a:p>
          </p:txBody>
        </p:sp>
        <p:sp>
          <p:nvSpPr>
            <p:cNvPr id="121" name="TextBox 120">
              <a:extLst>
                <a:ext uri="{FF2B5EF4-FFF2-40B4-BE49-F238E27FC236}">
                  <a16:creationId xmlns:a16="http://schemas.microsoft.com/office/drawing/2014/main" id="{CE1A6F5F-E2C7-4511-8F5E-2B4F9887028D}"/>
                </a:ext>
              </a:extLst>
            </p:cNvPr>
            <p:cNvSpPr txBox="1"/>
            <p:nvPr/>
          </p:nvSpPr>
          <p:spPr>
            <a:xfrm>
              <a:off x="2952442" y="1647603"/>
              <a:ext cx="846386" cy="276999"/>
            </a:xfrm>
            <a:prstGeom prst="rect">
              <a:avLst/>
            </a:prstGeom>
            <a:noFill/>
          </p:spPr>
          <p:txBody>
            <a:bodyPr wrap="none" lIns="0" tIns="0" rIns="0" bIns="0" rtlCol="0">
              <a:spAutoFit/>
            </a:bodyPr>
            <a:lstStyle/>
            <a:p>
              <a:pPr algn="ctr"/>
              <a:r>
                <a:rPr lang="en-US" sz="1800" dirty="0"/>
                <a:t>Release</a:t>
              </a:r>
            </a:p>
          </p:txBody>
        </p:sp>
        <p:sp>
          <p:nvSpPr>
            <p:cNvPr id="122" name="TextBox 121">
              <a:extLst>
                <a:ext uri="{FF2B5EF4-FFF2-40B4-BE49-F238E27FC236}">
                  <a16:creationId xmlns:a16="http://schemas.microsoft.com/office/drawing/2014/main" id="{DC33D4B7-D0DC-4CE3-8E8F-58FB94B9AB1D}"/>
                </a:ext>
              </a:extLst>
            </p:cNvPr>
            <p:cNvSpPr txBox="1"/>
            <p:nvPr/>
          </p:nvSpPr>
          <p:spPr>
            <a:xfrm>
              <a:off x="3263117" y="2636917"/>
              <a:ext cx="718145" cy="276999"/>
            </a:xfrm>
            <a:prstGeom prst="rect">
              <a:avLst/>
            </a:prstGeom>
            <a:noFill/>
          </p:spPr>
          <p:txBody>
            <a:bodyPr wrap="none" lIns="0" tIns="0" rIns="0" bIns="0" rtlCol="0">
              <a:spAutoFit/>
            </a:bodyPr>
            <a:lstStyle/>
            <a:p>
              <a:pPr algn="ctr"/>
              <a:r>
                <a:rPr lang="en-US" sz="1800" dirty="0"/>
                <a:t>Deploy</a:t>
              </a:r>
            </a:p>
          </p:txBody>
        </p:sp>
        <p:sp>
          <p:nvSpPr>
            <p:cNvPr id="123" name="TextBox 122">
              <a:extLst>
                <a:ext uri="{FF2B5EF4-FFF2-40B4-BE49-F238E27FC236}">
                  <a16:creationId xmlns:a16="http://schemas.microsoft.com/office/drawing/2014/main" id="{D7832A03-5095-4DEB-A34A-A74E2C8F859E}"/>
                </a:ext>
              </a:extLst>
            </p:cNvPr>
            <p:cNvSpPr txBox="1"/>
            <p:nvPr/>
          </p:nvSpPr>
          <p:spPr>
            <a:xfrm>
              <a:off x="1597441" y="3860099"/>
              <a:ext cx="980135" cy="276999"/>
            </a:xfrm>
            <a:prstGeom prst="rect">
              <a:avLst/>
            </a:prstGeom>
            <a:noFill/>
          </p:spPr>
          <p:txBody>
            <a:bodyPr wrap="square" lIns="0" tIns="0" rIns="0" bIns="0" rtlCol="0">
              <a:spAutoFit/>
            </a:bodyPr>
            <a:lstStyle/>
            <a:p>
              <a:pPr algn="ctr"/>
              <a:r>
                <a:rPr lang="en-US" sz="1800" dirty="0"/>
                <a:t>Monitor</a:t>
              </a:r>
            </a:p>
          </p:txBody>
        </p:sp>
        <p:sp>
          <p:nvSpPr>
            <p:cNvPr id="124" name="TextBox 123">
              <a:extLst>
                <a:ext uri="{FF2B5EF4-FFF2-40B4-BE49-F238E27FC236}">
                  <a16:creationId xmlns:a16="http://schemas.microsoft.com/office/drawing/2014/main" id="{56F4A13E-0328-4F5C-8D23-35022BB26C62}"/>
                </a:ext>
              </a:extLst>
            </p:cNvPr>
            <p:cNvSpPr txBox="1"/>
            <p:nvPr/>
          </p:nvSpPr>
          <p:spPr>
            <a:xfrm>
              <a:off x="2892991" y="3506246"/>
              <a:ext cx="833563" cy="276999"/>
            </a:xfrm>
            <a:prstGeom prst="rect">
              <a:avLst/>
            </a:prstGeom>
            <a:noFill/>
          </p:spPr>
          <p:txBody>
            <a:bodyPr wrap="none" lIns="0" tIns="0" rIns="0" bIns="0" rtlCol="0">
              <a:spAutoFit/>
            </a:bodyPr>
            <a:lstStyle/>
            <a:p>
              <a:pPr algn="ctr"/>
              <a:r>
                <a:rPr lang="en-US" sz="1800" dirty="0"/>
                <a:t>Operate</a:t>
              </a:r>
            </a:p>
          </p:txBody>
        </p:sp>
        <p:sp>
          <p:nvSpPr>
            <p:cNvPr id="27" name="TextBox 26">
              <a:extLst>
                <a:ext uri="{FF2B5EF4-FFF2-40B4-BE49-F238E27FC236}">
                  <a16:creationId xmlns:a16="http://schemas.microsoft.com/office/drawing/2014/main" id="{181EB342-7607-456E-8DAE-A03EF7F8F620}"/>
                </a:ext>
              </a:extLst>
            </p:cNvPr>
            <p:cNvSpPr txBox="1"/>
            <p:nvPr/>
          </p:nvSpPr>
          <p:spPr>
            <a:xfrm flipH="1">
              <a:off x="1951848" y="2467208"/>
              <a:ext cx="895797" cy="369332"/>
            </a:xfrm>
            <a:prstGeom prst="rect">
              <a:avLst/>
            </a:prstGeom>
            <a:noFill/>
          </p:spPr>
          <p:txBody>
            <a:bodyPr wrap="square" lIns="0" tIns="0" rIns="0" bIns="0" rtlCol="0">
              <a:spAutoFit/>
            </a:bodyPr>
            <a:lstStyle/>
            <a:p>
              <a:pPr algn="ctr"/>
              <a:r>
                <a:rPr lang="en-US" sz="2400" b="1" dirty="0"/>
                <a:t>Ops</a:t>
              </a:r>
            </a:p>
          </p:txBody>
        </p:sp>
      </p:grpSp>
      <p:sp>
        <p:nvSpPr>
          <p:cNvPr id="32" name="Flowchart: Process 31">
            <a:extLst>
              <a:ext uri="{FF2B5EF4-FFF2-40B4-BE49-F238E27FC236}">
                <a16:creationId xmlns:a16="http://schemas.microsoft.com/office/drawing/2014/main" id="{A6DF49B9-08C1-463F-B386-0BCE9C77DF75}"/>
              </a:ext>
            </a:extLst>
          </p:cNvPr>
          <p:cNvSpPr/>
          <p:nvPr/>
        </p:nvSpPr>
        <p:spPr>
          <a:xfrm>
            <a:off x="2524422" y="1188728"/>
            <a:ext cx="2763504" cy="3128091"/>
          </a:xfrm>
          <a:prstGeom prst="flowChartProcess">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2"/>
              </a:solidFill>
            </a:endParaRPr>
          </a:p>
        </p:txBody>
      </p:sp>
      <p:sp>
        <p:nvSpPr>
          <p:cNvPr id="26" name="TextBox 25">
            <a:extLst>
              <a:ext uri="{FF2B5EF4-FFF2-40B4-BE49-F238E27FC236}">
                <a16:creationId xmlns:a16="http://schemas.microsoft.com/office/drawing/2014/main" id="{F79DDC78-913B-4E90-BEA3-0F794AA2F014}"/>
              </a:ext>
            </a:extLst>
          </p:cNvPr>
          <p:cNvSpPr txBox="1"/>
          <p:nvPr/>
        </p:nvSpPr>
        <p:spPr>
          <a:xfrm>
            <a:off x="6115051" y="3229247"/>
            <a:ext cx="2435552" cy="553998"/>
          </a:xfrm>
          <a:prstGeom prst="accentCallout2">
            <a:avLst>
              <a:gd name="adj1" fmla="val 18750"/>
              <a:gd name="adj2" fmla="val -8333"/>
              <a:gd name="adj3" fmla="val 18750"/>
              <a:gd name="adj4" fmla="val -16667"/>
              <a:gd name="adj5" fmla="val -72535"/>
              <a:gd name="adj6" fmla="val -34244"/>
            </a:avLst>
          </a:prstGeom>
          <a:noFill/>
          <a:ln w="28575">
            <a:solidFill>
              <a:schemeClr val="bg1"/>
            </a:solidFill>
          </a:ln>
        </p:spPr>
        <p:txBody>
          <a:bodyPr wrap="square" lIns="0" tIns="0" rIns="0" bIns="0" rtlCol="0">
            <a:spAutoFit/>
          </a:bodyPr>
          <a:lstStyle/>
          <a:p>
            <a:r>
              <a:rPr lang="en-US" sz="1800" dirty="0"/>
              <a:t>Requires infrastructure as </a:t>
            </a:r>
            <a:r>
              <a:rPr lang="en-US" sz="1800" b="1" dirty="0">
                <a:solidFill>
                  <a:schemeClr val="bg1"/>
                </a:solidFill>
                <a:latin typeface="Consolas" panose="020B0609020204030204" pitchFamily="49" charset="0"/>
              </a:rPr>
              <a:t>&lt;/code&gt;</a:t>
            </a:r>
          </a:p>
        </p:txBody>
      </p:sp>
    </p:spTree>
    <p:extLst>
      <p:ext uri="{BB962C8B-B14F-4D97-AF65-F5344CB8AC3E}">
        <p14:creationId xmlns:p14="http://schemas.microsoft.com/office/powerpoint/2010/main" val="324732008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5.55556E-7 -2.59259E-6 L 0.12292 -2.59259E-6 " pathEditMode="relative" rAng="0" ptsTypes="AA">
                                      <p:cBhvr>
                                        <p:cTn id="6" dur="1000" fill="hold"/>
                                        <p:tgtEl>
                                          <p:spTgt spid="6"/>
                                        </p:tgtEl>
                                        <p:attrNameLst>
                                          <p:attrName>ppt_x</p:attrName>
                                          <p:attrName>ppt_y</p:attrName>
                                        </p:attrNameLst>
                                      </p:cBhvr>
                                      <p:rCtr x="6146" y="0"/>
                                    </p:animMotion>
                                  </p:childTnLst>
                                </p:cTn>
                              </p:par>
                            </p:childTnLst>
                          </p:cTn>
                        </p:par>
                        <p:par>
                          <p:cTn id="7" fill="hold">
                            <p:stCondLst>
                              <p:cond delay="1000"/>
                            </p:stCondLst>
                            <p:childTnLst>
                              <p:par>
                                <p:cTn id="8" presetID="22" presetClass="entr" presetSubtype="8" fill="hold" grpId="0" nodeType="after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26" grpId="0" animBg="1"/>
    </p:bldLst>
  </p:timing>
</p:sld>
</file>

<file path=ppt/theme/theme1.xml><?xml version="1.0" encoding="utf-8"?>
<a:theme xmlns:a="http://schemas.openxmlformats.org/drawingml/2006/main" name="Dell Tech 2019">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2700">
          <a:solidFill>
            <a:schemeClr val="bg2"/>
          </a:solidFill>
        </a:ln>
      </a:spPr>
      <a:bodyPr rtlCol="0" anchor="ctr"/>
      <a:lstStyle>
        <a:defPPr algn="ctr">
          <a:defRPr sz="1200" dirty="0" smtClean="0">
            <a:solidFill>
              <a:schemeClr val="bg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ctr">
          <a:defRPr sz="1800" dirty="0" smtClean="0"/>
        </a:defPPr>
      </a:lstStyle>
    </a:txDef>
  </a:objectDefaults>
  <a:extraClrSchemeLst/>
  <a:extLst>
    <a:ext uri="{05A4C25C-085E-4340-85A3-A5531E510DB2}">
      <thm15:themeFamily xmlns:thm15="http://schemas.microsoft.com/office/thememl/2012/main" name="DT_template_2020.potm" id="{5AD44F18-3FC4-4130-B40D-74790D97E792}" vid="{FB005101-4223-4F4A-BE92-D9989D723F70}"/>
    </a:ext>
  </a:extLst>
</a:theme>
</file>

<file path=ppt/theme/theme2.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ll New VID">
      <a:dk1>
        <a:srgbClr val="444444"/>
      </a:dk1>
      <a:lt1>
        <a:srgbClr val="0076CE"/>
      </a:lt1>
      <a:dk2>
        <a:srgbClr val="FFFFFF"/>
      </a:dk2>
      <a:lt2>
        <a:srgbClr val="000000"/>
      </a:lt2>
      <a:accent1>
        <a:srgbClr val="00447C"/>
      </a:accent1>
      <a:accent2>
        <a:srgbClr val="6EA204"/>
      </a:accent2>
      <a:accent3>
        <a:srgbClr val="F2AF00"/>
      </a:accent3>
      <a:accent4>
        <a:srgbClr val="EE6411"/>
      </a:accent4>
      <a:accent5>
        <a:srgbClr val="CE1126"/>
      </a:accent5>
      <a:accent6>
        <a:srgbClr val="41B6E6"/>
      </a:accent6>
      <a:hlink>
        <a:srgbClr val="0076CE"/>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DT_template_2020</Template>
  <TotalTime>1475</TotalTime>
  <Words>1651</Words>
  <Application>Microsoft Office PowerPoint</Application>
  <PresentationFormat>On-screen Show (16:9)</PresentationFormat>
  <Paragraphs>366</Paragraphs>
  <Slides>31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Meiryo UI</vt:lpstr>
      <vt:lpstr>Museo Sans For Dell</vt:lpstr>
      <vt:lpstr>SimHei</vt:lpstr>
      <vt:lpstr>Arial</vt:lpstr>
      <vt:lpstr>Calibri</vt:lpstr>
      <vt:lpstr>Consolas</vt:lpstr>
      <vt:lpstr>Wingdings</vt:lpstr>
      <vt:lpstr>Dell Tech 2019</vt:lpstr>
      <vt:lpstr>Visio</vt:lpstr>
      <vt:lpstr>Module 12 Infrastructure as Code : IaC</vt:lpstr>
      <vt:lpstr>Infrastructure as Code</vt:lpstr>
      <vt:lpstr>Infrastructure as Code</vt:lpstr>
      <vt:lpstr>従来のインフラ問題点</vt:lpstr>
      <vt:lpstr>インフラを『コード』化すると</vt:lpstr>
      <vt:lpstr>冪等性(べきとうせい) idempotence </vt:lpstr>
      <vt:lpstr>IaCの適用範囲：インフラ管理ツール</vt:lpstr>
      <vt:lpstr>Ansible</vt:lpstr>
      <vt:lpstr>How does a customer achieve this? </vt:lpstr>
      <vt:lpstr>Common DevOps Toolset</vt:lpstr>
      <vt:lpstr>Ansible歴史</vt:lpstr>
      <vt:lpstr>Ansibleできること</vt:lpstr>
      <vt:lpstr>Ansibleの特徴</vt:lpstr>
      <vt:lpstr>Ansibleの特徴（SIMPLE）</vt:lpstr>
      <vt:lpstr>Ansibleの特徴（AGENTLESS）</vt:lpstr>
      <vt:lpstr>Ansibleの特徴（POWERFULL）</vt:lpstr>
      <vt:lpstr>Ansible構成</vt:lpstr>
      <vt:lpstr>Ansible構成</vt:lpstr>
      <vt:lpstr>Ansible構成（インベントリ）</vt:lpstr>
      <vt:lpstr>Ansible構成（Playbook）</vt:lpstr>
      <vt:lpstr>Ansible構成（実行）</vt:lpstr>
      <vt:lpstr>Ansible構成（1回目実行）</vt:lpstr>
      <vt:lpstr>Ansible構成（2回目実行）</vt:lpstr>
      <vt:lpstr>Ansible構成（実行結果：RECAP）</vt:lpstr>
      <vt:lpstr>Ansible構成（実行結果：RECAP）</vt:lpstr>
      <vt:lpstr>Ansible構成（DryRun）</vt:lpstr>
      <vt:lpstr>構成管理ツール比較</vt:lpstr>
      <vt:lpstr>Ansible製品</vt:lpstr>
      <vt:lpstr>Ansible クラウドAPI連携</vt:lpstr>
      <vt:lpstr>Demo</vt:lpstr>
      <vt:lpstr>PowerPoint Presentation</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Divider 4</dc:title>
  <dc:creator>Tanaka, Hiroyuki (SSE PS West)</dc:creator>
  <cp:lastModifiedBy>Tanaka, Hiroyuki (SSE PS West)</cp:lastModifiedBy>
  <cp:revision>143</cp:revision>
  <cp:lastPrinted>2018-09-10T14:53:10Z</cp:lastPrinted>
  <dcterms:created xsi:type="dcterms:W3CDTF">2020-05-17T12:58:16Z</dcterms:created>
  <dcterms:modified xsi:type="dcterms:W3CDTF">2020-05-21T10:01:55Z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e70ee2-0cb4-4d60-aee5-75ef2c4c8a90_Enabled">
    <vt:lpwstr>True</vt:lpwstr>
  </property>
  <property fmtid="{D5CDD505-2E9C-101B-9397-08002B2CF9AE}" pid="3" name="MSIP_Label_7de70ee2-0cb4-4d60-aee5-75ef2c4c8a90_SiteId">
    <vt:lpwstr>945c199a-83a2-4e80-9f8c-5a91be5752dd</vt:lpwstr>
  </property>
  <property fmtid="{D5CDD505-2E9C-101B-9397-08002B2CF9AE}" pid="4" name="MSIP_Label_7de70ee2-0cb4-4d60-aee5-75ef2c4c8a90_Owner">
    <vt:lpwstr>hiroyuki.tanaka@emc.com</vt:lpwstr>
  </property>
  <property fmtid="{D5CDD505-2E9C-101B-9397-08002B2CF9AE}" pid="5" name="MSIP_Label_7de70ee2-0cb4-4d60-aee5-75ef2c4c8a90_SetDate">
    <vt:lpwstr>2020-05-21T10:01:12.2379098Z</vt:lpwstr>
  </property>
  <property fmtid="{D5CDD505-2E9C-101B-9397-08002B2CF9AE}" pid="6" name="MSIP_Label_7de70ee2-0cb4-4d60-aee5-75ef2c4c8a90_Name">
    <vt:lpwstr>Internal Use</vt:lpwstr>
  </property>
  <property fmtid="{D5CDD505-2E9C-101B-9397-08002B2CF9AE}" pid="7" name="MSIP_Label_7de70ee2-0cb4-4d60-aee5-75ef2c4c8a90_Application">
    <vt:lpwstr>Microsoft Azure Information Protection</vt:lpwstr>
  </property>
  <property fmtid="{D5CDD505-2E9C-101B-9397-08002B2CF9AE}" pid="8" name="MSIP_Label_7de70ee2-0cb4-4d60-aee5-75ef2c4c8a90_ActionId">
    <vt:lpwstr>161208ed-8381-4dfc-8f27-0e65cd94ac65</vt:lpwstr>
  </property>
  <property fmtid="{D5CDD505-2E9C-101B-9397-08002B2CF9AE}" pid="9" name="MSIP_Label_7de70ee2-0cb4-4d60-aee5-75ef2c4c8a90_Extended_MSFT_Method">
    <vt:lpwstr>Manual</vt:lpwstr>
  </property>
  <property fmtid="{D5CDD505-2E9C-101B-9397-08002B2CF9AE}" pid="10" name="MSIP_Label_da6fab74-d5af-4af7-a9a4-78d84655a626_Enabled">
    <vt:lpwstr>True</vt:lpwstr>
  </property>
  <property fmtid="{D5CDD505-2E9C-101B-9397-08002B2CF9AE}" pid="11" name="MSIP_Label_da6fab74-d5af-4af7-a9a4-78d84655a626_SiteId">
    <vt:lpwstr>945c199a-83a2-4e80-9f8c-5a91be5752dd</vt:lpwstr>
  </property>
  <property fmtid="{D5CDD505-2E9C-101B-9397-08002B2CF9AE}" pid="12" name="MSIP_Label_da6fab74-d5af-4af7-a9a4-78d84655a626_Owner">
    <vt:lpwstr>hiroyuki.tanaka@emc.com</vt:lpwstr>
  </property>
  <property fmtid="{D5CDD505-2E9C-101B-9397-08002B2CF9AE}" pid="13" name="MSIP_Label_da6fab74-d5af-4af7-a9a4-78d84655a626_SetDate">
    <vt:lpwstr>2020-05-21T10:01:12.2379098Z</vt:lpwstr>
  </property>
  <property fmtid="{D5CDD505-2E9C-101B-9397-08002B2CF9AE}" pid="14" name="MSIP_Label_da6fab74-d5af-4af7-a9a4-78d84655a626_Name">
    <vt:lpwstr>Visual Marking</vt:lpwstr>
  </property>
  <property fmtid="{D5CDD505-2E9C-101B-9397-08002B2CF9AE}" pid="15" name="MSIP_Label_da6fab74-d5af-4af7-a9a4-78d84655a626_Application">
    <vt:lpwstr>Microsoft Azure Information Protection</vt:lpwstr>
  </property>
  <property fmtid="{D5CDD505-2E9C-101B-9397-08002B2CF9AE}" pid="16" name="MSIP_Label_da6fab74-d5af-4af7-a9a4-78d84655a626_ActionId">
    <vt:lpwstr>161208ed-8381-4dfc-8f27-0e65cd94ac65</vt:lpwstr>
  </property>
  <property fmtid="{D5CDD505-2E9C-101B-9397-08002B2CF9AE}" pid="17" name="MSIP_Label_da6fab74-d5af-4af7-a9a4-78d84655a626_Parent">
    <vt:lpwstr>7de70ee2-0cb4-4d60-aee5-75ef2c4c8a90</vt:lpwstr>
  </property>
  <property fmtid="{D5CDD505-2E9C-101B-9397-08002B2CF9AE}" pid="18" name="MSIP_Label_da6fab74-d5af-4af7-a9a4-78d84655a626_Extended_MSFT_Method">
    <vt:lpwstr>Manual</vt:lpwstr>
  </property>
  <property fmtid="{D5CDD505-2E9C-101B-9397-08002B2CF9AE}" pid="19" name="aiplabel">
    <vt:lpwstr>Internal Use Visual Marking</vt:lpwstr>
  </property>
</Properties>
</file>