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4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1744"/>
            <a:ext cx="12191999" cy="68071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3435" y="1575434"/>
            <a:ext cx="6208395" cy="105410"/>
          </a:xfrm>
          <a:custGeom>
            <a:avLst/>
            <a:gdLst/>
            <a:ahLst/>
            <a:cxnLst/>
            <a:rect l="l" t="t" r="r" b="b"/>
            <a:pathLst>
              <a:path w="6208395" h="105410">
                <a:moveTo>
                  <a:pt x="6208395" y="0"/>
                </a:moveTo>
                <a:lnTo>
                  <a:pt x="0" y="0"/>
                </a:lnTo>
                <a:lnTo>
                  <a:pt x="0" y="105410"/>
                </a:lnTo>
                <a:lnTo>
                  <a:pt x="6208395" y="105410"/>
                </a:lnTo>
                <a:lnTo>
                  <a:pt x="6208395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069" y="1576070"/>
            <a:ext cx="10610850" cy="0"/>
          </a:xfrm>
          <a:custGeom>
            <a:avLst/>
            <a:gdLst/>
            <a:ahLst/>
            <a:cxnLst/>
            <a:rect l="l" t="t" r="r" b="b"/>
            <a:pathLst>
              <a:path w="10610850">
                <a:moveTo>
                  <a:pt x="0" y="0"/>
                </a:moveTo>
                <a:lnTo>
                  <a:pt x="10610850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069" y="6176645"/>
            <a:ext cx="10572750" cy="0"/>
          </a:xfrm>
          <a:custGeom>
            <a:avLst/>
            <a:gdLst/>
            <a:ahLst/>
            <a:cxnLst/>
            <a:rect l="l" t="t" r="r" b="b"/>
            <a:pathLst>
              <a:path w="10572750">
                <a:moveTo>
                  <a:pt x="0" y="0"/>
                </a:moveTo>
                <a:lnTo>
                  <a:pt x="10572750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007" y="965453"/>
            <a:ext cx="610235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8608" y="1792986"/>
            <a:ext cx="9278620" cy="4144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hlink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92346" y="6226651"/>
            <a:ext cx="3896613" cy="544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8591" y="6285782"/>
            <a:ext cx="278129" cy="2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2405452619300053" TargetMode="External"/><Relationship Id="rId3" Type="http://schemas.openxmlformats.org/officeDocument/2006/relationships/hyperlink" Target="https://spark.apache.org/docs/latest/" TargetMode="External"/><Relationship Id="rId7" Type="http://schemas.openxmlformats.org/officeDocument/2006/relationships/hyperlink" Target="https://data.worldbank.org/topic/financial-sector" TargetMode="External"/><Relationship Id="rId2" Type="http://schemas.openxmlformats.org/officeDocument/2006/relationships/hyperlink" Target="https://docs.databricks.com/en/machine-learnin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kaggle.com/datasets/mlg-ulb/creditcardfraud" TargetMode="External"/><Relationship Id="rId4" Type="http://schemas.openxmlformats.org/officeDocument/2006/relationships/hyperlink" Target="https://archive.ics.uci.edu/ml/datasets/statlog%2B(german%2Bcredit%2Bdata)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039600" cy="6656070"/>
            <a:chOff x="0" y="0"/>
            <a:chExt cx="12039600" cy="66560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8" y="25400"/>
              <a:ext cx="11963400" cy="663067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66445" y="2212339"/>
              <a:ext cx="6405245" cy="114300"/>
            </a:xfrm>
            <a:custGeom>
              <a:avLst/>
              <a:gdLst/>
              <a:ahLst/>
              <a:cxnLst/>
              <a:rect l="l" t="t" r="r" b="b"/>
              <a:pathLst>
                <a:path w="6405245" h="114300">
                  <a:moveTo>
                    <a:pt x="6405245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5245" y="114300"/>
                  </a:lnTo>
                  <a:lnTo>
                    <a:pt x="640524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6445" y="2212975"/>
              <a:ext cx="10364470" cy="0"/>
            </a:xfrm>
            <a:custGeom>
              <a:avLst/>
              <a:gdLst/>
              <a:ahLst/>
              <a:cxnLst/>
              <a:rect l="l" t="t" r="r" b="b"/>
              <a:pathLst>
                <a:path w="10364470">
                  <a:moveTo>
                    <a:pt x="0" y="0"/>
                  </a:moveTo>
                  <a:lnTo>
                    <a:pt x="1036447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772409" cy="101853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1350" y="1134871"/>
            <a:ext cx="8936990" cy="85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250"/>
              </a:lnSpc>
              <a:spcBef>
                <a:spcPts val="95"/>
              </a:spcBef>
            </a:pPr>
            <a:r>
              <a:rPr sz="2750" spc="-10" dirty="0">
                <a:solidFill>
                  <a:srgbClr val="001F5F"/>
                </a:solidFill>
              </a:rPr>
              <a:t>Department</a:t>
            </a:r>
            <a:r>
              <a:rPr sz="2750" spc="-140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of</a:t>
            </a:r>
            <a:r>
              <a:rPr sz="2750" spc="-16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Artificial</a:t>
            </a:r>
            <a:r>
              <a:rPr sz="2750" spc="-175" dirty="0">
                <a:solidFill>
                  <a:srgbClr val="001F5F"/>
                </a:solidFill>
              </a:rPr>
              <a:t> </a:t>
            </a:r>
            <a:r>
              <a:rPr sz="2750" spc="-10" dirty="0">
                <a:solidFill>
                  <a:srgbClr val="001F5F"/>
                </a:solidFill>
              </a:rPr>
              <a:t>Intelligence</a:t>
            </a:r>
            <a:r>
              <a:rPr sz="2750" spc="-15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and</a:t>
            </a:r>
            <a:r>
              <a:rPr sz="2750" spc="-165" dirty="0">
                <a:solidFill>
                  <a:srgbClr val="001F5F"/>
                </a:solidFill>
              </a:rPr>
              <a:t> </a:t>
            </a:r>
            <a:r>
              <a:rPr sz="2750" spc="-20" dirty="0">
                <a:solidFill>
                  <a:srgbClr val="001F5F"/>
                </a:solidFill>
              </a:rPr>
              <a:t>Data</a:t>
            </a:r>
            <a:endParaRPr sz="2750"/>
          </a:p>
          <a:p>
            <a:pPr marL="153035" algn="ctr">
              <a:lnSpc>
                <a:spcPts val="3250"/>
              </a:lnSpc>
            </a:pPr>
            <a:r>
              <a:rPr sz="2750" spc="-10" dirty="0">
                <a:solidFill>
                  <a:srgbClr val="001F5F"/>
                </a:solidFill>
              </a:rPr>
              <a:t>Science</a:t>
            </a:r>
            <a:endParaRPr sz="2750"/>
          </a:p>
        </p:txBody>
      </p:sp>
      <p:sp>
        <p:nvSpPr>
          <p:cNvPr id="8" name="object 8"/>
          <p:cNvSpPr txBox="1"/>
          <p:nvPr/>
        </p:nvSpPr>
        <p:spPr>
          <a:xfrm>
            <a:off x="152402" y="2778378"/>
            <a:ext cx="11810998" cy="2198487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08279" algn="ctr">
              <a:lnSpc>
                <a:spcPct val="100800"/>
              </a:lnSpc>
              <a:spcBef>
                <a:spcPts val="50"/>
              </a:spcBef>
            </a:pP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Finance</a:t>
            </a:r>
            <a:r>
              <a:rPr sz="4800" b="1" spc="-229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&amp;</a:t>
            </a:r>
            <a:r>
              <a:rPr sz="4800" b="1" spc="-254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Banking</a:t>
            </a:r>
            <a:endParaRPr lang="en-US" sz="4800" b="1" spc="-190" dirty="0">
              <a:solidFill>
                <a:srgbClr val="6E2E9F"/>
              </a:solidFill>
              <a:latin typeface="Verdana"/>
              <a:cs typeface="Verdana"/>
            </a:endParaRPr>
          </a:p>
          <a:p>
            <a:pPr marL="12700" marR="5080" indent="208279" algn="ctr">
              <a:lnSpc>
                <a:spcPct val="100800"/>
              </a:lnSpc>
              <a:spcBef>
                <a:spcPts val="50"/>
              </a:spcBef>
            </a:pPr>
            <a:r>
              <a:rPr sz="4800" b="1" spc="-10" dirty="0">
                <a:solidFill>
                  <a:srgbClr val="6E2E9F"/>
                </a:solidFill>
                <a:latin typeface="Verdana"/>
                <a:cs typeface="Verdana"/>
              </a:rPr>
              <a:t>Credit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Scoring</a:t>
            </a:r>
            <a:r>
              <a:rPr sz="4800" b="1" spc="-20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with</a:t>
            </a:r>
            <a:r>
              <a:rPr sz="4800" b="1" spc="-280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dirty="0">
                <a:solidFill>
                  <a:srgbClr val="6E2E9F"/>
                </a:solidFill>
                <a:latin typeface="Verdana"/>
                <a:cs typeface="Verdana"/>
              </a:rPr>
              <a:t>Alternate</a:t>
            </a:r>
            <a:r>
              <a:rPr sz="4800" b="1" spc="-254" dirty="0">
                <a:solidFill>
                  <a:srgbClr val="6E2E9F"/>
                </a:solidFill>
                <a:latin typeface="Verdana"/>
                <a:cs typeface="Verdana"/>
              </a:rPr>
              <a:t> </a:t>
            </a:r>
            <a:r>
              <a:rPr sz="4800" b="1" spc="-20" dirty="0">
                <a:solidFill>
                  <a:srgbClr val="6E2E9F"/>
                </a:solidFill>
                <a:latin typeface="Verdana"/>
                <a:cs typeface="Verdana"/>
              </a:rPr>
              <a:t>Data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1603" y="5259704"/>
            <a:ext cx="314939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US" sz="2400" b="1" err="1">
                <a:solidFill>
                  <a:srgbClr val="FF0000"/>
                </a:solidFill>
                <a:latin typeface="Verdana"/>
                <a:cs typeface="Verdana"/>
              </a:rPr>
              <a:t>Dr</a:t>
            </a:r>
            <a:r>
              <a:rPr lang="en-US" sz="2400" b="1">
                <a:solidFill>
                  <a:srgbClr val="FF0000"/>
                </a:solidFill>
                <a:latin typeface="Verdana"/>
                <a:cs typeface="Verdana"/>
              </a:rPr>
              <a:t>. </a:t>
            </a:r>
            <a:r>
              <a:rPr sz="2400" b="1">
                <a:solidFill>
                  <a:srgbClr val="FF0000"/>
                </a:solidFill>
                <a:latin typeface="Verdana"/>
                <a:cs typeface="Verdana"/>
              </a:rPr>
              <a:t>Suresh</a:t>
            </a:r>
            <a:r>
              <a:rPr sz="2400" b="1" spc="-1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Verdana"/>
                <a:cs typeface="Verdana"/>
              </a:rPr>
              <a:t>Kumar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29218" y="5111241"/>
            <a:ext cx="4310379" cy="111062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3970" marR="5080" indent="-1905">
              <a:lnSpc>
                <a:spcPct val="103200"/>
              </a:lnSpc>
              <a:spcBef>
                <a:spcPts val="5"/>
              </a:spcBef>
            </a:pP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Bharkavi</a:t>
            </a:r>
            <a:r>
              <a:rPr sz="2400" spc="-114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N</a:t>
            </a:r>
            <a:r>
              <a:rPr sz="2400" spc="-1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(231801023)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Gayathri</a:t>
            </a:r>
            <a:r>
              <a:rPr sz="2400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FF0000"/>
                </a:solidFill>
                <a:latin typeface="Verdana"/>
                <a:cs typeface="Verdana"/>
              </a:rPr>
              <a:t>R</a:t>
            </a:r>
            <a:r>
              <a:rPr sz="2400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Verdana"/>
                <a:cs typeface="Verdana"/>
              </a:rPr>
              <a:t>(231801039)</a:t>
            </a:r>
            <a:endParaRPr lang="en-US" sz="2400" spc="-10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13970" marR="5080" indent="-1905">
              <a:lnSpc>
                <a:spcPct val="103200"/>
              </a:lnSpc>
              <a:spcBef>
                <a:spcPts val="5"/>
              </a:spcBef>
            </a:pPr>
            <a:r>
              <a:rPr lang="en-IN" sz="2400" dirty="0">
                <a:solidFill>
                  <a:srgbClr val="FF0000"/>
                </a:solidFill>
                <a:latin typeface="Verdana"/>
                <a:cs typeface="Verdana"/>
              </a:rPr>
              <a:t>Hemalatha</a:t>
            </a:r>
            <a:r>
              <a:rPr lang="en-IN" sz="2400" spc="-18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lang="en-IN" sz="2400" spc="-10" dirty="0">
                <a:solidFill>
                  <a:srgbClr val="FF0000"/>
                </a:solidFill>
                <a:latin typeface="Verdana"/>
                <a:cs typeface="Verdana"/>
              </a:rPr>
              <a:t>L(231801055)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r>
              <a:rPr spc="-12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dirty="0"/>
              <a:t>Future</a:t>
            </a:r>
            <a:r>
              <a:rPr spc="-155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703" y="1768601"/>
            <a:ext cx="7062470" cy="427228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spc="-10" dirty="0">
                <a:latin typeface="Arial"/>
                <a:cs typeface="Arial"/>
              </a:rPr>
              <a:t>Conclusion:</a:t>
            </a:r>
            <a:endParaRPr sz="24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Efficient,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scalable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credit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scoring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Combines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ML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smarter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decisions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latin typeface="Arial"/>
                <a:cs typeface="Arial"/>
              </a:rPr>
              <a:t>Future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Enhancements:</a:t>
            </a:r>
            <a:endParaRPr sz="240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Add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(XGBoost,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SVM)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spc="-10" dirty="0">
                <a:latin typeface="Arial MT"/>
                <a:cs typeface="Arial MT"/>
              </a:rPr>
              <a:t>Integrate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transaction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feeds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310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Expand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loan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approvals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financial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profiling</a:t>
            </a:r>
            <a:endParaRPr sz="24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469265" algn="l"/>
              </a:tabLst>
            </a:pPr>
            <a:r>
              <a:rPr sz="2400" dirty="0">
                <a:latin typeface="Arial MT"/>
                <a:cs typeface="Arial MT"/>
              </a:rPr>
              <a:t>Improve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fairness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interpretability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2656205">
              <a:lnSpc>
                <a:spcPts val="2300"/>
              </a:lnSpc>
              <a:spcBef>
                <a:spcPts val="265"/>
              </a:spcBef>
            </a:pPr>
            <a:r>
              <a:rPr u="none" dirty="0">
                <a:solidFill>
                  <a:srgbClr val="000000"/>
                </a:solidFill>
              </a:rPr>
              <a:t>Databricks</a:t>
            </a:r>
            <a:r>
              <a:rPr u="none" spc="-9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Documentation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Big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&amp;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Learning </a:t>
            </a:r>
            <a:r>
              <a:rPr spc="-20" dirty="0">
                <a:hlinkClick r:id="rId2"/>
              </a:rPr>
              <a:t>https://docs.databricks.com/en/machine-</a:t>
            </a:r>
            <a:r>
              <a:rPr spc="-10" dirty="0"/>
              <a:t>l</a:t>
            </a:r>
            <a:r>
              <a:rPr spc="-10" dirty="0">
                <a:hlinkClick r:id="rId2"/>
              </a:rPr>
              <a:t>earning/index.htm</a:t>
            </a:r>
            <a:r>
              <a:rPr spc="-10" dirty="0"/>
              <a:t>l</a:t>
            </a:r>
            <a:r>
              <a:rPr u="none" spc="-10" dirty="0"/>
              <a:t> </a:t>
            </a:r>
            <a:r>
              <a:rPr u="none" dirty="0">
                <a:solidFill>
                  <a:srgbClr val="000000"/>
                </a:solidFill>
              </a:rPr>
              <a:t>Apache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Spark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Official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Documentation </a:t>
            </a:r>
            <a:r>
              <a:rPr spc="-10" dirty="0">
                <a:hlinkClick r:id="rId3"/>
              </a:rPr>
              <a:t>https://spark.apache.org/docs/latest/</a:t>
            </a:r>
          </a:p>
          <a:p>
            <a:pPr marL="12700" marR="1720214">
              <a:lnSpc>
                <a:spcPts val="2300"/>
              </a:lnSpc>
              <a:spcBef>
                <a:spcPts val="15"/>
              </a:spcBef>
            </a:pPr>
            <a:r>
              <a:rPr u="none" dirty="0">
                <a:solidFill>
                  <a:srgbClr val="000000"/>
                </a:solidFill>
              </a:rPr>
              <a:t>UCI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Repository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Credit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Scoring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Datasets </a:t>
            </a:r>
            <a:r>
              <a:rPr spc="-10" dirty="0">
                <a:hlinkClick r:id="rId4"/>
              </a:rPr>
              <a:t>https://archive.ics.uci.edu/ml/datasets/statlog+(german+credit+data)</a:t>
            </a:r>
            <a:r>
              <a:rPr u="none" spc="-10" dirty="0"/>
              <a:t> </a:t>
            </a:r>
            <a:r>
              <a:rPr u="none" dirty="0">
                <a:solidFill>
                  <a:srgbClr val="000000"/>
                </a:solidFill>
              </a:rPr>
              <a:t>Kaggle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Credit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Card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Fraud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Detection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Dataset </a:t>
            </a:r>
            <a:r>
              <a:rPr spc="-25" dirty="0">
                <a:hlinkClick r:id="rId5"/>
              </a:rPr>
              <a:t>https://www.kaggle.com/datasets/mlg-</a:t>
            </a:r>
            <a:r>
              <a:rPr spc="-10" dirty="0">
                <a:hlinkClick r:id="rId5"/>
              </a:rPr>
              <a:t>ulb/creditcardfraud</a:t>
            </a:r>
          </a:p>
          <a:p>
            <a:pPr marL="12700">
              <a:lnSpc>
                <a:spcPts val="2305"/>
              </a:lnSpc>
            </a:pPr>
            <a:r>
              <a:rPr u="none" spc="-20" dirty="0">
                <a:solidFill>
                  <a:srgbClr val="000000"/>
                </a:solidFill>
              </a:rPr>
              <a:t>Scikit-</a:t>
            </a:r>
            <a:r>
              <a:rPr u="none" dirty="0">
                <a:solidFill>
                  <a:srgbClr val="000000"/>
                </a:solidFill>
              </a:rPr>
              <a:t>learn: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6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-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Python</a:t>
            </a:r>
          </a:p>
          <a:p>
            <a:pPr marL="12700">
              <a:lnSpc>
                <a:spcPts val="2300"/>
              </a:lnSpc>
            </a:pPr>
            <a:r>
              <a:rPr spc="-20" dirty="0">
                <a:hlinkClick r:id="rId6"/>
              </a:rPr>
              <a:t>https://scikit-</a:t>
            </a:r>
            <a:r>
              <a:rPr spc="-10" dirty="0"/>
              <a:t>l</a:t>
            </a:r>
            <a:r>
              <a:rPr spc="-10" dirty="0">
                <a:hlinkClick r:id="rId6"/>
              </a:rPr>
              <a:t>earn.org/stable/</a:t>
            </a:r>
          </a:p>
          <a:p>
            <a:pPr marL="12700" marR="3148330">
              <a:lnSpc>
                <a:spcPts val="2300"/>
              </a:lnSpc>
              <a:spcBef>
                <a:spcPts val="105"/>
              </a:spcBef>
            </a:pPr>
            <a:r>
              <a:rPr u="none" dirty="0">
                <a:solidFill>
                  <a:srgbClr val="000000"/>
                </a:solidFill>
              </a:rPr>
              <a:t>World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Bank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Open</a:t>
            </a:r>
            <a:r>
              <a:rPr u="none" spc="-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Financial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Inclusion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Indicators </a:t>
            </a:r>
            <a:r>
              <a:rPr spc="-25" dirty="0">
                <a:hlinkClick r:id="rId7"/>
              </a:rPr>
              <a:t>https://data.worldbank.org/topic/financia</a:t>
            </a:r>
            <a:r>
              <a:rPr spc="-25" dirty="0"/>
              <a:t>l</a:t>
            </a:r>
            <a:r>
              <a:rPr spc="-25" dirty="0">
                <a:hlinkClick r:id="rId7"/>
              </a:rPr>
              <a:t>-</a:t>
            </a:r>
            <a:r>
              <a:rPr spc="-10" dirty="0">
                <a:hlinkClick r:id="rId7"/>
              </a:rPr>
              <a:t>sector</a:t>
            </a:r>
          </a:p>
          <a:p>
            <a:pPr marL="12700">
              <a:lnSpc>
                <a:spcPts val="2140"/>
              </a:lnSpc>
            </a:pPr>
            <a:r>
              <a:rPr u="none" dirty="0">
                <a:solidFill>
                  <a:srgbClr val="000000"/>
                </a:solidFill>
              </a:rPr>
              <a:t>Research</a:t>
            </a:r>
            <a:r>
              <a:rPr u="none" spc="-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Paper: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“Credit</a:t>
            </a:r>
            <a:r>
              <a:rPr u="none" spc="-10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Scoring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Using</a:t>
            </a:r>
            <a:r>
              <a:rPr u="none" spc="-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Machine</a:t>
            </a:r>
            <a:r>
              <a:rPr u="none" spc="-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Learning</a:t>
            </a:r>
            <a:r>
              <a:rPr u="none" spc="-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Techniques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–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-6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Review”</a:t>
            </a:r>
          </a:p>
          <a:p>
            <a:pPr marL="12700">
              <a:lnSpc>
                <a:spcPct val="100000"/>
              </a:lnSpc>
            </a:pPr>
            <a:r>
              <a:rPr spc="-10" dirty="0">
                <a:hlinkClick r:id="rId8"/>
              </a:rPr>
              <a:t>https://www.sciencedirect.com/science/article/pii/S2405452619300053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44"/>
            <a:ext cx="12192000" cy="6807200"/>
            <a:chOff x="0" y="31744"/>
            <a:chExt cx="12192000" cy="680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4"/>
              <a:ext cx="12191999" cy="68071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575434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576070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17664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43171" y="3462604"/>
            <a:ext cx="298005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dirty="0"/>
              <a:t>Thank</a:t>
            </a:r>
            <a:r>
              <a:rPr sz="3950" spc="-105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9565" rIns="0" bIns="0" rtlCol="0">
            <a:spAutoFit/>
          </a:bodyPr>
          <a:lstStyle/>
          <a:p>
            <a:pPr marL="1517015" marR="5080" indent="-1452880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1744"/>
            <a:ext cx="12192000" cy="6765290"/>
            <a:chOff x="0" y="31744"/>
            <a:chExt cx="12192000" cy="6765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744"/>
              <a:ext cx="12191999" cy="676528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565923"/>
              <a:ext cx="6208395" cy="104775"/>
            </a:xfrm>
            <a:custGeom>
              <a:avLst/>
              <a:gdLst/>
              <a:ahLst/>
              <a:cxnLst/>
              <a:rect l="l" t="t" r="r" b="b"/>
              <a:pathLst>
                <a:path w="6208395" h="104775">
                  <a:moveTo>
                    <a:pt x="6208395" y="0"/>
                  </a:moveTo>
                  <a:lnTo>
                    <a:pt x="0" y="0"/>
                  </a:lnTo>
                  <a:lnTo>
                    <a:pt x="0" y="104761"/>
                  </a:lnTo>
                  <a:lnTo>
                    <a:pt x="6208395" y="104761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566545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138811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387" y="1044701"/>
            <a:ext cx="2894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5051" y="6283342"/>
            <a:ext cx="3444875" cy="38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5"/>
              </a:spcBef>
            </a:pPr>
            <a:r>
              <a:rPr sz="1200" spc="-20" dirty="0">
                <a:latin typeface="Verdana"/>
                <a:cs typeface="Verdana"/>
              </a:rPr>
              <a:t>Department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57785" algn="ctr">
              <a:lnSpc>
                <a:spcPts val="142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698703" y="1687235"/>
            <a:ext cx="7382509" cy="43694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300" b="1" dirty="0">
                <a:latin typeface="Arial"/>
                <a:cs typeface="Arial"/>
              </a:rPr>
              <a:t>Need</a:t>
            </a:r>
            <a:r>
              <a:rPr sz="2300" b="1" spc="-17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for</a:t>
            </a:r>
            <a:r>
              <a:rPr sz="2300" b="1" spc="-14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Smarter</a:t>
            </a:r>
            <a:r>
              <a:rPr sz="2300" b="1" spc="-13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Credit</a:t>
            </a:r>
            <a:r>
              <a:rPr sz="2300" b="1" spc="-13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Scoring:</a:t>
            </a:r>
            <a:endParaRPr sz="23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20" dirty="0">
                <a:latin typeface="Arial MT"/>
                <a:cs typeface="Arial MT"/>
              </a:rPr>
              <a:t>Traditional</a:t>
            </a:r>
            <a:r>
              <a:rPr sz="2300" spc="-1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models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rely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on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limited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financial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history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61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20" dirty="0">
                <a:latin typeface="Arial MT"/>
                <a:cs typeface="Arial MT"/>
              </a:rPr>
              <a:t>Underbanked</a:t>
            </a:r>
            <a:r>
              <a:rPr sz="2300" spc="-15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customers</a:t>
            </a:r>
            <a:r>
              <a:rPr sz="2300" spc="-9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often</a:t>
            </a:r>
            <a:r>
              <a:rPr sz="2300" spc="-8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excluded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Manual</a:t>
            </a:r>
            <a:r>
              <a:rPr sz="2300" spc="-1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scoring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is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slow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and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lacks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adaptability</a:t>
            </a:r>
            <a:endParaRPr sz="2300" dirty="0">
              <a:latin typeface="Arial MT"/>
              <a:cs typeface="Arial MT"/>
            </a:endParaRPr>
          </a:p>
          <a:p>
            <a:pPr marL="161925">
              <a:lnSpc>
                <a:spcPct val="100000"/>
              </a:lnSpc>
              <a:spcBef>
                <a:spcPts val="1500"/>
              </a:spcBef>
            </a:pPr>
            <a:r>
              <a:rPr sz="2300" b="1" dirty="0">
                <a:latin typeface="Arial"/>
                <a:cs typeface="Arial"/>
              </a:rPr>
              <a:t>Project</a:t>
            </a:r>
            <a:r>
              <a:rPr sz="2300" b="1" spc="-95" dirty="0">
                <a:latin typeface="Arial"/>
                <a:cs typeface="Arial"/>
              </a:rPr>
              <a:t> </a:t>
            </a:r>
            <a:r>
              <a:rPr sz="2300" b="1" spc="-20" dirty="0">
                <a:latin typeface="Arial"/>
                <a:cs typeface="Arial"/>
              </a:rPr>
              <a:t>Motivation</a:t>
            </a:r>
            <a:r>
              <a:rPr sz="2300" b="1" spc="-10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&amp;</a:t>
            </a:r>
            <a:r>
              <a:rPr sz="2300" b="1" spc="-40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Objectives:</a:t>
            </a:r>
            <a:endParaRPr sz="2300" dirty="0">
              <a:latin typeface="Arial"/>
              <a:cs typeface="Arial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spc="-10" dirty="0">
                <a:latin typeface="Arial MT"/>
                <a:cs typeface="Arial MT"/>
              </a:rPr>
              <a:t>Automate</a:t>
            </a:r>
            <a:r>
              <a:rPr sz="2300" spc="-14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credit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scoring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using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Big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Data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and</a:t>
            </a:r>
            <a:r>
              <a:rPr sz="2300" spc="-110" dirty="0">
                <a:latin typeface="Arial MT"/>
                <a:cs typeface="Arial MT"/>
              </a:rPr>
              <a:t> </a:t>
            </a:r>
            <a:r>
              <a:rPr sz="2300" spc="-25" dirty="0">
                <a:latin typeface="Arial MT"/>
                <a:cs typeface="Arial MT"/>
              </a:rPr>
              <a:t>ML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5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Integrate</a:t>
            </a:r>
            <a:r>
              <a:rPr sz="2300" spc="-120" dirty="0">
                <a:latin typeface="Arial MT"/>
                <a:cs typeface="Arial MT"/>
              </a:rPr>
              <a:t> </a:t>
            </a:r>
            <a:r>
              <a:rPr sz="2300" spc="-20" dirty="0">
                <a:latin typeface="Arial MT"/>
                <a:cs typeface="Arial MT"/>
              </a:rPr>
              <a:t>alternative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data</a:t>
            </a:r>
            <a:r>
              <a:rPr sz="2300" spc="-114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sources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for</a:t>
            </a:r>
            <a:r>
              <a:rPr sz="2300" spc="-10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better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accuracy</a:t>
            </a:r>
            <a:endParaRPr sz="2300" dirty="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1500"/>
              </a:spcBef>
              <a:buSzPct val="43478"/>
              <a:buFont typeface="Symbol"/>
              <a:buChar char=""/>
              <a:tabLst>
                <a:tab pos="469265" algn="l"/>
              </a:tabLst>
            </a:pPr>
            <a:r>
              <a:rPr sz="2300" dirty="0">
                <a:latin typeface="Arial MT"/>
                <a:cs typeface="Arial MT"/>
              </a:rPr>
              <a:t>Provide</a:t>
            </a:r>
            <a:r>
              <a:rPr sz="2300" spc="-14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banks</a:t>
            </a:r>
            <a:r>
              <a:rPr sz="2300" spc="-13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with</a:t>
            </a:r>
            <a:r>
              <a:rPr sz="2300" spc="-125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actionable</a:t>
            </a:r>
            <a:r>
              <a:rPr sz="2300" spc="-1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insights</a:t>
            </a:r>
            <a:r>
              <a:rPr sz="2300" spc="-13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via</a:t>
            </a:r>
            <a:r>
              <a:rPr sz="2300" spc="-100" dirty="0">
                <a:latin typeface="Arial MT"/>
                <a:cs typeface="Arial MT"/>
              </a:rPr>
              <a:t> </a:t>
            </a:r>
            <a:r>
              <a:rPr sz="2300" spc="-10" dirty="0">
                <a:latin typeface="Arial MT"/>
                <a:cs typeface="Arial MT"/>
              </a:rPr>
              <a:t>dashboards</a:t>
            </a:r>
            <a:endParaRPr sz="2300" dirty="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C448E4-D7DB-09EF-94A1-B78649A6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7631925" y="1739368"/>
            <a:ext cx="3724795" cy="3419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6"/>
            <a:ext cx="12176760" cy="6807200"/>
            <a:chOff x="0" y="1266"/>
            <a:chExt cx="12176760" cy="6807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6"/>
              <a:ext cx="12176759" cy="68071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98195" y="1544955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8830" y="1545590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8830" y="614616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7387" y="1044701"/>
            <a:ext cx="19411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Abstract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5051" y="6283342"/>
            <a:ext cx="3444875" cy="389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105"/>
              </a:spcBef>
            </a:pPr>
            <a:r>
              <a:rPr sz="1200" spc="-20" dirty="0">
                <a:latin typeface="Verdana"/>
                <a:cs typeface="Verdana"/>
              </a:rPr>
              <a:t>Department</a:t>
            </a:r>
            <a:r>
              <a:rPr sz="1200" spc="-75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57785" algn="ctr">
              <a:lnSpc>
                <a:spcPts val="1425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858723" y="1702181"/>
            <a:ext cx="8079740" cy="427291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1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Overview:</a:t>
            </a:r>
            <a:endParaRPr sz="2400" dirty="0">
              <a:latin typeface="Arial"/>
              <a:cs typeface="Arial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Static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rule-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fail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capture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behavior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Limited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support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45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fraud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detection</a:t>
            </a:r>
            <a:endParaRPr sz="2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dirty="0">
                <a:latin typeface="Arial"/>
                <a:cs typeface="Arial"/>
              </a:rPr>
              <a:t>Proposed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Solution:</a:t>
            </a:r>
            <a:endParaRPr sz="2400" dirty="0">
              <a:latin typeface="Arial"/>
              <a:cs typeface="Arial"/>
            </a:endParaRPr>
          </a:p>
          <a:p>
            <a:pPr marL="309245" indent="-227965">
              <a:lnSpc>
                <a:spcPct val="100000"/>
              </a:lnSpc>
              <a:spcBef>
                <a:spcPts val="129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pipeline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built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dirty="0">
                <a:latin typeface="Arial MT"/>
                <a:cs typeface="Arial MT"/>
              </a:rPr>
              <a:t>Uses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Spark,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HiveQL,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processing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5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spc="-10" dirty="0">
                <a:latin typeface="Arial MT"/>
                <a:cs typeface="Arial MT"/>
              </a:rPr>
              <a:t>Random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predicts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creditworthiness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fraud</a:t>
            </a:r>
            <a:endParaRPr sz="2400" dirty="0">
              <a:latin typeface="Arial MT"/>
              <a:cs typeface="Arial MT"/>
            </a:endParaRPr>
          </a:p>
          <a:p>
            <a:pPr marL="309245" indent="-227965">
              <a:lnSpc>
                <a:spcPct val="100000"/>
              </a:lnSpc>
              <a:spcBef>
                <a:spcPts val="1300"/>
              </a:spcBef>
              <a:buSzPct val="41666"/>
              <a:buFont typeface="Symbol"/>
              <a:buChar char=""/>
              <a:tabLst>
                <a:tab pos="309245" algn="l"/>
              </a:tabLst>
            </a:pP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visualize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trends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outcomes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7469"/>
            <a:ext cx="12192000" cy="6748780"/>
            <a:chOff x="0" y="77469"/>
            <a:chExt cx="12192000" cy="67487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7469"/>
              <a:ext cx="12191999" cy="674877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13435" y="1621155"/>
              <a:ext cx="6208395" cy="105410"/>
            </a:xfrm>
            <a:custGeom>
              <a:avLst/>
              <a:gdLst/>
              <a:ahLst/>
              <a:cxnLst/>
              <a:rect l="l" t="t" r="r" b="b"/>
              <a:pathLst>
                <a:path w="6208395" h="105410">
                  <a:moveTo>
                    <a:pt x="6208395" y="0"/>
                  </a:moveTo>
                  <a:lnTo>
                    <a:pt x="0" y="0"/>
                  </a:lnTo>
                  <a:lnTo>
                    <a:pt x="0" y="105410"/>
                  </a:lnTo>
                  <a:lnTo>
                    <a:pt x="6208395" y="105410"/>
                  </a:lnTo>
                  <a:lnTo>
                    <a:pt x="62083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4069" y="1621789"/>
              <a:ext cx="10610850" cy="0"/>
            </a:xfrm>
            <a:custGeom>
              <a:avLst/>
              <a:gdLst/>
              <a:ahLst/>
              <a:cxnLst/>
              <a:rect l="l" t="t" r="r" b="b"/>
              <a:pathLst>
                <a:path w="10610850">
                  <a:moveTo>
                    <a:pt x="0" y="0"/>
                  </a:moveTo>
                  <a:lnTo>
                    <a:pt x="10610850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4069" y="6222365"/>
              <a:ext cx="10572750" cy="0"/>
            </a:xfrm>
            <a:custGeom>
              <a:avLst/>
              <a:gdLst/>
              <a:ahLst/>
              <a:cxnLst/>
              <a:rect l="l" t="t" r="r" b="b"/>
              <a:pathLst>
                <a:path w="10572750">
                  <a:moveTo>
                    <a:pt x="0" y="0"/>
                  </a:moveTo>
                  <a:lnTo>
                    <a:pt x="10572750" y="0"/>
                  </a:lnTo>
                </a:path>
              </a:pathLst>
            </a:custGeom>
            <a:ln w="317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Architecture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20" dirty="0"/>
              <a:t>Data</a:t>
            </a:r>
          </a:p>
          <a:p>
            <a:pPr marL="3810" marR="273050" algn="ctr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306939" y="6231223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4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E03C0-453E-BC40-D947-27EA6442BF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5"/>
          <a:stretch>
            <a:fillRect/>
          </a:stretch>
        </p:blipFill>
        <p:spPr>
          <a:xfrm>
            <a:off x="1066800" y="2000211"/>
            <a:ext cx="9615024" cy="38830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Modules</a:t>
            </a:r>
            <a:r>
              <a:rPr spc="-11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92346" y="6382099"/>
            <a:ext cx="345376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L="158750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313034" y="6386671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5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303" y="2062734"/>
            <a:ext cx="9176385" cy="317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Data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Ingestion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Upload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via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wizard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59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Preprocessing</a:t>
            </a:r>
            <a:r>
              <a:rPr sz="2400" spc="-10" dirty="0">
                <a:latin typeface="Arial MT"/>
                <a:cs typeface="Arial MT"/>
              </a:rPr>
              <a:t>: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Handle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missing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values,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clean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605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spc="-10" dirty="0">
                <a:latin typeface="Arial"/>
                <a:cs typeface="Arial"/>
              </a:rPr>
              <a:t>Feature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Engineering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Lag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features,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rolling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averages,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holiday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flags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605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Modeling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Train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259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b="1" dirty="0">
                <a:latin typeface="Arial"/>
                <a:cs typeface="Arial"/>
              </a:rPr>
              <a:t>Visualization</a:t>
            </a:r>
            <a:r>
              <a:rPr sz="2400" dirty="0">
                <a:latin typeface="Arial MT"/>
                <a:cs typeface="Arial MT"/>
              </a:rPr>
              <a:t>: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Interactive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decision-</a:t>
            </a:r>
            <a:r>
              <a:rPr sz="2400" spc="-10" dirty="0">
                <a:latin typeface="Arial MT"/>
                <a:cs typeface="Arial MT"/>
              </a:rPr>
              <a:t>making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spc="-225" dirty="0"/>
              <a:t> </a:t>
            </a:r>
            <a:r>
              <a:rPr spc="-2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303" y="1646936"/>
            <a:ext cx="5871845" cy="413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Databricks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Unified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analytics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platform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Apache</a:t>
            </a:r>
            <a:r>
              <a:rPr sz="2200" b="1" spc="-12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Spark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1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Distributed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dirty="0">
                <a:latin typeface="Arial"/>
                <a:cs typeface="Arial"/>
              </a:rPr>
              <a:t>HiveQL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30" dirty="0">
                <a:latin typeface="Arial MT"/>
                <a:cs typeface="Arial MT"/>
              </a:rPr>
              <a:t>SQL-</a:t>
            </a:r>
            <a:r>
              <a:rPr sz="2200" dirty="0">
                <a:latin typeface="Arial MT"/>
                <a:cs typeface="Arial MT"/>
              </a:rPr>
              <a:t>style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querying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5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dirty="0">
                <a:latin typeface="Arial"/>
                <a:cs typeface="Arial"/>
              </a:rPr>
              <a:t>Python</a:t>
            </a:r>
            <a:r>
              <a:rPr sz="2200" b="1" spc="-13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Libraries</a:t>
            </a:r>
            <a:r>
              <a:rPr sz="2200" spc="-10" dirty="0">
                <a:latin typeface="Arial MT"/>
                <a:cs typeface="Arial MT"/>
              </a:rPr>
              <a:t>: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1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dirty="0">
                <a:latin typeface="Arial MT"/>
                <a:cs typeface="Arial MT"/>
              </a:rPr>
              <a:t>Pandas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manipulation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0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spc="-25" dirty="0">
                <a:latin typeface="Arial MT"/>
                <a:cs typeface="Arial MT"/>
              </a:rPr>
              <a:t>Scikit-</a:t>
            </a:r>
            <a:r>
              <a:rPr sz="2200" dirty="0">
                <a:latin typeface="Arial MT"/>
                <a:cs typeface="Arial MT"/>
              </a:rPr>
              <a:t>learn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modeling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59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spc="-20" dirty="0">
                <a:latin typeface="Arial MT"/>
                <a:cs typeface="Arial MT"/>
              </a:rPr>
              <a:t>Matplotlib/Seaborn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Visualizations</a:t>
            </a:r>
            <a:endParaRPr sz="2200" dirty="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1605"/>
              </a:spcBef>
              <a:buSzPct val="45454"/>
              <a:buFont typeface="Symbol"/>
              <a:buChar char=""/>
              <a:tabLst>
                <a:tab pos="240665" algn="l"/>
              </a:tabLst>
            </a:pPr>
            <a:r>
              <a:rPr sz="2200" b="1" spc="-10" dirty="0">
                <a:latin typeface="Arial"/>
                <a:cs typeface="Arial"/>
              </a:rPr>
              <a:t>Dashboard</a:t>
            </a:r>
            <a:r>
              <a:rPr sz="2200" spc="-10" dirty="0">
                <a:latin typeface="Arial MT"/>
                <a:cs typeface="Arial MT"/>
              </a:rPr>
              <a:t>: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Built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using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Databricks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notebooks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9148" y="1719944"/>
            <a:ext cx="4997323" cy="43192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53890" y="6279991"/>
            <a:ext cx="345503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6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95" dirty="0"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R="151130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13034" y="6284563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78333" rIns="0" bIns="0" rtlCol="0">
            <a:spAutoFit/>
          </a:bodyPr>
          <a:lstStyle/>
          <a:p>
            <a:pPr marL="1543050" marR="5080" indent="-1478915">
              <a:lnSpc>
                <a:spcPts val="1400"/>
              </a:lnSpc>
              <a:spcBef>
                <a:spcPts val="18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35" dirty="0"/>
              <a:t> </a:t>
            </a:r>
            <a:r>
              <a:rPr dirty="0"/>
              <a:t>Intelligence</a:t>
            </a:r>
            <a:r>
              <a:rPr spc="-8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95431" y="6379051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430" y="1871472"/>
            <a:ext cx="7192569" cy="3364229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400" b="1" spc="-10" dirty="0">
                <a:latin typeface="Arial"/>
                <a:cs typeface="Arial"/>
              </a:rPr>
              <a:t>Steps:</a:t>
            </a:r>
            <a:endParaRPr sz="2400" dirty="0">
              <a:latin typeface="Arial"/>
              <a:cs typeface="Arial"/>
            </a:endParaRPr>
          </a:p>
          <a:p>
            <a:pPr marL="360045" indent="-228600">
              <a:lnSpc>
                <a:spcPct val="100000"/>
              </a:lnSpc>
              <a:spcBef>
                <a:spcPts val="1505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Upload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dataset</a:t>
            </a:r>
            <a:r>
              <a:rPr sz="2400" spc="-1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via</a:t>
            </a:r>
            <a:r>
              <a:rPr sz="2400" spc="-16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Databricks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spc="-10" dirty="0">
                <a:latin typeface="Arial MT"/>
                <a:cs typeface="Arial MT"/>
              </a:rPr>
              <a:t>Preprocess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engineer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features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using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Python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Train</a:t>
            </a:r>
            <a:r>
              <a:rPr sz="2400" spc="-1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Forest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model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spc="-10" dirty="0">
                <a:latin typeface="Arial MT"/>
                <a:cs typeface="Arial MT"/>
              </a:rPr>
              <a:t>Evaluate</a:t>
            </a:r>
            <a:r>
              <a:rPr sz="2400" spc="-1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metrics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like</a:t>
            </a:r>
            <a:r>
              <a:rPr sz="2400" spc="-125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precision,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recall</a:t>
            </a:r>
            <a:endParaRPr sz="2400" dirty="0">
              <a:latin typeface="Arial MT"/>
              <a:cs typeface="Arial MT"/>
            </a:endParaRPr>
          </a:p>
          <a:p>
            <a:pPr marL="360045" indent="-228600">
              <a:lnSpc>
                <a:spcPct val="100000"/>
              </a:lnSpc>
              <a:spcBef>
                <a:spcPts val="1500"/>
              </a:spcBef>
              <a:buSzPct val="41666"/>
              <a:buFont typeface="Symbol"/>
              <a:buChar char=""/>
              <a:tabLst>
                <a:tab pos="360045" algn="l"/>
              </a:tabLst>
            </a:pPr>
            <a:r>
              <a:rPr sz="2400" dirty="0">
                <a:latin typeface="Arial MT"/>
                <a:cs typeface="Arial MT"/>
              </a:rPr>
              <a:t>Build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dashboards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1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display</a:t>
            </a:r>
            <a:r>
              <a:rPr sz="2400" spc="-1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predictions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trends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0999" y="1644422"/>
            <a:ext cx="3697986" cy="4333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5007" y="965453"/>
            <a:ext cx="55327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Dashboard</a:t>
            </a:r>
            <a:r>
              <a:rPr spc="-130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7303" y="2155697"/>
            <a:ext cx="470471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Credit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score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distribution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Fraud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risk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flags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dirty="0">
                <a:latin typeface="Verdana"/>
                <a:cs typeface="Verdana"/>
              </a:rPr>
              <a:t>Feature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importance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chart</a:t>
            </a:r>
            <a:endParaRPr sz="2400">
              <a:latin typeface="Verdana"/>
              <a:cs typeface="Verdana"/>
            </a:endParaRPr>
          </a:p>
          <a:p>
            <a:pPr marL="240665" indent="-227965">
              <a:lnSpc>
                <a:spcPct val="100000"/>
              </a:lnSpc>
              <a:spcBef>
                <a:spcPts val="2880"/>
              </a:spcBef>
              <a:buSzPct val="41666"/>
              <a:buFont typeface="Symbol"/>
              <a:buChar char=""/>
              <a:tabLst>
                <a:tab pos="240665" algn="l"/>
              </a:tabLst>
            </a:pPr>
            <a:r>
              <a:rPr sz="2400" spc="-30" dirty="0">
                <a:latin typeface="Verdana"/>
                <a:cs typeface="Verdana"/>
              </a:rPr>
              <a:t>Time-</a:t>
            </a:r>
            <a:r>
              <a:rPr sz="2400" spc="-10" dirty="0">
                <a:latin typeface="Verdana"/>
                <a:cs typeface="Verdana"/>
              </a:rPr>
              <a:t>based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prediction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trends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2328" y="1828800"/>
            <a:ext cx="6120764" cy="406171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63034" y="6263227"/>
            <a:ext cx="3453765" cy="389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420"/>
              </a:lnSpc>
              <a:spcBef>
                <a:spcPts val="105"/>
              </a:spcBef>
            </a:pPr>
            <a:r>
              <a:rPr sz="1200" spc="-10" dirty="0">
                <a:latin typeface="Verdana"/>
                <a:cs typeface="Verdana"/>
              </a:rPr>
              <a:t>Department</a:t>
            </a:r>
            <a:r>
              <a:rPr sz="1200" spc="-8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of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Artificial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200">
              <a:latin typeface="Verdana"/>
              <a:cs typeface="Verdana"/>
            </a:endParaRPr>
          </a:p>
          <a:p>
            <a:pPr marR="168275" algn="ctr">
              <a:lnSpc>
                <a:spcPts val="142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Science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6939" y="6267799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8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8807" y="1819122"/>
            <a:ext cx="6035040" cy="368998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300" b="1" dirty="0">
                <a:latin typeface="Verdana"/>
                <a:cs typeface="Verdana"/>
              </a:rPr>
              <a:t>Model</a:t>
            </a:r>
            <a:r>
              <a:rPr sz="2300" b="1" spc="-35" dirty="0">
                <a:latin typeface="Verdana"/>
                <a:cs typeface="Verdana"/>
              </a:rPr>
              <a:t> </a:t>
            </a:r>
            <a:r>
              <a:rPr sz="2300" b="1" spc="-10" dirty="0">
                <a:latin typeface="Verdana"/>
                <a:cs typeface="Verdana"/>
              </a:rPr>
              <a:t>Performance: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Accuracy:</a:t>
            </a:r>
            <a:r>
              <a:rPr sz="2300" spc="-120" dirty="0">
                <a:latin typeface="Verdana"/>
                <a:cs typeface="Verdana"/>
              </a:rPr>
              <a:t> </a:t>
            </a:r>
            <a:r>
              <a:rPr lang="en-US" sz="2300" spc="-120" dirty="0">
                <a:latin typeface="Verdana"/>
                <a:cs typeface="Verdana"/>
              </a:rPr>
              <a:t>100%</a:t>
            </a: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Fraud</a:t>
            </a:r>
            <a:r>
              <a:rPr sz="2300" spc="-145" dirty="0">
                <a:latin typeface="Verdana"/>
                <a:cs typeface="Verdana"/>
              </a:rPr>
              <a:t> </a:t>
            </a:r>
            <a:r>
              <a:rPr lang="en-US" sz="2300" spc="-145" dirty="0">
                <a:latin typeface="Verdana"/>
                <a:cs typeface="Verdana"/>
              </a:rPr>
              <a:t>probability</a:t>
            </a:r>
            <a:r>
              <a:rPr sz="2300" dirty="0">
                <a:latin typeface="Verdana"/>
                <a:cs typeface="Verdana"/>
              </a:rPr>
              <a:t>:</a:t>
            </a:r>
            <a:r>
              <a:rPr sz="2300" spc="-125" dirty="0">
                <a:latin typeface="Verdana"/>
                <a:cs typeface="Verdana"/>
              </a:rPr>
              <a:t> </a:t>
            </a:r>
            <a:r>
              <a:rPr lang="en-US" sz="2300" spc="-125" dirty="0">
                <a:latin typeface="Verdana"/>
                <a:cs typeface="Verdana"/>
              </a:rPr>
              <a:t>probability of fraud</a:t>
            </a: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Credit</a:t>
            </a:r>
            <a:r>
              <a:rPr sz="2300" spc="-5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scoring: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Improved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60" dirty="0">
                <a:latin typeface="Verdana"/>
                <a:cs typeface="Verdana"/>
              </a:rPr>
              <a:t> </a:t>
            </a:r>
            <a:r>
              <a:rPr sz="2300" spc="-25" dirty="0">
                <a:latin typeface="Verdana"/>
                <a:cs typeface="Verdana"/>
              </a:rPr>
              <a:t>thin-</a:t>
            </a:r>
            <a:r>
              <a:rPr sz="2300" spc="-20" dirty="0">
                <a:latin typeface="Verdana"/>
                <a:cs typeface="Verdana"/>
              </a:rPr>
              <a:t>file</a:t>
            </a:r>
            <a:endParaRPr sz="2300" dirty="0">
              <a:latin typeface="Verdana"/>
              <a:cs typeface="Verdana"/>
            </a:endParaRPr>
          </a:p>
          <a:p>
            <a:pPr marL="399415">
              <a:lnSpc>
                <a:spcPct val="100000"/>
              </a:lnSpc>
              <a:spcBef>
                <a:spcPts val="5"/>
              </a:spcBef>
            </a:pPr>
            <a:r>
              <a:rPr sz="2300" spc="-10" dirty="0">
                <a:latin typeface="Verdana"/>
                <a:cs typeface="Verdana"/>
              </a:rPr>
              <a:t>customers</a:t>
            </a:r>
            <a:endParaRPr sz="23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300" b="1" spc="-10" dirty="0">
                <a:latin typeface="Verdana"/>
                <a:cs typeface="Verdana"/>
              </a:rPr>
              <a:t>Insights: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Helps</a:t>
            </a:r>
            <a:r>
              <a:rPr sz="2300" spc="-8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banks</a:t>
            </a:r>
            <a:r>
              <a:rPr sz="2300" spc="-9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allocate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credit</a:t>
            </a:r>
            <a:r>
              <a:rPr sz="2300" spc="-6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more</a:t>
            </a:r>
            <a:r>
              <a:rPr sz="2300" spc="-7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fairly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490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Flags</a:t>
            </a:r>
            <a:r>
              <a:rPr sz="2300" spc="-20" dirty="0">
                <a:latin typeface="Verdana"/>
                <a:cs typeface="Verdana"/>
              </a:rPr>
              <a:t> </a:t>
            </a:r>
            <a:r>
              <a:rPr sz="2300" spc="-40" dirty="0">
                <a:latin typeface="Verdana"/>
                <a:cs typeface="Verdana"/>
              </a:rPr>
              <a:t>high-</a:t>
            </a:r>
            <a:r>
              <a:rPr sz="2300" dirty="0">
                <a:latin typeface="Verdana"/>
                <a:cs typeface="Verdana"/>
              </a:rPr>
              <a:t>risk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customers</a:t>
            </a:r>
            <a:r>
              <a:rPr sz="2300" spc="-40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for</a:t>
            </a:r>
            <a:r>
              <a:rPr sz="2300" spc="-25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review</a:t>
            </a:r>
            <a:endParaRPr sz="2300" dirty="0">
              <a:latin typeface="Verdana"/>
              <a:cs typeface="Verdana"/>
            </a:endParaRPr>
          </a:p>
          <a:p>
            <a:pPr marL="399415" indent="-228600">
              <a:lnSpc>
                <a:spcPct val="100000"/>
              </a:lnSpc>
              <a:spcBef>
                <a:spcPts val="505"/>
              </a:spcBef>
              <a:buSzPct val="36956"/>
              <a:buFont typeface="Symbol"/>
              <a:buChar char=""/>
              <a:tabLst>
                <a:tab pos="399415" algn="l"/>
              </a:tabLst>
            </a:pPr>
            <a:r>
              <a:rPr sz="2300" dirty="0">
                <a:latin typeface="Verdana"/>
                <a:cs typeface="Verdana"/>
              </a:rPr>
              <a:t>Enables</a:t>
            </a:r>
            <a:r>
              <a:rPr sz="2300" spc="-114" dirty="0">
                <a:latin typeface="Verdana"/>
                <a:cs typeface="Verdana"/>
              </a:rPr>
              <a:t> </a:t>
            </a:r>
            <a:r>
              <a:rPr sz="2300" spc="-20" dirty="0">
                <a:latin typeface="Verdana"/>
                <a:cs typeface="Verdana"/>
              </a:rPr>
              <a:t>data-</a:t>
            </a:r>
            <a:r>
              <a:rPr sz="2300" dirty="0">
                <a:latin typeface="Verdana"/>
                <a:cs typeface="Verdana"/>
              </a:rPr>
              <a:t>driven</a:t>
            </a:r>
            <a:r>
              <a:rPr sz="2300" spc="-75" dirty="0">
                <a:latin typeface="Verdana"/>
                <a:cs typeface="Verdana"/>
              </a:rPr>
              <a:t> </a:t>
            </a:r>
            <a:r>
              <a:rPr sz="2300" dirty="0">
                <a:latin typeface="Verdana"/>
                <a:cs typeface="Verdana"/>
              </a:rPr>
              <a:t>lending</a:t>
            </a:r>
            <a:r>
              <a:rPr sz="2300" spc="-110" dirty="0">
                <a:latin typeface="Verdana"/>
                <a:cs typeface="Verdana"/>
              </a:rPr>
              <a:t> </a:t>
            </a:r>
            <a:r>
              <a:rPr sz="2300" spc="-10" dirty="0">
                <a:latin typeface="Verdana"/>
                <a:cs typeface="Verdana"/>
              </a:rPr>
              <a:t>decisions</a:t>
            </a:r>
            <a:endParaRPr sz="23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7357" y="1698378"/>
            <a:ext cx="5184648" cy="42769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5295">
              <a:lnSpc>
                <a:spcPts val="1420"/>
              </a:lnSpc>
              <a:spcBef>
                <a:spcPts val="105"/>
              </a:spcBef>
            </a:pPr>
            <a:r>
              <a:rPr spc="-20" dirty="0">
                <a:solidFill>
                  <a:srgbClr val="000000"/>
                </a:solidFill>
              </a:rPr>
              <a:t>Department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</a:t>
            </a:r>
          </a:p>
          <a:p>
            <a:pPr marL="1517650">
              <a:lnSpc>
                <a:spcPts val="1420"/>
              </a:lnSpc>
            </a:pPr>
            <a:r>
              <a:rPr spc="-10" dirty="0"/>
              <a:t>Science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97894" y="6243415"/>
            <a:ext cx="122555" cy="21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50" dirty="0"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589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MT</vt:lpstr>
      <vt:lpstr>Symbol</vt:lpstr>
      <vt:lpstr>Verdana</vt:lpstr>
      <vt:lpstr>Office Theme</vt:lpstr>
      <vt:lpstr>Department of Artificial Intelligence and Data Science</vt:lpstr>
      <vt:lpstr>Introduction</vt:lpstr>
      <vt:lpstr>Abstract</vt:lpstr>
      <vt:lpstr>Architecture</vt:lpstr>
      <vt:lpstr>Modules Overview</vt:lpstr>
      <vt:lpstr>Tools Used</vt:lpstr>
      <vt:lpstr>Implementation</vt:lpstr>
      <vt:lpstr>Dashboard Visualization</vt:lpstr>
      <vt:lpstr>Results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gayat</dc:creator>
  <cp:lastModifiedBy>Bharkavi N</cp:lastModifiedBy>
  <cp:revision>4</cp:revision>
  <dcterms:created xsi:type="dcterms:W3CDTF">2025-10-15T16:50:01Z</dcterms:created>
  <dcterms:modified xsi:type="dcterms:W3CDTF">2025-10-29T16:59:44Z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2025-10-16T00:00:00Z</vt:filetime>
  </property>
  <property fmtid="{D5CDD505-2E9C-101B-9397-08002B2CF9AE}" pid="3" name="Creator">
    <vt:lpwstr>Microsoft® PowerPoint® 2024</vt:lpwstr>
  </property>
  <property fmtid="{D5CDD505-2E9C-101B-9397-08002B2CF9AE}" pid="4" name="LastSaved">
    <vt:filetime>2025-10-15T00:00:00Z</vt:filetime>
  </property>
  <property fmtid="{D5CDD505-2E9C-101B-9397-08002B2CF9AE}" pid="5" name="Producer">
    <vt:lpwstr>Microsoft® PowerPoint® 2024</vt:lpwstr>
  </property>
</Properties>
</file>