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2" r:id="rId6"/>
    <p:sldId id="261" r:id="rId7"/>
    <p:sldId id="267"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4"/>
    <p:restoredTop sz="94703"/>
  </p:normalViewPr>
  <p:slideViewPr>
    <p:cSldViewPr snapToGrid="0">
      <p:cViewPr varScale="1">
        <p:scale>
          <a:sx n="86" d="100"/>
          <a:sy n="86" d="100"/>
        </p:scale>
        <p:origin x="11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E5A85-8E5A-B345-8478-9542AD807D64}"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6F2A2-8D43-1F49-B473-488D62F5D164}" type="slidenum">
              <a:rPr lang="en-US" smtClean="0"/>
              <a:t>‹#›</a:t>
            </a:fld>
            <a:endParaRPr lang="en-US"/>
          </a:p>
        </p:txBody>
      </p:sp>
    </p:spTree>
    <p:extLst>
      <p:ext uri="{BB962C8B-B14F-4D97-AF65-F5344CB8AC3E}">
        <p14:creationId xmlns:p14="http://schemas.microsoft.com/office/powerpoint/2010/main" val="106484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A6F2A2-8D43-1F49-B473-488D62F5D164}" type="slidenum">
              <a:rPr lang="en-US" smtClean="0"/>
              <a:t>7</a:t>
            </a:fld>
            <a:endParaRPr lang="en-US"/>
          </a:p>
        </p:txBody>
      </p:sp>
    </p:spTree>
    <p:extLst>
      <p:ext uri="{BB962C8B-B14F-4D97-AF65-F5344CB8AC3E}">
        <p14:creationId xmlns:p14="http://schemas.microsoft.com/office/powerpoint/2010/main" val="181401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0632-2686-390A-0B65-7D0B9A1B6C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2BF81-7CD9-003D-0291-31B503009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88A3A1-88A0-EFE9-2BFF-20ECDB189E95}"/>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5" name="Footer Placeholder 4">
            <a:extLst>
              <a:ext uri="{FF2B5EF4-FFF2-40B4-BE49-F238E27FC236}">
                <a16:creationId xmlns:a16="http://schemas.microsoft.com/office/drawing/2014/main" id="{C9880E8D-75B6-3D79-0CA7-B845748FD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749FE-EDCC-580A-6198-38FF293C36D5}"/>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23175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75FD-E21C-2D53-328F-4115F228C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DFB34-EC72-1542-E503-D9747A1D7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02EDA-11EE-2F7F-E996-DC6DE979E828}"/>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5" name="Footer Placeholder 4">
            <a:extLst>
              <a:ext uri="{FF2B5EF4-FFF2-40B4-BE49-F238E27FC236}">
                <a16:creationId xmlns:a16="http://schemas.microsoft.com/office/drawing/2014/main" id="{757B5DF2-B4D9-3235-294F-EF14F6874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FDA14-631D-FA4D-191F-50D4A6FCF0DF}"/>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1871216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C4D59-EA20-19EB-9F7A-3BB1D01618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380B0B-C80A-CF5C-FB22-6D600CA0B5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0DAA0-B2AF-D929-0000-20A2DFF750C2}"/>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5" name="Footer Placeholder 4">
            <a:extLst>
              <a:ext uri="{FF2B5EF4-FFF2-40B4-BE49-F238E27FC236}">
                <a16:creationId xmlns:a16="http://schemas.microsoft.com/office/drawing/2014/main" id="{6642F721-E747-4D5C-20B9-537D6F5A8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4FB23-0C22-3A13-4B59-72AD6FE3FA53}"/>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1561226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E344-330B-1355-F0D3-10F2947B9732}"/>
              </a:ext>
            </a:extLst>
          </p:cNvPr>
          <p:cNvSpPr>
            <a:spLocks noGrp="1"/>
          </p:cNvSpPr>
          <p:nvPr>
            <p:ph type="title"/>
          </p:nvPr>
        </p:nvSpPr>
        <p:spPr>
          <a:xfrm>
            <a:off x="838200" y="-98902"/>
            <a:ext cx="10515600" cy="1325563"/>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C3C24C0D-E7B0-C48C-A2A9-759AE22082F9}"/>
              </a:ext>
            </a:extLst>
          </p:cNvPr>
          <p:cNvSpPr>
            <a:spLocks noGrp="1"/>
          </p:cNvSpPr>
          <p:nvPr>
            <p:ph idx="1"/>
          </p:nvPr>
        </p:nvSpPr>
        <p:spPr>
          <a:xfrm>
            <a:off x="838200" y="1119116"/>
            <a:ext cx="10515600" cy="50578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8641FC-217E-AEC8-F201-D7E3E1CD72C5}"/>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5" name="Footer Placeholder 4">
            <a:extLst>
              <a:ext uri="{FF2B5EF4-FFF2-40B4-BE49-F238E27FC236}">
                <a16:creationId xmlns:a16="http://schemas.microsoft.com/office/drawing/2014/main" id="{3D481764-B494-29C3-940B-C9EE7B7AE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15CA1-2F38-F350-BFD7-C48B2F2C5E43}"/>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411209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4AEE-72D3-EDEA-2060-723FB1980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9B59F2-62CA-E811-A7C8-D66B67C15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C2E431-7A08-35E4-DF83-09ECD2F90A25}"/>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5" name="Footer Placeholder 4">
            <a:extLst>
              <a:ext uri="{FF2B5EF4-FFF2-40B4-BE49-F238E27FC236}">
                <a16:creationId xmlns:a16="http://schemas.microsoft.com/office/drawing/2014/main" id="{44B6DFCE-F032-B0F6-ECC7-9982D613A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05028-2B61-D36B-D5A9-E90AF8EE0BB8}"/>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24097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D8D5-D6B4-37EA-3C11-CBD5FDD91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44D963-9DFF-C949-B5CB-D37CEA25B1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C2B8C0-8087-B490-F5F1-685F5D8D0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055640-172A-6D09-4AAE-0BFE336AA2D9}"/>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6" name="Footer Placeholder 5">
            <a:extLst>
              <a:ext uri="{FF2B5EF4-FFF2-40B4-BE49-F238E27FC236}">
                <a16:creationId xmlns:a16="http://schemas.microsoft.com/office/drawing/2014/main" id="{56B932DB-23A5-14F2-F523-52BBEEF39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C76CE-AED4-5E9C-F46A-FA8797284D67}"/>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129174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4973-E3CE-AEB8-D520-0F0A2D40E9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93CBB-F3B0-F271-9758-FD5E5FD07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AFCA16-5B1E-91AB-99F4-54B3DFCEC1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79CFBA-D05F-C23E-2470-64DDDE1E1D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67A6A-9987-CBF2-42A3-F8C800DF23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71527E-4587-BCB3-C0C8-71A81D4B7EE9}"/>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8" name="Footer Placeholder 7">
            <a:extLst>
              <a:ext uri="{FF2B5EF4-FFF2-40B4-BE49-F238E27FC236}">
                <a16:creationId xmlns:a16="http://schemas.microsoft.com/office/drawing/2014/main" id="{581C3BE0-A3A5-679A-CC06-84D4BEB139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798496-5B4E-3A67-0782-332A4ADDC145}"/>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250309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A9DF-ECDC-F7F1-4E34-DED3E2605E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B6BD61-3A85-98D6-7705-6A9B171F55C2}"/>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4" name="Footer Placeholder 3">
            <a:extLst>
              <a:ext uri="{FF2B5EF4-FFF2-40B4-BE49-F238E27FC236}">
                <a16:creationId xmlns:a16="http://schemas.microsoft.com/office/drawing/2014/main" id="{C5ECD4AF-96FC-B7C5-B72B-6D005091BB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CF8B3B-FD19-166F-8B39-4E8CC462769A}"/>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1569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2746B9-1206-41FA-96B3-DCA3EF907FB6}"/>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3" name="Footer Placeholder 2">
            <a:extLst>
              <a:ext uri="{FF2B5EF4-FFF2-40B4-BE49-F238E27FC236}">
                <a16:creationId xmlns:a16="http://schemas.microsoft.com/office/drawing/2014/main" id="{442AC60D-194C-0B22-6226-83A0C1A191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0765F0-876D-664E-9668-C9663255AF70}"/>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3178197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8983-45FF-15FD-B58C-101305BEB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DCB1A3-724C-BB6E-A581-4AFD691CE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6FA4F-0D46-CBBE-C1F8-4C32ED0E1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1067D-5A08-8BD7-4E7C-F022F93A8B35}"/>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6" name="Footer Placeholder 5">
            <a:extLst>
              <a:ext uri="{FF2B5EF4-FFF2-40B4-BE49-F238E27FC236}">
                <a16:creationId xmlns:a16="http://schemas.microsoft.com/office/drawing/2014/main" id="{E4447149-320C-3BA4-285F-A633F44406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1898A-ACD5-D86D-ECFD-784958E0BF1D}"/>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411269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02F8-5534-4826-E41F-A48FA6D98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8FEFA3-E243-D983-F159-D2136340A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DDE2F8-27D7-A45E-D8C8-E164D48E6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98F8A-91FA-8A87-BFBD-78BADDD7D843}"/>
              </a:ext>
            </a:extLst>
          </p:cNvPr>
          <p:cNvSpPr>
            <a:spLocks noGrp="1"/>
          </p:cNvSpPr>
          <p:nvPr>
            <p:ph type="dt" sz="half" idx="10"/>
          </p:nvPr>
        </p:nvSpPr>
        <p:spPr/>
        <p:txBody>
          <a:bodyPr/>
          <a:lstStyle/>
          <a:p>
            <a:fld id="{E09B9154-A561-9E43-8529-484F2CD733F0}" type="datetimeFigureOut">
              <a:rPr lang="en-US" smtClean="0"/>
              <a:t>1/15/24</a:t>
            </a:fld>
            <a:endParaRPr lang="en-US"/>
          </a:p>
        </p:txBody>
      </p:sp>
      <p:sp>
        <p:nvSpPr>
          <p:cNvPr id="6" name="Footer Placeholder 5">
            <a:extLst>
              <a:ext uri="{FF2B5EF4-FFF2-40B4-BE49-F238E27FC236}">
                <a16:creationId xmlns:a16="http://schemas.microsoft.com/office/drawing/2014/main" id="{655BA2CC-FA26-07BF-8670-4818C50500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81FD2-F8A1-887D-EC82-3BACB4B4A3D2}"/>
              </a:ext>
            </a:extLst>
          </p:cNvPr>
          <p:cNvSpPr>
            <a:spLocks noGrp="1"/>
          </p:cNvSpPr>
          <p:nvPr>
            <p:ph type="sldNum" sz="quarter" idx="12"/>
          </p:nvPr>
        </p:nvSpPr>
        <p:spPr/>
        <p:txBody>
          <a:bodyPr/>
          <a:lstStyle/>
          <a:p>
            <a:fld id="{750C15F2-55C9-8B45-8F03-7683DF515D5D}" type="slidenum">
              <a:rPr lang="en-US" smtClean="0"/>
              <a:t>‹#›</a:t>
            </a:fld>
            <a:endParaRPr lang="en-US"/>
          </a:p>
        </p:txBody>
      </p:sp>
    </p:spTree>
    <p:extLst>
      <p:ext uri="{BB962C8B-B14F-4D97-AF65-F5344CB8AC3E}">
        <p14:creationId xmlns:p14="http://schemas.microsoft.com/office/powerpoint/2010/main" val="247287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A3CC87-9B08-9F40-2D00-E8F34610B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3ADADE-63E9-94FA-AA4C-D0C46404E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858A2-1A1D-85A8-68CD-295CD20A3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9B9154-A561-9E43-8529-484F2CD733F0}" type="datetimeFigureOut">
              <a:rPr lang="en-US" smtClean="0"/>
              <a:t>1/15/24</a:t>
            </a:fld>
            <a:endParaRPr lang="en-US"/>
          </a:p>
        </p:txBody>
      </p:sp>
      <p:sp>
        <p:nvSpPr>
          <p:cNvPr id="5" name="Footer Placeholder 4">
            <a:extLst>
              <a:ext uri="{FF2B5EF4-FFF2-40B4-BE49-F238E27FC236}">
                <a16:creationId xmlns:a16="http://schemas.microsoft.com/office/drawing/2014/main" id="{8D07DB9E-C8DA-6D18-B4EF-E0555DB98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74A90-0E0C-A366-28B3-6728BDD97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C15F2-55C9-8B45-8F03-7683DF515D5D}" type="slidenum">
              <a:rPr lang="en-US" smtClean="0"/>
              <a:t>‹#›</a:t>
            </a:fld>
            <a:endParaRPr lang="en-US"/>
          </a:p>
        </p:txBody>
      </p:sp>
    </p:spTree>
    <p:extLst>
      <p:ext uri="{BB962C8B-B14F-4D97-AF65-F5344CB8AC3E}">
        <p14:creationId xmlns:p14="http://schemas.microsoft.com/office/powerpoint/2010/main" val="1859813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illMacher/apscale_gu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rontiersin.org/articles/10.3389/fmicb.2021.644012/ful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EE2A-E31B-84F7-6935-F294EF98C185}"/>
              </a:ext>
            </a:extLst>
          </p:cNvPr>
          <p:cNvSpPr>
            <a:spLocks noGrp="1"/>
          </p:cNvSpPr>
          <p:nvPr>
            <p:ph type="ctrTitle"/>
          </p:nvPr>
        </p:nvSpPr>
        <p:spPr/>
        <p:txBody>
          <a:bodyPr/>
          <a:lstStyle/>
          <a:p>
            <a:r>
              <a:rPr lang="en-US" dirty="0"/>
              <a:t>Metabarcoding – data processing steps explained</a:t>
            </a:r>
          </a:p>
        </p:txBody>
      </p:sp>
      <p:sp>
        <p:nvSpPr>
          <p:cNvPr id="3" name="Subtitle 2">
            <a:extLst>
              <a:ext uri="{FF2B5EF4-FFF2-40B4-BE49-F238E27FC236}">
                <a16:creationId xmlns:a16="http://schemas.microsoft.com/office/drawing/2014/main" id="{95DEEB26-25D8-72CB-FC68-C6558F956E48}"/>
              </a:ext>
            </a:extLst>
          </p:cNvPr>
          <p:cNvSpPr>
            <a:spLocks noGrp="1"/>
          </p:cNvSpPr>
          <p:nvPr>
            <p:ph type="subTitle" idx="1"/>
          </p:nvPr>
        </p:nvSpPr>
        <p:spPr/>
        <p:txBody>
          <a:bodyPr/>
          <a:lstStyle/>
          <a:p>
            <a:r>
              <a:rPr lang="en-US" dirty="0"/>
              <a:t>Most graphs were taken from the APSCALE-GUI manual (</a:t>
            </a:r>
            <a:r>
              <a:rPr lang="en-US" dirty="0">
                <a:hlinkClick r:id="rId2"/>
              </a:rPr>
              <a:t>https://github.com/TillMacher/apscale_gui</a:t>
            </a:r>
            <a:r>
              <a:rPr lang="en-US" dirty="0"/>
              <a:t>)</a:t>
            </a:r>
          </a:p>
        </p:txBody>
      </p:sp>
    </p:spTree>
    <p:extLst>
      <p:ext uri="{BB962C8B-B14F-4D97-AF65-F5344CB8AC3E}">
        <p14:creationId xmlns:p14="http://schemas.microsoft.com/office/powerpoint/2010/main" val="38933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25D3-3F2B-7CC9-8446-3EAC063B8ADD}"/>
              </a:ext>
            </a:extLst>
          </p:cNvPr>
          <p:cNvSpPr>
            <a:spLocks noGrp="1"/>
          </p:cNvSpPr>
          <p:nvPr>
            <p:ph type="title"/>
          </p:nvPr>
        </p:nvSpPr>
        <p:spPr/>
        <p:txBody>
          <a:bodyPr>
            <a:normAutofit/>
          </a:bodyPr>
          <a:lstStyle/>
          <a:p>
            <a:r>
              <a:rPr lang="en-US" sz="4000" dirty="0"/>
              <a:t>4. </a:t>
            </a:r>
            <a:r>
              <a:rPr lang="en-US" sz="4000" i="1" dirty="0"/>
              <a:t>Option 1.</a:t>
            </a:r>
            <a:r>
              <a:rPr lang="en-US" sz="4000" dirty="0"/>
              <a:t> OTU clustering:</a:t>
            </a:r>
            <a:br>
              <a:rPr lang="en-US" sz="4000" dirty="0"/>
            </a:br>
            <a:r>
              <a:rPr lang="en-US" sz="4000" dirty="0"/>
              <a:t>other algorithms</a:t>
            </a:r>
          </a:p>
        </p:txBody>
      </p:sp>
      <p:sp>
        <p:nvSpPr>
          <p:cNvPr id="3" name="Content Placeholder 2">
            <a:extLst>
              <a:ext uri="{FF2B5EF4-FFF2-40B4-BE49-F238E27FC236}">
                <a16:creationId xmlns:a16="http://schemas.microsoft.com/office/drawing/2014/main" id="{0954498C-75C2-C5C1-DCB2-566CEB42D84E}"/>
              </a:ext>
            </a:extLst>
          </p:cNvPr>
          <p:cNvSpPr>
            <a:spLocks noGrp="1"/>
          </p:cNvSpPr>
          <p:nvPr>
            <p:ph idx="1"/>
          </p:nvPr>
        </p:nvSpPr>
        <p:spPr>
          <a:xfrm>
            <a:off x="838200" y="1160059"/>
            <a:ext cx="10515600" cy="5404515"/>
          </a:xfrm>
        </p:spPr>
        <p:txBody>
          <a:bodyPr>
            <a:normAutofit lnSpcReduction="10000"/>
          </a:bodyPr>
          <a:lstStyle/>
          <a:p>
            <a:r>
              <a:rPr lang="en-US" dirty="0"/>
              <a:t>There’s many more algorithms:</a:t>
            </a:r>
          </a:p>
          <a:p>
            <a:pPr lvl="1"/>
            <a:r>
              <a:rPr lang="en-US" dirty="0"/>
              <a:t>CD-HIT</a:t>
            </a:r>
          </a:p>
          <a:p>
            <a:pPr lvl="1"/>
            <a:r>
              <a:rPr lang="en-US" dirty="0"/>
              <a:t>DMSC</a:t>
            </a:r>
          </a:p>
          <a:p>
            <a:pPr lvl="1"/>
            <a:r>
              <a:rPr lang="en-US" dirty="0"/>
              <a:t>USEARCH</a:t>
            </a:r>
          </a:p>
          <a:p>
            <a:pPr lvl="1"/>
            <a:r>
              <a:rPr lang="en-US" dirty="0"/>
              <a:t>CROP</a:t>
            </a:r>
          </a:p>
          <a:p>
            <a:pPr lvl="1"/>
            <a:r>
              <a:rPr lang="en-US" dirty="0" err="1"/>
              <a:t>DNAClust</a:t>
            </a:r>
            <a:endParaRPr lang="en-US" dirty="0"/>
          </a:p>
          <a:p>
            <a:pPr lvl="1"/>
            <a:r>
              <a:rPr lang="en-US" dirty="0"/>
              <a:t>…</a:t>
            </a:r>
          </a:p>
          <a:p>
            <a:r>
              <a:rPr lang="en-US" dirty="0"/>
              <a:t>Results of algorithms depend on dataset and chosen parameters. Therefore, focus less on algorithm choice and instead stick to algorithms that you know well and that are fast</a:t>
            </a:r>
          </a:p>
          <a:p>
            <a:r>
              <a:rPr lang="en-US" dirty="0"/>
              <a:t>Additional option: you can also first denoise your reads (see next slide), which “cleans” them further, and THEN cluster them into OTUs (pros: your clusters are more error-free; cons: you lose resolution and again introduce the challenges of OTU clustering)</a:t>
            </a:r>
          </a:p>
        </p:txBody>
      </p:sp>
    </p:spTree>
    <p:extLst>
      <p:ext uri="{BB962C8B-B14F-4D97-AF65-F5344CB8AC3E}">
        <p14:creationId xmlns:p14="http://schemas.microsoft.com/office/powerpoint/2010/main" val="140674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F153A-C4ED-E904-76D1-60D7A363BE18}"/>
              </a:ext>
            </a:extLst>
          </p:cNvPr>
          <p:cNvSpPr>
            <a:spLocks noGrp="1"/>
          </p:cNvSpPr>
          <p:nvPr>
            <p:ph type="title"/>
          </p:nvPr>
        </p:nvSpPr>
        <p:spPr/>
        <p:txBody>
          <a:bodyPr/>
          <a:lstStyle/>
          <a:p>
            <a:r>
              <a:rPr lang="en-US" dirty="0"/>
              <a:t>4. </a:t>
            </a:r>
            <a:r>
              <a:rPr lang="en-US" i="1" dirty="0"/>
              <a:t>Option 2.</a:t>
            </a:r>
            <a:r>
              <a:rPr lang="en-US" dirty="0"/>
              <a:t> Denoising (ESV generation)</a:t>
            </a:r>
          </a:p>
        </p:txBody>
      </p:sp>
      <p:sp>
        <p:nvSpPr>
          <p:cNvPr id="3" name="Content Placeholder 2">
            <a:extLst>
              <a:ext uri="{FF2B5EF4-FFF2-40B4-BE49-F238E27FC236}">
                <a16:creationId xmlns:a16="http://schemas.microsoft.com/office/drawing/2014/main" id="{D15B4F35-BCCD-70EF-4464-114E8486E730}"/>
              </a:ext>
            </a:extLst>
          </p:cNvPr>
          <p:cNvSpPr>
            <a:spLocks noGrp="1"/>
          </p:cNvSpPr>
          <p:nvPr>
            <p:ph idx="1"/>
          </p:nvPr>
        </p:nvSpPr>
        <p:spPr/>
        <p:txBody>
          <a:bodyPr/>
          <a:lstStyle/>
          <a:p>
            <a:r>
              <a:rPr lang="en-CA" dirty="0"/>
              <a:t>Reads are denoised into Exact Sequence Variants (ESVs)</a:t>
            </a:r>
          </a:p>
          <a:p>
            <a:r>
              <a:rPr lang="en-CA" dirty="0"/>
              <a:t>“Neighbour” reads with small numbers of differences and small abundance compared to the center read of a cluster (=X in figure) are predicted to be erroneous versions of X and removed. </a:t>
            </a:r>
            <a:r>
              <a:rPr lang="en-CA" b="1" i="1" dirty="0"/>
              <a:t>Denoising is an error removal step</a:t>
            </a:r>
            <a:r>
              <a:rPr lang="en-CA" dirty="0"/>
              <a:t>!</a:t>
            </a:r>
            <a:endParaRPr lang="en-US" dirty="0"/>
          </a:p>
        </p:txBody>
      </p:sp>
      <p:pic>
        <p:nvPicPr>
          <p:cNvPr id="4" name="Picture 3">
            <a:extLst>
              <a:ext uri="{FF2B5EF4-FFF2-40B4-BE49-F238E27FC236}">
                <a16:creationId xmlns:a16="http://schemas.microsoft.com/office/drawing/2014/main" id="{63944FE6-703E-F0C1-0304-503132268A8C}"/>
              </a:ext>
            </a:extLst>
          </p:cNvPr>
          <p:cNvPicPr>
            <a:picLocks noChangeAspect="1"/>
          </p:cNvPicPr>
          <p:nvPr/>
        </p:nvPicPr>
        <p:blipFill rotWithShape="1">
          <a:blip r:embed="rId2"/>
          <a:srcRect r="52422"/>
          <a:stretch/>
        </p:blipFill>
        <p:spPr>
          <a:xfrm>
            <a:off x="232683" y="3231503"/>
            <a:ext cx="4161896" cy="3485639"/>
          </a:xfrm>
          <a:prstGeom prst="rect">
            <a:avLst/>
          </a:prstGeom>
        </p:spPr>
      </p:pic>
      <p:pic>
        <p:nvPicPr>
          <p:cNvPr id="6" name="Picture 5">
            <a:extLst>
              <a:ext uri="{FF2B5EF4-FFF2-40B4-BE49-F238E27FC236}">
                <a16:creationId xmlns:a16="http://schemas.microsoft.com/office/drawing/2014/main" id="{130B75B6-213A-0AF8-E89C-14E209E1E560}"/>
              </a:ext>
            </a:extLst>
          </p:cNvPr>
          <p:cNvPicPr>
            <a:picLocks noChangeAspect="1"/>
          </p:cNvPicPr>
          <p:nvPr/>
        </p:nvPicPr>
        <p:blipFill rotWithShape="1">
          <a:blip r:embed="rId2"/>
          <a:srcRect l="47689" t="24550" b="13516"/>
          <a:stretch/>
        </p:blipFill>
        <p:spPr>
          <a:xfrm>
            <a:off x="4625454" y="3245485"/>
            <a:ext cx="6728346" cy="3174272"/>
          </a:xfrm>
          <a:prstGeom prst="rect">
            <a:avLst/>
          </a:prstGeom>
        </p:spPr>
      </p:pic>
      <p:sp>
        <p:nvSpPr>
          <p:cNvPr id="7" name="Rectangle 6">
            <a:extLst>
              <a:ext uri="{FF2B5EF4-FFF2-40B4-BE49-F238E27FC236}">
                <a16:creationId xmlns:a16="http://schemas.microsoft.com/office/drawing/2014/main" id="{35908DF8-764D-882F-B696-DC30485DECEC}"/>
              </a:ext>
            </a:extLst>
          </p:cNvPr>
          <p:cNvSpPr/>
          <p:nvPr/>
        </p:nvSpPr>
        <p:spPr>
          <a:xfrm>
            <a:off x="9376012" y="5377218"/>
            <a:ext cx="1746913" cy="40943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74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CBB8-D7B5-30A9-7EA9-AEB2A95AF906}"/>
              </a:ext>
            </a:extLst>
          </p:cNvPr>
          <p:cNvSpPr>
            <a:spLocks noGrp="1"/>
          </p:cNvSpPr>
          <p:nvPr>
            <p:ph type="title"/>
          </p:nvPr>
        </p:nvSpPr>
        <p:spPr/>
        <p:txBody>
          <a:bodyPr/>
          <a:lstStyle/>
          <a:p>
            <a:r>
              <a:rPr lang="en-US" dirty="0"/>
              <a:t>5. Chimera removal</a:t>
            </a:r>
          </a:p>
        </p:txBody>
      </p:sp>
      <p:sp>
        <p:nvSpPr>
          <p:cNvPr id="3" name="Content Placeholder 2">
            <a:extLst>
              <a:ext uri="{FF2B5EF4-FFF2-40B4-BE49-F238E27FC236}">
                <a16:creationId xmlns:a16="http://schemas.microsoft.com/office/drawing/2014/main" id="{12AD574A-D261-B548-E033-1BEC24BE56A2}"/>
              </a:ext>
            </a:extLst>
          </p:cNvPr>
          <p:cNvSpPr>
            <a:spLocks noGrp="1"/>
          </p:cNvSpPr>
          <p:nvPr>
            <p:ph idx="1"/>
          </p:nvPr>
        </p:nvSpPr>
        <p:spPr/>
        <p:txBody>
          <a:bodyPr/>
          <a:lstStyle/>
          <a:p>
            <a:pPr marL="0" indent="0">
              <a:buNone/>
            </a:pPr>
            <a:r>
              <a:rPr lang="en-US" dirty="0"/>
              <a:t>Chimeras are artificial products derived from two biological sequences. They can occur through incomplete extension during PCR. Chimeras can be identified and removed.</a:t>
            </a:r>
          </a:p>
        </p:txBody>
      </p:sp>
      <p:pic>
        <p:nvPicPr>
          <p:cNvPr id="4" name="Picture 3">
            <a:extLst>
              <a:ext uri="{FF2B5EF4-FFF2-40B4-BE49-F238E27FC236}">
                <a16:creationId xmlns:a16="http://schemas.microsoft.com/office/drawing/2014/main" id="{84533D38-5BBA-FA77-A987-CEE3775D088F}"/>
              </a:ext>
            </a:extLst>
          </p:cNvPr>
          <p:cNvPicPr>
            <a:picLocks noChangeAspect="1"/>
          </p:cNvPicPr>
          <p:nvPr/>
        </p:nvPicPr>
        <p:blipFill>
          <a:blip r:embed="rId2"/>
          <a:stretch>
            <a:fillRect/>
          </a:stretch>
        </p:blipFill>
        <p:spPr>
          <a:xfrm>
            <a:off x="1373259" y="2424889"/>
            <a:ext cx="9445482" cy="4433111"/>
          </a:xfrm>
          <a:prstGeom prst="rect">
            <a:avLst/>
          </a:prstGeom>
        </p:spPr>
      </p:pic>
    </p:spTree>
    <p:extLst>
      <p:ext uri="{BB962C8B-B14F-4D97-AF65-F5344CB8AC3E}">
        <p14:creationId xmlns:p14="http://schemas.microsoft.com/office/powerpoint/2010/main" val="1028416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95E5-1D26-AC12-ECB6-8A3D111C3CB9}"/>
              </a:ext>
            </a:extLst>
          </p:cNvPr>
          <p:cNvSpPr>
            <a:spLocks noGrp="1"/>
          </p:cNvSpPr>
          <p:nvPr>
            <p:ph type="title"/>
          </p:nvPr>
        </p:nvSpPr>
        <p:spPr>
          <a:xfrm>
            <a:off x="838200" y="78521"/>
            <a:ext cx="10515600" cy="1325563"/>
          </a:xfrm>
        </p:spPr>
        <p:txBody>
          <a:bodyPr/>
          <a:lstStyle/>
          <a:p>
            <a:r>
              <a:rPr lang="en-US" dirty="0"/>
              <a:t>Result: ESV or OTU table</a:t>
            </a:r>
          </a:p>
        </p:txBody>
      </p:sp>
      <p:pic>
        <p:nvPicPr>
          <p:cNvPr id="1026" name="Picture 2" descr="image">
            <a:extLst>
              <a:ext uri="{FF2B5EF4-FFF2-40B4-BE49-F238E27FC236}">
                <a16:creationId xmlns:a16="http://schemas.microsoft.com/office/drawing/2014/main" id="{AEF8D75F-3662-DFFC-7589-30F2683FF9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12" b="13636"/>
          <a:stretch/>
        </p:blipFill>
        <p:spPr bwMode="auto">
          <a:xfrm>
            <a:off x="2583975" y="1024778"/>
            <a:ext cx="6382603" cy="526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9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D19B-6879-5CF4-E67E-B9A8B937967D}"/>
              </a:ext>
            </a:extLst>
          </p:cNvPr>
          <p:cNvSpPr>
            <a:spLocks noGrp="1"/>
          </p:cNvSpPr>
          <p:nvPr>
            <p:ph type="title"/>
          </p:nvPr>
        </p:nvSpPr>
        <p:spPr/>
        <p:txBody>
          <a:bodyPr/>
          <a:lstStyle/>
          <a:p>
            <a:r>
              <a:rPr lang="en-US" dirty="0"/>
              <a:t>From samples to sequencing data</a:t>
            </a:r>
          </a:p>
        </p:txBody>
      </p:sp>
      <p:pic>
        <p:nvPicPr>
          <p:cNvPr id="4" name="Picture 3">
            <a:extLst>
              <a:ext uri="{FF2B5EF4-FFF2-40B4-BE49-F238E27FC236}">
                <a16:creationId xmlns:a16="http://schemas.microsoft.com/office/drawing/2014/main" id="{493950C0-9E0C-1430-BC5E-D5712669C1F1}"/>
              </a:ext>
            </a:extLst>
          </p:cNvPr>
          <p:cNvPicPr>
            <a:picLocks noChangeAspect="1"/>
          </p:cNvPicPr>
          <p:nvPr/>
        </p:nvPicPr>
        <p:blipFill>
          <a:blip r:embed="rId2"/>
          <a:stretch>
            <a:fillRect/>
          </a:stretch>
        </p:blipFill>
        <p:spPr>
          <a:xfrm>
            <a:off x="-150127" y="1337481"/>
            <a:ext cx="12410239" cy="4954137"/>
          </a:xfrm>
          <a:prstGeom prst="rect">
            <a:avLst/>
          </a:prstGeom>
        </p:spPr>
      </p:pic>
      <p:sp>
        <p:nvSpPr>
          <p:cNvPr id="5" name="TextBox 4">
            <a:extLst>
              <a:ext uri="{FF2B5EF4-FFF2-40B4-BE49-F238E27FC236}">
                <a16:creationId xmlns:a16="http://schemas.microsoft.com/office/drawing/2014/main" id="{9803CA38-CAC1-5F31-B352-31B21933577E}"/>
              </a:ext>
            </a:extLst>
          </p:cNvPr>
          <p:cNvSpPr txBox="1"/>
          <p:nvPr/>
        </p:nvSpPr>
        <p:spPr>
          <a:xfrm>
            <a:off x="95534" y="875816"/>
            <a:ext cx="4662238" cy="646331"/>
          </a:xfrm>
          <a:prstGeom prst="rect">
            <a:avLst/>
          </a:prstGeom>
          <a:noFill/>
        </p:spPr>
        <p:txBody>
          <a:bodyPr wrap="none" rtlCol="0">
            <a:spAutoFit/>
          </a:bodyPr>
          <a:lstStyle/>
          <a:p>
            <a:pPr marL="285750" indent="-285750">
              <a:buFont typeface="Arial" panose="020B0604020202020204" pitchFamily="34" charset="0"/>
              <a:buChar char="•"/>
            </a:pPr>
            <a:r>
              <a:rPr lang="en-US" dirty="0"/>
              <a:t>Samples with indices (1, 2, 3 in this example)</a:t>
            </a:r>
          </a:p>
          <a:p>
            <a:pPr marL="285750" indent="-285750">
              <a:buFont typeface="Arial" panose="020B0604020202020204" pitchFamily="34" charset="0"/>
              <a:buChar char="•"/>
            </a:pPr>
            <a:r>
              <a:rPr lang="en-US" dirty="0"/>
              <a:t>Each sample is called a LIBRARY</a:t>
            </a:r>
          </a:p>
        </p:txBody>
      </p:sp>
      <p:sp>
        <p:nvSpPr>
          <p:cNvPr id="6" name="TextBox 5">
            <a:extLst>
              <a:ext uri="{FF2B5EF4-FFF2-40B4-BE49-F238E27FC236}">
                <a16:creationId xmlns:a16="http://schemas.microsoft.com/office/drawing/2014/main" id="{049843B4-0DDA-2F7F-41C0-16100068ECFD}"/>
              </a:ext>
            </a:extLst>
          </p:cNvPr>
          <p:cNvSpPr txBox="1"/>
          <p:nvPr/>
        </p:nvSpPr>
        <p:spPr>
          <a:xfrm>
            <a:off x="2056698" y="4721958"/>
            <a:ext cx="443140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Samples/libraries are mixed = POOLED</a:t>
            </a:r>
          </a:p>
          <a:p>
            <a:pPr marL="285750" indent="-285750">
              <a:buFont typeface="Arial" panose="020B0604020202020204" pitchFamily="34" charset="0"/>
              <a:buChar char="•"/>
            </a:pPr>
            <a:r>
              <a:rPr lang="en-US" dirty="0"/>
              <a:t>Individual samples are distinguishable by their indices</a:t>
            </a:r>
          </a:p>
          <a:p>
            <a:pPr marL="285750" indent="-285750">
              <a:buFont typeface="Arial" panose="020B0604020202020204" pitchFamily="34" charset="0"/>
              <a:buChar char="•"/>
            </a:pPr>
            <a:r>
              <a:rPr lang="en-US" dirty="0"/>
              <a:t>The resulting POOL can also be called LIBRARY POOL or sometimes just LIBRARY (which can be confusing, since indexed samples are also called library)</a:t>
            </a:r>
          </a:p>
        </p:txBody>
      </p:sp>
      <p:sp>
        <p:nvSpPr>
          <p:cNvPr id="7" name="TextBox 6">
            <a:extLst>
              <a:ext uri="{FF2B5EF4-FFF2-40B4-BE49-F238E27FC236}">
                <a16:creationId xmlns:a16="http://schemas.microsoft.com/office/drawing/2014/main" id="{ECD3CB6D-719A-FD7E-C630-013BD73F1694}"/>
              </a:ext>
            </a:extLst>
          </p:cNvPr>
          <p:cNvSpPr txBox="1"/>
          <p:nvPr/>
        </p:nvSpPr>
        <p:spPr>
          <a:xfrm>
            <a:off x="6583640" y="1041995"/>
            <a:ext cx="4080681" cy="646331"/>
          </a:xfrm>
          <a:prstGeom prst="rect">
            <a:avLst/>
          </a:prstGeom>
          <a:noFill/>
        </p:spPr>
        <p:txBody>
          <a:bodyPr wrap="square" rtlCol="0">
            <a:spAutoFit/>
          </a:bodyPr>
          <a:lstStyle/>
          <a:p>
            <a:r>
              <a:rPr lang="en-US" dirty="0"/>
              <a:t>Raw data contains reads from all samples, which are distinguishable by their indices</a:t>
            </a:r>
          </a:p>
        </p:txBody>
      </p:sp>
      <p:sp>
        <p:nvSpPr>
          <p:cNvPr id="8" name="TextBox 7">
            <a:extLst>
              <a:ext uri="{FF2B5EF4-FFF2-40B4-BE49-F238E27FC236}">
                <a16:creationId xmlns:a16="http://schemas.microsoft.com/office/drawing/2014/main" id="{30BAD0AA-E05A-B3CC-FCB5-C84A9802408A}"/>
              </a:ext>
            </a:extLst>
          </p:cNvPr>
          <p:cNvSpPr txBox="1"/>
          <p:nvPr/>
        </p:nvSpPr>
        <p:spPr>
          <a:xfrm>
            <a:off x="7903464" y="5816005"/>
            <a:ext cx="3552426" cy="923330"/>
          </a:xfrm>
          <a:prstGeom prst="rect">
            <a:avLst/>
          </a:prstGeom>
          <a:noFill/>
        </p:spPr>
        <p:txBody>
          <a:bodyPr wrap="square" rtlCol="0">
            <a:spAutoFit/>
          </a:bodyPr>
          <a:lstStyle/>
          <a:p>
            <a:pPr algn="ctr"/>
            <a:r>
              <a:rPr lang="en-US" dirty="0"/>
              <a:t>Raw data is split up sample-wise into separate files, based on the indices = DEMULTIPLEXING</a:t>
            </a:r>
          </a:p>
        </p:txBody>
      </p:sp>
      <p:cxnSp>
        <p:nvCxnSpPr>
          <p:cNvPr id="10" name="Straight Arrow Connector 9">
            <a:extLst>
              <a:ext uri="{FF2B5EF4-FFF2-40B4-BE49-F238E27FC236}">
                <a16:creationId xmlns:a16="http://schemas.microsoft.com/office/drawing/2014/main" id="{00C7B44C-14CB-8C69-B1B9-56DB00A06752}"/>
              </a:ext>
            </a:extLst>
          </p:cNvPr>
          <p:cNvCxnSpPr/>
          <p:nvPr/>
        </p:nvCxnSpPr>
        <p:spPr>
          <a:xfrm flipH="1">
            <a:off x="1842448" y="1522147"/>
            <a:ext cx="941695" cy="552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CDE99C5-D995-45FC-D019-B86DE2081A66}"/>
              </a:ext>
            </a:extLst>
          </p:cNvPr>
          <p:cNvCxnSpPr>
            <a:cxnSpLocks/>
          </p:cNvCxnSpPr>
          <p:nvPr/>
        </p:nvCxnSpPr>
        <p:spPr>
          <a:xfrm flipH="1" flipV="1">
            <a:off x="3739487" y="4260293"/>
            <a:ext cx="425789" cy="350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9E437259-33F5-BF33-1B87-92B077588F0C}"/>
              </a:ext>
            </a:extLst>
          </p:cNvPr>
          <p:cNvCxnSpPr>
            <a:cxnSpLocks/>
            <a:stCxn id="7" idx="2"/>
          </p:cNvCxnSpPr>
          <p:nvPr/>
        </p:nvCxnSpPr>
        <p:spPr>
          <a:xfrm>
            <a:off x="8623981" y="1688326"/>
            <a:ext cx="0" cy="2360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424EC5E-B01B-5B82-33E1-7EC9D648F7FB}"/>
              </a:ext>
            </a:extLst>
          </p:cNvPr>
          <p:cNvCxnSpPr>
            <a:cxnSpLocks/>
            <a:stCxn id="8" idx="0"/>
          </p:cNvCxnSpPr>
          <p:nvPr/>
        </p:nvCxnSpPr>
        <p:spPr>
          <a:xfrm flipV="1">
            <a:off x="9679677" y="5377218"/>
            <a:ext cx="648133" cy="438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535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A8B7E-2140-3E84-8CA0-35F88D463396}"/>
              </a:ext>
            </a:extLst>
          </p:cNvPr>
          <p:cNvSpPr>
            <a:spLocks noGrp="1"/>
          </p:cNvSpPr>
          <p:nvPr>
            <p:ph idx="1"/>
          </p:nvPr>
        </p:nvSpPr>
        <p:spPr>
          <a:xfrm>
            <a:off x="838200" y="1039905"/>
            <a:ext cx="10515600" cy="5952565"/>
          </a:xfrm>
        </p:spPr>
        <p:txBody>
          <a:bodyPr>
            <a:normAutofit/>
          </a:bodyPr>
          <a:lstStyle/>
          <a:p>
            <a:pPr marL="0" indent="0">
              <a:buNone/>
            </a:pPr>
            <a:r>
              <a:rPr lang="en-US" sz="2400" dirty="0"/>
              <a:t>Raw data is delivered in two files, forward/R1 and reverse/R2, since sequences are read from the forward and reverse side separately. Forward and reverse reads from the same sequence (=read pairs) are merged based on overlapping bases: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u="sng" dirty="0"/>
              <a:t>Note</a:t>
            </a:r>
            <a:r>
              <a:rPr lang="en-US" sz="2400" dirty="0"/>
              <a:t>: when designing a project, make sure that your reads overlap, i.e., choose an appropriate sequencing length for your amplicon length! For example, if your amplicon is 500 bp long but you sequence 2x150bp (150bp forward and reverse each), your reads won’t overlap, and all reads will be lost in this step!</a:t>
            </a:r>
          </a:p>
        </p:txBody>
      </p:sp>
      <p:pic>
        <p:nvPicPr>
          <p:cNvPr id="4" name="Picture 3">
            <a:extLst>
              <a:ext uri="{FF2B5EF4-FFF2-40B4-BE49-F238E27FC236}">
                <a16:creationId xmlns:a16="http://schemas.microsoft.com/office/drawing/2014/main" id="{D8536D3F-AEE5-198E-06B6-B2D9262BFDC7}"/>
              </a:ext>
            </a:extLst>
          </p:cNvPr>
          <p:cNvPicPr>
            <a:picLocks noChangeAspect="1"/>
          </p:cNvPicPr>
          <p:nvPr/>
        </p:nvPicPr>
        <p:blipFill rotWithShape="1">
          <a:blip r:embed="rId2"/>
          <a:srcRect t="6212" b="12462"/>
          <a:stretch/>
        </p:blipFill>
        <p:spPr>
          <a:xfrm>
            <a:off x="2178244" y="2277034"/>
            <a:ext cx="7835511" cy="2940424"/>
          </a:xfrm>
          <a:prstGeom prst="rect">
            <a:avLst/>
          </a:prstGeom>
        </p:spPr>
      </p:pic>
      <p:sp>
        <p:nvSpPr>
          <p:cNvPr id="2" name="Title 1">
            <a:extLst>
              <a:ext uri="{FF2B5EF4-FFF2-40B4-BE49-F238E27FC236}">
                <a16:creationId xmlns:a16="http://schemas.microsoft.com/office/drawing/2014/main" id="{1F7AAF66-BE57-7F20-9192-8760257D343A}"/>
              </a:ext>
            </a:extLst>
          </p:cNvPr>
          <p:cNvSpPr>
            <a:spLocks noGrp="1"/>
          </p:cNvSpPr>
          <p:nvPr>
            <p:ph type="title"/>
          </p:nvPr>
        </p:nvSpPr>
        <p:spPr/>
        <p:txBody>
          <a:bodyPr/>
          <a:lstStyle/>
          <a:p>
            <a:r>
              <a:rPr lang="en-US" dirty="0"/>
              <a:t>1. Paired-end merging</a:t>
            </a:r>
          </a:p>
        </p:txBody>
      </p:sp>
    </p:spTree>
    <p:extLst>
      <p:ext uri="{BB962C8B-B14F-4D97-AF65-F5344CB8AC3E}">
        <p14:creationId xmlns:p14="http://schemas.microsoft.com/office/powerpoint/2010/main" val="3076873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9938-4CAC-B284-1A99-29204C19493A}"/>
              </a:ext>
            </a:extLst>
          </p:cNvPr>
          <p:cNvSpPr>
            <a:spLocks noGrp="1"/>
          </p:cNvSpPr>
          <p:nvPr>
            <p:ph type="title"/>
          </p:nvPr>
        </p:nvSpPr>
        <p:spPr/>
        <p:txBody>
          <a:bodyPr/>
          <a:lstStyle/>
          <a:p>
            <a:r>
              <a:rPr lang="en-US" dirty="0"/>
              <a:t>2. Primer trimming</a:t>
            </a:r>
          </a:p>
        </p:txBody>
      </p:sp>
      <p:sp>
        <p:nvSpPr>
          <p:cNvPr id="3" name="Content Placeholder 2">
            <a:extLst>
              <a:ext uri="{FF2B5EF4-FFF2-40B4-BE49-F238E27FC236}">
                <a16:creationId xmlns:a16="http://schemas.microsoft.com/office/drawing/2014/main" id="{B156300D-F41B-465A-C130-60A63667ABAA}"/>
              </a:ext>
            </a:extLst>
          </p:cNvPr>
          <p:cNvSpPr>
            <a:spLocks noGrp="1"/>
          </p:cNvSpPr>
          <p:nvPr>
            <p:ph idx="1"/>
          </p:nvPr>
        </p:nvSpPr>
        <p:spPr/>
        <p:txBody>
          <a:bodyPr/>
          <a:lstStyle/>
          <a:p>
            <a:pPr marL="0" indent="0">
              <a:buNone/>
            </a:pPr>
            <a:r>
              <a:rPr lang="en-US" dirty="0"/>
              <a:t>Removing (=trimming) metabarcoding primers from the start and end of merged reads (some people also do the primer trimming first and then merge forward and reverse reads)</a:t>
            </a:r>
          </a:p>
        </p:txBody>
      </p:sp>
      <p:pic>
        <p:nvPicPr>
          <p:cNvPr id="4" name="Picture 3">
            <a:extLst>
              <a:ext uri="{FF2B5EF4-FFF2-40B4-BE49-F238E27FC236}">
                <a16:creationId xmlns:a16="http://schemas.microsoft.com/office/drawing/2014/main" id="{88E0D982-A785-A75D-CA97-8C4BD3B05F97}"/>
              </a:ext>
            </a:extLst>
          </p:cNvPr>
          <p:cNvPicPr>
            <a:picLocks noChangeAspect="1"/>
          </p:cNvPicPr>
          <p:nvPr/>
        </p:nvPicPr>
        <p:blipFill>
          <a:blip r:embed="rId2"/>
          <a:stretch>
            <a:fillRect/>
          </a:stretch>
        </p:blipFill>
        <p:spPr>
          <a:xfrm>
            <a:off x="825831" y="2444679"/>
            <a:ext cx="10540338" cy="4230640"/>
          </a:xfrm>
          <a:prstGeom prst="rect">
            <a:avLst/>
          </a:prstGeom>
        </p:spPr>
      </p:pic>
    </p:spTree>
    <p:extLst>
      <p:ext uri="{BB962C8B-B14F-4D97-AF65-F5344CB8AC3E}">
        <p14:creationId xmlns:p14="http://schemas.microsoft.com/office/powerpoint/2010/main" val="2703357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504F-4D92-BDB3-6703-6BEC6A95E7C1}"/>
              </a:ext>
            </a:extLst>
          </p:cNvPr>
          <p:cNvSpPr>
            <a:spLocks noGrp="1"/>
          </p:cNvSpPr>
          <p:nvPr>
            <p:ph type="title"/>
          </p:nvPr>
        </p:nvSpPr>
        <p:spPr/>
        <p:txBody>
          <a:bodyPr/>
          <a:lstStyle/>
          <a:p>
            <a:r>
              <a:rPr lang="en-US" dirty="0"/>
              <a:t>3.1 Quality filtering: based on read length</a:t>
            </a:r>
          </a:p>
        </p:txBody>
      </p:sp>
      <p:sp>
        <p:nvSpPr>
          <p:cNvPr id="3" name="Content Placeholder 2">
            <a:extLst>
              <a:ext uri="{FF2B5EF4-FFF2-40B4-BE49-F238E27FC236}">
                <a16:creationId xmlns:a16="http://schemas.microsoft.com/office/drawing/2014/main" id="{7C63CC6C-A4BB-0495-5CAB-D3BA3C799D64}"/>
              </a:ext>
            </a:extLst>
          </p:cNvPr>
          <p:cNvSpPr>
            <a:spLocks noGrp="1"/>
          </p:cNvSpPr>
          <p:nvPr>
            <p:ph idx="1"/>
          </p:nvPr>
        </p:nvSpPr>
        <p:spPr/>
        <p:txBody>
          <a:bodyPr/>
          <a:lstStyle/>
          <a:p>
            <a:pPr marL="0" indent="0">
              <a:buNone/>
            </a:pPr>
            <a:r>
              <a:rPr lang="en-US" dirty="0"/>
              <a:t>Discarding reads that don’t fall within the target amplicon size range, for example target size +- 10 bp (some people use different ranges), since too long or too short reads likely don’t stem from the target organisms/group</a:t>
            </a:r>
          </a:p>
        </p:txBody>
      </p:sp>
      <p:pic>
        <p:nvPicPr>
          <p:cNvPr id="4" name="Picture 3">
            <a:extLst>
              <a:ext uri="{FF2B5EF4-FFF2-40B4-BE49-F238E27FC236}">
                <a16:creationId xmlns:a16="http://schemas.microsoft.com/office/drawing/2014/main" id="{80C4BD94-570E-D3F9-CD37-9838AE47E4F0}"/>
              </a:ext>
            </a:extLst>
          </p:cNvPr>
          <p:cNvPicPr>
            <a:picLocks noChangeAspect="1"/>
          </p:cNvPicPr>
          <p:nvPr/>
        </p:nvPicPr>
        <p:blipFill rotWithShape="1">
          <a:blip r:embed="rId2"/>
          <a:srcRect t="7632"/>
          <a:stretch/>
        </p:blipFill>
        <p:spPr>
          <a:xfrm>
            <a:off x="636564" y="2796982"/>
            <a:ext cx="10918872" cy="4530391"/>
          </a:xfrm>
          <a:prstGeom prst="rect">
            <a:avLst/>
          </a:prstGeom>
        </p:spPr>
      </p:pic>
      <p:sp>
        <p:nvSpPr>
          <p:cNvPr id="5" name="TextBox 4">
            <a:extLst>
              <a:ext uri="{FF2B5EF4-FFF2-40B4-BE49-F238E27FC236}">
                <a16:creationId xmlns:a16="http://schemas.microsoft.com/office/drawing/2014/main" id="{AF5A6051-C620-94AD-4BF7-A64ADD0D356F}"/>
              </a:ext>
            </a:extLst>
          </p:cNvPr>
          <p:cNvSpPr txBox="1"/>
          <p:nvPr/>
        </p:nvSpPr>
        <p:spPr>
          <a:xfrm>
            <a:off x="7369791" y="2437181"/>
            <a:ext cx="1161857" cy="369332"/>
          </a:xfrm>
          <a:prstGeom prst="rect">
            <a:avLst/>
          </a:prstGeom>
          <a:noFill/>
        </p:spPr>
        <p:txBody>
          <a:bodyPr wrap="none" rtlCol="0">
            <a:spAutoFit/>
          </a:bodyPr>
          <a:lstStyle/>
          <a:p>
            <a:r>
              <a:rPr lang="en-US" dirty="0"/>
              <a:t>Target size</a:t>
            </a:r>
          </a:p>
        </p:txBody>
      </p:sp>
      <p:sp>
        <p:nvSpPr>
          <p:cNvPr id="6" name="TextBox 5">
            <a:extLst>
              <a:ext uri="{FF2B5EF4-FFF2-40B4-BE49-F238E27FC236}">
                <a16:creationId xmlns:a16="http://schemas.microsoft.com/office/drawing/2014/main" id="{4FEAA2B4-F607-D4FB-6092-3B211F5F180D}"/>
              </a:ext>
            </a:extLst>
          </p:cNvPr>
          <p:cNvSpPr txBox="1"/>
          <p:nvPr/>
        </p:nvSpPr>
        <p:spPr>
          <a:xfrm>
            <a:off x="8966748" y="2437181"/>
            <a:ext cx="883575" cy="369332"/>
          </a:xfrm>
          <a:prstGeom prst="rect">
            <a:avLst/>
          </a:prstGeom>
          <a:noFill/>
        </p:spPr>
        <p:txBody>
          <a:bodyPr wrap="none" rtlCol="0">
            <a:spAutoFit/>
          </a:bodyPr>
          <a:lstStyle/>
          <a:p>
            <a:r>
              <a:rPr lang="en-US" dirty="0"/>
              <a:t>+ 10 bp</a:t>
            </a:r>
          </a:p>
        </p:txBody>
      </p:sp>
      <p:sp>
        <p:nvSpPr>
          <p:cNvPr id="7" name="TextBox 6">
            <a:extLst>
              <a:ext uri="{FF2B5EF4-FFF2-40B4-BE49-F238E27FC236}">
                <a16:creationId xmlns:a16="http://schemas.microsoft.com/office/drawing/2014/main" id="{B3114BB5-2ACC-2C3A-7C90-B0B01444DFE5}"/>
              </a:ext>
            </a:extLst>
          </p:cNvPr>
          <p:cNvSpPr txBox="1"/>
          <p:nvPr/>
        </p:nvSpPr>
        <p:spPr>
          <a:xfrm>
            <a:off x="6096000" y="2437181"/>
            <a:ext cx="838691" cy="369332"/>
          </a:xfrm>
          <a:prstGeom prst="rect">
            <a:avLst/>
          </a:prstGeom>
          <a:noFill/>
        </p:spPr>
        <p:txBody>
          <a:bodyPr wrap="none" rtlCol="0">
            <a:spAutoFit/>
          </a:bodyPr>
          <a:lstStyle/>
          <a:p>
            <a:r>
              <a:rPr lang="en-US" dirty="0"/>
              <a:t>- 10 bp</a:t>
            </a:r>
          </a:p>
        </p:txBody>
      </p:sp>
      <p:cxnSp>
        <p:nvCxnSpPr>
          <p:cNvPr id="9" name="Straight Connector 8">
            <a:extLst>
              <a:ext uri="{FF2B5EF4-FFF2-40B4-BE49-F238E27FC236}">
                <a16:creationId xmlns:a16="http://schemas.microsoft.com/office/drawing/2014/main" id="{B3B5F6FF-900B-434D-62F4-B1FFACB72FF2}"/>
              </a:ext>
            </a:extLst>
          </p:cNvPr>
          <p:cNvCxnSpPr/>
          <p:nvPr/>
        </p:nvCxnSpPr>
        <p:spPr>
          <a:xfrm flipV="1">
            <a:off x="7997588" y="3403644"/>
            <a:ext cx="0" cy="339854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893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383C-EE0D-4FCB-5AD0-CFAF9E4B6455}"/>
              </a:ext>
            </a:extLst>
          </p:cNvPr>
          <p:cNvSpPr>
            <a:spLocks noGrp="1"/>
          </p:cNvSpPr>
          <p:nvPr>
            <p:ph type="title"/>
          </p:nvPr>
        </p:nvSpPr>
        <p:spPr/>
        <p:txBody>
          <a:bodyPr/>
          <a:lstStyle/>
          <a:p>
            <a:r>
              <a:rPr lang="en-US" dirty="0"/>
              <a:t>3.2 Quality filtering: based on quality scores</a:t>
            </a:r>
          </a:p>
        </p:txBody>
      </p:sp>
      <p:sp>
        <p:nvSpPr>
          <p:cNvPr id="3" name="Content Placeholder 2">
            <a:extLst>
              <a:ext uri="{FF2B5EF4-FFF2-40B4-BE49-F238E27FC236}">
                <a16:creationId xmlns:a16="http://schemas.microsoft.com/office/drawing/2014/main" id="{59C0939C-55D2-EAD5-373A-F2F172E079CB}"/>
              </a:ext>
            </a:extLst>
          </p:cNvPr>
          <p:cNvSpPr>
            <a:spLocks noGrp="1"/>
          </p:cNvSpPr>
          <p:nvPr>
            <p:ph idx="1"/>
          </p:nvPr>
        </p:nvSpPr>
        <p:spPr>
          <a:xfrm>
            <a:off x="838200" y="1119116"/>
            <a:ext cx="10515600" cy="5377218"/>
          </a:xfrm>
        </p:spPr>
        <p:txBody>
          <a:bodyPr>
            <a:normAutofit/>
          </a:bodyPr>
          <a:lstStyle/>
          <a:p>
            <a:r>
              <a:rPr lang="en-US" dirty="0"/>
              <a:t>Reads are saved in .</a:t>
            </a:r>
            <a:r>
              <a:rPr lang="en-US" dirty="0" err="1"/>
              <a:t>fastq</a:t>
            </a:r>
            <a:r>
              <a:rPr lang="en-US" dirty="0"/>
              <a:t> files, containing 4 lines per read</a:t>
            </a:r>
          </a:p>
          <a:p>
            <a:r>
              <a:rPr lang="en-US" dirty="0"/>
              <a:t>These lines refer to the read name, read sequence, a “+” spacer, and base qualities, like so:</a:t>
            </a:r>
          </a:p>
          <a:p>
            <a:endParaRPr lang="en-US" dirty="0"/>
          </a:p>
          <a:p>
            <a:endParaRPr lang="en-US" dirty="0"/>
          </a:p>
          <a:p>
            <a:endParaRPr lang="en-US" dirty="0"/>
          </a:p>
          <a:p>
            <a:endParaRPr lang="en-US" dirty="0"/>
          </a:p>
          <a:p>
            <a:endParaRPr lang="en-US" dirty="0"/>
          </a:p>
          <a:p>
            <a:r>
              <a:rPr lang="en-US" dirty="0"/>
              <a:t>We don’t want low-quality bases, since they’re unreliable (=sequencing errors), so we can cut reads at low quality bases and only retain the reliable portion of a read (=better safe than sorry)</a:t>
            </a:r>
          </a:p>
        </p:txBody>
      </p:sp>
      <p:pic>
        <p:nvPicPr>
          <p:cNvPr id="4" name="Picture 3">
            <a:extLst>
              <a:ext uri="{FF2B5EF4-FFF2-40B4-BE49-F238E27FC236}">
                <a16:creationId xmlns:a16="http://schemas.microsoft.com/office/drawing/2014/main" id="{17E07214-3633-D382-D575-B50E9F0DF79C}"/>
              </a:ext>
            </a:extLst>
          </p:cNvPr>
          <p:cNvPicPr>
            <a:picLocks noChangeAspect="1"/>
          </p:cNvPicPr>
          <p:nvPr/>
        </p:nvPicPr>
        <p:blipFill rotWithShape="1">
          <a:blip r:embed="rId2"/>
          <a:srcRect b="39107"/>
          <a:stretch/>
        </p:blipFill>
        <p:spPr>
          <a:xfrm>
            <a:off x="1083860" y="2444679"/>
            <a:ext cx="10276764" cy="2705171"/>
          </a:xfrm>
          <a:prstGeom prst="rect">
            <a:avLst/>
          </a:prstGeom>
        </p:spPr>
      </p:pic>
    </p:spTree>
    <p:extLst>
      <p:ext uri="{BB962C8B-B14F-4D97-AF65-F5344CB8AC3E}">
        <p14:creationId xmlns:p14="http://schemas.microsoft.com/office/powerpoint/2010/main" val="394515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15A6-1659-6C2D-4F3C-98F10AD84499}"/>
              </a:ext>
            </a:extLst>
          </p:cNvPr>
          <p:cNvSpPr>
            <a:spLocks noGrp="1"/>
          </p:cNvSpPr>
          <p:nvPr>
            <p:ph type="title"/>
          </p:nvPr>
        </p:nvSpPr>
        <p:spPr>
          <a:xfrm>
            <a:off x="289446" y="1719618"/>
            <a:ext cx="11613108" cy="3000871"/>
          </a:xfrm>
        </p:spPr>
        <p:txBody>
          <a:bodyPr>
            <a:normAutofit/>
          </a:bodyPr>
          <a:lstStyle/>
          <a:p>
            <a:r>
              <a:rPr lang="en-US" dirty="0"/>
              <a:t>Next step:</a:t>
            </a:r>
            <a:br>
              <a:rPr lang="en-US" dirty="0"/>
            </a:br>
            <a:r>
              <a:rPr lang="en-US" dirty="0"/>
              <a:t>either clustering into OTUs, OR denoising into ESVs, OR even a combination of both</a:t>
            </a:r>
          </a:p>
        </p:txBody>
      </p:sp>
    </p:spTree>
    <p:extLst>
      <p:ext uri="{BB962C8B-B14F-4D97-AF65-F5344CB8AC3E}">
        <p14:creationId xmlns:p14="http://schemas.microsoft.com/office/powerpoint/2010/main" val="328056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0F18-DCCE-56B7-0685-E1F1F00FB5E9}"/>
              </a:ext>
            </a:extLst>
          </p:cNvPr>
          <p:cNvSpPr>
            <a:spLocks noGrp="1"/>
          </p:cNvSpPr>
          <p:nvPr>
            <p:ph type="title"/>
          </p:nvPr>
        </p:nvSpPr>
        <p:spPr>
          <a:xfrm>
            <a:off x="136478" y="37578"/>
            <a:ext cx="11919044" cy="1325563"/>
          </a:xfrm>
        </p:spPr>
        <p:txBody>
          <a:bodyPr>
            <a:normAutofit/>
          </a:bodyPr>
          <a:lstStyle/>
          <a:p>
            <a:r>
              <a:rPr lang="en-US" sz="4000" dirty="0"/>
              <a:t>4. </a:t>
            </a:r>
            <a:r>
              <a:rPr lang="en-US" sz="4000" i="1" dirty="0"/>
              <a:t>Option 1.</a:t>
            </a:r>
            <a:r>
              <a:rPr lang="en-US" sz="4000" dirty="0"/>
              <a:t> OTU clustering:</a:t>
            </a:r>
            <a:br>
              <a:rPr lang="en-US" sz="4000" dirty="0"/>
            </a:br>
            <a:r>
              <a:rPr lang="en-US" sz="4000" dirty="0"/>
              <a:t>Greedy algorithm (for example </a:t>
            </a:r>
            <a:r>
              <a:rPr lang="en-US" sz="4000" dirty="0" err="1"/>
              <a:t>vsearch</a:t>
            </a:r>
            <a:r>
              <a:rPr lang="en-US" sz="4000" dirty="0"/>
              <a:t>)</a:t>
            </a:r>
          </a:p>
        </p:txBody>
      </p:sp>
      <p:sp>
        <p:nvSpPr>
          <p:cNvPr id="3" name="Content Placeholder 2">
            <a:extLst>
              <a:ext uri="{FF2B5EF4-FFF2-40B4-BE49-F238E27FC236}">
                <a16:creationId xmlns:a16="http://schemas.microsoft.com/office/drawing/2014/main" id="{02A597F9-C691-0600-7174-72EB4A784709}"/>
              </a:ext>
            </a:extLst>
          </p:cNvPr>
          <p:cNvSpPr>
            <a:spLocks noGrp="1"/>
          </p:cNvSpPr>
          <p:nvPr>
            <p:ph idx="1"/>
          </p:nvPr>
        </p:nvSpPr>
        <p:spPr>
          <a:xfrm>
            <a:off x="838200" y="1528549"/>
            <a:ext cx="10515600" cy="5057847"/>
          </a:xfrm>
        </p:spPr>
        <p:txBody>
          <a:bodyPr vert="horz" lIns="91440" tIns="45720" rIns="91440" bIns="45720" rtlCol="0">
            <a:normAutofit/>
          </a:bodyPr>
          <a:lstStyle/>
          <a:p>
            <a:pPr marL="0" indent="0">
              <a:buNone/>
            </a:pPr>
            <a:r>
              <a:rPr lang="en-CA" dirty="0"/>
              <a:t>Reads are clustered into Operational Taxonomic Units (OTUs) based on a similarity threshold (common threshold: 97%, but others used, too).</a:t>
            </a:r>
            <a:endParaRPr lang="en-US" dirty="0"/>
          </a:p>
        </p:txBody>
      </p:sp>
      <p:pic>
        <p:nvPicPr>
          <p:cNvPr id="4" name="Picture 3">
            <a:extLst>
              <a:ext uri="{FF2B5EF4-FFF2-40B4-BE49-F238E27FC236}">
                <a16:creationId xmlns:a16="http://schemas.microsoft.com/office/drawing/2014/main" id="{AEFB1B7C-8777-0138-2BF9-4E9C96E4E218}"/>
              </a:ext>
            </a:extLst>
          </p:cNvPr>
          <p:cNvPicPr>
            <a:picLocks noChangeAspect="1"/>
          </p:cNvPicPr>
          <p:nvPr/>
        </p:nvPicPr>
        <p:blipFill rotWithShape="1">
          <a:blip r:embed="rId2"/>
          <a:srcRect r="52719"/>
          <a:stretch/>
        </p:blipFill>
        <p:spPr>
          <a:xfrm>
            <a:off x="136479" y="2418395"/>
            <a:ext cx="5162266" cy="4502258"/>
          </a:xfrm>
          <a:prstGeom prst="rect">
            <a:avLst/>
          </a:prstGeom>
        </p:spPr>
      </p:pic>
      <p:pic>
        <p:nvPicPr>
          <p:cNvPr id="5" name="Picture 4">
            <a:extLst>
              <a:ext uri="{FF2B5EF4-FFF2-40B4-BE49-F238E27FC236}">
                <a16:creationId xmlns:a16="http://schemas.microsoft.com/office/drawing/2014/main" id="{5AE27D13-3E33-B2E6-9B6B-2D8D65A221D1}"/>
              </a:ext>
            </a:extLst>
          </p:cNvPr>
          <p:cNvPicPr>
            <a:picLocks noChangeAspect="1"/>
          </p:cNvPicPr>
          <p:nvPr/>
        </p:nvPicPr>
        <p:blipFill rotWithShape="1">
          <a:blip r:embed="rId3"/>
          <a:srcRect r="68649"/>
          <a:stretch/>
        </p:blipFill>
        <p:spPr>
          <a:xfrm>
            <a:off x="6174466" y="4893677"/>
            <a:ext cx="1837908" cy="1908162"/>
          </a:xfrm>
          <a:prstGeom prst="rect">
            <a:avLst/>
          </a:prstGeom>
        </p:spPr>
      </p:pic>
      <p:pic>
        <p:nvPicPr>
          <p:cNvPr id="7" name="Picture 6">
            <a:extLst>
              <a:ext uri="{FF2B5EF4-FFF2-40B4-BE49-F238E27FC236}">
                <a16:creationId xmlns:a16="http://schemas.microsoft.com/office/drawing/2014/main" id="{52EA9041-A948-BBC6-C56B-33442127A306}"/>
              </a:ext>
            </a:extLst>
          </p:cNvPr>
          <p:cNvPicPr>
            <a:picLocks noChangeAspect="1"/>
          </p:cNvPicPr>
          <p:nvPr/>
        </p:nvPicPr>
        <p:blipFill rotWithShape="1">
          <a:blip r:embed="rId2"/>
          <a:srcRect l="47229" t="32945" b="24673"/>
          <a:stretch/>
        </p:blipFill>
        <p:spPr>
          <a:xfrm>
            <a:off x="5131559" y="2554659"/>
            <a:ext cx="5761630" cy="1908162"/>
          </a:xfrm>
          <a:prstGeom prst="rect">
            <a:avLst/>
          </a:prstGeom>
        </p:spPr>
      </p:pic>
      <p:sp>
        <p:nvSpPr>
          <p:cNvPr id="8" name="TextBox 7">
            <a:extLst>
              <a:ext uri="{FF2B5EF4-FFF2-40B4-BE49-F238E27FC236}">
                <a16:creationId xmlns:a16="http://schemas.microsoft.com/office/drawing/2014/main" id="{2DBC46EB-35EC-FADC-FD2F-CA97AC3FF9C4}"/>
              </a:ext>
            </a:extLst>
          </p:cNvPr>
          <p:cNvSpPr txBox="1"/>
          <p:nvPr/>
        </p:nvSpPr>
        <p:spPr>
          <a:xfrm>
            <a:off x="5919400" y="4394398"/>
            <a:ext cx="1947713" cy="369332"/>
          </a:xfrm>
          <a:prstGeom prst="rect">
            <a:avLst/>
          </a:prstGeom>
          <a:noFill/>
        </p:spPr>
        <p:txBody>
          <a:bodyPr wrap="none" rtlCol="0">
            <a:spAutoFit/>
          </a:bodyPr>
          <a:lstStyle/>
          <a:p>
            <a:r>
              <a:rPr lang="en-US" dirty="0"/>
              <a:t>2D representation:</a:t>
            </a:r>
          </a:p>
        </p:txBody>
      </p:sp>
      <p:pic>
        <p:nvPicPr>
          <p:cNvPr id="9" name="Picture 8">
            <a:extLst>
              <a:ext uri="{FF2B5EF4-FFF2-40B4-BE49-F238E27FC236}">
                <a16:creationId xmlns:a16="http://schemas.microsoft.com/office/drawing/2014/main" id="{68EF06A3-5CDC-F47C-DFDC-7E981975022F}"/>
              </a:ext>
            </a:extLst>
          </p:cNvPr>
          <p:cNvPicPr>
            <a:picLocks noChangeAspect="1"/>
          </p:cNvPicPr>
          <p:nvPr/>
        </p:nvPicPr>
        <p:blipFill rotWithShape="1">
          <a:blip r:embed="rId3"/>
          <a:srcRect l="33014" r="33330"/>
          <a:stretch/>
        </p:blipFill>
        <p:spPr>
          <a:xfrm>
            <a:off x="9396784" y="4853212"/>
            <a:ext cx="1947714" cy="1883641"/>
          </a:xfrm>
          <a:prstGeom prst="rect">
            <a:avLst/>
          </a:prstGeom>
        </p:spPr>
      </p:pic>
      <p:sp>
        <p:nvSpPr>
          <p:cNvPr id="10" name="TextBox 9">
            <a:extLst>
              <a:ext uri="{FF2B5EF4-FFF2-40B4-BE49-F238E27FC236}">
                <a16:creationId xmlns:a16="http://schemas.microsoft.com/office/drawing/2014/main" id="{5BA98EB8-7E23-447D-CABC-6C5906CC7526}"/>
              </a:ext>
            </a:extLst>
          </p:cNvPr>
          <p:cNvSpPr txBox="1"/>
          <p:nvPr/>
        </p:nvSpPr>
        <p:spPr>
          <a:xfrm>
            <a:off x="5784138" y="6020181"/>
            <a:ext cx="466794" cy="369332"/>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E2A72819-8E68-C1C9-E802-EAC978EFEB6A}"/>
              </a:ext>
            </a:extLst>
          </p:cNvPr>
          <p:cNvSpPr txBox="1"/>
          <p:nvPr/>
        </p:nvSpPr>
        <p:spPr>
          <a:xfrm>
            <a:off x="8927136" y="4139655"/>
            <a:ext cx="2937792" cy="646331"/>
          </a:xfrm>
          <a:prstGeom prst="rect">
            <a:avLst/>
          </a:prstGeom>
          <a:noFill/>
        </p:spPr>
        <p:txBody>
          <a:bodyPr wrap="none" rtlCol="0">
            <a:spAutoFit/>
          </a:bodyPr>
          <a:lstStyle/>
          <a:p>
            <a:r>
              <a:rPr lang="en-US" b="1" dirty="0"/>
              <a:t>Problem: some reads can fall</a:t>
            </a:r>
          </a:p>
          <a:p>
            <a:r>
              <a:rPr lang="en-US" b="1" dirty="0"/>
              <a:t>between clusters:</a:t>
            </a:r>
          </a:p>
        </p:txBody>
      </p:sp>
    </p:spTree>
    <p:extLst>
      <p:ext uri="{BB962C8B-B14F-4D97-AF65-F5344CB8AC3E}">
        <p14:creationId xmlns:p14="http://schemas.microsoft.com/office/powerpoint/2010/main" val="371175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B475-1B94-3922-A1AE-3480A4551C27}"/>
              </a:ext>
            </a:extLst>
          </p:cNvPr>
          <p:cNvSpPr>
            <a:spLocks noGrp="1"/>
          </p:cNvSpPr>
          <p:nvPr>
            <p:ph type="title"/>
          </p:nvPr>
        </p:nvSpPr>
        <p:spPr>
          <a:xfrm>
            <a:off x="838200" y="-57958"/>
            <a:ext cx="10515600" cy="1325563"/>
          </a:xfrm>
        </p:spPr>
        <p:txBody>
          <a:bodyPr>
            <a:normAutofit/>
          </a:bodyPr>
          <a:lstStyle/>
          <a:p>
            <a:r>
              <a:rPr lang="en-US" sz="4000" dirty="0"/>
              <a:t>4. </a:t>
            </a:r>
            <a:r>
              <a:rPr lang="en-US" sz="4000" i="1" dirty="0"/>
              <a:t>Option 1.</a:t>
            </a:r>
            <a:r>
              <a:rPr lang="en-US" sz="4000" dirty="0"/>
              <a:t> OTU clustering:</a:t>
            </a:r>
            <a:br>
              <a:rPr lang="en-US" sz="4000" dirty="0"/>
            </a:br>
            <a:r>
              <a:rPr lang="en-US" sz="4000" dirty="0"/>
              <a:t>Alternative algorithm: Swarm</a:t>
            </a:r>
          </a:p>
        </p:txBody>
      </p:sp>
      <p:pic>
        <p:nvPicPr>
          <p:cNvPr id="5" name="Content Placeholder 4" descr="A diagram of a diagram of a complex structure&#10;&#10;Description automatically generated with medium confidence">
            <a:extLst>
              <a:ext uri="{FF2B5EF4-FFF2-40B4-BE49-F238E27FC236}">
                <a16:creationId xmlns:a16="http://schemas.microsoft.com/office/drawing/2014/main" id="{139BF703-9CCD-CB64-BB6C-D00E8D598C76}"/>
              </a:ext>
            </a:extLst>
          </p:cNvPr>
          <p:cNvPicPr>
            <a:picLocks noGrp="1" noChangeAspect="1"/>
          </p:cNvPicPr>
          <p:nvPr>
            <p:ph idx="1"/>
          </p:nvPr>
        </p:nvPicPr>
        <p:blipFill>
          <a:blip r:embed="rId2"/>
          <a:stretch>
            <a:fillRect/>
          </a:stretch>
        </p:blipFill>
        <p:spPr>
          <a:xfrm>
            <a:off x="612821" y="3498158"/>
            <a:ext cx="6060934" cy="3126790"/>
          </a:xfrm>
        </p:spPr>
      </p:pic>
      <p:sp>
        <p:nvSpPr>
          <p:cNvPr id="6" name="TextBox 5">
            <a:extLst>
              <a:ext uri="{FF2B5EF4-FFF2-40B4-BE49-F238E27FC236}">
                <a16:creationId xmlns:a16="http://schemas.microsoft.com/office/drawing/2014/main" id="{71B30D93-A463-3BE1-256B-56EC4B462921}"/>
              </a:ext>
            </a:extLst>
          </p:cNvPr>
          <p:cNvSpPr txBox="1"/>
          <p:nvPr/>
        </p:nvSpPr>
        <p:spPr>
          <a:xfrm>
            <a:off x="7540961" y="6100787"/>
            <a:ext cx="3812839" cy="646331"/>
          </a:xfrm>
          <a:prstGeom prst="rect">
            <a:avLst/>
          </a:prstGeom>
          <a:noFill/>
        </p:spPr>
        <p:txBody>
          <a:bodyPr wrap="none" rtlCol="0">
            <a:spAutoFit/>
          </a:bodyPr>
          <a:lstStyle/>
          <a:p>
            <a:pPr algn="ctr"/>
            <a:r>
              <a:rPr lang="en-US" dirty="0"/>
              <a:t>Description at the top and figure taken</a:t>
            </a:r>
            <a:br>
              <a:rPr lang="en-US" dirty="0"/>
            </a:br>
            <a:r>
              <a:rPr lang="en-US" dirty="0"/>
              <a:t>from swarm v2 paper</a:t>
            </a:r>
          </a:p>
        </p:txBody>
      </p:sp>
      <p:sp>
        <p:nvSpPr>
          <p:cNvPr id="7" name="TextBox 6">
            <a:extLst>
              <a:ext uri="{FF2B5EF4-FFF2-40B4-BE49-F238E27FC236}">
                <a16:creationId xmlns:a16="http://schemas.microsoft.com/office/drawing/2014/main" id="{39E1D294-CE8D-A518-3829-991745E768C8}"/>
              </a:ext>
            </a:extLst>
          </p:cNvPr>
          <p:cNvSpPr txBox="1"/>
          <p:nvPr/>
        </p:nvSpPr>
        <p:spPr>
          <a:xfrm>
            <a:off x="491318" y="1199365"/>
            <a:ext cx="11423177" cy="2246769"/>
          </a:xfrm>
          <a:prstGeom prst="rect">
            <a:avLst/>
          </a:prstGeom>
          <a:noFill/>
        </p:spPr>
        <p:txBody>
          <a:bodyPr wrap="square" rtlCol="0">
            <a:spAutoFit/>
          </a:bodyPr>
          <a:lstStyle/>
          <a:p>
            <a:pPr marL="457200" indent="-457200">
              <a:buFont typeface="Arial" panose="020B0604020202020204" pitchFamily="34" charset="0"/>
              <a:buChar char="•"/>
            </a:pPr>
            <a:r>
              <a:rPr lang="en-CA" sz="2800" dirty="0"/>
              <a:t>Swarm is another clustering algorithm. It has 2 phases:</a:t>
            </a:r>
          </a:p>
          <a:p>
            <a:pPr marL="457200" indent="-457200">
              <a:buFont typeface="Arial" panose="020B0604020202020204" pitchFamily="34" charset="0"/>
              <a:buChar char="•"/>
            </a:pPr>
            <a:r>
              <a:rPr lang="en-CA" sz="2800" i="1" dirty="0"/>
              <a:t>growth</a:t>
            </a:r>
            <a:r>
              <a:rPr lang="en-CA" sz="2800" dirty="0"/>
              <a:t> phase: sequence differences between aligned pairs of amplicons are computed to delineate OTUs</a:t>
            </a:r>
          </a:p>
          <a:p>
            <a:pPr marL="457200" indent="-457200">
              <a:buFont typeface="Arial" panose="020B0604020202020204" pitchFamily="34" charset="0"/>
              <a:buChar char="•"/>
            </a:pPr>
            <a:r>
              <a:rPr lang="en-CA" sz="2800" i="1" dirty="0"/>
              <a:t>breaking</a:t>
            </a:r>
            <a:r>
              <a:rPr lang="en-CA" sz="2800" dirty="0"/>
              <a:t> phase: Swarm uses amplicon abundance information and OTUs’ internal structures to refine the clustering results</a:t>
            </a:r>
            <a:endParaRPr lang="en-US" sz="2800" dirty="0"/>
          </a:p>
        </p:txBody>
      </p:sp>
      <p:sp>
        <p:nvSpPr>
          <p:cNvPr id="9" name="TextBox 8">
            <a:extLst>
              <a:ext uri="{FF2B5EF4-FFF2-40B4-BE49-F238E27FC236}">
                <a16:creationId xmlns:a16="http://schemas.microsoft.com/office/drawing/2014/main" id="{38ADBA0C-99BC-7D9C-42A0-4D2FACD18B8A}"/>
              </a:ext>
            </a:extLst>
          </p:cNvPr>
          <p:cNvSpPr txBox="1"/>
          <p:nvPr/>
        </p:nvSpPr>
        <p:spPr>
          <a:xfrm>
            <a:off x="7015803" y="3531005"/>
            <a:ext cx="4863153" cy="2308324"/>
          </a:xfrm>
          <a:prstGeom prst="rect">
            <a:avLst/>
          </a:prstGeom>
          <a:noFill/>
        </p:spPr>
        <p:txBody>
          <a:bodyPr wrap="square" rtlCol="0">
            <a:spAutoFit/>
          </a:bodyPr>
          <a:lstStyle/>
          <a:p>
            <a:r>
              <a:rPr lang="en-US" sz="2400" dirty="0"/>
              <a:t>Advantage: not based on a static</a:t>
            </a:r>
          </a:p>
          <a:p>
            <a:r>
              <a:rPr lang="en-US" sz="2400" dirty="0"/>
              <a:t>similarity threshold</a:t>
            </a:r>
          </a:p>
          <a:p>
            <a:r>
              <a:rPr lang="en-US" sz="2400" dirty="0"/>
              <a:t>But in praxis: results can be better, but ALSO WORSE than with greedy algorithms (for example with </a:t>
            </a:r>
            <a:r>
              <a:rPr lang="en-US" sz="2400" dirty="0" err="1"/>
              <a:t>vsearch</a:t>
            </a:r>
            <a:r>
              <a:rPr lang="en-US" sz="2400" dirty="0"/>
              <a:t>) (see </a:t>
            </a:r>
            <a:r>
              <a:rPr lang="en-US" sz="2400" dirty="0">
                <a:hlinkClick r:id="rId3"/>
              </a:rPr>
              <a:t>this paper</a:t>
            </a:r>
            <a:r>
              <a:rPr lang="en-US" sz="2400" dirty="0"/>
              <a:t>)</a:t>
            </a:r>
          </a:p>
        </p:txBody>
      </p:sp>
    </p:spTree>
    <p:extLst>
      <p:ext uri="{BB962C8B-B14F-4D97-AF65-F5344CB8AC3E}">
        <p14:creationId xmlns:p14="http://schemas.microsoft.com/office/powerpoint/2010/main" val="1342028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795</Words>
  <Application>Microsoft Macintosh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Metabarcoding – data processing steps explained</vt:lpstr>
      <vt:lpstr>From samples to sequencing data</vt:lpstr>
      <vt:lpstr>1. Paired-end merging</vt:lpstr>
      <vt:lpstr>2. Primer trimming</vt:lpstr>
      <vt:lpstr>3.1 Quality filtering: based on read length</vt:lpstr>
      <vt:lpstr>3.2 Quality filtering: based on quality scores</vt:lpstr>
      <vt:lpstr>Next step: either clustering into OTUs, OR denoising into ESVs, OR even a combination of both</vt:lpstr>
      <vt:lpstr>4. Option 1. OTU clustering: Greedy algorithm (for example vsearch)</vt:lpstr>
      <vt:lpstr>4. Option 1. OTU clustering: Alternative algorithm: Swarm</vt:lpstr>
      <vt:lpstr>4. Option 1. OTU clustering: other algorithms</vt:lpstr>
      <vt:lpstr>4. Option 2. Denoising (ESV generation)</vt:lpstr>
      <vt:lpstr>5. Chimera removal</vt:lpstr>
      <vt:lpstr>Result: ESV or OTU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Metabarcoding steps explained</dc:title>
  <dc:creator>Christopher Hempel</dc:creator>
  <cp:lastModifiedBy>Christopher Hempel</cp:lastModifiedBy>
  <cp:revision>44</cp:revision>
  <dcterms:created xsi:type="dcterms:W3CDTF">2023-09-11T19:42:02Z</dcterms:created>
  <dcterms:modified xsi:type="dcterms:W3CDTF">2024-01-15T23:04:13Z</dcterms:modified>
</cp:coreProperties>
</file>