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879393" y="854902"/>
            <a:ext cx="2693457" cy="505267"/>
          </a:xfrm>
          <a:prstGeom prst="rect">
            <a:avLst/>
          </a:prstGeom>
        </p:spPr>
        <p:txBody>
          <a:bodyPr vert="horz" wrap="square" lIns="0" tIns="12700" rIns="0" bIns="0" rtlCol="0">
            <a:spAutoFit/>
          </a:bodyPr>
          <a:lstStyle/>
          <a:p>
            <a:pPr marL="12700">
              <a:lnSpc>
                <a:spcPct val="100000"/>
              </a:lnSpc>
              <a:spcBef>
                <a:spcPts val="100"/>
              </a:spcBef>
            </a:pPr>
            <a:r>
              <a:rPr sz="3200" b="1" spc="-5" dirty="0" smtClean="0">
                <a:solidFill>
                  <a:srgbClr val="FFFFFF"/>
                </a:solidFill>
                <a:latin typeface="Poppins" panose="00000500000000000000" pitchFamily="2" charset="0"/>
                <a:cs typeface="Poppins" panose="00000500000000000000" pitchFamily="2" charset="0"/>
              </a:rPr>
              <a:t>PROJEC</a:t>
            </a:r>
            <a:r>
              <a:rPr sz="3200" b="1" dirty="0" smtClean="0">
                <a:solidFill>
                  <a:srgbClr val="FFFFFF"/>
                </a:solidFill>
                <a:latin typeface="Poppins" panose="00000500000000000000" pitchFamily="2" charset="0"/>
                <a:cs typeface="Poppins" panose="00000500000000000000" pitchFamily="2" charset="0"/>
              </a:rPr>
              <a:t>T</a:t>
            </a:r>
            <a:r>
              <a:rPr sz="3200" b="1" spc="-30" dirty="0" smtClean="0">
                <a:solidFill>
                  <a:srgbClr val="FFFFFF"/>
                </a:solidFill>
                <a:latin typeface="Poppins" panose="00000500000000000000" pitchFamily="2" charset="0"/>
                <a:cs typeface="Poppins" panose="00000500000000000000" pitchFamily="2" charset="0"/>
              </a:rPr>
              <a:t> </a:t>
            </a:r>
            <a:r>
              <a:rPr sz="3200" b="1" dirty="0">
                <a:solidFill>
                  <a:srgbClr val="FFFFFF"/>
                </a:solidFill>
                <a:latin typeface="Poppins" panose="00000500000000000000" pitchFamily="2" charset="0"/>
                <a:cs typeface="Poppins" panose="00000500000000000000" pitchFamily="2" charset="0"/>
              </a:rPr>
              <a:t>ID:</a:t>
            </a:r>
            <a:endParaRPr sz="3200" b="1" dirty="0">
              <a:latin typeface="Poppins" panose="00000500000000000000" pitchFamily="2" charset="0"/>
              <a:cs typeface="Poppins" panose="00000500000000000000" pitchFamily="2" charset="0"/>
            </a:endParaRPr>
          </a:p>
        </p:txBody>
      </p:sp>
      <p:sp>
        <p:nvSpPr>
          <p:cNvPr id="5" name="object 3"/>
          <p:cNvSpPr txBox="1"/>
          <p:nvPr/>
        </p:nvSpPr>
        <p:spPr>
          <a:xfrm>
            <a:off x="5572850" y="854902"/>
            <a:ext cx="2168280" cy="505267"/>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FFFFFF"/>
                </a:solidFill>
                <a:latin typeface="Poppins" panose="00000500000000000000" pitchFamily="2" charset="0"/>
                <a:cs typeface="Poppins" panose="00000500000000000000" pitchFamily="2" charset="0"/>
              </a:rPr>
              <a:t>SWEM-28</a:t>
            </a:r>
            <a:endParaRPr sz="3200" b="1" dirty="0">
              <a:latin typeface="Poppins" panose="00000500000000000000" pitchFamily="2" charset="0"/>
              <a:cs typeface="Poppins" panose="00000500000000000000" pitchFamily="2" charset="0"/>
            </a:endParaRPr>
          </a:p>
        </p:txBody>
      </p:sp>
      <p:grpSp>
        <p:nvGrpSpPr>
          <p:cNvPr id="7" name="object 5"/>
          <p:cNvGrpSpPr/>
          <p:nvPr/>
        </p:nvGrpSpPr>
        <p:grpSpPr>
          <a:xfrm>
            <a:off x="8338921" y="0"/>
            <a:ext cx="3853079" cy="2815198"/>
            <a:chOff x="7751344" y="163255"/>
            <a:chExt cx="3853079" cy="2815198"/>
          </a:xfrm>
        </p:grpSpPr>
        <p:pic>
          <p:nvPicPr>
            <p:cNvPr id="8" name="object 6"/>
            <p:cNvPicPr/>
            <p:nvPr/>
          </p:nvPicPr>
          <p:blipFill>
            <a:blip r:embed="rId2" cstate="print"/>
            <a:stretch>
              <a:fillRect/>
            </a:stretch>
          </p:blipFill>
          <p:spPr>
            <a:xfrm>
              <a:off x="9919624" y="1429374"/>
              <a:ext cx="1684799" cy="1549079"/>
            </a:xfrm>
            <a:prstGeom prst="rect">
              <a:avLst/>
            </a:prstGeom>
          </p:spPr>
        </p:pic>
        <p:pic>
          <p:nvPicPr>
            <p:cNvPr id="9" name="object 7"/>
            <p:cNvPicPr/>
            <p:nvPr/>
          </p:nvPicPr>
          <p:blipFill>
            <a:blip r:embed="rId3" cstate="print"/>
            <a:stretch>
              <a:fillRect/>
            </a:stretch>
          </p:blipFill>
          <p:spPr>
            <a:xfrm>
              <a:off x="7751344" y="163255"/>
              <a:ext cx="3853079" cy="1266119"/>
            </a:xfrm>
            <a:prstGeom prst="rect">
              <a:avLst/>
            </a:prstGeom>
          </p:spPr>
        </p:pic>
      </p:grpSp>
      <p:sp>
        <p:nvSpPr>
          <p:cNvPr id="10" name="object 8"/>
          <p:cNvSpPr txBox="1"/>
          <p:nvPr/>
        </p:nvSpPr>
        <p:spPr>
          <a:xfrm>
            <a:off x="4705717" y="2040658"/>
            <a:ext cx="3288751" cy="1459374"/>
          </a:xfrm>
          <a:prstGeom prst="rect">
            <a:avLst/>
          </a:prstGeom>
        </p:spPr>
        <p:txBody>
          <a:bodyPr vert="horz" wrap="square" lIns="0" tIns="12700" rIns="0" bIns="0" rtlCol="0">
            <a:spAutoFit/>
          </a:bodyPr>
          <a:lstStyle/>
          <a:p>
            <a:pPr marL="209550">
              <a:lnSpc>
                <a:spcPct val="100000"/>
              </a:lnSpc>
              <a:spcBef>
                <a:spcPts val="100"/>
              </a:spcBef>
            </a:pPr>
            <a:r>
              <a:rPr sz="3200" b="1" spc="-5" dirty="0">
                <a:solidFill>
                  <a:srgbClr val="FFFFFF"/>
                </a:solidFill>
                <a:latin typeface="Poppins SemiBold" panose="00000700000000000000" pitchFamily="2" charset="0"/>
                <a:cs typeface="Poppins SemiBold" panose="00000700000000000000" pitchFamily="2" charset="0"/>
              </a:rPr>
              <a:t>Meri</a:t>
            </a:r>
            <a:r>
              <a:rPr sz="3200" b="1" spc="-50" dirty="0">
                <a:solidFill>
                  <a:srgbClr val="FFFFFF"/>
                </a:solidFill>
                <a:latin typeface="Poppins SemiBold" panose="00000700000000000000" pitchFamily="2" charset="0"/>
                <a:cs typeface="Poppins SemiBold" panose="00000700000000000000" pitchFamily="2" charset="0"/>
              </a:rPr>
              <a:t> </a:t>
            </a:r>
            <a:r>
              <a:rPr sz="3200" b="1" spc="-5" dirty="0">
                <a:solidFill>
                  <a:srgbClr val="FFFFFF"/>
                </a:solidFill>
                <a:latin typeface="Poppins SemiBold" panose="00000700000000000000" pitchFamily="2" charset="0"/>
                <a:cs typeface="Poppins SemiBold" panose="00000700000000000000" pitchFamily="2" charset="0"/>
              </a:rPr>
              <a:t>Kitab</a:t>
            </a:r>
            <a:endParaRPr sz="3200" dirty="0">
              <a:latin typeface="Poppins SemiBold" panose="00000700000000000000" pitchFamily="2" charset="0"/>
              <a:cs typeface="Poppins SemiBold" panose="00000700000000000000" pitchFamily="2" charset="0"/>
            </a:endParaRPr>
          </a:p>
          <a:p>
            <a:pPr marL="12700">
              <a:lnSpc>
                <a:spcPct val="100000"/>
              </a:lnSpc>
              <a:spcBef>
                <a:spcPts val="2350"/>
              </a:spcBef>
            </a:pPr>
            <a:r>
              <a:rPr sz="2000" spc="-5" dirty="0">
                <a:solidFill>
                  <a:srgbClr val="FFFFFF"/>
                </a:solidFill>
                <a:latin typeface="Poppins SemiBold" panose="00000700000000000000" pitchFamily="2" charset="0"/>
                <a:cs typeface="Poppins SemiBold" panose="00000700000000000000" pitchFamily="2" charset="0"/>
              </a:rPr>
              <a:t>GROUP</a:t>
            </a:r>
            <a:r>
              <a:rPr sz="2000" spc="-114" dirty="0">
                <a:solidFill>
                  <a:srgbClr val="FFFFFF"/>
                </a:solidFill>
                <a:latin typeface="Poppins SemiBold" panose="00000700000000000000" pitchFamily="2" charset="0"/>
                <a:cs typeface="Poppins SemiBold" panose="00000700000000000000" pitchFamily="2" charset="0"/>
              </a:rPr>
              <a:t> </a:t>
            </a:r>
            <a:r>
              <a:rPr sz="2000" spc="-5" dirty="0">
                <a:solidFill>
                  <a:srgbClr val="FFFFFF"/>
                </a:solidFill>
                <a:latin typeface="Poppins SemiBold" panose="00000700000000000000" pitchFamily="2" charset="0"/>
                <a:cs typeface="Poppins SemiBold" panose="00000700000000000000" pitchFamily="2" charset="0"/>
              </a:rPr>
              <a:t>MEMBERS:</a:t>
            </a:r>
            <a:endParaRPr sz="2000" dirty="0">
              <a:latin typeface="Poppins SemiBold" panose="00000700000000000000" pitchFamily="2" charset="0"/>
              <a:cs typeface="Poppins SemiBold" panose="00000700000000000000" pitchFamily="2" charset="0"/>
            </a:endParaRPr>
          </a:p>
          <a:p>
            <a:pPr marL="1392555">
              <a:lnSpc>
                <a:spcPct val="100000"/>
              </a:lnSpc>
              <a:spcBef>
                <a:spcPts val="935"/>
              </a:spcBef>
            </a:pPr>
            <a:r>
              <a:rPr sz="1450" spc="-10" dirty="0">
                <a:latin typeface="Poppins SemiBold" panose="00000700000000000000" pitchFamily="2" charset="0"/>
                <a:cs typeface="Poppins SemiBold" panose="00000700000000000000" pitchFamily="2" charset="0"/>
              </a:rPr>
              <a:t>ROLL#.2K20/SWE/39</a:t>
            </a:r>
            <a:endParaRPr sz="1450" dirty="0">
              <a:latin typeface="Poppins SemiBold" panose="00000700000000000000" pitchFamily="2" charset="0"/>
              <a:cs typeface="Poppins SemiBold" panose="00000700000000000000" pitchFamily="2" charset="0"/>
            </a:endParaRPr>
          </a:p>
        </p:txBody>
      </p:sp>
      <p:sp>
        <p:nvSpPr>
          <p:cNvPr id="11" name="object 9"/>
          <p:cNvSpPr txBox="1"/>
          <p:nvPr/>
        </p:nvSpPr>
        <p:spPr>
          <a:xfrm>
            <a:off x="3288660" y="3181433"/>
            <a:ext cx="2014855" cy="857927"/>
          </a:xfrm>
          <a:prstGeom prst="rect">
            <a:avLst/>
          </a:prstGeom>
        </p:spPr>
        <p:txBody>
          <a:bodyPr vert="horz" wrap="square" lIns="0" tIns="49530" rIns="0" bIns="0" rtlCol="0">
            <a:spAutoFit/>
          </a:bodyPr>
          <a:lstStyle/>
          <a:p>
            <a:pPr marL="408940" indent="-396875">
              <a:lnSpc>
                <a:spcPct val="100000"/>
              </a:lnSpc>
              <a:spcBef>
                <a:spcPts val="390"/>
              </a:spcBef>
              <a:buSzPct val="117241"/>
              <a:buAutoNum type="arabicPeriod"/>
              <a:tabLst>
                <a:tab pos="408940" algn="l"/>
                <a:tab pos="409575" algn="l"/>
              </a:tabLst>
            </a:pPr>
            <a:r>
              <a:rPr sz="1450" spc="-10" dirty="0">
                <a:latin typeface="Poppins Medium" panose="00000600000000000000" pitchFamily="2" charset="0"/>
                <a:cs typeface="Poppins Medium" panose="00000600000000000000" pitchFamily="2" charset="0"/>
              </a:rPr>
              <a:t>HEMRAJ</a:t>
            </a:r>
            <a:endParaRPr sz="1450" dirty="0">
              <a:latin typeface="Poppins Medium" panose="00000600000000000000" pitchFamily="2" charset="0"/>
              <a:cs typeface="Poppins Medium" panose="00000600000000000000" pitchFamily="2" charset="0"/>
            </a:endParaRPr>
          </a:p>
          <a:p>
            <a:pPr marL="408940" indent="-396875">
              <a:lnSpc>
                <a:spcPct val="100000"/>
              </a:lnSpc>
              <a:spcBef>
                <a:spcPts val="595"/>
              </a:spcBef>
              <a:buSzPct val="117241"/>
              <a:buAutoNum type="arabicPeriod"/>
              <a:tabLst>
                <a:tab pos="408940" algn="l"/>
                <a:tab pos="409575" algn="l"/>
              </a:tabLst>
            </a:pPr>
            <a:r>
              <a:rPr sz="1450" spc="-10" dirty="0">
                <a:latin typeface="Poppins Medium" panose="00000600000000000000" pitchFamily="2" charset="0"/>
                <a:cs typeface="Poppins Medium" panose="00000600000000000000" pitchFamily="2" charset="0"/>
              </a:rPr>
              <a:t>ASAD</a:t>
            </a:r>
            <a:r>
              <a:rPr sz="1450" spc="-40" dirty="0">
                <a:latin typeface="Poppins Medium" panose="00000600000000000000" pitchFamily="2" charset="0"/>
                <a:cs typeface="Poppins Medium" panose="00000600000000000000" pitchFamily="2" charset="0"/>
              </a:rPr>
              <a:t> </a:t>
            </a:r>
            <a:r>
              <a:rPr sz="1450" spc="-10" dirty="0">
                <a:latin typeface="Poppins Medium" panose="00000600000000000000" pitchFamily="2" charset="0"/>
                <a:cs typeface="Poppins Medium" panose="00000600000000000000" pitchFamily="2" charset="0"/>
              </a:rPr>
              <a:t>SABIR</a:t>
            </a:r>
            <a:endParaRPr sz="1450" dirty="0">
              <a:latin typeface="Poppins Medium" panose="00000600000000000000" pitchFamily="2" charset="0"/>
              <a:cs typeface="Poppins Medium" panose="00000600000000000000" pitchFamily="2" charset="0"/>
            </a:endParaRPr>
          </a:p>
          <a:p>
            <a:pPr marL="408940" indent="-394335">
              <a:lnSpc>
                <a:spcPct val="100000"/>
              </a:lnSpc>
              <a:spcBef>
                <a:spcPts val="615"/>
              </a:spcBef>
              <a:buSzPct val="118518"/>
              <a:buAutoNum type="arabicPeriod"/>
              <a:tabLst>
                <a:tab pos="408940" algn="l"/>
                <a:tab pos="409575" algn="l"/>
              </a:tabLst>
            </a:pPr>
            <a:r>
              <a:rPr sz="1350" dirty="0">
                <a:latin typeface="Poppins Medium" panose="00000600000000000000" pitchFamily="2" charset="0"/>
                <a:cs typeface="Poppins Medium" panose="00000600000000000000" pitchFamily="2" charset="0"/>
              </a:rPr>
              <a:t>AIJA</a:t>
            </a:r>
            <a:r>
              <a:rPr sz="1350" spc="5" dirty="0">
                <a:latin typeface="Poppins Medium" panose="00000600000000000000" pitchFamily="2" charset="0"/>
                <a:cs typeface="Poppins Medium" panose="00000600000000000000" pitchFamily="2" charset="0"/>
              </a:rPr>
              <a:t>Z</a:t>
            </a:r>
            <a:r>
              <a:rPr sz="1350" spc="-75" dirty="0">
                <a:latin typeface="Poppins Medium" panose="00000600000000000000" pitchFamily="2" charset="0"/>
                <a:cs typeface="Poppins Medium" panose="00000600000000000000" pitchFamily="2" charset="0"/>
              </a:rPr>
              <a:t> </a:t>
            </a:r>
            <a:r>
              <a:rPr sz="1350" dirty="0">
                <a:latin typeface="Poppins Medium" panose="00000600000000000000" pitchFamily="2" charset="0"/>
                <a:cs typeface="Poppins Medium" panose="00000600000000000000" pitchFamily="2" charset="0"/>
              </a:rPr>
              <a:t>AHME</a:t>
            </a:r>
            <a:r>
              <a:rPr sz="1350" spc="5" dirty="0">
                <a:latin typeface="Poppins Medium" panose="00000600000000000000" pitchFamily="2" charset="0"/>
                <a:cs typeface="Poppins Medium" panose="00000600000000000000" pitchFamily="2" charset="0"/>
              </a:rPr>
              <a:t>D</a:t>
            </a:r>
            <a:r>
              <a:rPr sz="1350" dirty="0">
                <a:latin typeface="Poppins Medium" panose="00000600000000000000" pitchFamily="2" charset="0"/>
                <a:cs typeface="Poppins Medium" panose="00000600000000000000" pitchFamily="2" charset="0"/>
              </a:rPr>
              <a:t> SANI</a:t>
            </a:r>
          </a:p>
        </p:txBody>
      </p:sp>
      <p:sp>
        <p:nvSpPr>
          <p:cNvPr id="12" name="object 10"/>
          <p:cNvSpPr txBox="1"/>
          <p:nvPr/>
        </p:nvSpPr>
        <p:spPr>
          <a:xfrm>
            <a:off x="6085760" y="3462928"/>
            <a:ext cx="2052400" cy="681597"/>
          </a:xfrm>
          <a:prstGeom prst="rect">
            <a:avLst/>
          </a:prstGeom>
        </p:spPr>
        <p:txBody>
          <a:bodyPr vert="horz" wrap="square" lIns="0" tIns="133985" rIns="0" bIns="0" rtlCol="0">
            <a:spAutoFit/>
          </a:bodyPr>
          <a:lstStyle/>
          <a:p>
            <a:pPr marL="12700">
              <a:lnSpc>
                <a:spcPct val="100000"/>
              </a:lnSpc>
              <a:spcBef>
                <a:spcPts val="1055"/>
              </a:spcBef>
            </a:pPr>
            <a:r>
              <a:rPr sz="1450" spc="-10" dirty="0">
                <a:latin typeface="Poppins Medium" panose="00000600000000000000" pitchFamily="2" charset="0"/>
                <a:cs typeface="Poppins Medium" panose="00000600000000000000" pitchFamily="2" charset="0"/>
              </a:rPr>
              <a:t>ROLL#.</a:t>
            </a:r>
            <a:r>
              <a:rPr sz="1450" spc="-50" dirty="0">
                <a:latin typeface="Poppins Medium" panose="00000600000000000000" pitchFamily="2" charset="0"/>
                <a:cs typeface="Poppins Medium" panose="00000600000000000000" pitchFamily="2" charset="0"/>
              </a:rPr>
              <a:t> </a:t>
            </a:r>
            <a:r>
              <a:rPr sz="1450" spc="-5" dirty="0">
                <a:latin typeface="Poppins Medium" panose="00000600000000000000" pitchFamily="2" charset="0"/>
                <a:cs typeface="Poppins Medium" panose="00000600000000000000" pitchFamily="2" charset="0"/>
              </a:rPr>
              <a:t>2K20/SWE/26</a:t>
            </a:r>
            <a:endParaRPr sz="1450" dirty="0">
              <a:latin typeface="Poppins Medium" panose="00000600000000000000" pitchFamily="2" charset="0"/>
              <a:cs typeface="Poppins Medium" panose="00000600000000000000" pitchFamily="2" charset="0"/>
            </a:endParaRPr>
          </a:p>
          <a:p>
            <a:pPr marL="12700">
              <a:lnSpc>
                <a:spcPct val="100000"/>
              </a:lnSpc>
              <a:spcBef>
                <a:spcPts val="919"/>
              </a:spcBef>
            </a:pPr>
            <a:r>
              <a:rPr sz="1350" dirty="0">
                <a:latin typeface="Poppins Medium" panose="00000600000000000000" pitchFamily="2" charset="0"/>
                <a:cs typeface="Poppins Medium" panose="00000600000000000000" pitchFamily="2" charset="0"/>
              </a:rPr>
              <a:t>ROLL#.</a:t>
            </a:r>
            <a:r>
              <a:rPr sz="1350" spc="-30" dirty="0">
                <a:latin typeface="Poppins Medium" panose="00000600000000000000" pitchFamily="2" charset="0"/>
                <a:cs typeface="Poppins Medium" panose="00000600000000000000" pitchFamily="2" charset="0"/>
              </a:rPr>
              <a:t> </a:t>
            </a:r>
            <a:r>
              <a:rPr sz="1350" dirty="0">
                <a:latin typeface="Poppins Medium" panose="00000600000000000000" pitchFamily="2" charset="0"/>
                <a:cs typeface="Poppins Medium" panose="00000600000000000000" pitchFamily="2" charset="0"/>
              </a:rPr>
              <a:t>2K20/SWE/18</a:t>
            </a:r>
          </a:p>
        </p:txBody>
      </p:sp>
      <p:sp>
        <p:nvSpPr>
          <p:cNvPr id="13" name="object 11"/>
          <p:cNvSpPr txBox="1"/>
          <p:nvPr/>
        </p:nvSpPr>
        <p:spPr>
          <a:xfrm>
            <a:off x="3612435" y="4383193"/>
            <a:ext cx="4239895" cy="2052165"/>
          </a:xfrm>
          <a:prstGeom prst="rect">
            <a:avLst/>
          </a:prstGeom>
        </p:spPr>
        <p:txBody>
          <a:bodyPr vert="horz" wrap="square" lIns="0" tIns="113665" rIns="0" bIns="0" rtlCol="0">
            <a:spAutoFit/>
          </a:bodyPr>
          <a:lstStyle/>
          <a:p>
            <a:pPr marL="617220">
              <a:lnSpc>
                <a:spcPct val="100000"/>
              </a:lnSpc>
              <a:spcBef>
                <a:spcPts val="895"/>
              </a:spcBef>
            </a:pPr>
            <a:r>
              <a:rPr sz="2200" spc="-25" dirty="0">
                <a:solidFill>
                  <a:srgbClr val="FFFFFF"/>
                </a:solidFill>
                <a:latin typeface="Poppins SemiBold" panose="00000700000000000000" pitchFamily="2" charset="0"/>
                <a:cs typeface="Poppins SemiBold" panose="00000700000000000000" pitchFamily="2" charset="0"/>
              </a:rPr>
              <a:t>SUPERVISOR</a:t>
            </a:r>
            <a:r>
              <a:rPr sz="2200" spc="-35" dirty="0">
                <a:solidFill>
                  <a:srgbClr val="FFFFFF"/>
                </a:solidFill>
                <a:latin typeface="Poppins SemiBold" panose="00000700000000000000" pitchFamily="2" charset="0"/>
                <a:cs typeface="Poppins SemiBold" panose="00000700000000000000" pitchFamily="2" charset="0"/>
              </a:rPr>
              <a:t> </a:t>
            </a:r>
            <a:r>
              <a:rPr sz="2200" spc="-5" dirty="0">
                <a:solidFill>
                  <a:srgbClr val="FFFFFF"/>
                </a:solidFill>
                <a:latin typeface="Poppins SemiBold" panose="00000700000000000000" pitchFamily="2" charset="0"/>
                <a:cs typeface="Poppins SemiBold" panose="00000700000000000000" pitchFamily="2" charset="0"/>
              </a:rPr>
              <a:t>NAME:</a:t>
            </a:r>
            <a:endParaRPr sz="2200" dirty="0">
              <a:latin typeface="Poppins SemiBold" panose="00000700000000000000" pitchFamily="2" charset="0"/>
              <a:cs typeface="Poppins SemiBold" panose="00000700000000000000" pitchFamily="2" charset="0"/>
            </a:endParaRPr>
          </a:p>
          <a:p>
            <a:pPr marL="511809">
              <a:lnSpc>
                <a:spcPct val="100000"/>
              </a:lnSpc>
              <a:spcBef>
                <a:spcPts val="650"/>
              </a:spcBef>
            </a:pPr>
            <a:r>
              <a:rPr sz="1800" spc="-5" dirty="0">
                <a:latin typeface="Poppins SemiBold" panose="00000700000000000000" pitchFamily="2" charset="0"/>
                <a:cs typeface="Poppins SemiBold" panose="00000700000000000000" pitchFamily="2" charset="0"/>
              </a:rPr>
              <a:t>ENGR.NOOR-UL-AIN</a:t>
            </a:r>
            <a:r>
              <a:rPr sz="1800" spc="-45" dirty="0">
                <a:latin typeface="Poppins SemiBold" panose="00000700000000000000" pitchFamily="2" charset="0"/>
                <a:cs typeface="Poppins SemiBold" panose="00000700000000000000" pitchFamily="2" charset="0"/>
              </a:rPr>
              <a:t> </a:t>
            </a:r>
            <a:r>
              <a:rPr sz="1800" spc="-70" dirty="0">
                <a:latin typeface="Poppins SemiBold" panose="00000700000000000000" pitchFamily="2" charset="0"/>
                <a:cs typeface="Poppins SemiBold" panose="00000700000000000000" pitchFamily="2" charset="0"/>
              </a:rPr>
              <a:t>PATOLI</a:t>
            </a:r>
            <a:endParaRPr sz="1800" dirty="0">
              <a:latin typeface="Poppins SemiBold" panose="00000700000000000000" pitchFamily="2" charset="0"/>
              <a:cs typeface="Poppins SemiBold" panose="00000700000000000000" pitchFamily="2" charset="0"/>
            </a:endParaRPr>
          </a:p>
          <a:p>
            <a:pPr>
              <a:lnSpc>
                <a:spcPct val="100000"/>
              </a:lnSpc>
              <a:spcBef>
                <a:spcPts val="25"/>
              </a:spcBef>
            </a:pPr>
            <a:endParaRPr sz="2000" dirty="0">
              <a:latin typeface="Times New Roman"/>
              <a:cs typeface="Times New Roman"/>
            </a:endParaRPr>
          </a:p>
          <a:p>
            <a:pPr marL="12700" marR="5080" indent="2540" algn="ctr">
              <a:lnSpc>
                <a:spcPct val="142700"/>
              </a:lnSpc>
            </a:pPr>
            <a:r>
              <a:rPr sz="1400" b="1" spc="-20" dirty="0">
                <a:solidFill>
                  <a:srgbClr val="FFFFFF"/>
                </a:solidFill>
                <a:latin typeface="Poppins SemiBold" panose="00000700000000000000" pitchFamily="2" charset="0"/>
                <a:cs typeface="Poppins SemiBold" panose="00000700000000000000" pitchFamily="2" charset="0"/>
              </a:rPr>
              <a:t>DEPARTMENT </a:t>
            </a:r>
            <a:r>
              <a:rPr sz="1400" b="1" spc="-5" dirty="0">
                <a:solidFill>
                  <a:srgbClr val="FFFFFF"/>
                </a:solidFill>
                <a:latin typeface="Poppins SemiBold" panose="00000700000000000000" pitchFamily="2" charset="0"/>
                <a:cs typeface="Poppins SemiBold" panose="00000700000000000000" pitchFamily="2" charset="0"/>
              </a:rPr>
              <a:t>OF </a:t>
            </a:r>
            <a:r>
              <a:rPr sz="1400" b="1" spc="-25" dirty="0">
                <a:solidFill>
                  <a:srgbClr val="FFFFFF"/>
                </a:solidFill>
                <a:latin typeface="Poppins SemiBold" panose="00000700000000000000" pitchFamily="2" charset="0"/>
                <a:cs typeface="Poppins SemiBold" panose="00000700000000000000" pitchFamily="2" charset="0"/>
              </a:rPr>
              <a:t>SOFTWARE </a:t>
            </a:r>
            <a:r>
              <a:rPr sz="1400" b="1" spc="-5" dirty="0">
                <a:solidFill>
                  <a:srgbClr val="FFFFFF"/>
                </a:solidFill>
                <a:latin typeface="Poppins SemiBold" panose="00000700000000000000" pitchFamily="2" charset="0"/>
                <a:cs typeface="Poppins SemiBold" panose="00000700000000000000" pitchFamily="2" charset="0"/>
              </a:rPr>
              <a:t>ENGINEERING, </a:t>
            </a:r>
            <a:r>
              <a:rPr sz="1400" b="1" dirty="0">
                <a:solidFill>
                  <a:srgbClr val="FFFFFF"/>
                </a:solidFill>
                <a:latin typeface="Poppins SemiBold" panose="00000700000000000000" pitchFamily="2" charset="0"/>
                <a:cs typeface="Poppins SemiBold" panose="00000700000000000000" pitchFamily="2" charset="0"/>
              </a:rPr>
              <a:t> </a:t>
            </a:r>
            <a:r>
              <a:rPr sz="1400" b="1" spc="-105" dirty="0">
                <a:solidFill>
                  <a:srgbClr val="FFFFFF"/>
                </a:solidFill>
                <a:latin typeface="Poppins SemiBold" panose="00000700000000000000" pitchFamily="2" charset="0"/>
                <a:cs typeface="Poppins SemiBold" panose="00000700000000000000" pitchFamily="2" charset="0"/>
              </a:rPr>
              <a:t>F</a:t>
            </a:r>
            <a:r>
              <a:rPr sz="1400" b="1" spc="-5" dirty="0">
                <a:solidFill>
                  <a:srgbClr val="FFFFFF"/>
                </a:solidFill>
                <a:latin typeface="Poppins SemiBold" panose="00000700000000000000" pitchFamily="2" charset="0"/>
                <a:cs typeface="Poppins SemiBold" panose="00000700000000000000" pitchFamily="2" charset="0"/>
              </a:rPr>
              <a:t>ACU</a:t>
            </a:r>
            <a:r>
              <a:rPr sz="1400" b="1" spc="-130" dirty="0">
                <a:solidFill>
                  <a:srgbClr val="FFFFFF"/>
                </a:solidFill>
                <a:latin typeface="Poppins SemiBold" panose="00000700000000000000" pitchFamily="2" charset="0"/>
                <a:cs typeface="Poppins SemiBold" panose="00000700000000000000" pitchFamily="2" charset="0"/>
              </a:rPr>
              <a:t>L</a:t>
            </a:r>
            <a:r>
              <a:rPr sz="1400" b="1" spc="-5" dirty="0">
                <a:solidFill>
                  <a:srgbClr val="FFFFFF"/>
                </a:solidFill>
                <a:latin typeface="Poppins SemiBold" panose="00000700000000000000" pitchFamily="2" charset="0"/>
                <a:cs typeface="Poppins SemiBold" panose="00000700000000000000" pitchFamily="2" charset="0"/>
              </a:rPr>
              <a:t>T</a:t>
            </a:r>
            <a:r>
              <a:rPr sz="1400" b="1" dirty="0">
                <a:solidFill>
                  <a:srgbClr val="FFFFFF"/>
                </a:solidFill>
                <a:latin typeface="Poppins SemiBold" panose="00000700000000000000" pitchFamily="2" charset="0"/>
                <a:cs typeface="Poppins SemiBold" panose="00000700000000000000" pitchFamily="2" charset="0"/>
              </a:rPr>
              <a:t>Y</a:t>
            </a:r>
            <a:r>
              <a:rPr sz="1400" b="1" spc="-55"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O</a:t>
            </a:r>
            <a:r>
              <a:rPr sz="1400" b="1" dirty="0">
                <a:solidFill>
                  <a:srgbClr val="FFFFFF"/>
                </a:solidFill>
                <a:latin typeface="Poppins SemiBold" panose="00000700000000000000" pitchFamily="2" charset="0"/>
                <a:cs typeface="Poppins SemiBold" panose="00000700000000000000" pitchFamily="2" charset="0"/>
              </a:rPr>
              <a:t>F</a:t>
            </a:r>
            <a:r>
              <a:rPr sz="1400" b="1" spc="-55"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ENGINEERIN</a:t>
            </a:r>
            <a:r>
              <a:rPr sz="1400" b="1" dirty="0">
                <a:solidFill>
                  <a:srgbClr val="FFFFFF"/>
                </a:solidFill>
                <a:latin typeface="Poppins SemiBold" panose="00000700000000000000" pitchFamily="2" charset="0"/>
                <a:cs typeface="Poppins SemiBold" panose="00000700000000000000" pitchFamily="2" charset="0"/>
              </a:rPr>
              <a:t>G</a:t>
            </a:r>
            <a:r>
              <a:rPr sz="1400" b="1" spc="-80"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AN</a:t>
            </a:r>
            <a:r>
              <a:rPr sz="1400" b="1" dirty="0">
                <a:solidFill>
                  <a:srgbClr val="FFFFFF"/>
                </a:solidFill>
                <a:latin typeface="Poppins SemiBold" panose="00000700000000000000" pitchFamily="2" charset="0"/>
                <a:cs typeface="Poppins SemiBold" panose="00000700000000000000" pitchFamily="2" charset="0"/>
              </a:rPr>
              <a:t>D</a:t>
            </a:r>
            <a:r>
              <a:rPr sz="1400" b="1" spc="-30"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TECHNOLOG</a:t>
            </a:r>
            <a:r>
              <a:rPr sz="1400" b="1" spc="-130" dirty="0">
                <a:solidFill>
                  <a:srgbClr val="FFFFFF"/>
                </a:solidFill>
                <a:latin typeface="Poppins SemiBold" panose="00000700000000000000" pitchFamily="2" charset="0"/>
                <a:cs typeface="Poppins SemiBold" panose="00000700000000000000" pitchFamily="2" charset="0"/>
              </a:rPr>
              <a:t>Y</a:t>
            </a:r>
            <a:r>
              <a:rPr sz="1400" b="1"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UNIVERSITY</a:t>
            </a:r>
            <a:r>
              <a:rPr sz="1400" b="1" spc="-60"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OF</a:t>
            </a:r>
            <a:r>
              <a:rPr sz="1400" b="1" spc="-60" dirty="0">
                <a:solidFill>
                  <a:srgbClr val="FFFFFF"/>
                </a:solidFill>
                <a:latin typeface="Poppins SemiBold" panose="00000700000000000000" pitchFamily="2" charset="0"/>
                <a:cs typeface="Poppins SemiBold" panose="00000700000000000000" pitchFamily="2" charset="0"/>
              </a:rPr>
              <a:t> </a:t>
            </a:r>
            <a:r>
              <a:rPr sz="1400" b="1" spc="-5" dirty="0">
                <a:solidFill>
                  <a:srgbClr val="FFFFFF"/>
                </a:solidFill>
                <a:latin typeface="Poppins SemiBold" panose="00000700000000000000" pitchFamily="2" charset="0"/>
                <a:cs typeface="Poppins SemiBold" panose="00000700000000000000" pitchFamily="2" charset="0"/>
              </a:rPr>
              <a:t>SINDH, </a:t>
            </a:r>
            <a:r>
              <a:rPr sz="1400" b="1" dirty="0">
                <a:solidFill>
                  <a:srgbClr val="FFFFFF"/>
                </a:solidFill>
                <a:latin typeface="Poppins SemiBold" panose="00000700000000000000" pitchFamily="2" charset="0"/>
                <a:cs typeface="Poppins SemiBold" panose="00000700000000000000" pitchFamily="2" charset="0"/>
              </a:rPr>
              <a:t>JAMSHORO</a:t>
            </a:r>
            <a:endParaRPr sz="1400"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07530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537" y="248210"/>
            <a:ext cx="5419725" cy="6496050"/>
          </a:xfrm>
          <a:prstGeom prst="rect">
            <a:avLst/>
          </a:prstGeom>
        </p:spPr>
      </p:pic>
    </p:spTree>
    <p:extLst>
      <p:ext uri="{BB962C8B-B14F-4D97-AF65-F5344CB8AC3E}">
        <p14:creationId xmlns:p14="http://schemas.microsoft.com/office/powerpoint/2010/main" val="388294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06456"/>
            <a:ext cx="4667250" cy="6591300"/>
          </a:xfrm>
          <a:prstGeom prst="rect">
            <a:avLst/>
          </a:prstGeom>
        </p:spPr>
      </p:pic>
    </p:spTree>
    <p:extLst>
      <p:ext uri="{BB962C8B-B14F-4D97-AF65-F5344CB8AC3E}">
        <p14:creationId xmlns:p14="http://schemas.microsoft.com/office/powerpoint/2010/main" val="426693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a:t>
            </a:r>
            <a:r>
              <a:rPr lang="en-US" dirty="0" smtClean="0"/>
              <a:t>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 y="2471864"/>
            <a:ext cx="11725835" cy="1914271"/>
          </a:xfrm>
          <a:prstGeom prst="rect">
            <a:avLst/>
          </a:prstGeom>
        </p:spPr>
      </p:pic>
    </p:spTree>
    <p:extLst>
      <p:ext uri="{BB962C8B-B14F-4D97-AF65-F5344CB8AC3E}">
        <p14:creationId xmlns:p14="http://schemas.microsoft.com/office/powerpoint/2010/main" val="397288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effectLst/>
              </a:rPr>
              <a:t>Online Book Exchange Platform:</a:t>
            </a:r>
            <a:r>
              <a:rPr lang="en-US" dirty="0">
                <a:effectLst/>
              </a:rPr>
              <a:t> Meri </a:t>
            </a:r>
            <a:r>
              <a:rPr lang="en-US" dirty="0" err="1">
                <a:effectLst/>
              </a:rPr>
              <a:t>Kitab</a:t>
            </a:r>
            <a:r>
              <a:rPr lang="en-US" dirty="0">
                <a:effectLst/>
              </a:rPr>
              <a:t> is a pioneering online platform designed to revolutionize the way people buy, sell, exchange, and donate books. Inspired by the rich history of strategic plans like the Population Census, we aim to bring the book commerce experience into the digital age</a:t>
            </a:r>
            <a:r>
              <a:rPr lang="en-US" dirty="0" smtClean="0">
                <a:effectLst/>
              </a:rPr>
              <a:t>.</a:t>
            </a:r>
          </a:p>
          <a:p>
            <a:r>
              <a:rPr lang="en-US" b="1" dirty="0">
                <a:effectLst/>
              </a:rPr>
              <a:t>Digitalizing Book Transactions:</a:t>
            </a:r>
            <a:r>
              <a:rPr lang="en-US" dirty="0">
                <a:effectLst/>
              </a:rPr>
              <a:t> Similar to the digital census initiatives in some countries, Meri </a:t>
            </a:r>
            <a:r>
              <a:rPr lang="en-US" dirty="0" err="1">
                <a:effectLst/>
              </a:rPr>
              <a:t>Kitab</a:t>
            </a:r>
            <a:r>
              <a:rPr lang="en-US" dirty="0">
                <a:effectLst/>
              </a:rPr>
              <a:t> aims to digitalize book transactions, making it easier than ever to find, acquire, or part ways with your beloved books</a:t>
            </a:r>
            <a:r>
              <a:rPr lang="en-US" dirty="0" smtClean="0">
                <a:effectLst/>
              </a:rPr>
              <a:t>.</a:t>
            </a:r>
          </a:p>
          <a:p>
            <a:pPr marL="0" indent="0">
              <a:buNone/>
            </a:pPr>
            <a:endParaRPr lang="en-US" dirty="0">
              <a:effectLst/>
            </a:endParaRPr>
          </a:p>
        </p:txBody>
      </p:sp>
    </p:spTree>
    <p:extLst>
      <p:ext uri="{BB962C8B-B14F-4D97-AF65-F5344CB8AC3E}">
        <p14:creationId xmlns:p14="http://schemas.microsoft.com/office/powerpoint/2010/main" val="101425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915" y="1449977"/>
            <a:ext cx="9905999" cy="4454434"/>
          </a:xfrm>
        </p:spPr>
        <p:txBody>
          <a:bodyPr/>
          <a:lstStyle/>
          <a:p>
            <a:r>
              <a:rPr lang="en-US" b="1" dirty="0">
                <a:effectLst/>
              </a:rPr>
              <a:t>Decentralized Approach:</a:t>
            </a:r>
            <a:r>
              <a:rPr lang="en-US" dirty="0">
                <a:effectLst/>
              </a:rPr>
              <a:t> In addition to digitalization, we adopt a decentralized approach, ensuring that book lovers across various communities can connect directly, fostering a sense of community and shared knowledge</a:t>
            </a:r>
            <a:r>
              <a:rPr lang="en-US" dirty="0" smtClean="0">
                <a:effectLst/>
              </a:rPr>
              <a:t>.</a:t>
            </a:r>
          </a:p>
          <a:p>
            <a:r>
              <a:rPr lang="en-US" b="1" dirty="0">
                <a:effectLst/>
              </a:rPr>
              <a:t>User-Centric Experience:</a:t>
            </a:r>
            <a:r>
              <a:rPr lang="en-US" dirty="0">
                <a:effectLst/>
              </a:rPr>
              <a:t> Meri </a:t>
            </a:r>
            <a:r>
              <a:rPr lang="en-US" dirty="0" err="1">
                <a:effectLst/>
              </a:rPr>
              <a:t>Kitab</a:t>
            </a:r>
            <a:r>
              <a:rPr lang="en-US" dirty="0">
                <a:effectLst/>
              </a:rPr>
              <a:t> is designed to offer a user-centric experience, allowing book enthusiasts to explore, interact, and access their favorite titles with ease</a:t>
            </a:r>
            <a:r>
              <a:rPr lang="en-US" dirty="0" smtClean="0">
                <a:effectLst/>
              </a:rPr>
              <a:t>.</a:t>
            </a:r>
          </a:p>
          <a:p>
            <a:r>
              <a:rPr lang="en-US" b="1" dirty="0">
                <a:effectLst/>
              </a:rPr>
              <a:t>Promoting Sustainability:</a:t>
            </a:r>
            <a:r>
              <a:rPr lang="en-US" dirty="0">
                <a:effectLst/>
              </a:rPr>
              <a:t> Like the transition from traditional census methods to digital alternatives, Meri </a:t>
            </a:r>
            <a:r>
              <a:rPr lang="en-US" dirty="0" err="1">
                <a:effectLst/>
              </a:rPr>
              <a:t>Kitab</a:t>
            </a:r>
            <a:r>
              <a:rPr lang="en-US" dirty="0">
                <a:effectLst/>
              </a:rPr>
              <a:t> strives to promote the sustainable and cost-effective reuse of books, reducing waste and saving valuable resources.</a:t>
            </a:r>
            <a:endParaRPr lang="en-US" dirty="0"/>
          </a:p>
        </p:txBody>
      </p:sp>
    </p:spTree>
    <p:extLst>
      <p:ext uri="{BB962C8B-B14F-4D97-AF65-F5344CB8AC3E}">
        <p14:creationId xmlns:p14="http://schemas.microsoft.com/office/powerpoint/2010/main" val="37372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b="1" dirty="0">
                <a:effectLst/>
              </a:rPr>
              <a:t>Facilitate Book Exchange:</a:t>
            </a:r>
            <a:r>
              <a:rPr lang="en-US" dirty="0">
                <a:effectLst/>
              </a:rPr>
              <a:t> Enable users to easily buy, sell, exchange, and donate books through a user-friendly online platform, promoting the reuse of books and reducing waste</a:t>
            </a:r>
            <a:r>
              <a:rPr lang="en-US" dirty="0" smtClean="0">
                <a:effectLst/>
              </a:rPr>
              <a:t>.</a:t>
            </a:r>
          </a:p>
          <a:p>
            <a:r>
              <a:rPr lang="en-US" b="1" dirty="0">
                <a:effectLst/>
              </a:rPr>
              <a:t>Enhance Book Accessibility:</a:t>
            </a:r>
            <a:r>
              <a:rPr lang="en-US" dirty="0">
                <a:effectLst/>
              </a:rPr>
              <a:t> Make a wide range of books available to readers, including those that may not be easily found in traditional bookstores, by leveraging the collective bookshelves of individuals.</a:t>
            </a:r>
            <a:endParaRPr lang="en-US" dirty="0"/>
          </a:p>
        </p:txBody>
      </p:sp>
    </p:spTree>
    <p:extLst>
      <p:ext uri="{BB962C8B-B14F-4D97-AF65-F5344CB8AC3E}">
        <p14:creationId xmlns:p14="http://schemas.microsoft.com/office/powerpoint/2010/main" val="251848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349" y="1698172"/>
            <a:ext cx="9905999" cy="3762102"/>
          </a:xfrm>
        </p:spPr>
        <p:txBody>
          <a:bodyPr/>
          <a:lstStyle/>
          <a:p>
            <a:r>
              <a:rPr lang="en-US" b="1" dirty="0">
                <a:effectLst/>
              </a:rPr>
              <a:t>Foster Sustainability:</a:t>
            </a:r>
            <a:r>
              <a:rPr lang="en-US" dirty="0">
                <a:effectLst/>
              </a:rPr>
              <a:t> Promote a mindset of sustainability and cost-effectiveness by encouraging users to engage in the circular economy of books, thereby contributing to environmental conservation and resource preservation</a:t>
            </a:r>
            <a:r>
              <a:rPr lang="en-US" dirty="0" smtClean="0">
                <a:effectLst/>
              </a:rPr>
              <a:t>.</a:t>
            </a:r>
          </a:p>
          <a:p>
            <a:r>
              <a:rPr lang="en-US" b="1" dirty="0">
                <a:effectLst/>
              </a:rPr>
              <a:t>Empower Communities:</a:t>
            </a:r>
            <a:r>
              <a:rPr lang="en-US" dirty="0">
                <a:effectLst/>
              </a:rPr>
              <a:t> Create a network of book enthusiasts and learners who can connect, share knowledge, and strengthen their communities by giving every book a chance to be read, appreciated, and loved.</a:t>
            </a:r>
            <a:endParaRPr lang="en-US" dirty="0" smtClean="0">
              <a:effectLst/>
            </a:endParaRPr>
          </a:p>
          <a:p>
            <a:endParaRPr lang="en-US" dirty="0"/>
          </a:p>
        </p:txBody>
      </p:sp>
    </p:spTree>
    <p:extLst>
      <p:ext uri="{BB962C8B-B14F-4D97-AF65-F5344CB8AC3E}">
        <p14:creationId xmlns:p14="http://schemas.microsoft.com/office/powerpoint/2010/main" val="267488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effectLst/>
              </a:rPr>
              <a:t>The initial scope of </a:t>
            </a:r>
            <a:r>
              <a:rPr lang="en-US" b="1" dirty="0">
                <a:effectLst/>
              </a:rPr>
              <a:t>Meri </a:t>
            </a:r>
            <a:r>
              <a:rPr lang="en-US" b="1" dirty="0" err="1">
                <a:effectLst/>
              </a:rPr>
              <a:t>Kitab</a:t>
            </a:r>
            <a:r>
              <a:rPr lang="en-US" b="1" dirty="0">
                <a:effectLst/>
              </a:rPr>
              <a:t> </a:t>
            </a:r>
            <a:r>
              <a:rPr lang="en-US" dirty="0">
                <a:effectLst/>
              </a:rPr>
              <a:t>is limited to the city of Hyderabad, serving as a localized online marketplace for buying, selling, and exchanging books. However, the long-term vision is to expand and become a nationwide and possibly global platform, transforming the way people access and share literature.</a:t>
            </a:r>
            <a:endParaRPr lang="en-US" dirty="0"/>
          </a:p>
        </p:txBody>
      </p:sp>
    </p:spTree>
    <p:extLst>
      <p:ext uri="{BB962C8B-B14F-4D97-AF65-F5344CB8AC3E}">
        <p14:creationId xmlns:p14="http://schemas.microsoft.com/office/powerpoint/2010/main" val="41396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methodology of Meri </a:t>
            </a:r>
            <a:r>
              <a:rPr lang="en-US" dirty="0" err="1"/>
              <a:t>Kitab</a:t>
            </a:r>
            <a:r>
              <a:rPr lang="en-US" dirty="0"/>
              <a:t> revolves around creating an accessible and sustainable book commerce platform. It entails digitalizing the process of buying and selling books, while also decentralizing the approach, connecting book enthusiasts directly. By leveraging open-source technologies and a user-friendly interface, Meri </a:t>
            </a:r>
            <a:r>
              <a:rPr lang="en-US" dirty="0" err="1"/>
              <a:t>Kitab</a:t>
            </a:r>
            <a:r>
              <a:rPr lang="en-US" dirty="0"/>
              <a:t> aims to offer a seamless experience for users. This involves building and managing a robust online marketplace and facilitating user-to-user interactions for book transactions. The methodology also focuses on promoting eco-consciousness by encouraging the reuse of books, ultimately fostering a sense of community among readers.</a:t>
            </a:r>
          </a:p>
        </p:txBody>
      </p:sp>
    </p:spTree>
    <p:extLst>
      <p:ext uri="{BB962C8B-B14F-4D97-AF65-F5344CB8AC3E}">
        <p14:creationId xmlns:p14="http://schemas.microsoft.com/office/powerpoint/2010/main" val="197252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6" name="object 5"/>
          <p:cNvSpPr/>
          <p:nvPr/>
        </p:nvSpPr>
        <p:spPr>
          <a:xfrm>
            <a:off x="2903331" y="971443"/>
            <a:ext cx="6385337" cy="4915115"/>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70782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584" y="510988"/>
            <a:ext cx="4521113" cy="6037729"/>
          </a:xfrm>
          <a:prstGeom prst="rect">
            <a:avLst/>
          </a:prstGeom>
        </p:spPr>
      </p:pic>
    </p:spTree>
    <p:extLst>
      <p:ext uri="{BB962C8B-B14F-4D97-AF65-F5344CB8AC3E}">
        <p14:creationId xmlns:p14="http://schemas.microsoft.com/office/powerpoint/2010/main" val="153784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31</TotalTime>
  <Words>538</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Poppins</vt:lpstr>
      <vt:lpstr>Poppins Medium</vt:lpstr>
      <vt:lpstr>Poppins SemiBold</vt:lpstr>
      <vt:lpstr>Times New Roman</vt:lpstr>
      <vt:lpstr>Trebuchet MS</vt:lpstr>
      <vt:lpstr>Tw Cen MT</vt:lpstr>
      <vt:lpstr>Circuit</vt:lpstr>
      <vt:lpstr>PowerPoint Presentation</vt:lpstr>
      <vt:lpstr>INTRODUCTION</vt:lpstr>
      <vt:lpstr>PowerPoint Presentation</vt:lpstr>
      <vt:lpstr>OBJECTIVES</vt:lpstr>
      <vt:lpstr>PowerPoint Presentation</vt:lpstr>
      <vt:lpstr>scope</vt:lpstr>
      <vt:lpstr>METHODOLOGY</vt:lpstr>
      <vt:lpstr>USE CASE DIAGRAM</vt:lpstr>
      <vt:lpstr>ACTIVITY DIAGRAM</vt:lpstr>
      <vt:lpstr>CLASS DIAGRAM</vt:lpstr>
      <vt:lpstr>SEQUENCE DIAGRAM</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aijazsani@gmail.com</dc:creator>
  <cp:lastModifiedBy>aijazsani@gmail.com</cp:lastModifiedBy>
  <cp:revision>5</cp:revision>
  <dcterms:created xsi:type="dcterms:W3CDTF">2023-10-31T05:53:03Z</dcterms:created>
  <dcterms:modified xsi:type="dcterms:W3CDTF">2023-10-31T14:56:17Z</dcterms:modified>
</cp:coreProperties>
</file>