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ypi.org/project/pynput/" TargetMode="External"/><Relationship Id="rId2" Type="http://schemas.openxmlformats.org/officeDocument/2006/relationships/hyperlink" Target="https://www.youtube.com/watch?v=V5-LSvv2er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952729" y="4586365"/>
            <a:ext cx="10144984"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Hemanth P– College of Engineering Guindy – Computer Science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https://www.youtube.com/watch?v=V5-LSvv2erk</a:t>
            </a:r>
            <a:endParaRPr lang="en-IN" sz="2400" dirty="0">
              <a:solidFill>
                <a:srgbClr val="0F0F0F"/>
              </a:solidFill>
              <a:ea typeface="+mn-lt"/>
              <a:cs typeface="+mn-lt"/>
            </a:endParaRPr>
          </a:p>
          <a:p>
            <a:pPr marL="305435" indent="-305435"/>
            <a:r>
              <a:rPr lang="en-IN" sz="2400" dirty="0">
                <a:hlinkClick r:id="rId3"/>
              </a:rPr>
              <a:t>https://pypi.org/project/pynput/</a:t>
            </a:r>
            <a:endParaRPr lang="en-IN" sz="2400" dirty="0">
              <a:solidFill>
                <a:srgbClr val="0F0F0F"/>
              </a:solidFill>
              <a:ea typeface="+mn-lt"/>
              <a:cs typeface="+mn-lt"/>
            </a:endParaRPr>
          </a:p>
          <a:p>
            <a:pPr marL="305435" indent="-305435"/>
            <a:r>
              <a:rPr lang="en-IN" sz="2400" dirty="0"/>
              <a:t>https://docs.python.org/3/library/tkinter.html</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a:latin typeface="Arial"/>
                <a:ea typeface="+mn-lt"/>
                <a:cs typeface="Arial"/>
              </a:rPr>
              <a:t>Result</a:t>
            </a:r>
            <a:endParaRPr lang="en-US" sz="2000" b="1" dirty="0">
              <a:latin typeface="Arial"/>
              <a:ea typeface="+mn-lt"/>
              <a:cs typeface="Arial"/>
            </a:endParaRP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algn="l">
              <a:buFont typeface="+mj-lt"/>
              <a:buAutoNum type="arabicPeriod"/>
            </a:pPr>
            <a:r>
              <a:rPr lang="en-US" sz="1200" b="1" i="0" dirty="0">
                <a:solidFill>
                  <a:schemeClr val="tx1"/>
                </a:solidFill>
                <a:effectLst/>
                <a:latin typeface="Söhne"/>
              </a:rPr>
              <a:t>Logging Configuration</a:t>
            </a:r>
            <a:r>
              <a:rPr lang="en-US" sz="1200" b="0" i="0" dirty="0">
                <a:solidFill>
                  <a:schemeClr val="tx1"/>
                </a:solidFill>
                <a:effectLst/>
                <a:latin typeface="Söhne"/>
              </a:rPr>
              <a:t>: Allow users to configure logging options, such as the frequency of log file rotation and maximum log file size, to customize logging settings based on user preferences.</a:t>
            </a:r>
          </a:p>
          <a:p>
            <a:pPr algn="l">
              <a:buFont typeface="+mj-lt"/>
              <a:buAutoNum type="arabicPeriod"/>
            </a:pPr>
            <a:r>
              <a:rPr lang="en-US" sz="1200" b="1" i="0" dirty="0">
                <a:solidFill>
                  <a:schemeClr val="tx1"/>
                </a:solidFill>
                <a:effectLst/>
                <a:latin typeface="Söhne"/>
              </a:rPr>
              <a:t>User Interface Enhancements</a:t>
            </a:r>
            <a:r>
              <a:rPr lang="en-US" sz="1200" b="0" i="0" dirty="0">
                <a:solidFill>
                  <a:schemeClr val="tx1"/>
                </a:solidFill>
                <a:effectLst/>
                <a:latin typeface="Söhne"/>
              </a:rPr>
              <a:t>: Improve the user interface by adding visual indicators and status updates to inform users about the keylogger's current state and activity, enhancing usability.</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20000"/>
          </a:bodyPr>
          <a:lstStyle/>
          <a:p>
            <a:pPr marL="0" indent="0">
              <a:buNone/>
            </a:pPr>
            <a:r>
              <a:rPr lang="en-US" sz="1800" b="1" dirty="0">
                <a:solidFill>
                  <a:srgbClr val="0F0F0F"/>
                </a:solidFill>
                <a:ea typeface="+mn-lt"/>
                <a:cs typeface="+mn-lt"/>
              </a:rPr>
              <a:t>In developing our keylogging application, we've adopted a systematic approach that integrates various tools and libraries to create a robust and user-friendly system. Here's how we've structured our approach:</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1. Integration of Tools: </a:t>
            </a:r>
            <a:r>
              <a:rPr lang="en-US" sz="1800" b="1" dirty="0">
                <a:solidFill>
                  <a:srgbClr val="0F0F0F"/>
                </a:solidFill>
                <a:ea typeface="+mn-lt"/>
                <a:cs typeface="+mn-lt"/>
              </a:rPr>
              <a:t>Our application seamlessly integrates the </a:t>
            </a:r>
            <a:r>
              <a:rPr lang="en-US" sz="1800" b="1" dirty="0" err="1">
                <a:solidFill>
                  <a:srgbClr val="0F0F0F"/>
                </a:solidFill>
                <a:ea typeface="+mn-lt"/>
                <a:cs typeface="+mn-lt"/>
              </a:rPr>
              <a:t>pynput</a:t>
            </a:r>
            <a:r>
              <a:rPr lang="en-US" sz="1800" b="1" dirty="0">
                <a:solidFill>
                  <a:srgbClr val="0F0F0F"/>
                </a:solidFill>
                <a:ea typeface="+mn-lt"/>
                <a:cs typeface="+mn-lt"/>
              </a:rPr>
              <a:t> and </a:t>
            </a:r>
            <a:r>
              <a:rPr lang="en-US" sz="1800" b="1" dirty="0" err="1">
                <a:solidFill>
                  <a:srgbClr val="0F0F0F"/>
                </a:solidFill>
                <a:ea typeface="+mn-lt"/>
                <a:cs typeface="+mn-lt"/>
              </a:rPr>
              <a:t>tkinter</a:t>
            </a:r>
            <a:r>
              <a:rPr lang="en-US" sz="1800" b="1" dirty="0">
                <a:solidFill>
                  <a:srgbClr val="0F0F0F"/>
                </a:solidFill>
                <a:ea typeface="+mn-lt"/>
                <a:cs typeface="+mn-lt"/>
              </a:rPr>
              <a:t> libraries to combine keylogging functionality with a user-friendly interface. This integration allows for efficient capturing of keystrokes while providing a smooth user experience.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2. Modular Design: </a:t>
            </a:r>
            <a:r>
              <a:rPr lang="en-US" sz="1800" b="1" dirty="0">
                <a:solidFill>
                  <a:srgbClr val="0F0F0F"/>
                </a:solidFill>
                <a:ea typeface="+mn-lt"/>
                <a:cs typeface="+mn-lt"/>
              </a:rPr>
              <a:t>We've designed our codebase with a modular architecture, separating the keylogging functionality from the user interface components. This modular design promotes code reusability and maintainability, making it easier to enhance and extend the application in the future.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3. User Interaction: </a:t>
            </a:r>
            <a:r>
              <a:rPr lang="en-US" sz="1800" b="1" dirty="0">
                <a:solidFill>
                  <a:srgbClr val="0F0F0F"/>
                </a:solidFill>
                <a:ea typeface="+mn-lt"/>
                <a:cs typeface="+mn-lt"/>
              </a:rPr>
              <a:t>The </a:t>
            </a:r>
            <a:r>
              <a:rPr lang="en-US" sz="1800" b="1" dirty="0" err="1">
                <a:solidFill>
                  <a:srgbClr val="0F0F0F"/>
                </a:solidFill>
                <a:ea typeface="+mn-lt"/>
                <a:cs typeface="+mn-lt"/>
              </a:rPr>
              <a:t>tkinter</a:t>
            </a:r>
            <a:r>
              <a:rPr lang="en-US" sz="1800" b="1" dirty="0">
                <a:solidFill>
                  <a:srgbClr val="0F0F0F"/>
                </a:solidFill>
                <a:ea typeface="+mn-lt"/>
                <a:cs typeface="+mn-lt"/>
              </a:rPr>
              <a:t> library serves as the backbone of our user interface, offering users a simple and intuitive way to interact with the keylogging system. Through the </a:t>
            </a:r>
            <a:r>
              <a:rPr lang="en-US" sz="1800" b="1" dirty="0" err="1">
                <a:solidFill>
                  <a:srgbClr val="0F0F0F"/>
                </a:solidFill>
                <a:ea typeface="+mn-lt"/>
                <a:cs typeface="+mn-lt"/>
              </a:rPr>
              <a:t>tkinter</a:t>
            </a:r>
            <a:r>
              <a:rPr lang="en-US" sz="1800" b="1" dirty="0">
                <a:solidFill>
                  <a:srgbClr val="0F0F0F"/>
                </a:solidFill>
                <a:ea typeface="+mn-lt"/>
                <a:cs typeface="+mn-lt"/>
              </a:rPr>
              <a:t> interface, users can effortlessly start and stop key recording sessions with just a few clicks.</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4. Data Storage: </a:t>
            </a:r>
            <a:r>
              <a:rPr lang="en-US" sz="1800" b="1" dirty="0">
                <a:solidFill>
                  <a:srgbClr val="0F0F0F"/>
                </a:solidFill>
                <a:ea typeface="+mn-lt"/>
                <a:cs typeface="+mn-lt"/>
              </a:rPr>
              <a:t>Keystrokes captured by our application are stored in both text and JSON file formats. This dual storage approach provides flexibility in accessing and analyzing the recorded data, catering to different user preferences and requirements.</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0" indent="0">
              <a:spcBef>
                <a:spcPts val="0"/>
              </a:spcBef>
              <a:buNone/>
            </a:pPr>
            <a:r>
              <a:rPr lang="en-US" sz="1200" dirty="0"/>
              <a:t>Our keylogging application utilizes a simple yet effective algorithm to capture keystrokes in real-time. Here's a breakdown of how it works:</a:t>
            </a:r>
          </a:p>
          <a:p>
            <a:pPr marL="0" indent="0">
              <a:spcBef>
                <a:spcPts val="0"/>
              </a:spcBef>
              <a:buNone/>
            </a:pPr>
            <a:endParaRPr lang="en-US" sz="1200" dirty="0"/>
          </a:p>
          <a:p>
            <a:pPr marL="0" indent="0">
              <a:spcBef>
                <a:spcPts val="0"/>
              </a:spcBef>
              <a:buNone/>
            </a:pPr>
            <a:r>
              <a:rPr lang="en-US" sz="1400" b="1" dirty="0"/>
              <a:t>Algorithm Overview:</a:t>
            </a:r>
            <a:endParaRPr lang="en-US" sz="1200" dirty="0"/>
          </a:p>
          <a:p>
            <a:pPr>
              <a:spcBef>
                <a:spcPts val="0"/>
              </a:spcBef>
            </a:pPr>
            <a:r>
              <a:rPr lang="en-US" sz="1200" dirty="0"/>
              <a:t>Keyboard Monitoring: We leverage the </a:t>
            </a:r>
            <a:r>
              <a:rPr lang="en-US" sz="1200" dirty="0" err="1"/>
              <a:t>pynput</a:t>
            </a:r>
            <a:r>
              <a:rPr lang="en-US" sz="1200" dirty="0"/>
              <a:t> library to monitor keyboard events, capturing key presses and releases as they occur.</a:t>
            </a:r>
          </a:p>
          <a:p>
            <a:pPr>
              <a:spcBef>
                <a:spcPts val="0"/>
              </a:spcBef>
            </a:pPr>
            <a:r>
              <a:rPr lang="en-US" sz="1200" dirty="0"/>
              <a:t>Event Handling: Upon detecting a key press or release event, the corresponding callback functions (</a:t>
            </a:r>
            <a:r>
              <a:rPr lang="en-US" sz="1200" dirty="0" err="1"/>
              <a:t>on_press</a:t>
            </a:r>
            <a:r>
              <a:rPr lang="en-US" sz="1200" dirty="0"/>
              <a:t> and </a:t>
            </a:r>
            <a:r>
              <a:rPr lang="en-US" sz="1200" dirty="0" err="1"/>
              <a:t>on_release</a:t>
            </a:r>
            <a:r>
              <a:rPr lang="en-US" sz="1200" dirty="0"/>
              <a:t>) are triggered to handle the event.</a:t>
            </a:r>
          </a:p>
          <a:p>
            <a:pPr>
              <a:spcBef>
                <a:spcPts val="0"/>
              </a:spcBef>
            </a:pPr>
            <a:r>
              <a:rPr lang="en-US" sz="1200" dirty="0"/>
              <a:t>Data Logging: Keystroke data is logged in two formats: a text file (key_log.txt) and a JSON file (</a:t>
            </a:r>
            <a:r>
              <a:rPr lang="en-US" sz="1200" dirty="0" err="1"/>
              <a:t>key_log.json</a:t>
            </a:r>
            <a:r>
              <a:rPr lang="en-US" sz="1200" dirty="0"/>
              <a:t>). This allows for easy storage and retrieval of captured keystrokes.</a:t>
            </a:r>
          </a:p>
          <a:p>
            <a:pPr marL="0" indent="0">
              <a:spcBef>
                <a:spcPts val="0"/>
              </a:spcBef>
              <a:buNone/>
            </a:pPr>
            <a:endParaRPr lang="en-US" sz="1200" dirty="0"/>
          </a:p>
          <a:p>
            <a:pPr marL="0" indent="0">
              <a:spcBef>
                <a:spcPts val="0"/>
              </a:spcBef>
              <a:buNone/>
            </a:pPr>
            <a:r>
              <a:rPr lang="en-US" sz="1400" b="1" dirty="0"/>
              <a:t>Deployment:</a:t>
            </a:r>
          </a:p>
          <a:p>
            <a:pPr>
              <a:spcBef>
                <a:spcPts val="0"/>
              </a:spcBef>
            </a:pPr>
            <a:r>
              <a:rPr lang="en-US" sz="1200" dirty="0"/>
              <a:t>Our application is deployed using the </a:t>
            </a:r>
            <a:r>
              <a:rPr lang="en-US" sz="1200" dirty="0" err="1"/>
              <a:t>tkinter</a:t>
            </a:r>
            <a:r>
              <a:rPr lang="en-US" sz="1200" dirty="0"/>
              <a:t> library to provide a user-friendly interface for starting and stopping the keylogging process.</a:t>
            </a:r>
          </a:p>
          <a:p>
            <a:pPr>
              <a:spcBef>
                <a:spcPts val="0"/>
              </a:spcBef>
            </a:pPr>
            <a:r>
              <a:rPr lang="en-US" sz="1200" dirty="0"/>
              <a:t>Users simply need to click the "Start" button to initiate the keylogging functionality, with the option to stop it at any time by clicking the "Stop" button.</a:t>
            </a:r>
          </a:p>
          <a:p>
            <a:pPr>
              <a:spcBef>
                <a:spcPts val="0"/>
              </a:spcBef>
            </a:pPr>
            <a:r>
              <a:rPr lang="en-US" sz="1200" dirty="0"/>
              <a:t>The generated log files (key_log.txt and </a:t>
            </a:r>
            <a:r>
              <a:rPr lang="en-US" sz="1200" dirty="0" err="1"/>
              <a:t>key_log.json</a:t>
            </a:r>
            <a:r>
              <a:rPr lang="en-US" sz="1200" dirty="0"/>
              <a:t>) are saved locally on the user's machine, ensuring ease of access and privacy of captured data.</a:t>
            </a:r>
          </a:p>
          <a:p>
            <a:pPr marL="0" indent="0">
              <a:spcBef>
                <a:spcPts val="0"/>
              </a:spcBef>
              <a:buNone/>
            </a:pPr>
            <a:r>
              <a:rPr lang="en-US" sz="1200" dirty="0"/>
              <a:t>By combining a robust algorithm with a user-friendly deployment approach, our keylogging application offers a seamless experience for capturing and logging keystrokes.</a:t>
            </a: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1111565"/>
          </a:xfrm>
        </p:spPr>
        <p:txBody>
          <a:bodyPr>
            <a:normAutofit/>
          </a:bodyPr>
          <a:lstStyle/>
          <a:p>
            <a:pPr marL="0" indent="0">
              <a:buNone/>
            </a:pPr>
            <a:r>
              <a:rPr lang="en-IN" sz="2400" dirty="0">
                <a:solidFill>
                  <a:srgbClr val="0F0F0F"/>
                </a:solidFill>
                <a:ea typeface="+mn-lt"/>
                <a:cs typeface="+mn-lt"/>
              </a:rPr>
              <a:t>The </a:t>
            </a:r>
            <a:r>
              <a:rPr lang="en-IN" sz="2400" dirty="0" err="1">
                <a:solidFill>
                  <a:srgbClr val="0F0F0F"/>
                </a:solidFill>
                <a:ea typeface="+mn-lt"/>
                <a:cs typeface="+mn-lt"/>
              </a:rPr>
              <a:t>KeyLogger</a:t>
            </a:r>
            <a:r>
              <a:rPr lang="en-IN" sz="2400" dirty="0">
                <a:solidFill>
                  <a:srgbClr val="0F0F0F"/>
                </a:solidFill>
                <a:ea typeface="+mn-lt"/>
                <a:cs typeface="+mn-lt"/>
              </a:rPr>
              <a:t> works flawlessly being able to register the keystrokes once the user starts the program from the GUI.</a:t>
            </a:r>
            <a:endParaRPr lang="en-IN" sz="2400" dirty="0"/>
          </a:p>
        </p:txBody>
      </p:sp>
      <p:pic>
        <p:nvPicPr>
          <p:cNvPr id="4" name="Picture 3">
            <a:extLst>
              <a:ext uri="{FF2B5EF4-FFF2-40B4-BE49-F238E27FC236}">
                <a16:creationId xmlns:a16="http://schemas.microsoft.com/office/drawing/2014/main" id="{487F94BF-2FB5-2EDA-8CE8-745C09BE98E6}"/>
              </a:ext>
            </a:extLst>
          </p:cNvPr>
          <p:cNvPicPr>
            <a:picLocks noChangeAspect="1"/>
          </p:cNvPicPr>
          <p:nvPr/>
        </p:nvPicPr>
        <p:blipFill>
          <a:blip r:embed="rId2"/>
          <a:stretch>
            <a:fillRect/>
          </a:stretch>
        </p:blipFill>
        <p:spPr>
          <a:xfrm>
            <a:off x="2406883" y="2697779"/>
            <a:ext cx="3087723" cy="3258248"/>
          </a:xfrm>
          <a:prstGeom prst="rect">
            <a:avLst/>
          </a:prstGeom>
        </p:spPr>
      </p:pic>
      <p:pic>
        <p:nvPicPr>
          <p:cNvPr id="7" name="Picture 6">
            <a:extLst>
              <a:ext uri="{FF2B5EF4-FFF2-40B4-BE49-F238E27FC236}">
                <a16:creationId xmlns:a16="http://schemas.microsoft.com/office/drawing/2014/main" id="{CE686512-FCBC-F8B6-83DB-55D1C07903F0}"/>
              </a:ext>
            </a:extLst>
          </p:cNvPr>
          <p:cNvPicPr>
            <a:picLocks noChangeAspect="1"/>
          </p:cNvPicPr>
          <p:nvPr/>
        </p:nvPicPr>
        <p:blipFill>
          <a:blip r:embed="rId3"/>
          <a:stretch>
            <a:fillRect/>
          </a:stretch>
        </p:blipFill>
        <p:spPr>
          <a:xfrm>
            <a:off x="6838673" y="2697780"/>
            <a:ext cx="2997112" cy="3258247"/>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Our keylogging application, built with Python's </a:t>
            </a:r>
            <a:r>
              <a:rPr lang="en-US" sz="2000" dirty="0" err="1">
                <a:solidFill>
                  <a:srgbClr val="0F0F0F"/>
                </a:solidFill>
                <a:ea typeface="+mn-lt"/>
                <a:cs typeface="+mn-lt"/>
              </a:rPr>
              <a:t>pynput</a:t>
            </a:r>
            <a:r>
              <a:rPr lang="en-US" sz="2000" dirty="0">
                <a:solidFill>
                  <a:srgbClr val="0F0F0F"/>
                </a:solidFill>
                <a:ea typeface="+mn-lt"/>
                <a:cs typeface="+mn-lt"/>
              </a:rPr>
              <a:t> and </a:t>
            </a:r>
            <a:r>
              <a:rPr lang="en-US" sz="2000" dirty="0" err="1">
                <a:solidFill>
                  <a:srgbClr val="0F0F0F"/>
                </a:solidFill>
                <a:ea typeface="+mn-lt"/>
                <a:cs typeface="+mn-lt"/>
              </a:rPr>
              <a:t>tkinter</a:t>
            </a:r>
            <a:r>
              <a:rPr lang="en-US" sz="2000" dirty="0">
                <a:solidFill>
                  <a:srgbClr val="0F0F0F"/>
                </a:solidFill>
                <a:ea typeface="+mn-lt"/>
                <a:cs typeface="+mn-lt"/>
              </a:rPr>
              <a:t> libraries, captures and logs keystrokes in real-time. Users can start and stop the keylogging process via a simple GUI interface. Keystroke data is saved in both text and JSON formats for easy access and analysis.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85000" lnSpcReduction="20000"/>
          </a:bodyPr>
          <a:lstStyle/>
          <a:p>
            <a:pPr marL="0" indent="0">
              <a:buNone/>
            </a:pPr>
            <a:r>
              <a:rPr lang="en-US" sz="2000" b="1" dirty="0"/>
              <a:t>Here's a glimpse into the future scope of the project:</a:t>
            </a:r>
          </a:p>
          <a:p>
            <a:pPr marL="0" indent="0">
              <a:buNone/>
            </a:pPr>
            <a:endParaRPr lang="en-US" sz="2000" b="1" dirty="0"/>
          </a:p>
          <a:p>
            <a:pPr marL="457200" indent="-457200">
              <a:buFont typeface="+mj-lt"/>
              <a:buAutoNum type="arabicPeriod"/>
            </a:pPr>
            <a:r>
              <a:rPr lang="en-US" sz="2000" b="1" dirty="0"/>
              <a:t>Enhanced User Interface: Integrate advanced features into the GUI for better user interaction and customization options.</a:t>
            </a:r>
          </a:p>
          <a:p>
            <a:pPr marL="457200" indent="-457200">
              <a:buFont typeface="+mj-lt"/>
              <a:buAutoNum type="arabicPeriod"/>
            </a:pPr>
            <a:r>
              <a:rPr lang="en-US" sz="2000" b="1" dirty="0"/>
              <a:t>Data Analysis Tools: Develop tools to analyze the captured keystroke data, such as frequency analysis, pattern recognition, and anomaly detection.</a:t>
            </a:r>
          </a:p>
          <a:p>
            <a:pPr marL="457200" indent="-457200">
              <a:buFont typeface="+mj-lt"/>
              <a:buAutoNum type="arabicPeriod"/>
            </a:pPr>
            <a:r>
              <a:rPr lang="en-US" sz="2000" b="1" dirty="0"/>
              <a:t>Remote Monitoring: Implement remote monitoring capabilities to enable users to access and manage keylogging activities from any location.</a:t>
            </a:r>
          </a:p>
          <a:p>
            <a:pPr marL="457200" indent="-457200">
              <a:buFont typeface="+mj-lt"/>
              <a:buAutoNum type="arabicPeriod"/>
            </a:pPr>
            <a:r>
              <a:rPr lang="en-US" sz="2000" b="1" dirty="0"/>
              <a:t>Security Measures: Introduce encryption and authentication mechanisms to enhance data security and protect user privacy.</a:t>
            </a:r>
          </a:p>
          <a:p>
            <a:pPr marL="457200" indent="-457200">
              <a:buFont typeface="+mj-lt"/>
              <a:buAutoNum type="arabicPeriod"/>
            </a:pPr>
            <a:r>
              <a:rPr lang="en-US" sz="2000" b="1" dirty="0"/>
              <a:t>Cross-Platform Compatibility: Ensure compatibility with multiple operating systems and devices to cater to a wider user base.</a:t>
            </a:r>
          </a:p>
          <a:p>
            <a:pPr marL="0" indent="0">
              <a:buNone/>
            </a:pPr>
            <a:endParaRPr lang="en-US" sz="2000" b="1" dirty="0"/>
          </a:p>
          <a:p>
            <a:pPr marL="0" indent="0">
              <a:buNone/>
            </a:pPr>
            <a:r>
              <a:rPr lang="en-US" sz="2000" b="1" dirty="0"/>
              <a:t>With these future enhancements, the project can evolve into a more versatile and robust tool for keystroke monitoring and analysis.</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108</TotalTime>
  <Words>934</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Söhne</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Hemanth P</dc:creator>
  <cp:lastModifiedBy>Hemanth Palani</cp:lastModifiedBy>
  <cp:revision>27</cp:revision>
  <dcterms:created xsi:type="dcterms:W3CDTF">2021-05-26T16:50:10Z</dcterms:created>
  <dcterms:modified xsi:type="dcterms:W3CDTF">2024-04-07T09:55:06Z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