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sldIdLst>
    <p:sldId id="268" r:id="rId5"/>
    <p:sldId id="256" r:id="rId6"/>
    <p:sldId id="314" r:id="rId7"/>
    <p:sldId id="311" r:id="rId8"/>
    <p:sldId id="310" r:id="rId9"/>
    <p:sldId id="312" r:id="rId10"/>
    <p:sldId id="3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B7534-2028-4C15-985B-62DA4CD7CF0B}" type="datetimeFigureOut">
              <a:rPr lang="en-IN" smtClean="0"/>
              <a:t>15-05-2020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57498-7A15-4B8B-BEE3-8A2419800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5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2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186238" y="1265238"/>
            <a:ext cx="149352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261" y="234864"/>
            <a:ext cx="11725484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851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Big Mountain Case Study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434109" y="1576014"/>
            <a:ext cx="557199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6111387" y="1576014"/>
            <a:ext cx="5498721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569920" y="161812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6192376" y="161812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952178" y="165018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6574634" y="165018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6192376" y="320709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569920" y="320709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952178" y="3239153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6574634" y="3239153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569920" y="5139849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6192376" y="479768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952178" y="5185934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6574634" y="482974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538157" y="1964976"/>
            <a:ext cx="5453369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AU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</a:t>
            </a:r>
            <a:r>
              <a:rPr lang="en-AU" sz="1000" dirty="0"/>
              <a:t>Mountain Resort, located in the Northwest Montana </a:t>
            </a:r>
            <a:r>
              <a:rPr lang="en-AU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one of the oldest and most visited Skiing resorts in the US. To ease visitor distribution across the mountain, </a:t>
            </a:r>
            <a:r>
              <a:rPr lang="en-AU" sz="1000" dirty="0"/>
              <a:t>installation of an</a:t>
            </a:r>
            <a:r>
              <a:rPr lang="en-AU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additional chair lift this season has elevated the operating cost by $1,540,000 this year. Investors are willing to maintain the profit margin at 9.2% this year too, so business is looking for possibilities for recouping the increase in operating costs from the new chair this season and estimate this years’ annual revenue.</a:t>
            </a:r>
            <a:endParaRPr sz="10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538157" y="3538875"/>
            <a:ext cx="5453369" cy="972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AU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the onset of this season’s sales, one of the following will be implemented:</a:t>
            </a:r>
          </a:p>
          <a:p>
            <a:pPr algn="just"/>
            <a:r>
              <a:rPr lang="en-AU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Increase the cost of weekday and weekend ticket prices keeping the projected open days the same. </a:t>
            </a:r>
          </a:p>
          <a:p>
            <a:pPr algn="just"/>
            <a:r>
              <a:rPr lang="en-AU" sz="1000" dirty="0"/>
              <a:t>2. Increasing the number of projected open days for the resort</a:t>
            </a:r>
            <a:r>
              <a:rPr lang="en-AU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without increasing the cost of tickets.</a:t>
            </a:r>
          </a:p>
          <a:p>
            <a:pPr algn="just"/>
            <a:endParaRPr lang="en-IN"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/>
            <a:r>
              <a:rPr lang="en-IN" sz="1000" dirty="0"/>
              <a:t>Additionally, increase in expected in the annual revenue if the above solution is implemented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581891" y="5497473"/>
            <a:ext cx="5453369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IN" sz="1000" dirty="0"/>
              <a:t>Increasing either cost or number of visiting days does not ensure consistent number of visitors on an average weekday or weekend. Marketing strategies may have to modified/created to ensure required sales to complement the success criteria.   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6082231" y="1963920"/>
            <a:ext cx="5260023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IN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data available for average number of visitors on weekdays and weekends, or any percentage distribution of visitor counts on weekdays vs weekends.</a:t>
            </a:r>
          </a:p>
          <a:p>
            <a:pPr algn="just"/>
            <a:endParaRPr lang="en-IN" sz="1000" dirty="0"/>
          </a:p>
          <a:p>
            <a:pPr lvl="0" algn="just"/>
            <a:r>
              <a:rPr lang="en-US" sz="1000" dirty="0"/>
              <a:t>User level access unavailable for proper data sources like SQL/S3 bucket 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6114928" y="5085175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IN"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IN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 file</a:t>
            </a:r>
          </a:p>
          <a:p>
            <a:r>
              <a:rPr lang="en-IN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r>
              <a:rPr lang="en-IN" sz="1000" dirty="0"/>
              <a:t>Metadata File with column descriptions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8157337" y="6524419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8552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8976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9370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9769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9554649" y="707128"/>
            <a:ext cx="554986" cy="232349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421317" y="116632"/>
            <a:ext cx="9923017" cy="1286785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14317" y="189591"/>
            <a:ext cx="11295792" cy="3482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Problem Statement Worksheet (Hypothesis Formation)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6131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000" dirty="0"/>
              <a:t>Director of Operations, Jimmy Blackburn</a:t>
            </a:r>
          </a:p>
          <a:p>
            <a:pPr lvl="0"/>
            <a:endParaRPr lang="en-US" sz="1000" dirty="0"/>
          </a:p>
          <a:p>
            <a:pPr lvl="0"/>
            <a:r>
              <a:rPr lang="en-US" sz="1000" dirty="0"/>
              <a:t>Alesha Eisen, the Database Manager</a:t>
            </a: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434109" y="454251"/>
            <a:ext cx="9950643" cy="89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AU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options does Big Mountain Resort has to ensure profit margin of 9.2% this season, by restructuring the cost of tickets or modifying the projection of number of open days for the resort.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D70C-5274-46B4-8732-3FB26166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0" y="2865581"/>
            <a:ext cx="6068290" cy="1126837"/>
          </a:xfrm>
        </p:spPr>
        <p:txBody>
          <a:bodyPr/>
          <a:lstStyle/>
          <a:p>
            <a:r>
              <a:rPr lang="en-IN" dirty="0"/>
              <a:t>Criteria for Success</a:t>
            </a:r>
          </a:p>
        </p:txBody>
      </p:sp>
    </p:spTree>
    <p:extLst>
      <p:ext uri="{BB962C8B-B14F-4D97-AF65-F5344CB8AC3E}">
        <p14:creationId xmlns:p14="http://schemas.microsoft.com/office/powerpoint/2010/main" val="185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D4B32E-ED3F-45B1-B2D6-979B5819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580" y="3391753"/>
            <a:ext cx="7122795" cy="1450757"/>
          </a:xfrm>
        </p:spPr>
        <p:txBody>
          <a:bodyPr>
            <a:normAutofit/>
          </a:bodyPr>
          <a:lstStyle/>
          <a:p>
            <a:r>
              <a:rPr lang="en-IN" dirty="0"/>
              <a:t>			Aim: </a:t>
            </a:r>
            <a:br>
              <a:rPr lang="en-IN" dirty="0"/>
            </a:br>
            <a:r>
              <a:rPr lang="en-IN" dirty="0"/>
              <a:t>  Find ways to earn $Z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4E16D-6534-4C59-9CED-8AA9DC016FF8}"/>
              </a:ext>
            </a:extLst>
          </p:cNvPr>
          <p:cNvSpPr txBox="1"/>
          <p:nvPr/>
        </p:nvSpPr>
        <p:spPr>
          <a:xfrm>
            <a:off x="885825" y="3062585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nstantia" panose="02030602050306030303" pitchFamily="18" charset="0"/>
              </a:rPr>
              <a:t>C.P $X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B4BC30BC-512F-4D26-BCBB-9F941CE74665}"/>
              </a:ext>
            </a:extLst>
          </p:cNvPr>
          <p:cNvSpPr/>
          <p:nvPr/>
        </p:nvSpPr>
        <p:spPr>
          <a:xfrm>
            <a:off x="1162050" y="985540"/>
            <a:ext cx="268605" cy="1938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B921C-874F-402F-8B94-2D672E985B4C}"/>
              </a:ext>
            </a:extLst>
          </p:cNvPr>
          <p:cNvSpPr/>
          <p:nvPr/>
        </p:nvSpPr>
        <p:spPr>
          <a:xfrm>
            <a:off x="1524000" y="188595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$1,540,000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1F7617-EFA3-40BA-AEE5-9A96D74619ED}"/>
              </a:ext>
            </a:extLst>
          </p:cNvPr>
          <p:cNvSpPr/>
          <p:nvPr/>
        </p:nvSpPr>
        <p:spPr>
          <a:xfrm>
            <a:off x="533401" y="339209"/>
            <a:ext cx="1868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onstantia" panose="02030602050306030303" pitchFamily="18" charset="0"/>
              </a:rPr>
              <a:t>     New C.P. </a:t>
            </a:r>
          </a:p>
          <a:p>
            <a:r>
              <a:rPr lang="en-IN" dirty="0">
                <a:latin typeface="Constantia" panose="02030602050306030303" pitchFamily="18" charset="0"/>
              </a:rPr>
              <a:t>X +  6.795% of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60E6B-81FB-4B39-AB27-B701EC6101FB}"/>
              </a:ext>
            </a:extLst>
          </p:cNvPr>
          <p:cNvSpPr txBox="1"/>
          <p:nvPr/>
        </p:nvSpPr>
        <p:spPr>
          <a:xfrm>
            <a:off x="8562975" y="2905125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nstantia" panose="02030602050306030303" pitchFamily="18" charset="0"/>
              </a:rPr>
              <a:t>S.P. $Y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A3F0D000-90D5-459C-963B-BEBB3F35B248}"/>
              </a:ext>
            </a:extLst>
          </p:cNvPr>
          <p:cNvSpPr/>
          <p:nvPr/>
        </p:nvSpPr>
        <p:spPr>
          <a:xfrm>
            <a:off x="8839200" y="842665"/>
            <a:ext cx="268605" cy="1938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E701AE-5A17-4F43-B1B1-10CBA483FADF}"/>
              </a:ext>
            </a:extLst>
          </p:cNvPr>
          <p:cNvSpPr/>
          <p:nvPr/>
        </p:nvSpPr>
        <p:spPr>
          <a:xfrm>
            <a:off x="9201150" y="1857375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$Z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92A6F-22B6-440D-B503-CA894AC0F92F}"/>
              </a:ext>
            </a:extLst>
          </p:cNvPr>
          <p:cNvSpPr/>
          <p:nvPr/>
        </p:nvSpPr>
        <p:spPr>
          <a:xfrm>
            <a:off x="8210551" y="196334"/>
            <a:ext cx="1868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onstantia" panose="02030602050306030303" pitchFamily="18" charset="0"/>
              </a:rPr>
              <a:t>     New S.P. </a:t>
            </a:r>
          </a:p>
          <a:p>
            <a:r>
              <a:rPr lang="en-IN" dirty="0">
                <a:latin typeface="Constantia" panose="02030602050306030303" pitchFamily="18" charset="0"/>
              </a:rPr>
              <a:t>Y +  6.795% of Y</a:t>
            </a: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89E52706-B7A4-4CA7-9926-46CE59573EA6}"/>
              </a:ext>
            </a:extLst>
          </p:cNvPr>
          <p:cNvSpPr/>
          <p:nvPr/>
        </p:nvSpPr>
        <p:spPr>
          <a:xfrm>
            <a:off x="4486275" y="1409700"/>
            <a:ext cx="2809875" cy="9715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 maintain the existing 9.2% profit</a:t>
            </a:r>
          </a:p>
        </p:txBody>
      </p:sp>
    </p:spTree>
    <p:extLst>
      <p:ext uri="{BB962C8B-B14F-4D97-AF65-F5344CB8AC3E}">
        <p14:creationId xmlns:p14="http://schemas.microsoft.com/office/powerpoint/2010/main" val="39018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56422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Ways to maintain existing profit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E1D9AE-A026-4EB7-9980-060D3F9A5EDF}"/>
              </a:ext>
            </a:extLst>
          </p:cNvPr>
          <p:cNvCxnSpPr/>
          <p:nvPr/>
        </p:nvCxnSpPr>
        <p:spPr>
          <a:xfrm>
            <a:off x="4600575" y="1895475"/>
            <a:ext cx="0" cy="7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7273880-34DD-4F5A-A985-E19FBF5B92F3}"/>
              </a:ext>
            </a:extLst>
          </p:cNvPr>
          <p:cNvSpPr/>
          <p:nvPr/>
        </p:nvSpPr>
        <p:spPr>
          <a:xfrm>
            <a:off x="3476625" y="2638425"/>
            <a:ext cx="1771650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Increase Number of Visitors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88C651-92D8-4310-A73E-06D5708ACEE8}"/>
              </a:ext>
            </a:extLst>
          </p:cNvPr>
          <p:cNvSpPr/>
          <p:nvPr/>
        </p:nvSpPr>
        <p:spPr>
          <a:xfrm>
            <a:off x="104775" y="2638425"/>
            <a:ext cx="3047995" cy="3676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Increase the Cost of Tickets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HAVE REQUIRED DATA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b="1" dirty="0"/>
              <a:t>Method: </a:t>
            </a:r>
            <a:r>
              <a:rPr lang="en-IN" dirty="0"/>
              <a:t>Finding weighed average cost per week and increasing by 6.975%, then dividing weekday and weekend costs as per weights.</a:t>
            </a:r>
          </a:p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837C9-92D5-4409-BFD5-60004765D7F9}"/>
              </a:ext>
            </a:extLst>
          </p:cNvPr>
          <p:cNvSpPr/>
          <p:nvPr/>
        </p:nvSpPr>
        <p:spPr>
          <a:xfrm>
            <a:off x="9008045" y="2619375"/>
            <a:ext cx="3028955" cy="367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Increase the number of open days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HAVE REQUIRED DATA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b="1" dirty="0"/>
              <a:t>Method: </a:t>
            </a:r>
            <a:r>
              <a:rPr lang="en-IN" dirty="0"/>
              <a:t>Finding how many more days needed to increase sales by 6.975%. </a:t>
            </a:r>
          </a:p>
          <a:p>
            <a:pPr algn="ctr"/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5CC8AF-26AD-44F8-AB78-464963723B86}"/>
              </a:ext>
            </a:extLst>
          </p:cNvPr>
          <p:cNvCxnSpPr/>
          <p:nvPr/>
        </p:nvCxnSpPr>
        <p:spPr>
          <a:xfrm>
            <a:off x="1200150" y="1905000"/>
            <a:ext cx="0" cy="7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DD16F9-D8FC-4133-8995-89B004E2FC46}"/>
              </a:ext>
            </a:extLst>
          </p:cNvPr>
          <p:cNvCxnSpPr/>
          <p:nvPr/>
        </p:nvCxnSpPr>
        <p:spPr>
          <a:xfrm>
            <a:off x="11203305" y="1895475"/>
            <a:ext cx="0" cy="7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761D951-75B0-4D97-A02A-1EE4E9C43286}"/>
              </a:ext>
            </a:extLst>
          </p:cNvPr>
          <p:cNvSpPr/>
          <p:nvPr/>
        </p:nvSpPr>
        <p:spPr>
          <a:xfrm>
            <a:off x="6524624" y="2647949"/>
            <a:ext cx="2038347" cy="367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Increase BOTH </a:t>
            </a:r>
          </a:p>
          <a:p>
            <a:r>
              <a:rPr lang="en-IN" dirty="0"/>
              <a:t>1. Cost of tickets </a:t>
            </a:r>
          </a:p>
          <a:p>
            <a:r>
              <a:rPr lang="en-IN" dirty="0"/>
              <a:t>2. Number of open. </a:t>
            </a:r>
          </a:p>
          <a:p>
            <a:endParaRPr lang="en-IN" dirty="0"/>
          </a:p>
          <a:p>
            <a:r>
              <a:rPr lang="en-IN" dirty="0"/>
              <a:t>How many days would the company choose to open? NO DATA</a:t>
            </a:r>
          </a:p>
          <a:p>
            <a:endParaRPr lang="en-IN" dirty="0"/>
          </a:p>
          <a:p>
            <a:r>
              <a:rPr lang="en-IN" dirty="0"/>
              <a:t>UNSURE/BEYOND THE SCOPE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DB53837-C733-4D84-8CC3-0D85010B45E8}"/>
              </a:ext>
            </a:extLst>
          </p:cNvPr>
          <p:cNvSpPr/>
          <p:nvPr/>
        </p:nvSpPr>
        <p:spPr>
          <a:xfrm>
            <a:off x="3514725" y="4505324"/>
            <a:ext cx="2647950" cy="1819275"/>
          </a:xfrm>
          <a:prstGeom prst="wedgeRoundRectCallout">
            <a:avLst>
              <a:gd name="adj1" fmla="val -22631"/>
              <a:gd name="adj2" fmla="val -92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Potential increase in Marketing costs as well + NO DATA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BEYOND THE SCOPE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680430-ACCA-4ABF-9975-9406F5A3F5DC}"/>
              </a:ext>
            </a:extLst>
          </p:cNvPr>
          <p:cNvCxnSpPr/>
          <p:nvPr/>
        </p:nvCxnSpPr>
        <p:spPr>
          <a:xfrm>
            <a:off x="7419975" y="1914525"/>
            <a:ext cx="0" cy="7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6823F68-40BF-489F-B141-345264E369DB}"/>
              </a:ext>
            </a:extLst>
          </p:cNvPr>
          <p:cNvSpPr txBox="1"/>
          <p:nvPr/>
        </p:nvSpPr>
        <p:spPr>
          <a:xfrm>
            <a:off x="895350" y="2333626"/>
            <a:ext cx="39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A099C4-2248-43B8-A518-5A7BEE1FE293}"/>
              </a:ext>
            </a:extLst>
          </p:cNvPr>
          <p:cNvSpPr txBox="1"/>
          <p:nvPr/>
        </p:nvSpPr>
        <p:spPr>
          <a:xfrm>
            <a:off x="10725150" y="2324101"/>
            <a:ext cx="39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578C279B-0B0B-45FF-85E4-EADB6CAC9749}"/>
              </a:ext>
            </a:extLst>
          </p:cNvPr>
          <p:cNvSpPr/>
          <p:nvPr/>
        </p:nvSpPr>
        <p:spPr>
          <a:xfrm>
            <a:off x="4648200" y="2000250"/>
            <a:ext cx="800098" cy="657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EA18C5EA-7471-4021-A12B-8B26A56D4D73}"/>
              </a:ext>
            </a:extLst>
          </p:cNvPr>
          <p:cNvSpPr/>
          <p:nvPr/>
        </p:nvSpPr>
        <p:spPr>
          <a:xfrm>
            <a:off x="7524750" y="2000250"/>
            <a:ext cx="800098" cy="657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6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166F31DC-780F-42AF-BA8A-C11FB2807266}"/>
              </a:ext>
            </a:extLst>
          </p:cNvPr>
          <p:cNvSpPr/>
          <p:nvPr/>
        </p:nvSpPr>
        <p:spPr>
          <a:xfrm>
            <a:off x="1085850" y="2114550"/>
            <a:ext cx="3943350" cy="4114800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A551F-0F0B-42CA-8208-AD209B94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A474F3-0A92-4059-BD9A-6BB086E6D5D9}"/>
              </a:ext>
            </a:extLst>
          </p:cNvPr>
          <p:cNvSpPr/>
          <p:nvPr/>
        </p:nvSpPr>
        <p:spPr>
          <a:xfrm>
            <a:off x="1181100" y="4162131"/>
            <a:ext cx="1828800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Adult Weekday Ticket cost ($65)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F08D24-1363-423A-A36E-3B6BDCBB05E2}"/>
              </a:ext>
            </a:extLst>
          </p:cNvPr>
          <p:cNvSpPr/>
          <p:nvPr/>
        </p:nvSpPr>
        <p:spPr>
          <a:xfrm>
            <a:off x="1543050" y="5082017"/>
            <a:ext cx="3124200" cy="746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Projected Number of Days Open (105)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01F9FF-D2BD-4678-B44E-C1CBAA92F3FA}"/>
              </a:ext>
            </a:extLst>
          </p:cNvPr>
          <p:cNvSpPr/>
          <p:nvPr/>
        </p:nvSpPr>
        <p:spPr>
          <a:xfrm>
            <a:off x="3105150" y="4162131"/>
            <a:ext cx="1828800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Adult Weekend Ticket cost ($85)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7D65C7-E788-43E1-B056-E67BADC1C597}"/>
              </a:ext>
            </a:extLst>
          </p:cNvPr>
          <p:cNvSpPr/>
          <p:nvPr/>
        </p:nvSpPr>
        <p:spPr>
          <a:xfrm>
            <a:off x="5934074" y="3488174"/>
            <a:ext cx="2333625" cy="1263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Average number of visitors during weekdays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012E36-56C0-40D7-A727-6F38BFAE0131}"/>
              </a:ext>
            </a:extLst>
          </p:cNvPr>
          <p:cNvSpPr/>
          <p:nvPr/>
        </p:nvSpPr>
        <p:spPr>
          <a:xfrm>
            <a:off x="8982074" y="3469124"/>
            <a:ext cx="2333625" cy="1263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Average number of visitors during </a:t>
            </a:r>
            <a:r>
              <a:rPr lang="en-IN" dirty="0" err="1"/>
              <a:t>weekdends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44D40-A809-46D3-B370-E53A5CA0A470}"/>
              </a:ext>
            </a:extLst>
          </p:cNvPr>
          <p:cNvSpPr txBox="1"/>
          <p:nvPr/>
        </p:nvSpPr>
        <p:spPr>
          <a:xfrm>
            <a:off x="7058025" y="2125232"/>
            <a:ext cx="2962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DON’T HAVE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84F35-4EA1-4968-84FC-BA96B85738BB}"/>
              </a:ext>
            </a:extLst>
          </p:cNvPr>
          <p:cNvSpPr txBox="1"/>
          <p:nvPr/>
        </p:nvSpPr>
        <p:spPr>
          <a:xfrm>
            <a:off x="1828800" y="2017280"/>
            <a:ext cx="2676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    HAVE</a:t>
            </a: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A2A5F4C9-9C6D-4928-B08B-EDD4DA4413D6}"/>
              </a:ext>
            </a:extLst>
          </p:cNvPr>
          <p:cNvSpPr/>
          <p:nvPr/>
        </p:nvSpPr>
        <p:spPr>
          <a:xfrm>
            <a:off x="8079106" y="2753882"/>
            <a:ext cx="912494" cy="808851"/>
          </a:xfrm>
          <a:prstGeom prst="mathMultiply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CF259-5B62-48A9-96BE-FB23D4C9BFDE}"/>
              </a:ext>
            </a:extLst>
          </p:cNvPr>
          <p:cNvSpPr txBox="1"/>
          <p:nvPr/>
        </p:nvSpPr>
        <p:spPr>
          <a:xfrm>
            <a:off x="5762625" y="4852266"/>
            <a:ext cx="595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  <a:p>
            <a:r>
              <a:rPr lang="en-IN" b="1" dirty="0"/>
              <a:t>Assumption:</a:t>
            </a:r>
            <a:r>
              <a:rPr lang="en-IN" dirty="0"/>
              <a:t> Average number of visitors on weekend and weekdays is the same</a:t>
            </a:r>
          </a:p>
          <a:p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C9EF677-4CA1-4A26-8F1F-A4D5471AC1A5}"/>
              </a:ext>
            </a:extLst>
          </p:cNvPr>
          <p:cNvSpPr/>
          <p:nvPr/>
        </p:nvSpPr>
        <p:spPr>
          <a:xfrm>
            <a:off x="1138094" y="3574472"/>
            <a:ext cx="3795856" cy="505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Estimated Number of Annual Visitors</a:t>
            </a:r>
          </a:p>
          <a:p>
            <a:pPr algn="ctr"/>
            <a:r>
              <a:rPr lang="en-IN" dirty="0"/>
              <a:t>(300,000)</a:t>
            </a:r>
          </a:p>
        </p:txBody>
      </p:sp>
    </p:spTree>
    <p:extLst>
      <p:ext uri="{BB962C8B-B14F-4D97-AF65-F5344CB8AC3E}">
        <p14:creationId xmlns:p14="http://schemas.microsoft.com/office/powerpoint/2010/main" val="53130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8156-CFBA-445D-8CC8-3495CA18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17D16-5569-409C-92C3-5C02D763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27390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{B08D839D-6739-4F4E-BED5-CCBF5E62C7B1}tf33845126</Template>
  <TotalTime>0</TotalTime>
  <Words>868</Words>
  <Application>Microsoft Office PowerPoint</Application>
  <PresentationFormat>Widescreen</PresentationFormat>
  <Paragraphs>105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Constantia</vt:lpstr>
      <vt:lpstr>Franklin Gothic Book</vt:lpstr>
      <vt:lpstr>Quattrocento Sans</vt:lpstr>
      <vt:lpstr>1_RetrospectVTI</vt:lpstr>
      <vt:lpstr>Big Mountain Case Study</vt:lpstr>
      <vt:lpstr>    Problem Statement Worksheet (Hypothesis Formation)</vt:lpstr>
      <vt:lpstr>Criteria for Success</vt:lpstr>
      <vt:lpstr>   Aim:    Find ways to earn $Z</vt:lpstr>
      <vt:lpstr>      Ways to maintain existing profit</vt:lpstr>
      <vt:lpstr>Limitation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2020-05-16T02:37:05Z</dcterms:created>
  <dcterms:modified xsi:type="dcterms:W3CDTF">2020-05-16T06:21:35Z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