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2" r:id="rId5"/>
    <p:sldId id="271" r:id="rId6"/>
    <p:sldId id="272" r:id="rId7"/>
    <p:sldId id="268" r:id="rId8"/>
    <p:sldId id="258" r:id="rId9"/>
    <p:sldId id="269" r:id="rId10"/>
    <p:sldId id="274" r:id="rId11"/>
    <p:sldId id="285" r:id="rId12"/>
    <p:sldId id="276" r:id="rId13"/>
    <p:sldId id="286" r:id="rId14"/>
    <p:sldId id="279" r:id="rId15"/>
    <p:sldId id="287" r:id="rId16"/>
    <p:sldId id="277" r:id="rId17"/>
    <p:sldId id="259" r:id="rId18"/>
    <p:sldId id="278" r:id="rId19"/>
    <p:sldId id="282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C3E8D-E554-4642-B35C-418F12181631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5BA3C1-71A1-4647-AEE3-43C2C93D1613}">
      <dgm:prSet/>
      <dgm:spPr/>
      <dgm:t>
        <a:bodyPr/>
        <a:lstStyle/>
        <a:p>
          <a:r>
            <a:rPr lang="en-US"/>
            <a:t>House prices change with a lot of aspects, it’s not only the house that plays a role in the price of the house but there are various other factors that influences the prices.</a:t>
          </a:r>
        </a:p>
      </dgm:t>
    </dgm:pt>
    <dgm:pt modelId="{3E87E457-E180-4A03-9620-0C2B6521211A}" type="parTrans" cxnId="{46C495A6-C750-4126-A708-1B6525170542}">
      <dgm:prSet/>
      <dgm:spPr/>
      <dgm:t>
        <a:bodyPr/>
        <a:lstStyle/>
        <a:p>
          <a:endParaRPr lang="en-US"/>
        </a:p>
      </dgm:t>
    </dgm:pt>
    <dgm:pt modelId="{6D86DB7A-86B5-46E5-AA1E-D9E42FB3FFB7}" type="sibTrans" cxnId="{46C495A6-C750-4126-A708-1B6525170542}">
      <dgm:prSet/>
      <dgm:spPr/>
      <dgm:t>
        <a:bodyPr/>
        <a:lstStyle/>
        <a:p>
          <a:endParaRPr lang="en-US"/>
        </a:p>
      </dgm:t>
    </dgm:pt>
    <dgm:pt modelId="{A4A2A317-8FF3-4A68-A538-6AB6D2E53F4B}">
      <dgm:prSet/>
      <dgm:spPr/>
      <dgm:t>
        <a:bodyPr/>
        <a:lstStyle/>
        <a:p>
          <a:r>
            <a:rPr lang="en-US"/>
            <a:t>The factors of the house includes the amenities, the construction, the number of rooms, the area and various other factors.</a:t>
          </a:r>
        </a:p>
      </dgm:t>
    </dgm:pt>
    <dgm:pt modelId="{6F88820A-5647-415F-8ACC-D66F655AA5D6}" type="parTrans" cxnId="{45F03C1A-83DF-4809-8C5F-EF726B21C4AD}">
      <dgm:prSet/>
      <dgm:spPr/>
      <dgm:t>
        <a:bodyPr/>
        <a:lstStyle/>
        <a:p>
          <a:endParaRPr lang="en-US"/>
        </a:p>
      </dgm:t>
    </dgm:pt>
    <dgm:pt modelId="{F337EE9D-CE08-44FE-9298-E628B255DBA5}" type="sibTrans" cxnId="{45F03C1A-83DF-4809-8C5F-EF726B21C4AD}">
      <dgm:prSet/>
      <dgm:spPr/>
      <dgm:t>
        <a:bodyPr/>
        <a:lstStyle/>
        <a:p>
          <a:endParaRPr lang="en-US"/>
        </a:p>
      </dgm:t>
    </dgm:pt>
    <dgm:pt modelId="{A86A3BE8-9E77-4F2D-A46D-B90AC641A35B}">
      <dgm:prSet/>
      <dgm:spPr/>
      <dgm:t>
        <a:bodyPr/>
        <a:lstStyle/>
        <a:p>
          <a:r>
            <a:rPr lang="en-US"/>
            <a:t>The other factors affecting the sale price include the location of the house, the city/town and state. </a:t>
          </a:r>
        </a:p>
      </dgm:t>
    </dgm:pt>
    <dgm:pt modelId="{01AC9757-2ACB-40C1-BEFB-5D7AF8C3F864}" type="parTrans" cxnId="{4577C2DF-1405-4248-91DA-A0572EF7B72A}">
      <dgm:prSet/>
      <dgm:spPr/>
      <dgm:t>
        <a:bodyPr/>
        <a:lstStyle/>
        <a:p>
          <a:endParaRPr lang="en-US"/>
        </a:p>
      </dgm:t>
    </dgm:pt>
    <dgm:pt modelId="{AC522F50-25DB-46EA-A2FB-B8E81D564F3D}" type="sibTrans" cxnId="{4577C2DF-1405-4248-91DA-A0572EF7B72A}">
      <dgm:prSet/>
      <dgm:spPr/>
      <dgm:t>
        <a:bodyPr/>
        <a:lstStyle/>
        <a:p>
          <a:endParaRPr lang="en-US"/>
        </a:p>
      </dgm:t>
    </dgm:pt>
    <dgm:pt modelId="{B77AFD6D-655F-4672-B65E-A151624305CC}">
      <dgm:prSet/>
      <dgm:spPr/>
      <dgm:t>
        <a:bodyPr/>
        <a:lstStyle/>
        <a:p>
          <a:r>
            <a:rPr lang="en-US"/>
            <a:t>There are economic conditions of the state and the country which influences the prices of house as well!</a:t>
          </a:r>
        </a:p>
      </dgm:t>
    </dgm:pt>
    <dgm:pt modelId="{24E0B091-1A6D-449A-94F0-AA68725251B0}" type="parTrans" cxnId="{A6D835C7-BD81-434B-A64E-261252790D1D}">
      <dgm:prSet/>
      <dgm:spPr/>
      <dgm:t>
        <a:bodyPr/>
        <a:lstStyle/>
        <a:p>
          <a:endParaRPr lang="en-US"/>
        </a:p>
      </dgm:t>
    </dgm:pt>
    <dgm:pt modelId="{F7048726-3C8C-47E7-B8C9-4ABF6396B64A}" type="sibTrans" cxnId="{A6D835C7-BD81-434B-A64E-261252790D1D}">
      <dgm:prSet/>
      <dgm:spPr/>
      <dgm:t>
        <a:bodyPr/>
        <a:lstStyle/>
        <a:p>
          <a:endParaRPr lang="en-US"/>
        </a:p>
      </dgm:t>
    </dgm:pt>
    <dgm:pt modelId="{5A93AC67-05E6-4E1B-BB4A-3AEBF4D64117}" type="pres">
      <dgm:prSet presAssocID="{E43C3E8D-E554-4642-B35C-418F12181631}" presName="vert0" presStyleCnt="0">
        <dgm:presLayoutVars>
          <dgm:dir/>
          <dgm:animOne val="branch"/>
          <dgm:animLvl val="lvl"/>
        </dgm:presLayoutVars>
      </dgm:prSet>
      <dgm:spPr/>
    </dgm:pt>
    <dgm:pt modelId="{C04E1666-FEF6-4521-A987-B52E223BB185}" type="pres">
      <dgm:prSet presAssocID="{4A5BA3C1-71A1-4647-AEE3-43C2C93D1613}" presName="thickLine" presStyleLbl="alignNode1" presStyleIdx="0" presStyleCnt="4"/>
      <dgm:spPr/>
    </dgm:pt>
    <dgm:pt modelId="{5EC8C619-5C13-4E6E-87A4-B22D3AFA886A}" type="pres">
      <dgm:prSet presAssocID="{4A5BA3C1-71A1-4647-AEE3-43C2C93D1613}" presName="horz1" presStyleCnt="0"/>
      <dgm:spPr/>
    </dgm:pt>
    <dgm:pt modelId="{BDDFF50E-5F97-4FAD-8F0F-F326DC835299}" type="pres">
      <dgm:prSet presAssocID="{4A5BA3C1-71A1-4647-AEE3-43C2C93D1613}" presName="tx1" presStyleLbl="revTx" presStyleIdx="0" presStyleCnt="4"/>
      <dgm:spPr/>
    </dgm:pt>
    <dgm:pt modelId="{198F9E44-CA8A-4CED-A949-FBAD63F7D240}" type="pres">
      <dgm:prSet presAssocID="{4A5BA3C1-71A1-4647-AEE3-43C2C93D1613}" presName="vert1" presStyleCnt="0"/>
      <dgm:spPr/>
    </dgm:pt>
    <dgm:pt modelId="{1877B8E3-A484-4ADE-B3A8-338FFFD131EA}" type="pres">
      <dgm:prSet presAssocID="{A4A2A317-8FF3-4A68-A538-6AB6D2E53F4B}" presName="thickLine" presStyleLbl="alignNode1" presStyleIdx="1" presStyleCnt="4"/>
      <dgm:spPr/>
    </dgm:pt>
    <dgm:pt modelId="{EBF3A92D-E444-432F-B1B8-84887439D66F}" type="pres">
      <dgm:prSet presAssocID="{A4A2A317-8FF3-4A68-A538-6AB6D2E53F4B}" presName="horz1" presStyleCnt="0"/>
      <dgm:spPr/>
    </dgm:pt>
    <dgm:pt modelId="{6FB3F446-CFF8-4A36-99D1-9EAB4C91AAB7}" type="pres">
      <dgm:prSet presAssocID="{A4A2A317-8FF3-4A68-A538-6AB6D2E53F4B}" presName="tx1" presStyleLbl="revTx" presStyleIdx="1" presStyleCnt="4"/>
      <dgm:spPr/>
    </dgm:pt>
    <dgm:pt modelId="{6D9965C9-E19D-4CB5-8561-A700B350B6A0}" type="pres">
      <dgm:prSet presAssocID="{A4A2A317-8FF3-4A68-A538-6AB6D2E53F4B}" presName="vert1" presStyleCnt="0"/>
      <dgm:spPr/>
    </dgm:pt>
    <dgm:pt modelId="{68C16044-EFBD-4E7B-8E51-6ED0029B72FC}" type="pres">
      <dgm:prSet presAssocID="{A86A3BE8-9E77-4F2D-A46D-B90AC641A35B}" presName="thickLine" presStyleLbl="alignNode1" presStyleIdx="2" presStyleCnt="4"/>
      <dgm:spPr/>
    </dgm:pt>
    <dgm:pt modelId="{87D71BA1-0FC1-482D-B991-8D1B950427FE}" type="pres">
      <dgm:prSet presAssocID="{A86A3BE8-9E77-4F2D-A46D-B90AC641A35B}" presName="horz1" presStyleCnt="0"/>
      <dgm:spPr/>
    </dgm:pt>
    <dgm:pt modelId="{1F222D8B-0825-4498-BBF5-4A5D902975E9}" type="pres">
      <dgm:prSet presAssocID="{A86A3BE8-9E77-4F2D-A46D-B90AC641A35B}" presName="tx1" presStyleLbl="revTx" presStyleIdx="2" presStyleCnt="4"/>
      <dgm:spPr/>
    </dgm:pt>
    <dgm:pt modelId="{17E6DF41-9C95-428C-B308-93DC970F0288}" type="pres">
      <dgm:prSet presAssocID="{A86A3BE8-9E77-4F2D-A46D-B90AC641A35B}" presName="vert1" presStyleCnt="0"/>
      <dgm:spPr/>
    </dgm:pt>
    <dgm:pt modelId="{222827E8-B379-4FD2-96AA-F8A9754751C2}" type="pres">
      <dgm:prSet presAssocID="{B77AFD6D-655F-4672-B65E-A151624305CC}" presName="thickLine" presStyleLbl="alignNode1" presStyleIdx="3" presStyleCnt="4"/>
      <dgm:spPr/>
    </dgm:pt>
    <dgm:pt modelId="{3870382B-67AB-4EC3-B282-41BF5AD45E02}" type="pres">
      <dgm:prSet presAssocID="{B77AFD6D-655F-4672-B65E-A151624305CC}" presName="horz1" presStyleCnt="0"/>
      <dgm:spPr/>
    </dgm:pt>
    <dgm:pt modelId="{2900E994-F420-4202-A3E1-52CB22CA2A7A}" type="pres">
      <dgm:prSet presAssocID="{B77AFD6D-655F-4672-B65E-A151624305CC}" presName="tx1" presStyleLbl="revTx" presStyleIdx="3" presStyleCnt="4"/>
      <dgm:spPr/>
    </dgm:pt>
    <dgm:pt modelId="{BBDD8D8A-6DBC-409A-836F-D8763472C28E}" type="pres">
      <dgm:prSet presAssocID="{B77AFD6D-655F-4672-B65E-A151624305CC}" presName="vert1" presStyleCnt="0"/>
      <dgm:spPr/>
    </dgm:pt>
  </dgm:ptLst>
  <dgm:cxnLst>
    <dgm:cxn modelId="{8FB0DC0C-EF33-4F84-A9EF-08ECA6E80A21}" type="presOf" srcId="{A4A2A317-8FF3-4A68-A538-6AB6D2E53F4B}" destId="{6FB3F446-CFF8-4A36-99D1-9EAB4C91AAB7}" srcOrd="0" destOrd="0" presId="urn:microsoft.com/office/officeart/2008/layout/LinedList"/>
    <dgm:cxn modelId="{45F03C1A-83DF-4809-8C5F-EF726B21C4AD}" srcId="{E43C3E8D-E554-4642-B35C-418F12181631}" destId="{A4A2A317-8FF3-4A68-A538-6AB6D2E53F4B}" srcOrd="1" destOrd="0" parTransId="{6F88820A-5647-415F-8ACC-D66F655AA5D6}" sibTransId="{F337EE9D-CE08-44FE-9298-E628B255DBA5}"/>
    <dgm:cxn modelId="{6F76CD3D-A0EA-41E8-BBDD-2D6C5CB98F05}" type="presOf" srcId="{4A5BA3C1-71A1-4647-AEE3-43C2C93D1613}" destId="{BDDFF50E-5F97-4FAD-8F0F-F326DC835299}" srcOrd="0" destOrd="0" presId="urn:microsoft.com/office/officeart/2008/layout/LinedList"/>
    <dgm:cxn modelId="{B8B60E91-2BC9-4F97-B781-D36A101C52BF}" type="presOf" srcId="{E43C3E8D-E554-4642-B35C-418F12181631}" destId="{5A93AC67-05E6-4E1B-BB4A-3AEBF4D64117}" srcOrd="0" destOrd="0" presId="urn:microsoft.com/office/officeart/2008/layout/LinedList"/>
    <dgm:cxn modelId="{46C495A6-C750-4126-A708-1B6525170542}" srcId="{E43C3E8D-E554-4642-B35C-418F12181631}" destId="{4A5BA3C1-71A1-4647-AEE3-43C2C93D1613}" srcOrd="0" destOrd="0" parTransId="{3E87E457-E180-4A03-9620-0C2B6521211A}" sibTransId="{6D86DB7A-86B5-46E5-AA1E-D9E42FB3FFB7}"/>
    <dgm:cxn modelId="{A6D835C7-BD81-434B-A64E-261252790D1D}" srcId="{E43C3E8D-E554-4642-B35C-418F12181631}" destId="{B77AFD6D-655F-4672-B65E-A151624305CC}" srcOrd="3" destOrd="0" parTransId="{24E0B091-1A6D-449A-94F0-AA68725251B0}" sibTransId="{F7048726-3C8C-47E7-B8C9-4ABF6396B64A}"/>
    <dgm:cxn modelId="{4577C2DF-1405-4248-91DA-A0572EF7B72A}" srcId="{E43C3E8D-E554-4642-B35C-418F12181631}" destId="{A86A3BE8-9E77-4F2D-A46D-B90AC641A35B}" srcOrd="2" destOrd="0" parTransId="{01AC9757-2ACB-40C1-BEFB-5D7AF8C3F864}" sibTransId="{AC522F50-25DB-46EA-A2FB-B8E81D564F3D}"/>
    <dgm:cxn modelId="{C86843E3-AC8E-4573-8F70-836E96E51767}" type="presOf" srcId="{B77AFD6D-655F-4672-B65E-A151624305CC}" destId="{2900E994-F420-4202-A3E1-52CB22CA2A7A}" srcOrd="0" destOrd="0" presId="urn:microsoft.com/office/officeart/2008/layout/LinedList"/>
    <dgm:cxn modelId="{24CC27FC-6110-41B0-85F9-EC457B468456}" type="presOf" srcId="{A86A3BE8-9E77-4F2D-A46D-B90AC641A35B}" destId="{1F222D8B-0825-4498-BBF5-4A5D902975E9}" srcOrd="0" destOrd="0" presId="urn:microsoft.com/office/officeart/2008/layout/LinedList"/>
    <dgm:cxn modelId="{3D9FCDE7-F492-45B1-85BE-96E36804CD5B}" type="presParOf" srcId="{5A93AC67-05E6-4E1B-BB4A-3AEBF4D64117}" destId="{C04E1666-FEF6-4521-A987-B52E223BB185}" srcOrd="0" destOrd="0" presId="urn:microsoft.com/office/officeart/2008/layout/LinedList"/>
    <dgm:cxn modelId="{FF406C1C-BC78-4792-86DD-A09042AAC2F2}" type="presParOf" srcId="{5A93AC67-05E6-4E1B-BB4A-3AEBF4D64117}" destId="{5EC8C619-5C13-4E6E-87A4-B22D3AFA886A}" srcOrd="1" destOrd="0" presId="urn:microsoft.com/office/officeart/2008/layout/LinedList"/>
    <dgm:cxn modelId="{2DB0FD7A-4237-4A40-BB8A-6F9C6813CA4D}" type="presParOf" srcId="{5EC8C619-5C13-4E6E-87A4-B22D3AFA886A}" destId="{BDDFF50E-5F97-4FAD-8F0F-F326DC835299}" srcOrd="0" destOrd="0" presId="urn:microsoft.com/office/officeart/2008/layout/LinedList"/>
    <dgm:cxn modelId="{F6537EBA-0782-441C-9DF0-D45830FC72DF}" type="presParOf" srcId="{5EC8C619-5C13-4E6E-87A4-B22D3AFA886A}" destId="{198F9E44-CA8A-4CED-A949-FBAD63F7D240}" srcOrd="1" destOrd="0" presId="urn:microsoft.com/office/officeart/2008/layout/LinedList"/>
    <dgm:cxn modelId="{09D79B3E-5E1F-4823-9913-8F608EF7507C}" type="presParOf" srcId="{5A93AC67-05E6-4E1B-BB4A-3AEBF4D64117}" destId="{1877B8E3-A484-4ADE-B3A8-338FFFD131EA}" srcOrd="2" destOrd="0" presId="urn:microsoft.com/office/officeart/2008/layout/LinedList"/>
    <dgm:cxn modelId="{41F32084-20D3-4852-8E5E-1FD9793CD309}" type="presParOf" srcId="{5A93AC67-05E6-4E1B-BB4A-3AEBF4D64117}" destId="{EBF3A92D-E444-432F-B1B8-84887439D66F}" srcOrd="3" destOrd="0" presId="urn:microsoft.com/office/officeart/2008/layout/LinedList"/>
    <dgm:cxn modelId="{5C863442-714B-478C-A882-FEFA0BFF6E12}" type="presParOf" srcId="{EBF3A92D-E444-432F-B1B8-84887439D66F}" destId="{6FB3F446-CFF8-4A36-99D1-9EAB4C91AAB7}" srcOrd="0" destOrd="0" presId="urn:microsoft.com/office/officeart/2008/layout/LinedList"/>
    <dgm:cxn modelId="{D8EB698A-A0D1-4BD8-8F94-9A8C35EBE359}" type="presParOf" srcId="{EBF3A92D-E444-432F-B1B8-84887439D66F}" destId="{6D9965C9-E19D-4CB5-8561-A700B350B6A0}" srcOrd="1" destOrd="0" presId="urn:microsoft.com/office/officeart/2008/layout/LinedList"/>
    <dgm:cxn modelId="{C10C3031-9F21-4078-B3B0-AE0226E8893C}" type="presParOf" srcId="{5A93AC67-05E6-4E1B-BB4A-3AEBF4D64117}" destId="{68C16044-EFBD-4E7B-8E51-6ED0029B72FC}" srcOrd="4" destOrd="0" presId="urn:microsoft.com/office/officeart/2008/layout/LinedList"/>
    <dgm:cxn modelId="{71336CD4-4FCD-4D60-8884-163A56FFBC12}" type="presParOf" srcId="{5A93AC67-05E6-4E1B-BB4A-3AEBF4D64117}" destId="{87D71BA1-0FC1-482D-B991-8D1B950427FE}" srcOrd="5" destOrd="0" presId="urn:microsoft.com/office/officeart/2008/layout/LinedList"/>
    <dgm:cxn modelId="{9F839911-9413-4E55-BA09-61FD355A1C2A}" type="presParOf" srcId="{87D71BA1-0FC1-482D-B991-8D1B950427FE}" destId="{1F222D8B-0825-4498-BBF5-4A5D902975E9}" srcOrd="0" destOrd="0" presId="urn:microsoft.com/office/officeart/2008/layout/LinedList"/>
    <dgm:cxn modelId="{BBB83036-7BC8-436B-A8C7-323A8FF15868}" type="presParOf" srcId="{87D71BA1-0FC1-482D-B991-8D1B950427FE}" destId="{17E6DF41-9C95-428C-B308-93DC970F0288}" srcOrd="1" destOrd="0" presId="urn:microsoft.com/office/officeart/2008/layout/LinedList"/>
    <dgm:cxn modelId="{07141DE8-4EE2-4125-8FFE-2C684D018AA9}" type="presParOf" srcId="{5A93AC67-05E6-4E1B-BB4A-3AEBF4D64117}" destId="{222827E8-B379-4FD2-96AA-F8A9754751C2}" srcOrd="6" destOrd="0" presId="urn:microsoft.com/office/officeart/2008/layout/LinedList"/>
    <dgm:cxn modelId="{72E6594A-851B-48E8-8F54-DB4D9B81CAFB}" type="presParOf" srcId="{5A93AC67-05E6-4E1B-BB4A-3AEBF4D64117}" destId="{3870382B-67AB-4EC3-B282-41BF5AD45E02}" srcOrd="7" destOrd="0" presId="urn:microsoft.com/office/officeart/2008/layout/LinedList"/>
    <dgm:cxn modelId="{3C2D5FAB-D2FF-4331-9420-5613B1DA530A}" type="presParOf" srcId="{3870382B-67AB-4EC3-B282-41BF5AD45E02}" destId="{2900E994-F420-4202-A3E1-52CB22CA2A7A}" srcOrd="0" destOrd="0" presId="urn:microsoft.com/office/officeart/2008/layout/LinedList"/>
    <dgm:cxn modelId="{149EBFBC-0B00-4176-802F-2F1DD89CBF93}" type="presParOf" srcId="{3870382B-67AB-4EC3-B282-41BF5AD45E02}" destId="{BBDD8D8A-6DBC-409A-836F-D8763472C2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E1666-FEF6-4521-A987-B52E223BB185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DFF50E-5F97-4FAD-8F0F-F326DC835299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House prices change with a lot of aspects, it’s not only the house that plays a role in the price of the house but there are various other factors that influences the prices.</a:t>
          </a:r>
        </a:p>
      </dsp:txBody>
      <dsp:txXfrm>
        <a:off x="0" y="0"/>
        <a:ext cx="6089650" cy="1393031"/>
      </dsp:txXfrm>
    </dsp:sp>
    <dsp:sp modelId="{1877B8E3-A484-4ADE-B3A8-338FFFD131EA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B3F446-CFF8-4A36-99D1-9EAB4C91AAB7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factors of the house includes the amenities, the construction, the number of rooms, the area and various other factors.</a:t>
          </a:r>
        </a:p>
      </dsp:txBody>
      <dsp:txXfrm>
        <a:off x="0" y="1393031"/>
        <a:ext cx="6089650" cy="1393031"/>
      </dsp:txXfrm>
    </dsp:sp>
    <dsp:sp modelId="{68C16044-EFBD-4E7B-8E51-6ED0029B72FC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222D8B-0825-4498-BBF5-4A5D902975E9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other factors affecting the sale price include the location of the house, the city/town and state. </a:t>
          </a:r>
        </a:p>
      </dsp:txBody>
      <dsp:txXfrm>
        <a:off x="0" y="2786062"/>
        <a:ext cx="6089650" cy="1393031"/>
      </dsp:txXfrm>
    </dsp:sp>
    <dsp:sp modelId="{222827E8-B379-4FD2-96AA-F8A9754751C2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00E994-F420-4202-A3E1-52CB22CA2A7A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economic conditions of the state and the country which influences the prices of house as well!</a:t>
          </a:r>
        </a:p>
      </dsp:txBody>
      <dsp:txXfrm>
        <a:off x="0" y="4179093"/>
        <a:ext cx="6089650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AC09-2501-4423-9AD7-1F5423345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05E1-8271-465C-84EC-10D979D46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2DB6-2793-4EF9-9840-D4AA8D22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4AA5-62DE-4383-BA4A-0CB3CB24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695D-375B-4DC3-9BA5-FB948725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A3F3-2CDA-4DD1-9B94-288B92A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4D0A2-F96F-4B5D-AC4F-44820278C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CD6A-03E0-4629-B78B-05904AE8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88F9-F058-4E17-9F66-C224878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DA24-F158-48E4-907F-C160A331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8AF10-7767-4F17-907A-2440C781B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42F9-3DFE-4D06-868D-AA8B2D2DA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0141-4B39-414B-9A15-D6B33305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32A3-0F5E-49FD-8E73-9AEC3158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EEE7-3D29-452B-9B9F-9115B6D2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A0F9-9488-4CBA-895E-97DB8261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80FB-0311-40B5-9112-C6DB518C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C80F-4490-4E25-BE49-F7D279D0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4305-49DE-4938-B13B-1145EF36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B3A4-1B03-4555-9723-8A84B838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044-2FB4-464F-844F-3202B156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E354-59E9-4B63-A4DA-4825E983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E483-8184-42AA-BD3D-AAB05D57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6736-EF16-4561-B572-E2377DEE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9568-6F0F-4091-BFF6-CEBF9FDC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1DDF-D401-4C5A-B3B5-EBA484B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71A40-2C6E-4D75-A682-AAD89D1B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EFD48-6AEA-41BB-993F-ECAFCEE78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CDFA-ABF7-4F7E-BFAC-CD922B1F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02C6-DF98-4C68-BC15-E7880911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25710-D934-4481-A02D-50542D6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31E8-9425-4B76-83E7-3E299BC0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898A-ACCD-436E-829A-B46D6B66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014E-2A62-4E80-9D45-19B64E2DC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27FE1-2B57-4765-AC69-A44D1634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C6445-2D94-4B74-8C8F-C8957545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955F3-A9A2-4F70-AC44-6667B34D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6311B-185E-459E-98C2-21395805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AD833-AABE-4F29-92D0-1E5454AD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187C-BAC0-4742-86A4-5E0268A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07D2F-9EBB-4D6A-B331-4C9688D0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5D8BB-09E3-4BCF-AD9B-5A845D4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7B71E-C235-4416-B456-D8712BBA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7EF45-2B74-437A-A187-73E5A6DA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E5AEB-0026-46C0-9F05-C0A45736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C886-FD60-4AD3-A569-D28D149F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5FE6-5D04-434D-9D9A-AAE9B950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9BA4-4F58-46D7-838B-AA3D3C24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DF622-EFB7-476E-A83F-14FC8BE83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1A3E1-7F48-4966-8DBE-C48841F2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7D59-D587-4B1F-848E-DFF5A17B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27C8-1A64-4002-AF18-DD02D7AA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3BC7-7969-4BC6-9DC9-89CFE675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74865-F8E6-42AF-8881-DEEE17124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0969B-6C64-4391-87B1-91232E58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86A36-4AF1-430B-B6A6-7745CCCA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3471-6E06-42A6-A734-04C57523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8D8F-F312-4E9B-AA7F-EF67FF0A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3F6D6-7867-4A09-9F38-378E1F1E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2E25-1CDF-44B6-862B-E96595F3C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3AA3-7367-4BF0-AF51-1737994B9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625D-8BE4-4DB1-8CE8-5B035C1049D3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493E-EE5A-4837-BF5D-D0AACB6AB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776C-45AD-4C79-BCF2-5A333736A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02DE-36FA-4C8B-8FBD-423721D1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1C16A-9C8C-429E-B8CD-8A8987E1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House Prices: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7206-6C60-4AE8-98D4-B8EF3A1AC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Kaggle Competition</a:t>
            </a:r>
          </a:p>
          <a:p>
            <a:r>
              <a:rPr lang="en-US" b="1">
                <a:solidFill>
                  <a:schemeClr val="accent1"/>
                </a:solidFill>
              </a:rPr>
              <a:t>Hemshree Mangrola</a:t>
            </a:r>
          </a:p>
        </p:txBody>
      </p:sp>
    </p:spTree>
    <p:extLst>
      <p:ext uri="{BB962C8B-B14F-4D97-AF65-F5344CB8AC3E}">
        <p14:creationId xmlns:p14="http://schemas.microsoft.com/office/powerpoint/2010/main" val="246838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A6360-0273-463E-AC18-48D8FF29B8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710694"/>
            <a:ext cx="5455917" cy="319171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31AE5-5A8F-4DB8-A76E-310FDBABB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043" y="806173"/>
            <a:ext cx="5455917" cy="3000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1C954-1F3B-44F8-9215-79E5E89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55532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B0F097-CFE6-43AB-8A9D-7229E222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Observations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EF55-1D08-43E9-9229-E0F50E51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People prefer to live in Names neighborhood</a:t>
            </a:r>
          </a:p>
          <a:p>
            <a:r>
              <a:rPr lang="en-US" sz="2400" dirty="0"/>
              <a:t>We observe that number of bedrooms as zero exist which shows that the data has some outliers, we will work on those outliers in our data pre-processing step.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25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813A65-699C-4677-9D4C-667E7E5A6A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4171" y="307731"/>
            <a:ext cx="3967654" cy="39976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FEEF41-ABEE-45B4-92F1-9DF90BB35A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16043" y="383339"/>
            <a:ext cx="5455917" cy="3846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1C954-1F3B-44F8-9215-79E5E89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Data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77516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B0F097-CFE6-43AB-8A9D-7229E222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Observations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EF55-1D08-43E9-9229-E0F50E51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People prefer to buy central air homes</a:t>
            </a:r>
          </a:p>
          <a:p>
            <a:r>
              <a:rPr lang="en-US" sz="2400" dirty="0"/>
              <a:t>I have created bins of size 850 starting from 0 surface area to 5100 surface area. Maximum people preferred a home in a surface area range of 850-1699 followed by 1700-2549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208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29B4DB-1FBF-4997-811D-53D3CA4F1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540197"/>
            <a:ext cx="5455917" cy="3532705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1D6F41F-9CDA-4F27-BB81-15F77FA920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043" y="628855"/>
            <a:ext cx="5455917" cy="3355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1C954-1F3B-44F8-9215-79E5E89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216273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B0F097-CFE6-43AB-8A9D-7229E222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Observations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EF55-1D08-43E9-9229-E0F50E51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can say there is some error in the data as the number of bathrooms is 0 for 12 houses sold, we will work on this outlier in pre-processing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25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5585BA-964F-4A75-B467-017BFB64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houses sold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Reference: Zillow Analysis 2016</a:t>
            </a:r>
            <a:endParaRPr lang="en-US" sz="2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178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54FCD-D083-44DE-899C-EF6DDF3C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75" y="0"/>
            <a:ext cx="6443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8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2">
            <a:extLst>
              <a:ext uri="{FF2B5EF4-FFF2-40B4-BE49-F238E27FC236}">
                <a16:creationId xmlns:a16="http://schemas.microsoft.com/office/drawing/2014/main" id="{51221D2D-DA89-4434-8AF4-EA6CE0C98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3822" y="598563"/>
            <a:ext cx="6553545" cy="5668816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71C954-1F3B-44F8-9215-79E5E897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insights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34109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0C0EA-F389-42CE-9468-D97FD662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54" y="1496317"/>
            <a:ext cx="8446071" cy="41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3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1589-6669-45AF-AAFD-F504A65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13062E-10D4-43B0-8DA7-70457C347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47149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245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C8DD8-5D1A-4EFE-BF61-E856333B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85" y="1137300"/>
            <a:ext cx="10337098" cy="47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55EA7-BEA5-468F-A9B8-C79139C00C74}"/>
              </a:ext>
            </a:extLst>
          </p:cNvPr>
          <p:cNvSpPr/>
          <p:nvPr/>
        </p:nvSpPr>
        <p:spPr>
          <a:xfrm>
            <a:off x="636608" y="2378598"/>
            <a:ext cx="108975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According to Zillow Analysis, Affordability and safe neighborhood are the most important features followed by the preferred floor plan with required total area and number of bedrooms with a central air system.</a:t>
            </a:r>
          </a:p>
          <a:p>
            <a:endParaRPr lang="en-US" dirty="0"/>
          </a:p>
          <a:p>
            <a:r>
              <a:rPr lang="en-US" dirty="0"/>
              <a:t>According to our analysis, we see the neighborhood of </a:t>
            </a:r>
            <a:r>
              <a:rPr lang="en-US" dirty="0" err="1"/>
              <a:t>NAmes</a:t>
            </a:r>
            <a:r>
              <a:rPr lang="en-US" dirty="0"/>
              <a:t>, i.e. North Ames as the most preferred location with maximum number of houses being sold over the period</a:t>
            </a:r>
          </a:p>
        </p:txBody>
      </p:sp>
    </p:spTree>
    <p:extLst>
      <p:ext uri="{BB962C8B-B14F-4D97-AF65-F5344CB8AC3E}">
        <p14:creationId xmlns:p14="http://schemas.microsoft.com/office/powerpoint/2010/main" val="271571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E40F31-2292-4A0A-AEE9-7F3ACFC0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Stats!</a:t>
            </a:r>
          </a:p>
        </p:txBody>
      </p:sp>
    </p:spTree>
    <p:extLst>
      <p:ext uri="{BB962C8B-B14F-4D97-AF65-F5344CB8AC3E}">
        <p14:creationId xmlns:p14="http://schemas.microsoft.com/office/powerpoint/2010/main" val="388454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0F8205-C583-4491-AD97-5F9F2E12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876300"/>
            <a:ext cx="105822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8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B86C58-178B-4EAF-9DBB-A6F367F2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 experienced recession in the year of 2008, we will check the overall prices in Ames to see whether the prices did actually change over that period!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from: Data Analysis on the dataset in tableau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9036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BB5D57-6178-4F62-B472-0312F6D95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6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45657-3FC0-4AAB-9D69-F6726F39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4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61BD32-7542-4D52-BA5A-3ADE869BF8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5585BA-964F-4A75-B467-017BFB64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Factors in the house that influence the price of the house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Reference: Zillow Analysis 2016</a:t>
            </a:r>
            <a:endParaRPr lang="en-US" sz="2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516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DB0FC-7F6A-4FAA-9028-D0FEF7BC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3" y="643466"/>
            <a:ext cx="8284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4D43-3FD2-4828-AEA6-E34FCD23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Factors I took into consideration for hypothesis vs the factors from Zillow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4749-3562-45B2-8E0E-EEF320E9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41176"/>
          </a:xfrm>
        </p:spPr>
        <p:txBody>
          <a:bodyPr/>
          <a:lstStyle/>
          <a:p>
            <a:r>
              <a:rPr lang="en-US" dirty="0"/>
              <a:t>Factors from 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51AA6-0189-4CE3-BEDE-10CBA84A1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74425"/>
            <a:ext cx="5157787" cy="3915238"/>
          </a:xfrm>
        </p:spPr>
        <p:txBody>
          <a:bodyPr>
            <a:normAutofit/>
          </a:bodyPr>
          <a:lstStyle/>
          <a:p>
            <a:r>
              <a:rPr lang="en-US" sz="1600" dirty="0"/>
              <a:t>Neighborhood</a:t>
            </a:r>
          </a:p>
          <a:p>
            <a:r>
              <a:rPr lang="en-US" sz="1600" dirty="0"/>
              <a:t>Number of bedrooms, bathrooms and balcony</a:t>
            </a:r>
          </a:p>
          <a:p>
            <a:r>
              <a:rPr lang="en-US" sz="1600" dirty="0"/>
              <a:t>Total Surface Area</a:t>
            </a:r>
          </a:p>
          <a:p>
            <a:r>
              <a:rPr lang="en-US" sz="1600" dirty="0"/>
              <a:t>Utilities </a:t>
            </a:r>
          </a:p>
          <a:p>
            <a:r>
              <a:rPr lang="en-US" sz="1600" dirty="0"/>
              <a:t>Number of floors</a:t>
            </a:r>
          </a:p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DFD00-85B4-4440-A09F-2AAF987C1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41176"/>
          </a:xfrm>
        </p:spPr>
        <p:txBody>
          <a:bodyPr/>
          <a:lstStyle/>
          <a:p>
            <a:r>
              <a:rPr lang="en-US" dirty="0"/>
              <a:t>Factors from Zillow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F373D-0981-4865-B10A-51069A93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74425"/>
            <a:ext cx="5183188" cy="3915238"/>
          </a:xfrm>
        </p:spPr>
        <p:txBody>
          <a:bodyPr>
            <a:normAutofit/>
          </a:bodyPr>
          <a:lstStyle/>
          <a:p>
            <a:r>
              <a:rPr lang="en-US" sz="1600" dirty="0"/>
              <a:t>Budget</a:t>
            </a:r>
          </a:p>
          <a:p>
            <a:r>
              <a:rPr lang="en-US" sz="1600" dirty="0"/>
              <a:t>Neighborhood</a:t>
            </a:r>
          </a:p>
          <a:p>
            <a:r>
              <a:rPr lang="en-US" sz="1600" dirty="0"/>
              <a:t>Floorplan</a:t>
            </a:r>
          </a:p>
          <a:p>
            <a:r>
              <a:rPr lang="en-US" sz="1600" dirty="0"/>
              <a:t>Preferred number of bedrooms</a:t>
            </a:r>
          </a:p>
          <a:p>
            <a:r>
              <a:rPr lang="en-US" sz="1600" dirty="0"/>
              <a:t>Close to work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38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</TotalTime>
  <Words>397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House Prices: Advanced Regression Techniques</vt:lpstr>
      <vt:lpstr>Introduction</vt:lpstr>
      <vt:lpstr>Stats!</vt:lpstr>
      <vt:lpstr>PowerPoint Presentation</vt:lpstr>
      <vt:lpstr>USA experienced recession in the year of 2008, we will check the overall prices in Ames to see whether the prices did actually change over that period! Image from: Data Analysis on the dataset in tableau </vt:lpstr>
      <vt:lpstr>PowerPoint Presentation</vt:lpstr>
      <vt:lpstr>Factors in the house that influence the price of the house Reference: Zillow Analysis 2016</vt:lpstr>
      <vt:lpstr>PowerPoint Presentation</vt:lpstr>
      <vt:lpstr>Factors I took into consideration for hypothesis vs the factors from Zillow Analysis</vt:lpstr>
      <vt:lpstr>Data insights from the dataset</vt:lpstr>
      <vt:lpstr>Observations  </vt:lpstr>
      <vt:lpstr>Data insights from the dataset</vt:lpstr>
      <vt:lpstr>Observations  </vt:lpstr>
      <vt:lpstr>Data insights from the dataset</vt:lpstr>
      <vt:lpstr>Observations  </vt:lpstr>
      <vt:lpstr>Type of houses sold Reference: Zillow Analysis 2016</vt:lpstr>
      <vt:lpstr>PowerPoint Presentation</vt:lpstr>
      <vt:lpstr>Data insights from the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Advanced Regression Techniques</dc:title>
  <dc:creator>patelshreym</dc:creator>
  <cp:lastModifiedBy>patelshreym</cp:lastModifiedBy>
  <cp:revision>53</cp:revision>
  <dcterms:created xsi:type="dcterms:W3CDTF">2018-03-10T06:43:25Z</dcterms:created>
  <dcterms:modified xsi:type="dcterms:W3CDTF">2018-03-16T08:59:57Z</dcterms:modified>
</cp:coreProperties>
</file>