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47"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9D5-93D7-4B2C-9396-92CF49DA7F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F304C9-CC4C-481D-B9EE-AEA00D9993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22CB07-1852-4DF5-85B9-10C135285E49}"/>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5" name="Footer Placeholder 4">
            <a:extLst>
              <a:ext uri="{FF2B5EF4-FFF2-40B4-BE49-F238E27FC236}">
                <a16:creationId xmlns:a16="http://schemas.microsoft.com/office/drawing/2014/main" id="{F300DC9E-CC99-4097-B1F1-4A77BCF5E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7E91F-5E13-497A-8072-A020C5F8F8C9}"/>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2253042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E802-DA5D-4E70-8AB7-0A5CC060A6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45B7AD-6BC6-4952-B4EA-F762521B3B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07238-DCC3-492D-A1F5-B1F74E32D2CF}"/>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5" name="Footer Placeholder 4">
            <a:extLst>
              <a:ext uri="{FF2B5EF4-FFF2-40B4-BE49-F238E27FC236}">
                <a16:creationId xmlns:a16="http://schemas.microsoft.com/office/drawing/2014/main" id="{87FA5E05-3C9A-4961-9CDF-98DFAA975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CEB13-EC11-429F-8C83-A483AF2F4622}"/>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411367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2EB972-A5D2-4E8E-8E3B-3ACC5630D1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9397E3-2ABA-46E3-9070-CEB8CE136F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3CF37-835E-42C5-9AC0-4FBC732B371D}"/>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5" name="Footer Placeholder 4">
            <a:extLst>
              <a:ext uri="{FF2B5EF4-FFF2-40B4-BE49-F238E27FC236}">
                <a16:creationId xmlns:a16="http://schemas.microsoft.com/office/drawing/2014/main" id="{72E241F3-9F87-45C8-AC2E-04997D657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6A274-5203-4302-AB40-BFC82BC411A2}"/>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1908740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92F1-EC7B-456C-91B5-57D54DDB4B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B70FE-06D1-4962-8E5E-E160FECDBB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4B987-274C-4DCB-A12B-A51A8DB391E8}"/>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5" name="Footer Placeholder 4">
            <a:extLst>
              <a:ext uri="{FF2B5EF4-FFF2-40B4-BE49-F238E27FC236}">
                <a16:creationId xmlns:a16="http://schemas.microsoft.com/office/drawing/2014/main" id="{6BD129D9-973C-4DF2-B227-AEF424F4B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9518D-3E04-4B47-A6A7-387EF94BE73A}"/>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335287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4EF8-6F30-4029-99D0-736771C135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59BA55-FB97-435C-8021-59329317D1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063CFD-0C10-4273-8EB1-2AFFDA34F085}"/>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5" name="Footer Placeholder 4">
            <a:extLst>
              <a:ext uri="{FF2B5EF4-FFF2-40B4-BE49-F238E27FC236}">
                <a16:creationId xmlns:a16="http://schemas.microsoft.com/office/drawing/2014/main" id="{AA773F6E-1DCC-4844-AEE4-39502A479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1BD33-67FB-44F9-AD9C-8CCE405CB23C}"/>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3239395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EB13-05F0-407E-B734-7AF30B35DC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DAB7C6-D76A-4C5B-8393-E1910B8B2F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77C0C7-50C0-477F-BD36-AACA04D1DD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4BEB5D-2420-46D1-9CED-787677D75032}"/>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6" name="Footer Placeholder 5">
            <a:extLst>
              <a:ext uri="{FF2B5EF4-FFF2-40B4-BE49-F238E27FC236}">
                <a16:creationId xmlns:a16="http://schemas.microsoft.com/office/drawing/2014/main" id="{BBAB22E2-B9C7-4FC6-9A7D-472E24E34A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9FFF6A-53D5-4E6C-A825-DA072E9355F4}"/>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351752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33C51-1DBB-42AD-B07F-FDAC8E0D90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DBDC74-6863-41D6-96E2-1D464CB0CC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634428-F3F3-4161-B357-AAC92F452AD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FA131A-FF05-4D61-9B94-F487C1979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A6D472-0DB8-4F7F-8634-58498D3FE3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0C861C-24FB-4612-998B-2938CFE62F89}"/>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8" name="Footer Placeholder 7">
            <a:extLst>
              <a:ext uri="{FF2B5EF4-FFF2-40B4-BE49-F238E27FC236}">
                <a16:creationId xmlns:a16="http://schemas.microsoft.com/office/drawing/2014/main" id="{4817CCDE-55A8-4900-BA4F-C76CF971AF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799E57-7578-44EA-B24E-D53F9ED00528}"/>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3799314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104B3-DB23-4D80-81A4-3CE7E998A3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9F176B-D2D2-4847-83D3-CBF5ADA942D0}"/>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4" name="Footer Placeholder 3">
            <a:extLst>
              <a:ext uri="{FF2B5EF4-FFF2-40B4-BE49-F238E27FC236}">
                <a16:creationId xmlns:a16="http://schemas.microsoft.com/office/drawing/2014/main" id="{A3A12620-9316-4B26-8323-E1EEF4B56D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AB7EBC-BA33-4A9D-8DA3-ED7E81FC31DB}"/>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513497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88DA3C-227E-423E-BEF4-7C5033F8DF22}"/>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3" name="Footer Placeholder 2">
            <a:extLst>
              <a:ext uri="{FF2B5EF4-FFF2-40B4-BE49-F238E27FC236}">
                <a16:creationId xmlns:a16="http://schemas.microsoft.com/office/drawing/2014/main" id="{0248472F-E71A-4409-8F12-910F265659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AD739E-CD4C-4FA0-9956-04B603FE67AA}"/>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3898139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D63E-83FF-4041-89F2-E676A438B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210F92-748D-4AC4-B2EA-CEB5D903E3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BE63EB-5A6C-4991-8C15-0B36E7D5E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140412-895C-40EE-96DF-F2A5BD1DF231}"/>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6" name="Footer Placeholder 5">
            <a:extLst>
              <a:ext uri="{FF2B5EF4-FFF2-40B4-BE49-F238E27FC236}">
                <a16:creationId xmlns:a16="http://schemas.microsoft.com/office/drawing/2014/main" id="{B3C96604-A779-499C-8064-5836A4B71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B8B2A-DD54-4375-B1B1-DD6F57CC4D31}"/>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158250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C45E-B4F8-467D-BEE0-5F5F732B0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230E2B-57EC-4133-B7BA-A0018E3F4A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0B016F-101B-45D4-B47A-32DCCD8AB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8FD959-543A-4849-AE6C-1F5DD088E26E}"/>
              </a:ext>
            </a:extLst>
          </p:cNvPr>
          <p:cNvSpPr>
            <a:spLocks noGrp="1"/>
          </p:cNvSpPr>
          <p:nvPr>
            <p:ph type="dt" sz="half" idx="10"/>
          </p:nvPr>
        </p:nvSpPr>
        <p:spPr/>
        <p:txBody>
          <a:bodyPr/>
          <a:lstStyle/>
          <a:p>
            <a:fld id="{25DD99AE-F848-4629-A23C-708B9EC96DF2}" type="datetimeFigureOut">
              <a:rPr lang="en-US" smtClean="0"/>
              <a:t>3/16/2018</a:t>
            </a:fld>
            <a:endParaRPr lang="en-US"/>
          </a:p>
        </p:txBody>
      </p:sp>
      <p:sp>
        <p:nvSpPr>
          <p:cNvPr id="6" name="Footer Placeholder 5">
            <a:extLst>
              <a:ext uri="{FF2B5EF4-FFF2-40B4-BE49-F238E27FC236}">
                <a16:creationId xmlns:a16="http://schemas.microsoft.com/office/drawing/2014/main" id="{18895876-E1E2-4FBE-8D11-293017A79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8D920F-1C3F-409B-A0D7-F8A84FFDF50A}"/>
              </a:ext>
            </a:extLst>
          </p:cNvPr>
          <p:cNvSpPr>
            <a:spLocks noGrp="1"/>
          </p:cNvSpPr>
          <p:nvPr>
            <p:ph type="sldNum" sz="quarter" idx="12"/>
          </p:nvPr>
        </p:nvSpPr>
        <p:spPr/>
        <p:txBody>
          <a:bodyPr/>
          <a:lstStyle/>
          <a:p>
            <a:fld id="{61E69324-7A34-41B6-8822-4D75F19EA01F}" type="slidenum">
              <a:rPr lang="en-US" smtClean="0"/>
              <a:t>‹#›</a:t>
            </a:fld>
            <a:endParaRPr lang="en-US"/>
          </a:p>
        </p:txBody>
      </p:sp>
    </p:spTree>
    <p:extLst>
      <p:ext uri="{BB962C8B-B14F-4D97-AF65-F5344CB8AC3E}">
        <p14:creationId xmlns:p14="http://schemas.microsoft.com/office/powerpoint/2010/main" val="304131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BA6B4A-28EC-4221-9D92-533A0BECD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2F106E-BD22-4784-A446-D316A292BF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2F3E5-9EB2-4042-8C39-823D65E496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D99AE-F848-4629-A23C-708B9EC96DF2}" type="datetimeFigureOut">
              <a:rPr lang="en-US" smtClean="0"/>
              <a:t>3/16/2018</a:t>
            </a:fld>
            <a:endParaRPr lang="en-US"/>
          </a:p>
        </p:txBody>
      </p:sp>
      <p:sp>
        <p:nvSpPr>
          <p:cNvPr id="5" name="Footer Placeholder 4">
            <a:extLst>
              <a:ext uri="{FF2B5EF4-FFF2-40B4-BE49-F238E27FC236}">
                <a16:creationId xmlns:a16="http://schemas.microsoft.com/office/drawing/2014/main" id="{57B0AFF5-61B7-46FC-B2F4-BA723290F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FE99BB-7D15-4ABA-A467-67975DDA4F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69324-7A34-41B6-8822-4D75F19EA01F}" type="slidenum">
              <a:rPr lang="en-US" smtClean="0"/>
              <a:t>‹#›</a:t>
            </a:fld>
            <a:endParaRPr lang="en-US"/>
          </a:p>
        </p:txBody>
      </p:sp>
    </p:spTree>
    <p:extLst>
      <p:ext uri="{BB962C8B-B14F-4D97-AF65-F5344CB8AC3E}">
        <p14:creationId xmlns:p14="http://schemas.microsoft.com/office/powerpoint/2010/main" val="2437985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CF6257D-02E0-44E4-98EC-C483011D5E47}"/>
              </a:ext>
            </a:extLst>
          </p:cNvPr>
          <p:cNvSpPr>
            <a:spLocks noGrp="1"/>
          </p:cNvSpPr>
          <p:nvPr>
            <p:ph type="ctrTitle"/>
          </p:nvPr>
        </p:nvSpPr>
        <p:spPr>
          <a:xfrm>
            <a:off x="1524000" y="1122362"/>
            <a:ext cx="9144000" cy="2840037"/>
          </a:xfrm>
        </p:spPr>
        <p:txBody>
          <a:bodyPr>
            <a:normAutofit/>
          </a:bodyPr>
          <a:lstStyle/>
          <a:p>
            <a:r>
              <a:rPr lang="en-US" sz="5800" b="1"/>
              <a:t>Ames, Iowa</a:t>
            </a:r>
          </a:p>
        </p:txBody>
      </p:sp>
      <p:sp>
        <p:nvSpPr>
          <p:cNvPr id="3" name="Subtitle 2">
            <a:extLst>
              <a:ext uri="{FF2B5EF4-FFF2-40B4-BE49-F238E27FC236}">
                <a16:creationId xmlns:a16="http://schemas.microsoft.com/office/drawing/2014/main" id="{59F35A7F-EEDA-4893-8BE4-4FB77ACC6B09}"/>
              </a:ext>
            </a:extLst>
          </p:cNvPr>
          <p:cNvSpPr>
            <a:spLocks noGrp="1"/>
          </p:cNvSpPr>
          <p:nvPr>
            <p:ph type="subTitle" idx="1"/>
          </p:nvPr>
        </p:nvSpPr>
        <p:spPr>
          <a:xfrm>
            <a:off x="1524000" y="4256436"/>
            <a:ext cx="9144000" cy="1600818"/>
          </a:xfrm>
        </p:spPr>
        <p:txBody>
          <a:bodyPr>
            <a:noAutofit/>
          </a:bodyPr>
          <a:lstStyle/>
          <a:p>
            <a:r>
              <a:rPr lang="en-US" sz="1600" i="1" dirty="0">
                <a:solidFill>
                  <a:schemeClr val="accent1"/>
                </a:solidFill>
              </a:rPr>
              <a:t>Knowing the city plays an important role as the type of people, crimes, history of the city influences the type of people willing to move to the city and eventually the prices of the house.</a:t>
            </a:r>
          </a:p>
          <a:p>
            <a:r>
              <a:rPr lang="en-US" sz="1600" i="1" dirty="0">
                <a:solidFill>
                  <a:schemeClr val="accent1"/>
                </a:solidFill>
              </a:rPr>
              <a:t>It is a historic city with:</a:t>
            </a:r>
          </a:p>
          <a:p>
            <a:pPr marL="342900" indent="-342900">
              <a:buAutoNum type="arabicPeriod"/>
            </a:pPr>
            <a:r>
              <a:rPr lang="en-US" sz="1600" i="1" dirty="0">
                <a:solidFill>
                  <a:schemeClr val="accent1"/>
                </a:solidFill>
              </a:rPr>
              <a:t>Low crime rate</a:t>
            </a:r>
          </a:p>
          <a:p>
            <a:pPr marL="342900" indent="-342900">
              <a:buAutoNum type="arabicPeriod"/>
            </a:pPr>
            <a:r>
              <a:rPr lang="en-US" sz="1600" i="1" dirty="0">
                <a:solidFill>
                  <a:schemeClr val="accent1"/>
                </a:solidFill>
              </a:rPr>
              <a:t>Educated people</a:t>
            </a:r>
          </a:p>
          <a:p>
            <a:pPr marL="342900" indent="-342900">
              <a:buAutoNum type="arabicPeriod"/>
            </a:pPr>
            <a:r>
              <a:rPr lang="en-US" sz="1600" i="1" dirty="0">
                <a:solidFill>
                  <a:schemeClr val="accent1"/>
                </a:solidFill>
              </a:rPr>
              <a:t>Low cost of living</a:t>
            </a:r>
          </a:p>
        </p:txBody>
      </p:sp>
    </p:spTree>
    <p:extLst>
      <p:ext uri="{BB962C8B-B14F-4D97-AF65-F5344CB8AC3E}">
        <p14:creationId xmlns:p14="http://schemas.microsoft.com/office/powerpoint/2010/main" val="33851135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8C6B1D5-A0CF-4A04-8D87-ABEA9A75394F}"/>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Crime facts of Ames, Iowa</a:t>
            </a:r>
          </a:p>
        </p:txBody>
      </p:sp>
      <p:sp>
        <p:nvSpPr>
          <p:cNvPr id="3" name="Content Placeholder 2">
            <a:extLst>
              <a:ext uri="{FF2B5EF4-FFF2-40B4-BE49-F238E27FC236}">
                <a16:creationId xmlns:a16="http://schemas.microsoft.com/office/drawing/2014/main" id="{402DCF25-127D-4122-BB3C-04C9B47BFCAC}"/>
              </a:ext>
            </a:extLst>
          </p:cNvPr>
          <p:cNvSpPr>
            <a:spLocks noGrp="1"/>
          </p:cNvSpPr>
          <p:nvPr>
            <p:ph idx="1"/>
          </p:nvPr>
        </p:nvSpPr>
        <p:spPr>
          <a:xfrm>
            <a:off x="4976031" y="963877"/>
            <a:ext cx="6377769" cy="4930246"/>
          </a:xfrm>
        </p:spPr>
        <p:txBody>
          <a:bodyPr anchor="ctr">
            <a:normAutofit/>
          </a:bodyPr>
          <a:lstStyle/>
          <a:p>
            <a:r>
              <a:rPr lang="en-US" sz="2400" dirty="0"/>
              <a:t>The overall crime rate in Ames is 37% lower than the national average</a:t>
            </a:r>
          </a:p>
          <a:p>
            <a:r>
              <a:rPr lang="en-US" sz="2400" dirty="0"/>
              <a:t>For every 100,000 people, there are 4.89 crimes that occur daily in Ames</a:t>
            </a:r>
          </a:p>
          <a:p>
            <a:r>
              <a:rPr lang="en-US" sz="2400" dirty="0"/>
              <a:t>Ames is safer than 61% cities in USA</a:t>
            </a:r>
          </a:p>
          <a:p>
            <a:r>
              <a:rPr lang="en-US" sz="2400" dirty="0"/>
              <a:t>In Ames, there is 1 in 57 chance of becoming victim of any crime</a:t>
            </a:r>
          </a:p>
          <a:p>
            <a:r>
              <a:rPr lang="en-US" sz="2400" dirty="0"/>
              <a:t>The number of total year over year crime in Ames has decreased by 13%</a:t>
            </a:r>
          </a:p>
        </p:txBody>
      </p:sp>
    </p:spTree>
    <p:extLst>
      <p:ext uri="{BB962C8B-B14F-4D97-AF65-F5344CB8AC3E}">
        <p14:creationId xmlns:p14="http://schemas.microsoft.com/office/powerpoint/2010/main" val="184541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134CA03-4EDF-44AE-835E-3D7C43F9E93B}"/>
              </a:ext>
            </a:extLst>
          </p:cNvPr>
          <p:cNvPicPr>
            <a:picLocks noGrp="1" noChangeAspect="1"/>
          </p:cNvPicPr>
          <p:nvPr>
            <p:ph idx="1"/>
          </p:nvPr>
        </p:nvPicPr>
        <p:blipFill>
          <a:blip r:embed="rId2"/>
          <a:stretch>
            <a:fillRect/>
          </a:stretch>
        </p:blipFill>
        <p:spPr>
          <a:xfrm>
            <a:off x="5153822" y="1188382"/>
            <a:ext cx="6553545" cy="4489177"/>
          </a:xfrm>
          <a:prstGeom prst="rect">
            <a:avLst/>
          </a:prstGeom>
        </p:spPr>
      </p:pic>
      <p:sp>
        <p:nvSpPr>
          <p:cNvPr id="9" name="Rectangle 8">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7F7533-320F-4E2C-95A2-4470DD8E13BE}"/>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700" b="1" kern="1200">
                <a:solidFill>
                  <a:schemeClr val="bg1"/>
                </a:solidFill>
                <a:latin typeface="+mj-lt"/>
                <a:ea typeface="+mj-ea"/>
                <a:cs typeface="+mj-cs"/>
              </a:rPr>
              <a:t>Various crimes and their rate in Ames compared to The United States average</a:t>
            </a:r>
          </a:p>
        </p:txBody>
      </p:sp>
    </p:spTree>
    <p:extLst>
      <p:ext uri="{BB962C8B-B14F-4D97-AF65-F5344CB8AC3E}">
        <p14:creationId xmlns:p14="http://schemas.microsoft.com/office/powerpoint/2010/main" val="196451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8C6B1D5-A0CF-4A04-8D87-ABEA9A75394F}"/>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Income and real estate facts in Ames, Iowa</a:t>
            </a:r>
          </a:p>
        </p:txBody>
      </p:sp>
      <p:sp>
        <p:nvSpPr>
          <p:cNvPr id="3" name="Content Placeholder 2">
            <a:extLst>
              <a:ext uri="{FF2B5EF4-FFF2-40B4-BE49-F238E27FC236}">
                <a16:creationId xmlns:a16="http://schemas.microsoft.com/office/drawing/2014/main" id="{402DCF25-127D-4122-BB3C-04C9B47BFCAC}"/>
              </a:ext>
            </a:extLst>
          </p:cNvPr>
          <p:cNvSpPr>
            <a:spLocks noGrp="1"/>
          </p:cNvSpPr>
          <p:nvPr>
            <p:ph idx="1"/>
          </p:nvPr>
        </p:nvSpPr>
        <p:spPr>
          <a:xfrm>
            <a:off x="4976031" y="963877"/>
            <a:ext cx="6377769" cy="4930246"/>
          </a:xfrm>
        </p:spPr>
        <p:txBody>
          <a:bodyPr anchor="ctr">
            <a:normAutofit/>
          </a:bodyPr>
          <a:lstStyle/>
          <a:p>
            <a:r>
              <a:rPr lang="en-US" sz="2400" dirty="0"/>
              <a:t>Income per capita in Ames is 21% lower than that in Iowa</a:t>
            </a:r>
          </a:p>
          <a:p>
            <a:r>
              <a:rPr lang="en-US" sz="2400" dirty="0"/>
              <a:t>Median household income in Ames is 25% lower than national average</a:t>
            </a:r>
          </a:p>
          <a:p>
            <a:r>
              <a:rPr lang="en-US" sz="2400" dirty="0"/>
              <a:t>Male median earnings are 41% higher than female median earnings in Ames</a:t>
            </a:r>
          </a:p>
          <a:p>
            <a:r>
              <a:rPr lang="en-US" sz="2400" dirty="0"/>
              <a:t>Unemployment rate in Ames is 16% lower than the national average </a:t>
            </a:r>
          </a:p>
          <a:p>
            <a:r>
              <a:rPr lang="en-US" sz="2400" dirty="0"/>
              <a:t>Poverty level in Ames is 99% higher than the national average</a:t>
            </a:r>
          </a:p>
        </p:txBody>
      </p:sp>
    </p:spTree>
    <p:extLst>
      <p:ext uri="{BB962C8B-B14F-4D97-AF65-F5344CB8AC3E}">
        <p14:creationId xmlns:p14="http://schemas.microsoft.com/office/powerpoint/2010/main" val="341094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CF29CD-38B8-4924-BA11-6D60517487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971B392-D10F-46C0-9ED0-2FF67D348F18}"/>
              </a:ext>
            </a:extLst>
          </p:cNvPr>
          <p:cNvPicPr>
            <a:picLocks noGrp="1" noChangeAspect="1"/>
          </p:cNvPicPr>
          <p:nvPr>
            <p:ph idx="1"/>
          </p:nvPr>
        </p:nvPicPr>
        <p:blipFill>
          <a:blip r:embed="rId2"/>
          <a:stretch>
            <a:fillRect/>
          </a:stretch>
        </p:blipFill>
        <p:spPr>
          <a:xfrm>
            <a:off x="650449" y="1739148"/>
            <a:ext cx="10901471" cy="2180293"/>
          </a:xfrm>
          <a:prstGeom prst="rect">
            <a:avLst/>
          </a:prstGeom>
        </p:spPr>
      </p:pic>
      <p:sp>
        <p:nvSpPr>
          <p:cNvPr id="2" name="Title 1">
            <a:extLst>
              <a:ext uri="{FF2B5EF4-FFF2-40B4-BE49-F238E27FC236}">
                <a16:creationId xmlns:a16="http://schemas.microsoft.com/office/drawing/2014/main" id="{3D5F28ED-DC63-4087-BC9A-D358883A5B54}"/>
              </a:ext>
            </a:extLst>
          </p:cNvPr>
          <p:cNvSpPr>
            <a:spLocks noGrp="1"/>
          </p:cNvSpPr>
          <p:nvPr>
            <p:ph type="title"/>
          </p:nvPr>
        </p:nvSpPr>
        <p:spPr>
          <a:xfrm>
            <a:off x="707011" y="4502330"/>
            <a:ext cx="10765410" cy="1207269"/>
          </a:xfrm>
        </p:spPr>
        <p:txBody>
          <a:bodyPr vert="horz" lIns="91440" tIns="45720" rIns="91440" bIns="45720" rtlCol="0" anchor="b">
            <a:normAutofit/>
          </a:bodyPr>
          <a:lstStyle/>
          <a:p>
            <a:pPr algn="ctr"/>
            <a:r>
              <a:rPr lang="en-US" sz="6000" b="1" kern="1200">
                <a:solidFill>
                  <a:schemeClr val="bg1"/>
                </a:solidFill>
                <a:latin typeface="+mj-lt"/>
                <a:ea typeface="+mj-ea"/>
                <a:cs typeface="+mj-cs"/>
              </a:rPr>
              <a:t>Real estate facts of Ames</a:t>
            </a:r>
          </a:p>
        </p:txBody>
      </p:sp>
    </p:spTree>
    <p:extLst>
      <p:ext uri="{BB962C8B-B14F-4D97-AF65-F5344CB8AC3E}">
        <p14:creationId xmlns:p14="http://schemas.microsoft.com/office/powerpoint/2010/main" val="288584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CF29CD-38B8-4924-BA11-6D60517487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5F28ED-DC63-4087-BC9A-D358883A5B54}"/>
              </a:ext>
            </a:extLst>
          </p:cNvPr>
          <p:cNvSpPr>
            <a:spLocks noGrp="1"/>
          </p:cNvSpPr>
          <p:nvPr>
            <p:ph type="title"/>
          </p:nvPr>
        </p:nvSpPr>
        <p:spPr>
          <a:xfrm>
            <a:off x="707011" y="4502330"/>
            <a:ext cx="10765410" cy="1207269"/>
          </a:xfrm>
        </p:spPr>
        <p:txBody>
          <a:bodyPr vert="horz" lIns="91440" tIns="45720" rIns="91440" bIns="45720" rtlCol="0" anchor="b">
            <a:normAutofit/>
          </a:bodyPr>
          <a:lstStyle/>
          <a:p>
            <a:pPr algn="ctr"/>
            <a:r>
              <a:rPr lang="en-US" sz="6000" b="1" kern="1200" dirty="0">
                <a:solidFill>
                  <a:schemeClr val="bg1"/>
                </a:solidFill>
                <a:latin typeface="+mj-lt"/>
                <a:ea typeface="+mj-ea"/>
                <a:cs typeface="+mj-cs"/>
              </a:rPr>
              <a:t>Home Affordability in Ames</a:t>
            </a:r>
          </a:p>
        </p:txBody>
      </p:sp>
      <p:pic>
        <p:nvPicPr>
          <p:cNvPr id="6" name="Content Placeholder 5">
            <a:extLst>
              <a:ext uri="{FF2B5EF4-FFF2-40B4-BE49-F238E27FC236}">
                <a16:creationId xmlns:a16="http://schemas.microsoft.com/office/drawing/2014/main" id="{1BED6E01-5D9B-46EF-9400-4D76A1CAD3D0}"/>
              </a:ext>
            </a:extLst>
          </p:cNvPr>
          <p:cNvPicPr>
            <a:picLocks noGrp="1" noChangeAspect="1"/>
          </p:cNvPicPr>
          <p:nvPr>
            <p:ph idx="1"/>
          </p:nvPr>
        </p:nvPicPr>
        <p:blipFill>
          <a:blip r:embed="rId2"/>
          <a:stretch>
            <a:fillRect/>
          </a:stretch>
        </p:blipFill>
        <p:spPr>
          <a:xfrm>
            <a:off x="831916" y="1370902"/>
            <a:ext cx="10515600" cy="2116752"/>
          </a:xfrm>
          <a:prstGeom prst="rect">
            <a:avLst/>
          </a:prstGeom>
        </p:spPr>
      </p:pic>
    </p:spTree>
    <p:extLst>
      <p:ext uri="{BB962C8B-B14F-4D97-AF65-F5344CB8AC3E}">
        <p14:creationId xmlns:p14="http://schemas.microsoft.com/office/powerpoint/2010/main" val="4090221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8C6B1D5-A0CF-4A04-8D87-ABEA9A75394F}"/>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Weather facts in Ames, Iowa</a:t>
            </a:r>
          </a:p>
        </p:txBody>
      </p:sp>
      <p:sp>
        <p:nvSpPr>
          <p:cNvPr id="3" name="Content Placeholder 2">
            <a:extLst>
              <a:ext uri="{FF2B5EF4-FFF2-40B4-BE49-F238E27FC236}">
                <a16:creationId xmlns:a16="http://schemas.microsoft.com/office/drawing/2014/main" id="{402DCF25-127D-4122-BB3C-04C9B47BFCAC}"/>
              </a:ext>
            </a:extLst>
          </p:cNvPr>
          <p:cNvSpPr>
            <a:spLocks noGrp="1"/>
          </p:cNvSpPr>
          <p:nvPr>
            <p:ph idx="1"/>
          </p:nvPr>
        </p:nvSpPr>
        <p:spPr>
          <a:xfrm>
            <a:off x="4976031" y="963877"/>
            <a:ext cx="6377769" cy="4930246"/>
          </a:xfrm>
        </p:spPr>
        <p:txBody>
          <a:bodyPr anchor="ctr">
            <a:normAutofit/>
          </a:bodyPr>
          <a:lstStyle/>
          <a:p>
            <a:r>
              <a:rPr lang="en-US" sz="2400" dirty="0"/>
              <a:t>Highest monthly average temperature in Ames for July is 73 degrees</a:t>
            </a:r>
          </a:p>
          <a:p>
            <a:r>
              <a:rPr lang="en-US" sz="2400" dirty="0"/>
              <a:t>Highest monthly average temperature in Ames for January is 21 degrees</a:t>
            </a:r>
          </a:p>
          <a:p>
            <a:r>
              <a:rPr lang="en-US" sz="2400" dirty="0"/>
              <a:t>Most monthly precipitation in Ames occur in May with 5.5 inches</a:t>
            </a:r>
          </a:p>
          <a:p>
            <a:r>
              <a:rPr lang="en-US" sz="2400" dirty="0"/>
              <a:t>Air quality in Ames is 25% better than national average</a:t>
            </a:r>
          </a:p>
          <a:p>
            <a:r>
              <a:rPr lang="en-US" sz="2400" dirty="0"/>
              <a:t>Pollution index in Ames is 76% better than the national average</a:t>
            </a:r>
          </a:p>
        </p:txBody>
      </p:sp>
    </p:spTree>
    <p:extLst>
      <p:ext uri="{BB962C8B-B14F-4D97-AF65-F5344CB8AC3E}">
        <p14:creationId xmlns:p14="http://schemas.microsoft.com/office/powerpoint/2010/main" val="3223146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285</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Ames, Iowa</vt:lpstr>
      <vt:lpstr>Crime facts of Ames, Iowa</vt:lpstr>
      <vt:lpstr>Various crimes and their rate in Ames compared to The United States average</vt:lpstr>
      <vt:lpstr>Income and real estate facts in Ames, Iowa</vt:lpstr>
      <vt:lpstr>Real estate facts of Ames</vt:lpstr>
      <vt:lpstr>Home Affordability in Ames</vt:lpstr>
      <vt:lpstr>Weather facts in Ames, Iowa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Ames, Iowa</dc:title>
  <dc:creator>patelshreym</dc:creator>
  <cp:lastModifiedBy>patelshreym</cp:lastModifiedBy>
  <cp:revision>18</cp:revision>
  <dcterms:created xsi:type="dcterms:W3CDTF">2018-03-16T09:08:41Z</dcterms:created>
  <dcterms:modified xsi:type="dcterms:W3CDTF">2018-03-16T10:05:30Z</dcterms:modified>
</cp:coreProperties>
</file>