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media/image10.JPG" ContentType="image/unknown"/>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39"/>
  </p:notesMasterIdLst>
  <p:sldIdLst>
    <p:sldId id="256" r:id="rId5"/>
    <p:sldId id="257" r:id="rId6"/>
    <p:sldId id="269" r:id="rId7"/>
    <p:sldId id="268" r:id="rId8"/>
    <p:sldId id="278" r:id="rId9"/>
    <p:sldId id="301" r:id="rId10"/>
    <p:sldId id="272" r:id="rId11"/>
    <p:sldId id="274" r:id="rId12"/>
    <p:sldId id="273" r:id="rId13"/>
    <p:sldId id="294" r:id="rId14"/>
    <p:sldId id="276" r:id="rId15"/>
    <p:sldId id="295" r:id="rId16"/>
    <p:sldId id="277" r:id="rId17"/>
    <p:sldId id="296" r:id="rId18"/>
    <p:sldId id="275" r:id="rId19"/>
    <p:sldId id="290" r:id="rId20"/>
    <p:sldId id="297" r:id="rId21"/>
    <p:sldId id="279" r:id="rId22"/>
    <p:sldId id="298" r:id="rId23"/>
    <p:sldId id="299" r:id="rId24"/>
    <p:sldId id="300" r:id="rId25"/>
    <p:sldId id="280" r:id="rId26"/>
    <p:sldId id="281" r:id="rId27"/>
    <p:sldId id="292" r:id="rId28"/>
    <p:sldId id="270" r:id="rId29"/>
    <p:sldId id="285" r:id="rId30"/>
    <p:sldId id="265" r:id="rId31"/>
    <p:sldId id="291" r:id="rId32"/>
    <p:sldId id="284" r:id="rId33"/>
    <p:sldId id="293" r:id="rId34"/>
    <p:sldId id="283" r:id="rId35"/>
    <p:sldId id="286" r:id="rId36"/>
    <p:sldId id="287" r:id="rId37"/>
    <p:sldId id="266" r:id="rId3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1" d="100"/>
          <a:sy n="81" d="100"/>
        </p:scale>
        <p:origin x="70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24766784-0EAE-1C30-8576-86ACDD80E369}"/>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9CA9D92D-370F-EFC3-2F2C-CB8AECAF21F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a:extLst>
              <a:ext uri="{FF2B5EF4-FFF2-40B4-BE49-F238E27FC236}">
                <a16:creationId xmlns:a16="http://schemas.microsoft.com/office/drawing/2014/main" id="{49F3CF13-6EA7-A990-864B-CAEB461DD7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7016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6664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D2CF7920-72BB-2F72-D97F-1259A492F94A}"/>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B93FEE48-83D8-7166-A5D4-7B78EF98B9B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1FD4DDA2-F9FD-6308-7E95-F45DAD59C84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1431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437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442B41D8-7B61-2D49-7CCC-16E23552DEE1}"/>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957683C1-114D-708C-8654-0CDE26925E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79656CD4-3553-B50A-0F1F-4B75357A5E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5367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8051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D591A580-CC20-1B4C-9B40-137CA68ED3C1}"/>
            </a:ext>
          </a:extLst>
        </p:cNvPr>
        <p:cNvGrpSpPr/>
        <p:nvPr/>
      </p:nvGrpSpPr>
      <p:grpSpPr>
        <a:xfrm>
          <a:off x="0" y="0"/>
          <a:ext cx="0" cy="0"/>
          <a:chOff x="0" y="0"/>
          <a:chExt cx="0" cy="0"/>
        </a:xfrm>
      </p:grpSpPr>
      <p:sp>
        <p:nvSpPr>
          <p:cNvPr id="141" name="Google Shape;141;p10:notes">
            <a:extLst>
              <a:ext uri="{FF2B5EF4-FFF2-40B4-BE49-F238E27FC236}">
                <a16:creationId xmlns:a16="http://schemas.microsoft.com/office/drawing/2014/main" id="{3ACFA9AA-7D1B-9150-AA3A-78156FD552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a:extLst>
              <a:ext uri="{FF2B5EF4-FFF2-40B4-BE49-F238E27FC236}">
                <a16:creationId xmlns:a16="http://schemas.microsoft.com/office/drawing/2014/main" id="{AAA6219D-B896-C81B-4F44-EE1AB21D2C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6338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484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3AE22911-0719-6005-5D35-4E1448F0D881}"/>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CE41EC30-32A9-10EA-6A49-531A65DBF8C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B5FE8A8D-E613-3F46-3DCB-79F9DBD7CF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8920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6620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4929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348344" y="1091476"/>
            <a:ext cx="11843656" cy="962898"/>
          </a:xfrm>
          <a:prstGeom prst="rect">
            <a:avLst/>
          </a:prstGeom>
          <a:noFill/>
          <a:ln>
            <a:noFill/>
          </a:ln>
        </p:spPr>
        <p:txBody>
          <a:bodyPr spcFirstLastPara="1" wrap="square" lIns="91425" tIns="45700" rIns="91425" bIns="45700" anchor="ctr" anchorCtr="0">
            <a:noAutofit/>
          </a:bodyPr>
          <a:lstStyle/>
          <a:p>
            <a:pPr algn="ctr"/>
            <a:r>
              <a:rPr lang="en-GB" dirty="0">
                <a:solidFill>
                  <a:schemeClr val="tx1"/>
                </a:solidFill>
                <a:latin typeface="Cambria" panose="02040503050406030204" pitchFamily="18" charset="0"/>
                <a:ea typeface="Cambria" panose="02040503050406030204" pitchFamily="18" charset="0"/>
              </a:rPr>
              <a:t>PROJECT TITLE : </a:t>
            </a:r>
            <a:r>
              <a:rPr lang="en-US" dirty="0">
                <a:solidFill>
                  <a:schemeClr val="tx1"/>
                </a:solidFill>
                <a:latin typeface="Cambria" panose="02040503050406030204" pitchFamily="18" charset="0"/>
                <a:ea typeface="Cambria" panose="02040503050406030204" pitchFamily="18" charset="0"/>
              </a:rPr>
              <a:t> </a:t>
            </a:r>
            <a:r>
              <a:rPr lang="en-US" b="1" dirty="0">
                <a:solidFill>
                  <a:schemeClr val="tx1"/>
                </a:solidFill>
                <a:effectLst/>
                <a:latin typeface="Times New Roman" panose="02020603050405020304" pitchFamily="18" charset="0"/>
                <a:ea typeface="Arial Unicode MS"/>
              </a:rPr>
              <a:t>Comprehensive Automated Document Verification System Using AI and Blockchain</a:t>
            </a:r>
            <a:br>
              <a:rPr lang="en-IN" dirty="0">
                <a:solidFill>
                  <a:schemeClr val="tx1"/>
                </a:solidFill>
                <a:effectLst/>
                <a:latin typeface="Times New Roman" panose="02020603050405020304" pitchFamily="18" charset="0"/>
                <a:ea typeface="Arial Unicode MS"/>
              </a:rPr>
            </a:br>
            <a:endParaRPr lang="en-GB"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47166"/>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CSE-G156</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192813" y="2184371"/>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algn="ctr">
              <a:spcBef>
                <a:spcPts val="340"/>
              </a:spcBef>
              <a:buClr>
                <a:srgbClr val="17365D"/>
              </a:buClr>
              <a:buSzPts val="1700"/>
            </a:pPr>
            <a:endParaRPr lang="en-GB" sz="2000" b="1" dirty="0">
              <a:solidFill>
                <a:schemeClr val="tx1"/>
              </a:solidFill>
              <a:latin typeface="Cambria" panose="02040503050406030204" pitchFamily="18" charset="0"/>
              <a:ea typeface="Cambria" panose="02040503050406030204" pitchFamily="18" charset="0"/>
              <a:cs typeface="Verdana"/>
              <a:sym typeface="Verdana"/>
            </a:endParaRPr>
          </a:p>
          <a:p>
            <a:pPr algn="ctr">
              <a:spcBef>
                <a:spcPts val="340"/>
              </a:spcBef>
              <a:buClr>
                <a:srgbClr val="17365D"/>
              </a:buClr>
              <a:buSzPts val="1700"/>
            </a:pPr>
            <a:r>
              <a:rPr lang="en-GB" sz="1600" b="1" dirty="0">
                <a:solidFill>
                  <a:srgbClr val="17365D"/>
                </a:solidFill>
                <a:latin typeface="Cambria" panose="02040503050406030204" pitchFamily="18" charset="0"/>
                <a:ea typeface="Cambria" panose="02040503050406030204" pitchFamily="18" charset="0"/>
                <a:cs typeface="Verdana"/>
                <a:sym typeface="Verdana"/>
              </a:rPr>
              <a:t>Dr</a:t>
            </a:r>
            <a:r>
              <a:rPr lang="en-GB" sz="1600" b="1" i="0" u="none" strike="noStrike" cap="none" dirty="0">
                <a:solidFill>
                  <a:srgbClr val="17365D"/>
                </a:solidFill>
                <a:latin typeface="Cambria" panose="02040503050406030204" pitchFamily="18" charset="0"/>
                <a:ea typeface="Cambria" panose="02040503050406030204" pitchFamily="18" charset="0"/>
                <a:cs typeface="Verdana"/>
                <a:sym typeface="Verdana"/>
              </a:rPr>
              <a:t>. S. </a:t>
            </a:r>
            <a:r>
              <a:rPr lang="en-GB" sz="16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Sivaramkrishnan</a:t>
            </a:r>
            <a:br>
              <a:rPr lang="en-GB" sz="1600" b="1" dirty="0">
                <a:solidFill>
                  <a:srgbClr val="17365D"/>
                </a:solidFill>
                <a:latin typeface="Cambria" panose="02040503050406030204" pitchFamily="18" charset="0"/>
                <a:ea typeface="Cambria" panose="02040503050406030204" pitchFamily="18" charset="0"/>
                <a:cs typeface="Verdana"/>
                <a:sym typeface="Verdana"/>
              </a:rPr>
            </a:br>
            <a:r>
              <a:rPr lang="en-GB" sz="1600" dirty="0">
                <a:latin typeface="Cambria" panose="02040503050406030204" pitchFamily="18" charset="0"/>
                <a:ea typeface="Cambria" panose="02040503050406030204" pitchFamily="18" charset="0"/>
              </a:rPr>
              <a:t> </a:t>
            </a:r>
            <a:r>
              <a:rPr lang="en-GB" sz="1600" b="1" dirty="0">
                <a:solidFill>
                  <a:srgbClr val="17365D"/>
                </a:solidFill>
                <a:latin typeface="Cambria" panose="02040503050406030204" pitchFamily="18" charset="0"/>
                <a:ea typeface="Cambria" panose="02040503050406030204" pitchFamily="18" charset="0"/>
                <a:sym typeface="Verdana"/>
              </a:rPr>
              <a:t>Associate Professor</a:t>
            </a:r>
          </a:p>
          <a:p>
            <a:pPr algn="ctr">
              <a:spcBef>
                <a:spcPts val="340"/>
              </a:spcBef>
              <a:buClr>
                <a:srgbClr val="17365D"/>
              </a:buClr>
              <a:buSzPts val="1700"/>
            </a:pPr>
            <a:r>
              <a:rPr lang="en-GB" sz="1600" dirty="0">
                <a:latin typeface="Cambria" panose="02040503050406030204" pitchFamily="18" charset="0"/>
                <a:ea typeface="Cambria" panose="02040503050406030204" pitchFamily="18" charset="0"/>
              </a:rPr>
              <a:t> </a:t>
            </a:r>
            <a:r>
              <a:rPr lang="en-GB" sz="16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sz="1600"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6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sz="16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CSE7301 – Viva Voce</a:t>
            </a:r>
            <a:endParaRPr dirty="0">
              <a:latin typeface="Cambria" panose="02040503050406030204" pitchFamily="18" charset="0"/>
              <a:ea typeface="Cambria" panose="02040503050406030204" pitchFamily="18" charset="0"/>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a:t>
            </a:r>
            <a:r>
              <a:rPr lang="en-US" sz="2000" b="1" dirty="0">
                <a:solidFill>
                  <a:schemeClr val="accent1"/>
                </a:solidFill>
                <a:latin typeface="Cambria" panose="02040503050406030204" pitchFamily="18" charset="0"/>
                <a:ea typeface="Cambria" panose="02040503050406030204" pitchFamily="18" charset="0"/>
                <a:cs typeface="Verdana"/>
                <a:sym typeface="Verdana"/>
              </a:rPr>
              <a:t> </a:t>
            </a:r>
            <a:r>
              <a:rPr lang="en-US" sz="2000" b="1" dirty="0">
                <a:solidFill>
                  <a:schemeClr val="tx1"/>
                </a:solidFill>
                <a:latin typeface="Cambria" panose="02040503050406030204" pitchFamily="18" charset="0"/>
                <a:ea typeface="Cambria" panose="02040503050406030204" pitchFamily="18" charset="0"/>
                <a:cs typeface="Verdana"/>
                <a:sym typeface="Verdana"/>
              </a:rPr>
              <a:t>C</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omputer Science and Engineering </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a:t>
            </a:r>
            <a:r>
              <a:rPr lang="en-US" sz="2000" b="1" dirty="0">
                <a:solidFill>
                  <a:schemeClr val="tx1"/>
                </a:solidFill>
                <a:latin typeface="Cambria" panose="02040503050406030204" pitchFamily="18" charset="0"/>
                <a:ea typeface="Cambria" panose="02040503050406030204" pitchFamily="18" charset="0"/>
                <a:cs typeface="Verdana"/>
                <a:sym typeface="Verdana"/>
              </a:rPr>
              <a:t>: Dr. Asif Mohammed H 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Mr. Amarnath J L &amp; Dr. Jayanthi K</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3" name="Table 2">
            <a:extLst>
              <a:ext uri="{FF2B5EF4-FFF2-40B4-BE49-F238E27FC236}">
                <a16:creationId xmlns:a16="http://schemas.microsoft.com/office/drawing/2014/main" id="{8626C03B-25FA-41A9-4F4D-F90C859BB092}"/>
              </a:ext>
            </a:extLst>
          </p:cNvPr>
          <p:cNvGraphicFramePr>
            <a:graphicFrameLocks noGrp="1"/>
          </p:cNvGraphicFramePr>
          <p:nvPr>
            <p:extLst>
              <p:ext uri="{D42A27DB-BD31-4B8C-83A1-F6EECF244321}">
                <p14:modId xmlns:p14="http://schemas.microsoft.com/office/powerpoint/2010/main" val="4138244269"/>
              </p:ext>
            </p:extLst>
          </p:nvPr>
        </p:nvGraphicFramePr>
        <p:xfrm>
          <a:off x="348344" y="2679700"/>
          <a:ext cx="6127870" cy="1050540"/>
        </p:xfrm>
        <a:graphic>
          <a:graphicData uri="http://schemas.openxmlformats.org/drawingml/2006/table">
            <a:tbl>
              <a:tblPr firstRow="1" bandRow="1"/>
              <a:tblGrid>
                <a:gridCol w="3063935">
                  <a:extLst>
                    <a:ext uri="{9D8B030D-6E8A-4147-A177-3AD203B41FA5}">
                      <a16:colId xmlns:a16="http://schemas.microsoft.com/office/drawing/2014/main" val="3150913822"/>
                    </a:ext>
                  </a:extLst>
                </a:gridCol>
                <a:gridCol w="3063935">
                  <a:extLst>
                    <a:ext uri="{9D8B030D-6E8A-4147-A177-3AD203B41FA5}">
                      <a16:colId xmlns:a16="http://schemas.microsoft.com/office/drawing/2014/main" val="4132560061"/>
                    </a:ext>
                  </a:extLst>
                </a:gridCol>
              </a:tblGrid>
              <a:tr h="350180">
                <a:tc>
                  <a:txBody>
                    <a:bodyPr/>
                    <a:lstStyle/>
                    <a:p>
                      <a:pPr algn="ctr"/>
                      <a:r>
                        <a:rPr lang="en-US" b="1" dirty="0"/>
                        <a:t>STUDENT NAME</a:t>
                      </a:r>
                      <a:endParaRPr lang="en-IN" b="1" dirty="0"/>
                    </a:p>
                  </a:txBody>
                  <a:tcPr/>
                </a:tc>
                <a:tc>
                  <a:txBody>
                    <a:bodyPr/>
                    <a:lstStyle/>
                    <a:p>
                      <a:pPr algn="ctr"/>
                      <a:r>
                        <a:rPr lang="en-US" b="1" dirty="0"/>
                        <a:t>STUDENT RNO</a:t>
                      </a:r>
                      <a:endParaRPr lang="en-IN" b="1" dirty="0"/>
                    </a:p>
                  </a:txBody>
                  <a:tcPr/>
                </a:tc>
                <a:extLst>
                  <a:ext uri="{0D108BD9-81ED-4DB2-BD59-A6C34878D82A}">
                    <a16:rowId xmlns:a16="http://schemas.microsoft.com/office/drawing/2014/main" val="3609722094"/>
                  </a:ext>
                </a:extLst>
              </a:tr>
              <a:tr h="350180">
                <a:tc>
                  <a:txBody>
                    <a:bodyPr/>
                    <a:lstStyle/>
                    <a:p>
                      <a:pPr algn="ctr"/>
                      <a:r>
                        <a:rPr lang="en-US" b="1" dirty="0"/>
                        <a:t>PRANITHA R SHEKAR</a:t>
                      </a:r>
                      <a:endParaRPr lang="en-IN" b="1" dirty="0"/>
                    </a:p>
                  </a:txBody>
                  <a:tcPr/>
                </a:tc>
                <a:tc>
                  <a:txBody>
                    <a:bodyPr/>
                    <a:lstStyle/>
                    <a:p>
                      <a:pPr algn="ctr"/>
                      <a:r>
                        <a:rPr lang="en-US" b="1" dirty="0"/>
                        <a:t>20211CSE0626</a:t>
                      </a:r>
                      <a:endParaRPr lang="en-IN" b="1" dirty="0"/>
                    </a:p>
                  </a:txBody>
                  <a:tcPr/>
                </a:tc>
                <a:extLst>
                  <a:ext uri="{0D108BD9-81ED-4DB2-BD59-A6C34878D82A}">
                    <a16:rowId xmlns:a16="http://schemas.microsoft.com/office/drawing/2014/main" val="437376761"/>
                  </a:ext>
                </a:extLst>
              </a:tr>
              <a:tr h="350180">
                <a:tc>
                  <a:txBody>
                    <a:bodyPr/>
                    <a:lstStyle/>
                    <a:p>
                      <a:pPr algn="ctr"/>
                      <a:r>
                        <a:rPr lang="en-US" b="1" dirty="0"/>
                        <a:t>HEMANTH S K</a:t>
                      </a:r>
                      <a:endParaRPr lang="en-IN" b="1" dirty="0"/>
                    </a:p>
                  </a:txBody>
                  <a:tcPr/>
                </a:tc>
                <a:tc>
                  <a:txBody>
                    <a:bodyPr/>
                    <a:lstStyle/>
                    <a:p>
                      <a:pPr algn="ctr"/>
                      <a:r>
                        <a:rPr lang="en-US" b="1" dirty="0"/>
                        <a:t>20211CSE0635</a:t>
                      </a:r>
                      <a:endParaRPr lang="en-IN" b="1" dirty="0"/>
                    </a:p>
                  </a:txBody>
                  <a:tcPr/>
                </a:tc>
                <a:extLst>
                  <a:ext uri="{0D108BD9-81ED-4DB2-BD59-A6C34878D82A}">
                    <a16:rowId xmlns:a16="http://schemas.microsoft.com/office/drawing/2014/main" val="2832142829"/>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F2785043-03B0-5891-F8AE-08516CCC82B5}"/>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C3ABDBD2-805F-8A15-5966-80E94C78EDD9}"/>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rtl="0">
              <a:lnSpc>
                <a:spcPct val="200000"/>
              </a:lnSpc>
              <a:spcBef>
                <a:spcPts val="0"/>
              </a:spcBef>
              <a:spcAft>
                <a:spcPts val="0"/>
              </a:spcAft>
              <a:buClr>
                <a:schemeClr val="dk1"/>
              </a:buClr>
              <a:buSzPts val="2400"/>
            </a:pPr>
            <a:r>
              <a:rPr lang="en-US" sz="2800" b="1" dirty="0">
                <a:latin typeface="Cambria" panose="02040503050406030204" pitchFamily="18" charset="0"/>
                <a:ea typeface="Cambria" panose="02040503050406030204" pitchFamily="18" charset="0"/>
              </a:rPr>
              <a:t>Proposed Method</a:t>
            </a:r>
          </a:p>
        </p:txBody>
      </p:sp>
      <p:sp>
        <p:nvSpPr>
          <p:cNvPr id="2" name="TextBox 1">
            <a:extLst>
              <a:ext uri="{FF2B5EF4-FFF2-40B4-BE49-F238E27FC236}">
                <a16:creationId xmlns:a16="http://schemas.microsoft.com/office/drawing/2014/main" id="{1BC870C1-ADBD-45D8-8252-0D3DF1BF7413}"/>
              </a:ext>
            </a:extLst>
          </p:cNvPr>
          <p:cNvSpPr txBox="1"/>
          <p:nvPr/>
        </p:nvSpPr>
        <p:spPr>
          <a:xfrm>
            <a:off x="1038519" y="1178350"/>
            <a:ext cx="10114961" cy="1077218"/>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5. System Advantages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integrated architecture ensures </a:t>
            </a:r>
            <a:r>
              <a:rPr lang="en-US" sz="1600" b="1" dirty="0">
                <a:latin typeface="Times New Roman" panose="02020603050405020304" pitchFamily="18" charset="0"/>
                <a:cs typeface="Times New Roman" panose="02020603050405020304" pitchFamily="18" charset="0"/>
              </a:rPr>
              <a:t>scalability, security, and trust</a:t>
            </a:r>
            <a:r>
              <a:rPr lang="en-US" sz="1600" dirty="0">
                <a:latin typeface="Times New Roman" panose="02020603050405020304" pitchFamily="18" charset="0"/>
                <a:cs typeface="Times New Roman" panose="02020603050405020304" pitchFamily="18" charset="0"/>
              </a:rPr>
              <a:t>, leveraging AI for intelligent data extraction and blockchain for irreversible record-keeping. The design supports high-volume verification workflows across educational, legal, and institutional sectors.</a:t>
            </a:r>
          </a:p>
        </p:txBody>
      </p:sp>
    </p:spTree>
    <p:extLst>
      <p:ext uri="{BB962C8B-B14F-4D97-AF65-F5344CB8AC3E}">
        <p14:creationId xmlns:p14="http://schemas.microsoft.com/office/powerpoint/2010/main" val="926658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rtl="0">
              <a:lnSpc>
                <a:spcPct val="200000"/>
              </a:lnSpc>
              <a:spcBef>
                <a:spcPts val="0"/>
              </a:spcBef>
              <a:spcAft>
                <a:spcPts val="0"/>
              </a:spcAft>
              <a:buClr>
                <a:schemeClr val="dk1"/>
              </a:buClr>
              <a:buSzPts val="2400"/>
            </a:pPr>
            <a:r>
              <a:rPr lang="en-US" sz="2800" b="1" dirty="0">
                <a:latin typeface="Cambria" panose="02040503050406030204" pitchFamily="18" charset="0"/>
                <a:ea typeface="Cambria" panose="02040503050406030204" pitchFamily="18" charset="0"/>
              </a:rPr>
              <a:t>Modules</a:t>
            </a:r>
          </a:p>
        </p:txBody>
      </p:sp>
      <p:sp>
        <p:nvSpPr>
          <p:cNvPr id="115" name="Google Shape;115;p17"/>
          <p:cNvSpPr txBox="1">
            <a:spLocks noGrp="1"/>
          </p:cNvSpPr>
          <p:nvPr>
            <p:ph type="body" idx="1"/>
          </p:nvPr>
        </p:nvSpPr>
        <p:spPr>
          <a:xfrm>
            <a:off x="988218" y="957897"/>
            <a:ext cx="11830822" cy="5455782"/>
          </a:xfrm>
          <a:prstGeom prst="rect">
            <a:avLst/>
          </a:prstGeom>
          <a:noFill/>
          <a:ln>
            <a:noFill/>
          </a:ln>
        </p:spPr>
        <p:txBody>
          <a:bodyPr spcFirstLastPara="1" wrap="square" lIns="91425" tIns="45700" rIns="91425" bIns="45700" anchor="t" anchorCtr="0">
            <a:noAutofit/>
          </a:bodyPr>
          <a:lstStyle/>
          <a:p>
            <a:pPr>
              <a:buNone/>
            </a:pPr>
            <a:r>
              <a:rPr lang="en-IN" sz="1600" b="1" dirty="0">
                <a:latin typeface="Times New Roman" panose="02020603050405020304" pitchFamily="18" charset="0"/>
                <a:cs typeface="Times New Roman" panose="02020603050405020304" pitchFamily="18" charset="0"/>
              </a:rPr>
              <a:t>1. User Interface Module (React.js):</a:t>
            </a:r>
            <a:endParaRPr lang="en-IN"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Provides a responsive and intuitive frontend interface for users to upload scanned documents (PDFs or images).</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Displays extracted text, blockchain verification status, and associated transaction metadata.</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Integrates progress indicators and error handling to enhance real-time user interaction and usability.</a:t>
            </a:r>
          </a:p>
          <a:p>
            <a:pPr>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a:buNone/>
            </a:pPr>
            <a:r>
              <a:rPr lang="en-IN" sz="1600" b="1" dirty="0">
                <a:latin typeface="Times New Roman" panose="02020603050405020304" pitchFamily="18" charset="0"/>
                <a:cs typeface="Times New Roman" panose="02020603050405020304" pitchFamily="18" charset="0"/>
              </a:rPr>
              <a:t>2. Backend Processing Module (Flask):</a:t>
            </a:r>
            <a:endParaRPr lang="en-IN"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Acts as the central controller, handling API requests, routing logic, and interaction with external services.</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Manages communication with </a:t>
            </a:r>
            <a:r>
              <a:rPr lang="en-IN" sz="1600" b="1" dirty="0">
                <a:latin typeface="Times New Roman" panose="02020603050405020304" pitchFamily="18" charset="0"/>
                <a:cs typeface="Times New Roman" panose="02020603050405020304" pitchFamily="18" charset="0"/>
              </a:rPr>
              <a:t>AWS </a:t>
            </a:r>
            <a:r>
              <a:rPr lang="en-IN" sz="1600" b="1" dirty="0" err="1">
                <a:latin typeface="Times New Roman" panose="02020603050405020304" pitchFamily="18" charset="0"/>
                <a:cs typeface="Times New Roman" panose="02020603050405020304" pitchFamily="18" charset="0"/>
              </a:rPr>
              <a:t>Textract</a:t>
            </a:r>
            <a:r>
              <a:rPr lang="en-IN" sz="1600" dirty="0">
                <a:latin typeface="Times New Roman" panose="02020603050405020304" pitchFamily="18" charset="0"/>
                <a:cs typeface="Times New Roman" panose="02020603050405020304" pitchFamily="18" charset="0"/>
              </a:rPr>
              <a:t> for OCR and </a:t>
            </a:r>
            <a:r>
              <a:rPr lang="en-IN" sz="1600" b="1" dirty="0">
                <a:latin typeface="Times New Roman" panose="02020603050405020304" pitchFamily="18" charset="0"/>
                <a:cs typeface="Times New Roman" panose="02020603050405020304" pitchFamily="18" charset="0"/>
              </a:rPr>
              <a:t>Ethereum smart contracts</a:t>
            </a:r>
            <a:r>
              <a:rPr lang="en-IN" sz="1600" dirty="0">
                <a:latin typeface="Times New Roman" panose="02020603050405020304" pitchFamily="18" charset="0"/>
                <a:cs typeface="Times New Roman" panose="02020603050405020304" pitchFamily="18" charset="0"/>
              </a:rPr>
              <a:t> via Web3.py for hash validation and storage.</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Performs input validation, document preprocessing, and secure hashing (SHA-256) before blockchain interaction.</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Ensures secure API key management and role-based access control (RBAC) for system integrity.</a:t>
            </a:r>
          </a:p>
          <a:p>
            <a:pPr>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7620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1913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E2D362B2-E200-E35C-F38A-23CC855FC4CB}"/>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769F30B6-FFC4-2C81-C819-AA0AFAFA7FD3}"/>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rtl="0">
              <a:lnSpc>
                <a:spcPct val="200000"/>
              </a:lnSpc>
              <a:spcBef>
                <a:spcPts val="0"/>
              </a:spcBef>
              <a:spcAft>
                <a:spcPts val="0"/>
              </a:spcAft>
              <a:buClr>
                <a:schemeClr val="dk1"/>
              </a:buClr>
              <a:buSzPts val="2400"/>
            </a:pPr>
            <a:r>
              <a:rPr lang="en-US" sz="2800" b="1" dirty="0">
                <a:latin typeface="Cambria" panose="02040503050406030204" pitchFamily="18" charset="0"/>
                <a:ea typeface="Cambria" panose="02040503050406030204" pitchFamily="18" charset="0"/>
              </a:rPr>
              <a:t>Modules</a:t>
            </a:r>
          </a:p>
        </p:txBody>
      </p:sp>
      <p:sp>
        <p:nvSpPr>
          <p:cNvPr id="115" name="Google Shape;115;p17">
            <a:extLst>
              <a:ext uri="{FF2B5EF4-FFF2-40B4-BE49-F238E27FC236}">
                <a16:creationId xmlns:a16="http://schemas.microsoft.com/office/drawing/2014/main" id="{1A4121DA-9262-CDCF-79BC-D710F0A1BB8F}"/>
              </a:ext>
            </a:extLst>
          </p:cNvPr>
          <p:cNvSpPr txBox="1">
            <a:spLocks noGrp="1"/>
          </p:cNvSpPr>
          <p:nvPr>
            <p:ph type="body" idx="1"/>
          </p:nvPr>
        </p:nvSpPr>
        <p:spPr>
          <a:xfrm>
            <a:off x="950512" y="701109"/>
            <a:ext cx="11830822" cy="5455782"/>
          </a:xfrm>
          <a:prstGeom prst="rect">
            <a:avLst/>
          </a:prstGeom>
          <a:noFill/>
          <a:ln>
            <a:noFill/>
          </a:ln>
        </p:spPr>
        <p:txBody>
          <a:bodyPr spcFirstLastPara="1" wrap="square" lIns="91425" tIns="45700" rIns="91425" bIns="45700" anchor="t" anchorCtr="0">
            <a:noAutofit/>
          </a:bodyPr>
          <a:lstStyle/>
          <a:p>
            <a:pPr>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a:buNone/>
            </a:pPr>
            <a:r>
              <a:rPr lang="en-IN" sz="1600" b="1" dirty="0">
                <a:latin typeface="Times New Roman" panose="02020603050405020304" pitchFamily="18" charset="0"/>
                <a:cs typeface="Times New Roman" panose="02020603050405020304" pitchFamily="18" charset="0"/>
              </a:rPr>
              <a:t>3. Text Extraction Module (AWS </a:t>
            </a:r>
            <a:r>
              <a:rPr lang="en-IN" sz="1600" b="1" dirty="0" err="1">
                <a:latin typeface="Times New Roman" panose="02020603050405020304" pitchFamily="18" charset="0"/>
                <a:cs typeface="Times New Roman" panose="02020603050405020304" pitchFamily="18" charset="0"/>
              </a:rPr>
              <a:t>Textract</a:t>
            </a:r>
            <a:r>
              <a:rPr lang="en-IN" sz="1600" b="1"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Extracts structured, high-accuracy text from scanned document images using machine learning-based OCR models.</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Supports extraction from noisy, low-resolution inputs, including multi-column, tabular, and form-style documents.</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Outputs normalized text for downstream cryptographic processing and verification workflows.</a:t>
            </a:r>
          </a:p>
          <a:p>
            <a:pPr>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a:buNone/>
            </a:pPr>
            <a:r>
              <a:rPr lang="en-IN" sz="1600" b="1" dirty="0">
                <a:latin typeface="Times New Roman" panose="02020603050405020304" pitchFamily="18" charset="0"/>
                <a:cs typeface="Times New Roman" panose="02020603050405020304" pitchFamily="18" charset="0"/>
              </a:rPr>
              <a:t>4. Blockchain Hashing and Verification Module (Ethereum):</a:t>
            </a:r>
            <a:endParaRPr lang="en-IN"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Converts extracted text into a </a:t>
            </a:r>
            <a:r>
              <a:rPr lang="en-IN" sz="1600" b="1" dirty="0">
                <a:latin typeface="Times New Roman" panose="02020603050405020304" pitchFamily="18" charset="0"/>
                <a:cs typeface="Times New Roman" panose="02020603050405020304" pitchFamily="18" charset="0"/>
              </a:rPr>
              <a:t>SHA-256 hash</a:t>
            </a:r>
            <a:r>
              <a:rPr lang="en-IN" sz="1600" dirty="0">
                <a:latin typeface="Times New Roman" panose="02020603050405020304" pitchFamily="18" charset="0"/>
                <a:cs typeface="Times New Roman" panose="02020603050405020304" pitchFamily="18" charset="0"/>
              </a:rPr>
              <a:t> for tamper-proof fingerprinting.</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Deploys and interacts with Ethereum smart contracts to store and verify document hashes immutably.</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Enables transparent auditability via transaction IDs, ensuring long-term data integrity and traceability.</a:t>
            </a:r>
          </a:p>
          <a:p>
            <a:pPr marL="7620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2026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rtl="0">
              <a:lnSpc>
                <a:spcPct val="200000"/>
              </a:lnSpc>
              <a:spcBef>
                <a:spcPts val="0"/>
              </a:spcBef>
              <a:spcAft>
                <a:spcPts val="0"/>
              </a:spcAft>
              <a:buClr>
                <a:schemeClr val="dk1"/>
              </a:buClr>
              <a:buSzPts val="2400"/>
            </a:pPr>
            <a:r>
              <a:rPr lang="en-US" sz="2800" b="1" dirty="0">
                <a:latin typeface="Cambria" panose="02040503050406030204" pitchFamily="18" charset="0"/>
                <a:ea typeface="Cambria" panose="02040503050406030204" pitchFamily="18" charset="0"/>
              </a:rPr>
              <a:t>Hardware and Software Details</a:t>
            </a:r>
          </a:p>
        </p:txBody>
      </p:sp>
      <p:sp>
        <p:nvSpPr>
          <p:cNvPr id="115" name="Google Shape;115;p17"/>
          <p:cNvSpPr txBox="1">
            <a:spLocks noGrp="1"/>
          </p:cNvSpPr>
          <p:nvPr>
            <p:ph type="body" idx="1"/>
          </p:nvPr>
        </p:nvSpPr>
        <p:spPr>
          <a:xfrm>
            <a:off x="979935" y="912966"/>
            <a:ext cx="11830822" cy="5455782"/>
          </a:xfrm>
          <a:prstGeom prst="rect">
            <a:avLst/>
          </a:prstGeom>
          <a:noFill/>
          <a:ln>
            <a:noFill/>
          </a:ln>
        </p:spPr>
        <p:txBody>
          <a:bodyPr spcFirstLastPara="1" wrap="square" lIns="91425" tIns="45700" rIns="91425" bIns="45700" anchor="t" anchorCtr="0">
            <a:noAutofit/>
          </a:bodyPr>
          <a:lstStyle/>
          <a:p>
            <a:pPr>
              <a:buNone/>
            </a:pPr>
            <a:r>
              <a:rPr lang="en-IN" sz="1600" b="1" dirty="0">
                <a:latin typeface="Times New Roman" panose="02020603050405020304" pitchFamily="18" charset="0"/>
                <a:cs typeface="Times New Roman" panose="02020603050405020304" pitchFamily="18" charset="0"/>
              </a:rPr>
              <a:t>Hardware Requirements</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Processor:</a:t>
            </a:r>
            <a:r>
              <a:rPr lang="en-IN" sz="1600" dirty="0">
                <a:latin typeface="Times New Roman" panose="02020603050405020304" pitchFamily="18" charset="0"/>
                <a:cs typeface="Times New Roman" panose="02020603050405020304" pitchFamily="18" charset="0"/>
              </a:rPr>
              <a:t> Intel Core i5 (8th Gen or higher) or equivalent AMD </a:t>
            </a:r>
            <a:r>
              <a:rPr lang="en-IN" sz="1600" dirty="0" err="1">
                <a:latin typeface="Times New Roman" panose="02020603050405020304" pitchFamily="18" charset="0"/>
                <a:cs typeface="Times New Roman" panose="02020603050405020304" pitchFamily="18" charset="0"/>
              </a:rPr>
              <a:t>Ryzen</a:t>
            </a:r>
            <a:r>
              <a:rPr lang="en-IN" sz="1600" dirty="0">
                <a:latin typeface="Times New Roman" panose="02020603050405020304" pitchFamily="18" charset="0"/>
                <a:cs typeface="Times New Roman" panose="02020603050405020304" pitchFamily="18" charset="0"/>
              </a:rPr>
              <a:t> processor.</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RAM:</a:t>
            </a:r>
            <a:r>
              <a:rPr lang="en-IN" sz="1600" dirty="0">
                <a:latin typeface="Times New Roman" panose="02020603050405020304" pitchFamily="18" charset="0"/>
                <a:cs typeface="Times New Roman" panose="02020603050405020304" pitchFamily="18" charset="0"/>
              </a:rPr>
              <a:t> Minimum 8 GB (16 GB recommended for faster processing).</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Storage:</a:t>
            </a:r>
            <a:r>
              <a:rPr lang="en-IN" sz="1600" dirty="0">
                <a:latin typeface="Times New Roman" panose="02020603050405020304" pitchFamily="18" charset="0"/>
                <a:cs typeface="Times New Roman" panose="02020603050405020304" pitchFamily="18" charset="0"/>
              </a:rPr>
              <a:t> Minimum 20 GB free disk space for software installation and local data storage.</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Network:</a:t>
            </a:r>
            <a:r>
              <a:rPr lang="en-IN" sz="1600" dirty="0">
                <a:latin typeface="Times New Roman" panose="02020603050405020304" pitchFamily="18" charset="0"/>
                <a:cs typeface="Times New Roman" panose="02020603050405020304" pitchFamily="18" charset="0"/>
              </a:rPr>
              <a:t> Stable high-speed internet connection for cloud service API interactions (AWS, Ethereum nodes).</a:t>
            </a:r>
          </a:p>
        </p:txBody>
      </p:sp>
    </p:spTree>
    <p:extLst>
      <p:ext uri="{BB962C8B-B14F-4D97-AF65-F5344CB8AC3E}">
        <p14:creationId xmlns:p14="http://schemas.microsoft.com/office/powerpoint/2010/main" val="2922849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4082E3AC-16D2-B85B-3E80-D4421075EF3B}"/>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B712CF5C-B671-B1F9-F7AA-66A1A842F749}"/>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rtl="0">
              <a:lnSpc>
                <a:spcPct val="200000"/>
              </a:lnSpc>
              <a:spcBef>
                <a:spcPts val="0"/>
              </a:spcBef>
              <a:spcAft>
                <a:spcPts val="0"/>
              </a:spcAft>
              <a:buClr>
                <a:schemeClr val="dk1"/>
              </a:buClr>
              <a:buSzPts val="2400"/>
            </a:pPr>
            <a:r>
              <a:rPr lang="en-US" sz="2800" b="1" dirty="0">
                <a:latin typeface="Cambria" panose="02040503050406030204" pitchFamily="18" charset="0"/>
                <a:ea typeface="Cambria" panose="02040503050406030204" pitchFamily="18" charset="0"/>
              </a:rPr>
              <a:t>Hardware and Software Details</a:t>
            </a:r>
          </a:p>
        </p:txBody>
      </p:sp>
      <p:sp>
        <p:nvSpPr>
          <p:cNvPr id="115" name="Google Shape;115;p17">
            <a:extLst>
              <a:ext uri="{FF2B5EF4-FFF2-40B4-BE49-F238E27FC236}">
                <a16:creationId xmlns:a16="http://schemas.microsoft.com/office/drawing/2014/main" id="{B3A3ECE8-292B-4F6C-53FB-4C416FB53F69}"/>
              </a:ext>
            </a:extLst>
          </p:cNvPr>
          <p:cNvSpPr txBox="1">
            <a:spLocks noGrp="1"/>
          </p:cNvSpPr>
          <p:nvPr>
            <p:ph type="body" idx="1"/>
          </p:nvPr>
        </p:nvSpPr>
        <p:spPr>
          <a:xfrm>
            <a:off x="979935" y="912966"/>
            <a:ext cx="11830822" cy="5455782"/>
          </a:xfrm>
          <a:prstGeom prst="rect">
            <a:avLst/>
          </a:prstGeom>
          <a:noFill/>
          <a:ln>
            <a:noFill/>
          </a:ln>
        </p:spPr>
        <p:txBody>
          <a:bodyPr spcFirstLastPara="1" wrap="square" lIns="91425" tIns="45700" rIns="91425" bIns="45700" anchor="t" anchorCtr="0">
            <a:noAutofit/>
          </a:bodyPr>
          <a:lstStyle/>
          <a:p>
            <a:pPr>
              <a:buNone/>
            </a:pPr>
            <a:r>
              <a:rPr lang="en-IN" sz="1600" b="1" dirty="0">
                <a:latin typeface="Times New Roman" panose="02020603050405020304" pitchFamily="18" charset="0"/>
                <a:cs typeface="Times New Roman" panose="02020603050405020304" pitchFamily="18" charset="0"/>
              </a:rPr>
              <a:t>Software Requirements</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Operating System:</a:t>
            </a:r>
            <a:r>
              <a:rPr lang="en-IN" sz="1600" dirty="0">
                <a:latin typeface="Times New Roman" panose="02020603050405020304" pitchFamily="18" charset="0"/>
                <a:cs typeface="Times New Roman" panose="02020603050405020304" pitchFamily="18" charset="0"/>
              </a:rPr>
              <a:t> Windows 10 / 11, macOS (M1 or higher), or any modern Linux distribution (Ubuntu 20.04+ recommended).</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Backend Framework:</a:t>
            </a:r>
            <a:r>
              <a:rPr lang="en-IN" sz="1600" dirty="0">
                <a:latin typeface="Times New Roman" panose="02020603050405020304" pitchFamily="18" charset="0"/>
                <a:cs typeface="Times New Roman" panose="02020603050405020304" pitchFamily="18" charset="0"/>
              </a:rPr>
              <a:t> Python 3.8+ with Flask for building REST APIs.</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Frontend Framework:</a:t>
            </a:r>
            <a:r>
              <a:rPr lang="en-IN" sz="1600" dirty="0">
                <a:latin typeface="Times New Roman" panose="02020603050405020304" pitchFamily="18" charset="0"/>
                <a:cs typeface="Times New Roman" panose="02020603050405020304" pitchFamily="18" charset="0"/>
              </a:rPr>
              <a:t> React.js for dynamic, responsive user interface development.</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Cloud Services:</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AWS </a:t>
            </a:r>
            <a:r>
              <a:rPr lang="en-IN" sz="1600" b="1" dirty="0" err="1">
                <a:latin typeface="Times New Roman" panose="02020603050405020304" pitchFamily="18" charset="0"/>
                <a:cs typeface="Times New Roman" panose="02020603050405020304" pitchFamily="18" charset="0"/>
              </a:rPr>
              <a:t>Textract</a:t>
            </a:r>
            <a:r>
              <a:rPr lang="en-IN" sz="1600" dirty="0">
                <a:latin typeface="Times New Roman" panose="02020603050405020304" pitchFamily="18" charset="0"/>
                <a:cs typeface="Times New Roman" panose="02020603050405020304" pitchFamily="18" charset="0"/>
              </a:rPr>
              <a:t> for OCR-based text extraction from documents.</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AWS S3</a:t>
            </a:r>
            <a:r>
              <a:rPr lang="en-IN" sz="1600" dirty="0">
                <a:latin typeface="Times New Roman" panose="02020603050405020304" pitchFamily="18" charset="0"/>
                <a:cs typeface="Times New Roman" panose="02020603050405020304" pitchFamily="18" charset="0"/>
              </a:rPr>
              <a:t> for optional cloud-based document storage.</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Blockchain Platform:</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Ethereum Blockchain</a:t>
            </a:r>
            <a:r>
              <a:rPr lang="en-IN" sz="1600" dirty="0">
                <a:latin typeface="Times New Roman" panose="02020603050405020304" pitchFamily="18" charset="0"/>
                <a:cs typeface="Times New Roman" panose="02020603050405020304" pitchFamily="18" charset="0"/>
              </a:rPr>
              <a:t> with smart contracts for tamper-proof document verification.</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AI and API Services:</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OpenAI GPT</a:t>
            </a:r>
            <a:r>
              <a:rPr lang="en-IN" sz="1600" dirty="0">
                <a:latin typeface="Times New Roman" panose="02020603050405020304" pitchFamily="18" charset="0"/>
                <a:cs typeface="Times New Roman" panose="02020603050405020304" pitchFamily="18" charset="0"/>
              </a:rPr>
              <a:t> (for advanced text analysis if any future NLP expansion is integrated).</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Web3.py</a:t>
            </a:r>
            <a:r>
              <a:rPr lang="en-IN" sz="1600" dirty="0">
                <a:latin typeface="Times New Roman" panose="02020603050405020304" pitchFamily="18" charset="0"/>
                <a:cs typeface="Times New Roman" panose="02020603050405020304" pitchFamily="18" charset="0"/>
              </a:rPr>
              <a:t> library for blockchain interactions.</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Development Tools:</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Visual Studio Code (or any IDE), Git for version control, Postman for API testing.</a:t>
            </a:r>
          </a:p>
        </p:txBody>
      </p:sp>
    </p:spTree>
    <p:extLst>
      <p:ext uri="{BB962C8B-B14F-4D97-AF65-F5344CB8AC3E}">
        <p14:creationId xmlns:p14="http://schemas.microsoft.com/office/powerpoint/2010/main" val="3591285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rtl="0">
              <a:lnSpc>
                <a:spcPct val="200000"/>
              </a:lnSpc>
              <a:spcBef>
                <a:spcPts val="0"/>
              </a:spcBef>
              <a:spcAft>
                <a:spcPts val="0"/>
              </a:spcAft>
              <a:buClr>
                <a:schemeClr val="dk1"/>
              </a:buClr>
              <a:buSzPts val="2400"/>
            </a:pPr>
            <a:r>
              <a:rPr lang="en-US" sz="2800" b="1" dirty="0">
                <a:latin typeface="Cambria" panose="02040503050406030204" pitchFamily="18" charset="0"/>
                <a:ea typeface="Cambria" panose="02040503050406030204" pitchFamily="18" charset="0"/>
              </a:rPr>
              <a:t>Architecture Diagram</a:t>
            </a:r>
          </a:p>
        </p:txBody>
      </p:sp>
      <p:pic>
        <p:nvPicPr>
          <p:cNvPr id="3" name="Picture 2">
            <a:extLst>
              <a:ext uri="{FF2B5EF4-FFF2-40B4-BE49-F238E27FC236}">
                <a16:creationId xmlns:a16="http://schemas.microsoft.com/office/drawing/2014/main" id="{E2501BF4-5CDC-40A4-D7E3-C481B16B4A10}"/>
              </a:ext>
            </a:extLst>
          </p:cNvPr>
          <p:cNvPicPr>
            <a:picLocks noChangeAspect="1"/>
          </p:cNvPicPr>
          <p:nvPr/>
        </p:nvPicPr>
        <p:blipFill>
          <a:blip r:embed="rId3"/>
          <a:stretch>
            <a:fillRect/>
          </a:stretch>
        </p:blipFill>
        <p:spPr>
          <a:xfrm>
            <a:off x="2893951" y="1053445"/>
            <a:ext cx="5989320" cy="3832860"/>
          </a:xfrm>
          <a:prstGeom prst="rect">
            <a:avLst/>
          </a:prstGeom>
        </p:spPr>
      </p:pic>
    </p:spTree>
    <p:extLst>
      <p:ext uri="{BB962C8B-B14F-4D97-AF65-F5344CB8AC3E}">
        <p14:creationId xmlns:p14="http://schemas.microsoft.com/office/powerpoint/2010/main" val="182484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09C7D-8F67-157D-CFC3-D33AE54456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F3C2BA-B9CC-F3B7-2992-358AA7155CBE}"/>
              </a:ext>
            </a:extLst>
          </p:cNvPr>
          <p:cNvSpPr>
            <a:spLocks noGrp="1"/>
          </p:cNvSpPr>
          <p:nvPr>
            <p:ph type="title"/>
          </p:nvPr>
        </p:nvSpPr>
        <p:spPr/>
        <p:txBody>
          <a:bodyPr/>
          <a:lstStyle/>
          <a:p>
            <a:r>
              <a:rPr lang="en-IN" dirty="0"/>
              <a:t>System Design &amp; Implementation</a:t>
            </a:r>
          </a:p>
        </p:txBody>
      </p:sp>
      <p:sp>
        <p:nvSpPr>
          <p:cNvPr id="11" name="Rectangle 7">
            <a:extLst>
              <a:ext uri="{FF2B5EF4-FFF2-40B4-BE49-F238E27FC236}">
                <a16:creationId xmlns:a16="http://schemas.microsoft.com/office/drawing/2014/main" id="{CF282BC9-0C43-7C2A-0B84-DDFE5EF8B780}"/>
              </a:ext>
            </a:extLst>
          </p:cNvPr>
          <p:cNvSpPr>
            <a:spLocks noChangeArrowheads="1"/>
          </p:cNvSpPr>
          <p:nvPr/>
        </p:nvSpPr>
        <p:spPr bwMode="auto">
          <a:xfrm>
            <a:off x="907069" y="1006312"/>
            <a:ext cx="6681637"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Layered Architecture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 Layer:</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upload scanned documents (images or PDFs) via React.js interface.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AWS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Textract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performs OCR to extract structured, machine-readable text.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Processing Layer:</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 undergoes SHA-256 cryptographic hashing.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Document hash stored securely on Ethereum blockchain.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Anomaly detection: flags incomplete extraction or corrupted inputs.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Output Layer:</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Displays verification results (Valid/Tampered) and blockchain transaction ID.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can download verification receipts or view blockchain proof.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Logs system performance metrics for monitoring.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6793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1854D-FE5C-D035-E9A5-1B5B21406D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CE01BF-16B7-A666-50EB-08AEAE615BEC}"/>
              </a:ext>
            </a:extLst>
          </p:cNvPr>
          <p:cNvSpPr>
            <a:spLocks noGrp="1"/>
          </p:cNvSpPr>
          <p:nvPr>
            <p:ph type="title"/>
          </p:nvPr>
        </p:nvSpPr>
        <p:spPr/>
        <p:txBody>
          <a:bodyPr/>
          <a:lstStyle/>
          <a:p>
            <a:r>
              <a:rPr lang="en-IN" dirty="0"/>
              <a:t>System Design &amp; Implementation</a:t>
            </a:r>
          </a:p>
        </p:txBody>
      </p:sp>
      <p:sp>
        <p:nvSpPr>
          <p:cNvPr id="13" name="Rectangle 9">
            <a:extLst>
              <a:ext uri="{FF2B5EF4-FFF2-40B4-BE49-F238E27FC236}">
                <a16:creationId xmlns:a16="http://schemas.microsoft.com/office/drawing/2014/main" id="{ECB0BF45-5FF7-49BC-1A93-FFB0CCF18E12}"/>
              </a:ext>
            </a:extLst>
          </p:cNvPr>
          <p:cNvSpPr>
            <a:spLocks noChangeArrowheads="1"/>
          </p:cNvSpPr>
          <p:nvPr/>
        </p:nvSpPr>
        <p:spPr bwMode="auto">
          <a:xfrm>
            <a:off x="888214" y="1029377"/>
            <a:ext cx="7334059"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Web App Deployment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Built with React.js for responsive document upload and real-time verification display.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Progress indicators and error handling integrated.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Flask (Python) APIs manage OCR processing, hashing, and blockchain transactions.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API communication with AWS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Textract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Ethereum nodes.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Layer:</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AWS S3 for secure temporary document storage.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Ethereum Blockchain for decentralized, tamper-proof hash storage.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8969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895D4-AC00-D630-D075-AB7ABC742898}"/>
              </a:ext>
            </a:extLst>
          </p:cNvPr>
          <p:cNvSpPr>
            <a:spLocks noGrp="1"/>
          </p:cNvSpPr>
          <p:nvPr>
            <p:ph type="title"/>
          </p:nvPr>
        </p:nvSpPr>
        <p:spPr/>
        <p:txBody>
          <a:bodyPr/>
          <a:lstStyle/>
          <a:p>
            <a:r>
              <a:rPr lang="en-IN" dirty="0"/>
              <a:t>Algorithm</a:t>
            </a:r>
          </a:p>
        </p:txBody>
      </p:sp>
      <p:sp>
        <p:nvSpPr>
          <p:cNvPr id="3" name="TextBox 2">
            <a:extLst>
              <a:ext uri="{FF2B5EF4-FFF2-40B4-BE49-F238E27FC236}">
                <a16:creationId xmlns:a16="http://schemas.microsoft.com/office/drawing/2014/main" id="{F3D90C1B-E7E7-302B-77BA-FF4874AB698A}"/>
              </a:ext>
            </a:extLst>
          </p:cNvPr>
          <p:cNvSpPr txBox="1"/>
          <p:nvPr/>
        </p:nvSpPr>
        <p:spPr>
          <a:xfrm>
            <a:off x="812800" y="1077349"/>
            <a:ext cx="9191134" cy="3539430"/>
          </a:xfrm>
          <a:prstGeom prst="rect">
            <a:avLst/>
          </a:prstGeom>
          <a:noFill/>
        </p:spPr>
        <p:txBody>
          <a:bodyPr wrap="square" rtlCol="0">
            <a:spAutoFit/>
          </a:bodyPr>
          <a:lstStyle/>
          <a:p>
            <a:pPr>
              <a:buNone/>
            </a:pPr>
            <a:r>
              <a:rPr lang="en-US" sz="1600" b="1" dirty="0">
                <a:latin typeface="Times New Roman" panose="02020603050405020304" pitchFamily="18" charset="0"/>
                <a:cs typeface="Times New Roman" panose="02020603050405020304" pitchFamily="18" charset="0"/>
              </a:rPr>
              <a:t>1. Optical Character Recognition (OCR) Algorithm – AWS </a:t>
            </a:r>
            <a:r>
              <a:rPr lang="en-US" sz="1600" b="1" dirty="0" err="1">
                <a:latin typeface="Times New Roman" panose="02020603050405020304" pitchFamily="18" charset="0"/>
                <a:cs typeface="Times New Roman" panose="02020603050405020304" pitchFamily="18" charset="0"/>
              </a:rPr>
              <a:t>Textract</a:t>
            </a:r>
            <a:endParaRPr lang="en-US" sz="1600" b="1" dirty="0">
              <a:latin typeface="Times New Roman" panose="02020603050405020304" pitchFamily="18" charset="0"/>
              <a:cs typeface="Times New Roman" panose="02020603050405020304" pitchFamily="18" charset="0"/>
            </a:endParaRPr>
          </a:p>
          <a:p>
            <a:pPr>
              <a:buNone/>
            </a:pPr>
            <a:r>
              <a:rPr lang="en-US" sz="1600" b="1" dirty="0">
                <a:latin typeface="Times New Roman" panose="02020603050405020304" pitchFamily="18" charset="0"/>
                <a:cs typeface="Times New Roman" panose="02020603050405020304" pitchFamily="18" charset="0"/>
              </a:rPr>
              <a:t>Purpose:</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Automatically extracts structured text and layout information from uploaded document images (JPEG, PNG, PDF).</a:t>
            </a:r>
          </a:p>
          <a:p>
            <a:pPr>
              <a:buNone/>
            </a:pPr>
            <a:r>
              <a:rPr lang="en-US" sz="1600" b="1" dirty="0">
                <a:latin typeface="Times New Roman" panose="02020603050405020304" pitchFamily="18" charset="0"/>
                <a:cs typeface="Times New Roman" panose="02020603050405020304" pitchFamily="18" charset="0"/>
              </a:rPr>
              <a:t>Algorithmic Details:</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AWS </a:t>
            </a:r>
            <a:r>
              <a:rPr lang="en-US" sz="1600" dirty="0" err="1">
                <a:latin typeface="Times New Roman" panose="02020603050405020304" pitchFamily="18" charset="0"/>
                <a:cs typeface="Times New Roman" panose="02020603050405020304" pitchFamily="18" charset="0"/>
              </a:rPr>
              <a:t>Textract</a:t>
            </a:r>
            <a:r>
              <a:rPr lang="en-US" sz="1600" dirty="0">
                <a:latin typeface="Times New Roman" panose="02020603050405020304" pitchFamily="18" charset="0"/>
                <a:cs typeface="Times New Roman" panose="02020603050405020304" pitchFamily="18" charset="0"/>
              </a:rPr>
              <a:t> uses </a:t>
            </a:r>
            <a:r>
              <a:rPr lang="en-US" sz="1600" b="1" dirty="0">
                <a:latin typeface="Times New Roman" panose="02020603050405020304" pitchFamily="18" charset="0"/>
                <a:cs typeface="Times New Roman" panose="02020603050405020304" pitchFamily="18" charset="0"/>
              </a:rPr>
              <a:t>deep learning models</a:t>
            </a:r>
            <a:r>
              <a:rPr lang="en-US" sz="1600" dirty="0">
                <a:latin typeface="Times New Roman" panose="02020603050405020304" pitchFamily="18" charset="0"/>
                <a:cs typeface="Times New Roman" panose="02020603050405020304" pitchFamily="18" charset="0"/>
              </a:rPr>
              <a:t> (based on </a:t>
            </a:r>
            <a:r>
              <a:rPr lang="en-US" sz="1600" b="1" dirty="0">
                <a:latin typeface="Times New Roman" panose="02020603050405020304" pitchFamily="18" charset="0"/>
                <a:cs typeface="Times New Roman" panose="02020603050405020304" pitchFamily="18" charset="0"/>
              </a:rPr>
              <a:t>Convolutional Neural Networks (CNNs)</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Recurrent Neural Networks (RNNs)</a:t>
            </a:r>
            <a:r>
              <a:rPr lang="en-US" sz="1600" dirty="0">
                <a:latin typeface="Times New Roman" panose="02020603050405020304" pitchFamily="18" charset="0"/>
                <a:cs typeface="Times New Roman" panose="02020603050405020304" pitchFamily="18" charset="0"/>
              </a:rPr>
              <a:t>) for detecting and recognizing text lines, forms, tables, and handwritten elements.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segments the input image into regions, classifies content types (words, lines, blocks), and outputs structured JSON containing text positions and content.</a:t>
            </a:r>
          </a:p>
          <a:p>
            <a:pPr>
              <a:buNone/>
            </a:pPr>
            <a:r>
              <a:rPr lang="en-US" sz="1600" b="1" dirty="0">
                <a:latin typeface="Times New Roman" panose="02020603050405020304" pitchFamily="18" charset="0"/>
                <a:cs typeface="Times New Roman" panose="02020603050405020304" pitchFamily="18" charset="0"/>
              </a:rPr>
              <a:t>Key Features:</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High accuracy even in noisy scans.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Supports tables, key-value pairs, forms, printed and handwritten text.</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2862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514BE-0D86-9A6B-F08E-BE09CC95E7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00ED51-EF9B-F129-DD04-8DABA9F86E60}"/>
              </a:ext>
            </a:extLst>
          </p:cNvPr>
          <p:cNvSpPr>
            <a:spLocks noGrp="1"/>
          </p:cNvSpPr>
          <p:nvPr>
            <p:ph type="title"/>
          </p:nvPr>
        </p:nvSpPr>
        <p:spPr/>
        <p:txBody>
          <a:bodyPr/>
          <a:lstStyle/>
          <a:p>
            <a:r>
              <a:rPr lang="en-IN" dirty="0"/>
              <a:t>Algorithm</a:t>
            </a:r>
          </a:p>
        </p:txBody>
      </p:sp>
      <p:sp>
        <p:nvSpPr>
          <p:cNvPr id="3" name="TextBox 2">
            <a:extLst>
              <a:ext uri="{FF2B5EF4-FFF2-40B4-BE49-F238E27FC236}">
                <a16:creationId xmlns:a16="http://schemas.microsoft.com/office/drawing/2014/main" id="{E59E5167-4405-1FDA-E346-932C06AB854A}"/>
              </a:ext>
            </a:extLst>
          </p:cNvPr>
          <p:cNvSpPr txBox="1"/>
          <p:nvPr/>
        </p:nvSpPr>
        <p:spPr>
          <a:xfrm>
            <a:off x="812800" y="1077349"/>
            <a:ext cx="9191134" cy="3539430"/>
          </a:xfrm>
          <a:prstGeom prst="rect">
            <a:avLst/>
          </a:prstGeom>
          <a:noFill/>
        </p:spPr>
        <p:txBody>
          <a:bodyPr wrap="square" rtlCol="0">
            <a:spAutoFit/>
          </a:bodyPr>
          <a:lstStyle/>
          <a:p>
            <a:pPr>
              <a:buNone/>
            </a:pPr>
            <a:r>
              <a:rPr lang="en-US" sz="1600" b="1" dirty="0">
                <a:latin typeface="Times New Roman" panose="02020603050405020304" pitchFamily="18" charset="0"/>
                <a:cs typeface="Times New Roman" panose="02020603050405020304" pitchFamily="18" charset="0"/>
              </a:rPr>
              <a:t>2. Cryptographic Hashing Algorithm – SHA-256</a:t>
            </a:r>
          </a:p>
          <a:p>
            <a:pPr>
              <a:buNone/>
            </a:pPr>
            <a:r>
              <a:rPr lang="en-US" sz="1600" b="1" dirty="0">
                <a:latin typeface="Times New Roman" panose="02020603050405020304" pitchFamily="18" charset="0"/>
                <a:cs typeface="Times New Roman" panose="02020603050405020304" pitchFamily="18" charset="0"/>
              </a:rPr>
              <a:t>Purpose:</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Generate a unique, irreversible digital fingerprint of the extracted document text.</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Ensures that any modification (even a single character) changes the hash entirely, thus detecting tampering.</a:t>
            </a:r>
          </a:p>
          <a:p>
            <a:pPr>
              <a:buNone/>
            </a:pPr>
            <a:r>
              <a:rPr lang="en-US" sz="1600" b="1" dirty="0">
                <a:latin typeface="Times New Roman" panose="02020603050405020304" pitchFamily="18" charset="0"/>
                <a:cs typeface="Times New Roman" panose="02020603050405020304" pitchFamily="18" charset="0"/>
              </a:rPr>
              <a:t>Algorithmic Details:</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SHA-256 (Secure Hash Algorithm 256-bit)</a:t>
            </a:r>
            <a:r>
              <a:rPr lang="en-US" sz="1600" dirty="0">
                <a:latin typeface="Times New Roman" panose="02020603050405020304" pitchFamily="18" charset="0"/>
                <a:cs typeface="Times New Roman" panose="02020603050405020304" pitchFamily="18" charset="0"/>
              </a:rPr>
              <a:t> is part of the SHA-2 family standardized by NIST.</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processes input data in 512-bit blocks, using a Merkle–Damgård construction and a series of bitwise logical operations, modular additions, and compression functions.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Final output: 256-bit (64-character hexadecimal) unique hash.</a:t>
            </a:r>
          </a:p>
          <a:p>
            <a:pPr>
              <a:buNone/>
            </a:pPr>
            <a:r>
              <a:rPr lang="en-US" sz="1600" b="1" dirty="0">
                <a:latin typeface="Times New Roman" panose="02020603050405020304" pitchFamily="18" charset="0"/>
                <a:cs typeface="Times New Roman" panose="02020603050405020304" pitchFamily="18" charset="0"/>
              </a:rPr>
              <a:t>Mathematical Properties:</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Deterministic: Same input always gives the same output.</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Avalanche Effect: Small input changes produce significantly different hashes.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Preimage resistance: Extremely difficult to reconstruct the original text from the hash.</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Collision resistance: Practically impossible for two different inputs to produce the same hash.</a:t>
            </a:r>
          </a:p>
        </p:txBody>
      </p:sp>
    </p:spTree>
    <p:extLst>
      <p:ext uri="{BB962C8B-B14F-4D97-AF65-F5344CB8AC3E}">
        <p14:creationId xmlns:p14="http://schemas.microsoft.com/office/powerpoint/2010/main" val="4168833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272618"/>
            <a:ext cx="11117943" cy="6374675"/>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Abstract</a:t>
            </a:r>
          </a:p>
          <a:p>
            <a:pPr marL="495300" lvl="0" indent="-342900" algn="just">
              <a:lnSpc>
                <a:spcPct val="200000"/>
              </a:lnSpc>
              <a:spcBef>
                <a:spcPts val="0"/>
              </a:spcBef>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Literature Survey</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Objectives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Existing Methods-Drawbacks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Proposed Method</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Architecture Diagram</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Modules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Hardware and Software Details</a:t>
            </a:r>
          </a:p>
        </p:txBody>
      </p:sp>
      <p:sp>
        <p:nvSpPr>
          <p:cNvPr id="2" name="TextBox 1">
            <a:extLst>
              <a:ext uri="{FF2B5EF4-FFF2-40B4-BE49-F238E27FC236}">
                <a16:creationId xmlns:a16="http://schemas.microsoft.com/office/drawing/2014/main" id="{572B3156-8F31-26F4-EE54-832D33B4B7DC}"/>
              </a:ext>
            </a:extLst>
          </p:cNvPr>
          <p:cNvSpPr txBox="1"/>
          <p:nvPr/>
        </p:nvSpPr>
        <p:spPr>
          <a:xfrm>
            <a:off x="5825765" y="1357460"/>
            <a:ext cx="6023728" cy="3785652"/>
          </a:xfrm>
          <a:prstGeom prst="rect">
            <a:avLst/>
          </a:prstGeom>
          <a:noFill/>
        </p:spPr>
        <p:txBody>
          <a:bodyPr wrap="square" rtlCol="0">
            <a:sp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Algorithm</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Results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Time Line by Gantt Chart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Conclusion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600" b="1" dirty="0" err="1">
                <a:latin typeface="Cambria" panose="02040503050406030204" pitchFamily="18" charset="0"/>
                <a:ea typeface="Cambria" panose="02040503050406030204" pitchFamily="18" charset="0"/>
              </a:rPr>
              <a:t>Github</a:t>
            </a:r>
            <a:r>
              <a:rPr lang="en-US" sz="1600" b="1" dirty="0">
                <a:latin typeface="Cambria" panose="02040503050406030204" pitchFamily="18" charset="0"/>
                <a:ea typeface="Cambria" panose="02040503050406030204" pitchFamily="18" charset="0"/>
              </a:rPr>
              <a:t> Link</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Project work mapping with SDG </a:t>
            </a:r>
          </a:p>
          <a:p>
            <a:endParaRPr lang="en-IN"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42A56-DC3E-796F-5969-C4C2C9122F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679434-2C23-AEFF-2FE7-A764C1AEE8A2}"/>
              </a:ext>
            </a:extLst>
          </p:cNvPr>
          <p:cNvSpPr>
            <a:spLocks noGrp="1"/>
          </p:cNvSpPr>
          <p:nvPr>
            <p:ph type="title"/>
          </p:nvPr>
        </p:nvSpPr>
        <p:spPr/>
        <p:txBody>
          <a:bodyPr/>
          <a:lstStyle/>
          <a:p>
            <a:r>
              <a:rPr lang="en-IN" dirty="0"/>
              <a:t>Algorithm</a:t>
            </a:r>
          </a:p>
        </p:txBody>
      </p:sp>
      <p:sp>
        <p:nvSpPr>
          <p:cNvPr id="5" name="Rectangle 2">
            <a:extLst>
              <a:ext uri="{FF2B5EF4-FFF2-40B4-BE49-F238E27FC236}">
                <a16:creationId xmlns:a16="http://schemas.microsoft.com/office/drawing/2014/main" id="{55E5B3A4-4125-04DB-C234-EC9B12D449A9}"/>
              </a:ext>
            </a:extLst>
          </p:cNvPr>
          <p:cNvSpPr>
            <a:spLocks noChangeArrowheads="1"/>
          </p:cNvSpPr>
          <p:nvPr/>
        </p:nvSpPr>
        <p:spPr bwMode="auto">
          <a:xfrm>
            <a:off x="812800" y="1056757"/>
            <a:ext cx="1040381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Blockchain Smart Contract Algorithm – Ethereum Solidity Contracts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Securely store document hashes immutably on a public blockchain, ensuring tamper-evidence and verifiability.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Algorithmic Details: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Smart contracts are small programs written in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Solidity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language and deployed on Ethereum Virtual Machine (EVM).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They include functions like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storeHash</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(bytes32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documentHash</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store document fingerprints permanently.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Transactions are cryptographically signed (using ECDSA – Elliptic Curve Digital Signature Algorithm) before submission.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Blockchain Features: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Decentralized storage of verification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Immutable ledger ensures once a document hash is stored, it cannot be altered.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Publicly verifiable using transaction ID.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0520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A1809A-EE11-226F-F428-643C9BDDB6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8DD58F-3D46-309F-699F-4381EF06445F}"/>
              </a:ext>
            </a:extLst>
          </p:cNvPr>
          <p:cNvSpPr>
            <a:spLocks noGrp="1"/>
          </p:cNvSpPr>
          <p:nvPr>
            <p:ph type="title"/>
          </p:nvPr>
        </p:nvSpPr>
        <p:spPr/>
        <p:txBody>
          <a:bodyPr/>
          <a:lstStyle/>
          <a:p>
            <a:r>
              <a:rPr lang="en-IN" dirty="0"/>
              <a:t>Algorithm</a:t>
            </a:r>
          </a:p>
        </p:txBody>
      </p:sp>
      <p:sp>
        <p:nvSpPr>
          <p:cNvPr id="3" name="TextBox 2">
            <a:extLst>
              <a:ext uri="{FF2B5EF4-FFF2-40B4-BE49-F238E27FC236}">
                <a16:creationId xmlns:a16="http://schemas.microsoft.com/office/drawing/2014/main" id="{7C09AC15-4B19-990B-9725-06BC3D0D457D}"/>
              </a:ext>
            </a:extLst>
          </p:cNvPr>
          <p:cNvSpPr txBox="1"/>
          <p:nvPr/>
        </p:nvSpPr>
        <p:spPr>
          <a:xfrm>
            <a:off x="812800" y="1077349"/>
            <a:ext cx="9191134" cy="2554545"/>
          </a:xfrm>
          <a:prstGeom prst="rect">
            <a:avLst/>
          </a:prstGeom>
          <a:noFill/>
        </p:spPr>
        <p:txBody>
          <a:bodyPr wrap="square" rtlCol="0">
            <a:spAutoFit/>
          </a:bodyPr>
          <a:lstStyle/>
          <a:p>
            <a:pPr>
              <a:buNone/>
            </a:pPr>
            <a:r>
              <a:rPr lang="en-US" sz="1600" b="1" dirty="0">
                <a:latin typeface="Times New Roman" panose="02020603050405020304" pitchFamily="18" charset="0"/>
                <a:cs typeface="Times New Roman" panose="02020603050405020304" pitchFamily="18" charset="0"/>
              </a:rPr>
              <a:t>4. Web Service Communication – RESTful API Protocols</a:t>
            </a:r>
          </a:p>
          <a:p>
            <a:pPr>
              <a:buNone/>
            </a:pPr>
            <a:r>
              <a:rPr lang="en-US" sz="1600" b="1" dirty="0">
                <a:latin typeface="Times New Roman" panose="02020603050405020304" pitchFamily="18" charset="0"/>
                <a:cs typeface="Times New Roman" panose="02020603050405020304" pitchFamily="18" charset="0"/>
              </a:rPr>
              <a:t>Purpose:</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Facilitate secure communication between the React frontend, Flask backend, AWS </a:t>
            </a:r>
            <a:r>
              <a:rPr lang="en-US" sz="1600" dirty="0" err="1">
                <a:latin typeface="Times New Roman" panose="02020603050405020304" pitchFamily="18" charset="0"/>
                <a:cs typeface="Times New Roman" panose="02020603050405020304" pitchFamily="18" charset="0"/>
              </a:rPr>
              <a:t>Textract</a:t>
            </a:r>
            <a:r>
              <a:rPr lang="en-US" sz="1600" dirty="0">
                <a:latin typeface="Times New Roman" panose="02020603050405020304" pitchFamily="18" charset="0"/>
                <a:cs typeface="Times New Roman" panose="02020603050405020304" pitchFamily="18" charset="0"/>
              </a:rPr>
              <a:t> services, and Blockchain nodes.</a:t>
            </a:r>
          </a:p>
          <a:p>
            <a:pPr>
              <a:buNone/>
            </a:pPr>
            <a:r>
              <a:rPr lang="en-US" sz="1600" b="1" dirty="0">
                <a:latin typeface="Times New Roman" panose="02020603050405020304" pitchFamily="18" charset="0"/>
                <a:cs typeface="Times New Roman" panose="02020603050405020304" pitchFamily="18" charset="0"/>
              </a:rPr>
              <a:t>Technical Details:</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APIs are built following REST principles: stateless communication, HTTP methods (GET, POST), JSON responses.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Backend integrates AWS SDK (boto3) and Web3.py to connect to external cloud and blockchain services.</a:t>
            </a:r>
          </a:p>
          <a:p>
            <a:pPr>
              <a:buNone/>
            </a:pPr>
            <a:r>
              <a:rPr lang="en-US" sz="1600" b="1" dirty="0">
                <a:latin typeface="Times New Roman" panose="02020603050405020304" pitchFamily="18" charset="0"/>
                <a:cs typeface="Times New Roman" panose="02020603050405020304" pitchFamily="18" charset="0"/>
              </a:rPr>
              <a:t>Security Measures:</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OAuth tokens, JWT authentication, and HTTPS encryption to protect API interactions.</a:t>
            </a:r>
          </a:p>
        </p:txBody>
      </p:sp>
    </p:spTree>
    <p:extLst>
      <p:ext uri="{BB962C8B-B14F-4D97-AF65-F5344CB8AC3E}">
        <p14:creationId xmlns:p14="http://schemas.microsoft.com/office/powerpoint/2010/main" val="3672685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404FC-5CE6-A1FA-8987-D29F2197D041}"/>
              </a:ext>
            </a:extLst>
          </p:cNvPr>
          <p:cNvSpPr>
            <a:spLocks noGrp="1"/>
          </p:cNvSpPr>
          <p:nvPr>
            <p:ph type="title"/>
          </p:nvPr>
        </p:nvSpPr>
        <p:spPr/>
        <p:txBody>
          <a:bodyPr/>
          <a:lstStyle/>
          <a:p>
            <a:r>
              <a:rPr lang="en-IN" dirty="0"/>
              <a:t>Results</a:t>
            </a:r>
          </a:p>
        </p:txBody>
      </p:sp>
      <p:pic>
        <p:nvPicPr>
          <p:cNvPr id="4" name="Picture 3">
            <a:extLst>
              <a:ext uri="{FF2B5EF4-FFF2-40B4-BE49-F238E27FC236}">
                <a16:creationId xmlns:a16="http://schemas.microsoft.com/office/drawing/2014/main" id="{26D147FC-4364-CEDC-0D1F-096A0B94C913}"/>
              </a:ext>
            </a:extLst>
          </p:cNvPr>
          <p:cNvPicPr>
            <a:picLocks noChangeAspect="1"/>
          </p:cNvPicPr>
          <p:nvPr/>
        </p:nvPicPr>
        <p:blipFill>
          <a:blip r:embed="rId2"/>
          <a:stretch>
            <a:fillRect/>
          </a:stretch>
        </p:blipFill>
        <p:spPr>
          <a:xfrm>
            <a:off x="1287603" y="1177487"/>
            <a:ext cx="9616794" cy="5154751"/>
          </a:xfrm>
          <a:prstGeom prst="rect">
            <a:avLst/>
          </a:prstGeom>
        </p:spPr>
      </p:pic>
    </p:spTree>
    <p:extLst>
      <p:ext uri="{BB962C8B-B14F-4D97-AF65-F5344CB8AC3E}">
        <p14:creationId xmlns:p14="http://schemas.microsoft.com/office/powerpoint/2010/main" val="2707058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A599E-EC0C-57AE-DD82-12C2BE7E2EB7}"/>
              </a:ext>
            </a:extLst>
          </p:cNvPr>
          <p:cNvSpPr>
            <a:spLocks noGrp="1"/>
          </p:cNvSpPr>
          <p:nvPr>
            <p:ph type="title"/>
          </p:nvPr>
        </p:nvSpPr>
        <p:spPr/>
        <p:txBody>
          <a:bodyPr/>
          <a:lstStyle/>
          <a:p>
            <a:r>
              <a:rPr lang="en-IN" dirty="0"/>
              <a:t>Results</a:t>
            </a:r>
          </a:p>
        </p:txBody>
      </p:sp>
      <p:pic>
        <p:nvPicPr>
          <p:cNvPr id="4" name="Picture 3">
            <a:extLst>
              <a:ext uri="{FF2B5EF4-FFF2-40B4-BE49-F238E27FC236}">
                <a16:creationId xmlns:a16="http://schemas.microsoft.com/office/drawing/2014/main" id="{308177D4-2398-27CE-1A59-04A4F0EE29E1}"/>
              </a:ext>
            </a:extLst>
          </p:cNvPr>
          <p:cNvPicPr>
            <a:picLocks noChangeAspect="1"/>
          </p:cNvPicPr>
          <p:nvPr/>
        </p:nvPicPr>
        <p:blipFill>
          <a:blip r:embed="rId2"/>
          <a:stretch>
            <a:fillRect/>
          </a:stretch>
        </p:blipFill>
        <p:spPr>
          <a:xfrm>
            <a:off x="117312" y="2615388"/>
            <a:ext cx="5162304" cy="1428711"/>
          </a:xfrm>
          <a:prstGeom prst="rect">
            <a:avLst/>
          </a:prstGeom>
        </p:spPr>
      </p:pic>
      <p:pic>
        <p:nvPicPr>
          <p:cNvPr id="6" name="Picture 5">
            <a:extLst>
              <a:ext uri="{FF2B5EF4-FFF2-40B4-BE49-F238E27FC236}">
                <a16:creationId xmlns:a16="http://schemas.microsoft.com/office/drawing/2014/main" id="{8CDDD6C9-182E-EFD8-AA30-A649ABF847FA}"/>
              </a:ext>
            </a:extLst>
          </p:cNvPr>
          <p:cNvPicPr>
            <a:picLocks noChangeAspect="1"/>
          </p:cNvPicPr>
          <p:nvPr/>
        </p:nvPicPr>
        <p:blipFill>
          <a:blip r:embed="rId3"/>
          <a:srcRect l="8163"/>
          <a:stretch/>
        </p:blipFill>
        <p:spPr>
          <a:xfrm>
            <a:off x="5279616" y="1325880"/>
            <a:ext cx="6795072" cy="4206240"/>
          </a:xfrm>
          <a:prstGeom prst="rect">
            <a:avLst/>
          </a:prstGeom>
        </p:spPr>
      </p:pic>
    </p:spTree>
    <p:extLst>
      <p:ext uri="{BB962C8B-B14F-4D97-AF65-F5344CB8AC3E}">
        <p14:creationId xmlns:p14="http://schemas.microsoft.com/office/powerpoint/2010/main" val="171805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B637AD-6CCF-D2E0-1A99-5D4BE1BDDB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2CABDB-667C-1FED-32BA-A8069FA3A71A}"/>
              </a:ext>
            </a:extLst>
          </p:cNvPr>
          <p:cNvSpPr>
            <a:spLocks noGrp="1"/>
          </p:cNvSpPr>
          <p:nvPr>
            <p:ph type="title"/>
          </p:nvPr>
        </p:nvSpPr>
        <p:spPr/>
        <p:txBody>
          <a:bodyPr/>
          <a:lstStyle/>
          <a:p>
            <a:r>
              <a:rPr lang="en-IN" dirty="0"/>
              <a:t>Results</a:t>
            </a:r>
          </a:p>
        </p:txBody>
      </p:sp>
      <p:pic>
        <p:nvPicPr>
          <p:cNvPr id="5" name="Picture 4">
            <a:extLst>
              <a:ext uri="{FF2B5EF4-FFF2-40B4-BE49-F238E27FC236}">
                <a16:creationId xmlns:a16="http://schemas.microsoft.com/office/drawing/2014/main" id="{4B4E4F10-29F3-F2A4-912C-C73FCA678416}"/>
              </a:ext>
            </a:extLst>
          </p:cNvPr>
          <p:cNvPicPr>
            <a:picLocks noChangeAspect="1"/>
          </p:cNvPicPr>
          <p:nvPr/>
        </p:nvPicPr>
        <p:blipFill>
          <a:blip r:embed="rId2"/>
          <a:stretch>
            <a:fillRect/>
          </a:stretch>
        </p:blipFill>
        <p:spPr>
          <a:xfrm>
            <a:off x="5392131" y="1581347"/>
            <a:ext cx="6394515" cy="3210593"/>
          </a:xfrm>
          <a:prstGeom prst="rect">
            <a:avLst/>
          </a:prstGeom>
        </p:spPr>
      </p:pic>
      <p:pic>
        <p:nvPicPr>
          <p:cNvPr id="7" name="Picture 6">
            <a:extLst>
              <a:ext uri="{FF2B5EF4-FFF2-40B4-BE49-F238E27FC236}">
                <a16:creationId xmlns:a16="http://schemas.microsoft.com/office/drawing/2014/main" id="{88807645-A67F-1FA3-FE74-394938394D40}"/>
              </a:ext>
            </a:extLst>
          </p:cNvPr>
          <p:cNvPicPr>
            <a:picLocks noChangeAspect="1"/>
          </p:cNvPicPr>
          <p:nvPr/>
        </p:nvPicPr>
        <p:blipFill>
          <a:blip r:embed="rId3"/>
          <a:srcRect r="10771"/>
          <a:stretch/>
        </p:blipFill>
        <p:spPr>
          <a:xfrm>
            <a:off x="0" y="2522029"/>
            <a:ext cx="5184742" cy="2269911"/>
          </a:xfrm>
          <a:prstGeom prst="rect">
            <a:avLst/>
          </a:prstGeom>
        </p:spPr>
      </p:pic>
    </p:spTree>
    <p:extLst>
      <p:ext uri="{BB962C8B-B14F-4D97-AF65-F5344CB8AC3E}">
        <p14:creationId xmlns:p14="http://schemas.microsoft.com/office/powerpoint/2010/main" val="3578382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3" name="officeArt object" descr="Picture 4">
            <a:extLst>
              <a:ext uri="{FF2B5EF4-FFF2-40B4-BE49-F238E27FC236}">
                <a16:creationId xmlns:a16="http://schemas.microsoft.com/office/drawing/2014/main" id="{C1E26A39-6053-1D26-5FF8-8AB20171F755}"/>
              </a:ext>
            </a:extLst>
          </p:cNvPr>
          <p:cNvPicPr/>
          <p:nvPr/>
        </p:nvPicPr>
        <p:blipFill>
          <a:blip r:embed="rId3"/>
          <a:stretch>
            <a:fillRect/>
          </a:stretch>
        </p:blipFill>
        <p:spPr>
          <a:xfrm>
            <a:off x="1560117" y="1032464"/>
            <a:ext cx="9224148" cy="5028972"/>
          </a:xfrm>
          <a:prstGeom prst="rect">
            <a:avLst/>
          </a:prstGeom>
          <a:ln w="12700" cap="flat">
            <a:noFill/>
            <a:miter lim="400000"/>
          </a:ln>
          <a:effectLst/>
        </p:spPr>
      </p:pic>
    </p:spTree>
    <p:extLst>
      <p:ext uri="{BB962C8B-B14F-4D97-AF65-F5344CB8AC3E}">
        <p14:creationId xmlns:p14="http://schemas.microsoft.com/office/powerpoint/2010/main" val="479890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553F-93EE-1F4D-E7AE-DB57D454C94A}"/>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C89529EE-0DE8-ABB3-07AF-22F4596CD292}"/>
              </a:ext>
            </a:extLst>
          </p:cNvPr>
          <p:cNvSpPr>
            <a:spLocks noGrp="1"/>
          </p:cNvSpPr>
          <p:nvPr>
            <p:ph type="body" idx="1"/>
          </p:nvPr>
        </p:nvSpPr>
        <p:spPr/>
        <p:txBody>
          <a:bodyPr>
            <a:normAutofit/>
          </a:bodyPr>
          <a:lstStyle/>
          <a:p>
            <a:pPr marL="76200" indent="0">
              <a:buNone/>
            </a:pPr>
            <a:r>
              <a:rPr lang="en-US" sz="1600" dirty="0"/>
              <a:t>The "Comprehensive Automated Document Verification System Using AI and Blockchain" successfully integrates modern AI and decentralized technologies to automate the verification of document authenticity. By combining AWS </a:t>
            </a:r>
            <a:r>
              <a:rPr lang="en-US" sz="1600" dirty="0" err="1"/>
              <a:t>Textract</a:t>
            </a:r>
            <a:r>
              <a:rPr lang="en-US" sz="1600" dirty="0"/>
              <a:t> for high-accuracy text extraction, SHA-256 cryptographic hashing, and Ethereum blockchain smart contracts, the system provides a scalable, tamper-proof, and user-friendly solution for securing academic, legal, and corporate documents. Future enhancements include expanding multi-language text extraction capabilities, deeper integration with institutional document workflows, and optimizing blockchain operations for lower transaction costs. This project represents a significant step forward in maintaining document integrity and trust in digital ecosystems, addressing the growing challenges of forgery and unauthorized modifications in the era of digital documentation.</a:t>
            </a:r>
            <a:endParaRPr lang="en-IN" sz="1600" dirty="0"/>
          </a:p>
        </p:txBody>
      </p:sp>
    </p:spTree>
    <p:extLst>
      <p:ext uri="{BB962C8B-B14F-4D97-AF65-F5344CB8AC3E}">
        <p14:creationId xmlns:p14="http://schemas.microsoft.com/office/powerpoint/2010/main" val="4018909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952500"/>
            <a:ext cx="10668000" cy="4953000"/>
          </a:xfrm>
          <a:prstGeom prst="rect">
            <a:avLst/>
          </a:prstGeom>
          <a:noFill/>
          <a:ln>
            <a:noFill/>
          </a:ln>
        </p:spPr>
        <p:txBody>
          <a:bodyPr spcFirstLastPara="1" wrap="square" lIns="91425" tIns="45700" rIns="91425" bIns="45700" anchor="t" anchorCtr="0">
            <a:noAutofit/>
          </a:bodyPr>
          <a:lstStyle/>
          <a:p>
            <a:pPr>
              <a:buNone/>
            </a:pPr>
            <a:r>
              <a:rPr lang="en-IN" sz="1600" dirty="0">
                <a:latin typeface="Times New Roman" panose="02020603050405020304" pitchFamily="18" charset="0"/>
                <a:cs typeface="Times New Roman" panose="02020603050405020304" pitchFamily="18" charset="0"/>
              </a:rPr>
              <a:t>[1] Amazon Web Services, </a:t>
            </a:r>
            <a:r>
              <a:rPr lang="en-IN" sz="1600" i="1" dirty="0">
                <a:latin typeface="Times New Roman" panose="02020603050405020304" pitchFamily="18" charset="0"/>
                <a:cs typeface="Times New Roman" panose="02020603050405020304" pitchFamily="18" charset="0"/>
              </a:rPr>
              <a:t>Amazon </a:t>
            </a:r>
            <a:r>
              <a:rPr lang="en-IN" sz="1600" i="1" dirty="0" err="1">
                <a:latin typeface="Times New Roman" panose="02020603050405020304" pitchFamily="18" charset="0"/>
                <a:cs typeface="Times New Roman" panose="02020603050405020304" pitchFamily="18" charset="0"/>
              </a:rPr>
              <a:t>Textract</a:t>
            </a:r>
            <a:r>
              <a:rPr lang="en-IN" sz="1600" i="1" dirty="0">
                <a:latin typeface="Times New Roman" panose="02020603050405020304" pitchFamily="18" charset="0"/>
                <a:cs typeface="Times New Roman" panose="02020603050405020304" pitchFamily="18" charset="0"/>
              </a:rPr>
              <a:t> Developer Guide</a:t>
            </a:r>
            <a:r>
              <a:rPr lang="en-IN" sz="1600" dirty="0">
                <a:latin typeface="Times New Roman" panose="02020603050405020304" pitchFamily="18" charset="0"/>
                <a:cs typeface="Times New Roman" panose="02020603050405020304" pitchFamily="18" charset="0"/>
              </a:rPr>
              <a:t>, AWS Documentation, 2024.</a:t>
            </a:r>
          </a:p>
          <a:p>
            <a:pPr>
              <a:buNone/>
            </a:pPr>
            <a:r>
              <a:rPr lang="en-IN" sz="1600" dirty="0">
                <a:latin typeface="Times New Roman" panose="02020603050405020304" pitchFamily="18" charset="0"/>
                <a:cs typeface="Times New Roman" panose="02020603050405020304" pitchFamily="18" charset="0"/>
              </a:rPr>
              <a:t>[2] Ethereum Foundation, </a:t>
            </a:r>
            <a:r>
              <a:rPr lang="en-IN" sz="1600" i="1" dirty="0">
                <a:latin typeface="Times New Roman" panose="02020603050405020304" pitchFamily="18" charset="0"/>
                <a:cs typeface="Times New Roman" panose="02020603050405020304" pitchFamily="18" charset="0"/>
              </a:rPr>
              <a:t>Ethereum Documentation</a:t>
            </a:r>
            <a:r>
              <a:rPr lang="en-IN" sz="1600" dirty="0">
                <a:latin typeface="Times New Roman" panose="02020603050405020304" pitchFamily="18" charset="0"/>
                <a:cs typeface="Times New Roman" panose="02020603050405020304" pitchFamily="18" charset="0"/>
              </a:rPr>
              <a:t>, Ethereum.org, 2024.</a:t>
            </a:r>
          </a:p>
          <a:p>
            <a:pPr>
              <a:buNone/>
            </a:pPr>
            <a:r>
              <a:rPr lang="en-IN" sz="1600" dirty="0">
                <a:latin typeface="Times New Roman" panose="02020603050405020304" pitchFamily="18" charset="0"/>
                <a:cs typeface="Times New Roman" panose="02020603050405020304" pitchFamily="18" charset="0"/>
              </a:rPr>
              <a:t>[3] Flask, </a:t>
            </a:r>
            <a:r>
              <a:rPr lang="en-IN" sz="1600" i="1" dirty="0">
                <a:latin typeface="Times New Roman" panose="02020603050405020304" pitchFamily="18" charset="0"/>
                <a:cs typeface="Times New Roman" panose="02020603050405020304" pitchFamily="18" charset="0"/>
              </a:rPr>
              <a:t>Flask Documentation</a:t>
            </a:r>
            <a:r>
              <a:rPr lang="en-IN" sz="1600" dirty="0">
                <a:latin typeface="Times New Roman" panose="02020603050405020304" pitchFamily="18" charset="0"/>
                <a:cs typeface="Times New Roman" panose="02020603050405020304" pitchFamily="18" charset="0"/>
              </a:rPr>
              <a:t>, Pallets Projects, 2024.</a:t>
            </a:r>
          </a:p>
          <a:p>
            <a:pPr>
              <a:buNone/>
            </a:pPr>
            <a:r>
              <a:rPr lang="en-IN" sz="1600" dirty="0">
                <a:latin typeface="Times New Roman" panose="02020603050405020304" pitchFamily="18" charset="0"/>
                <a:cs typeface="Times New Roman" panose="02020603050405020304" pitchFamily="18" charset="0"/>
              </a:rPr>
              <a:t>[4] Meta Platforms Inc., </a:t>
            </a:r>
            <a:r>
              <a:rPr lang="en-IN" sz="1600" i="1" dirty="0">
                <a:latin typeface="Times New Roman" panose="02020603050405020304" pitchFamily="18" charset="0"/>
                <a:cs typeface="Times New Roman" panose="02020603050405020304" pitchFamily="18" charset="0"/>
              </a:rPr>
              <a:t>React.js Documentation</a:t>
            </a:r>
            <a:r>
              <a:rPr lang="en-IN" sz="1600" dirty="0">
                <a:latin typeface="Times New Roman" panose="02020603050405020304" pitchFamily="18" charset="0"/>
                <a:cs typeface="Times New Roman" panose="02020603050405020304" pitchFamily="18" charset="0"/>
              </a:rPr>
              <a:t>, React Official Site, 2024.</a:t>
            </a:r>
          </a:p>
          <a:p>
            <a:pPr>
              <a:buNone/>
            </a:pPr>
            <a:r>
              <a:rPr lang="en-IN" sz="1600" dirty="0">
                <a:latin typeface="Times New Roman" panose="02020603050405020304" pitchFamily="18" charset="0"/>
                <a:cs typeface="Times New Roman" panose="02020603050405020304" pitchFamily="18" charset="0"/>
              </a:rPr>
              <a:t>[5] Ethereum Foundation, </a:t>
            </a:r>
            <a:r>
              <a:rPr lang="en-IN" sz="1600" i="1" dirty="0">
                <a:latin typeface="Times New Roman" panose="02020603050405020304" pitchFamily="18" charset="0"/>
                <a:cs typeface="Times New Roman" panose="02020603050405020304" pitchFamily="18" charset="0"/>
              </a:rPr>
              <a:t>Solidity Documentation</a:t>
            </a:r>
            <a:r>
              <a:rPr lang="en-IN" sz="1600" dirty="0">
                <a:latin typeface="Times New Roman" panose="02020603050405020304" pitchFamily="18" charset="0"/>
                <a:cs typeface="Times New Roman" panose="02020603050405020304" pitchFamily="18" charset="0"/>
              </a:rPr>
              <a:t>, Soliditylang.org, 2024.</a:t>
            </a:r>
          </a:p>
          <a:p>
            <a:pPr>
              <a:buNone/>
            </a:pPr>
            <a:r>
              <a:rPr lang="en-IN" sz="1600" dirty="0">
                <a:latin typeface="Times New Roman" panose="02020603050405020304" pitchFamily="18" charset="0"/>
                <a:cs typeface="Times New Roman" panose="02020603050405020304" pitchFamily="18" charset="0"/>
              </a:rPr>
              <a:t>[6] ConsenSys, </a:t>
            </a:r>
            <a:r>
              <a:rPr lang="en-IN" sz="1600" i="1" dirty="0">
                <a:latin typeface="Times New Roman" panose="02020603050405020304" pitchFamily="18" charset="0"/>
                <a:cs typeface="Times New Roman" panose="02020603050405020304" pitchFamily="18" charset="0"/>
              </a:rPr>
              <a:t>MetaMask Documentation</a:t>
            </a:r>
            <a:r>
              <a:rPr lang="en-IN" sz="1600" dirty="0">
                <a:latin typeface="Times New Roman" panose="02020603050405020304" pitchFamily="18" charset="0"/>
                <a:cs typeface="Times New Roman" panose="02020603050405020304" pitchFamily="18" charset="0"/>
              </a:rPr>
              <a:t>, MetaMask.io, 2024.</a:t>
            </a:r>
          </a:p>
          <a:p>
            <a:pPr>
              <a:buNone/>
            </a:pPr>
            <a:r>
              <a:rPr lang="en-IN" sz="1600" dirty="0">
                <a:latin typeface="Times New Roman" panose="02020603050405020304" pitchFamily="18" charset="0"/>
                <a:cs typeface="Times New Roman" panose="02020603050405020304" pitchFamily="18" charset="0"/>
              </a:rPr>
              <a:t>[7] Truffle Suite, </a:t>
            </a:r>
            <a:r>
              <a:rPr lang="en-IN" sz="1600" i="1" dirty="0">
                <a:latin typeface="Times New Roman" panose="02020603050405020304" pitchFamily="18" charset="0"/>
                <a:cs typeface="Times New Roman" panose="02020603050405020304" pitchFamily="18" charset="0"/>
              </a:rPr>
              <a:t>Ganache Documentation</a:t>
            </a:r>
            <a:r>
              <a:rPr lang="en-IN" sz="1600" dirty="0">
                <a:latin typeface="Times New Roman" panose="02020603050405020304" pitchFamily="18" charset="0"/>
                <a:cs typeface="Times New Roman" panose="02020603050405020304" pitchFamily="18" charset="0"/>
              </a:rPr>
              <a:t>, TruffleSuite.com, 2024.</a:t>
            </a:r>
          </a:p>
          <a:p>
            <a:pPr>
              <a:buNone/>
            </a:pPr>
            <a:r>
              <a:rPr lang="en-IN" sz="1600" dirty="0">
                <a:latin typeface="Times New Roman" panose="02020603050405020304" pitchFamily="18" charset="0"/>
                <a:cs typeface="Times New Roman" panose="02020603050405020304" pitchFamily="18" charset="0"/>
              </a:rPr>
              <a:t>[8] X. Zhang, M. Wang, and Q. Li, "Blockchain-based academic certificate verification system," </a:t>
            </a:r>
            <a:r>
              <a:rPr lang="en-IN" sz="1600" i="1" dirty="0">
                <a:latin typeface="Times New Roman" panose="02020603050405020304" pitchFamily="18" charset="0"/>
                <a:cs typeface="Times New Roman" panose="02020603050405020304" pitchFamily="18" charset="0"/>
              </a:rPr>
              <a:t>IEEE Access</a:t>
            </a:r>
            <a:r>
              <a:rPr lang="en-IN" sz="1600" dirty="0">
                <a:latin typeface="Times New Roman" panose="02020603050405020304" pitchFamily="18" charset="0"/>
                <a:cs typeface="Times New Roman" panose="02020603050405020304" pitchFamily="18" charset="0"/>
              </a:rPr>
              <a:t>, vol. 11, pp. 12345–12353, 2023.</a:t>
            </a:r>
          </a:p>
          <a:p>
            <a:pPr>
              <a:buNone/>
            </a:pPr>
            <a:r>
              <a:rPr lang="en-IN" sz="1600" dirty="0">
                <a:latin typeface="Times New Roman" panose="02020603050405020304" pitchFamily="18" charset="0"/>
                <a:cs typeface="Times New Roman" panose="02020603050405020304" pitchFamily="18" charset="0"/>
              </a:rPr>
              <a:t>[9] A. Singh, P. Kumar, and R. Rathi, "Blockchain in healthcare record verification," </a:t>
            </a:r>
            <a:r>
              <a:rPr lang="en-IN" sz="1600" i="1" dirty="0">
                <a:latin typeface="Times New Roman" panose="02020603050405020304" pitchFamily="18" charset="0"/>
                <a:cs typeface="Times New Roman" panose="02020603050405020304" pitchFamily="18" charset="0"/>
              </a:rPr>
              <a:t>Journal of Medical Systems</a:t>
            </a:r>
            <a:r>
              <a:rPr lang="en-IN" sz="1600" dirty="0">
                <a:latin typeface="Times New Roman" panose="02020603050405020304" pitchFamily="18" charset="0"/>
                <a:cs typeface="Times New Roman" panose="02020603050405020304" pitchFamily="18" charset="0"/>
              </a:rPr>
              <a:t>, vol. 47, no. 2, pp. 112–119, 2023.</a:t>
            </a:r>
          </a:p>
          <a:p>
            <a:pPr>
              <a:buNone/>
            </a:pPr>
            <a:r>
              <a:rPr lang="en-IN" sz="1600" dirty="0">
                <a:latin typeface="Times New Roman" panose="02020603050405020304" pitchFamily="18" charset="0"/>
                <a:cs typeface="Times New Roman" panose="02020603050405020304" pitchFamily="18" charset="0"/>
              </a:rPr>
              <a:t>[10] J. Smith, N. Patel, and R. Khan, "Evaluation of Amazon </a:t>
            </a:r>
            <a:r>
              <a:rPr lang="en-IN" sz="1600" dirty="0" err="1">
                <a:latin typeface="Times New Roman" panose="02020603050405020304" pitchFamily="18" charset="0"/>
                <a:cs typeface="Times New Roman" panose="02020603050405020304" pitchFamily="18" charset="0"/>
              </a:rPr>
              <a:t>Textract</a:t>
            </a:r>
            <a:r>
              <a:rPr lang="en-IN" sz="1600" dirty="0">
                <a:latin typeface="Times New Roman" panose="02020603050405020304" pitchFamily="18" charset="0"/>
                <a:cs typeface="Times New Roman" panose="02020603050405020304" pitchFamily="18" charset="0"/>
              </a:rPr>
              <a:t> for document OCR," </a:t>
            </a:r>
            <a:r>
              <a:rPr lang="en-IN" sz="1600" i="1" dirty="0">
                <a:latin typeface="Times New Roman" panose="02020603050405020304" pitchFamily="18" charset="0"/>
                <a:cs typeface="Times New Roman" panose="02020603050405020304" pitchFamily="18" charset="0"/>
              </a:rPr>
              <a:t>IEEE Transactions on Artificial Intelligence</a:t>
            </a:r>
            <a:r>
              <a:rPr lang="en-IN" sz="1600" dirty="0">
                <a:latin typeface="Times New Roman" panose="02020603050405020304" pitchFamily="18" charset="0"/>
                <a:cs typeface="Times New Roman" panose="02020603050405020304" pitchFamily="18" charset="0"/>
              </a:rPr>
              <a:t>, vol. 5, no. 3, pp. 289–298, 2022.</a:t>
            </a:r>
          </a:p>
          <a:p>
            <a:pPr>
              <a:buNone/>
            </a:pPr>
            <a:r>
              <a:rPr lang="en-IN" sz="1600" dirty="0">
                <a:latin typeface="Times New Roman" panose="02020603050405020304" pitchFamily="18" charset="0"/>
                <a:cs typeface="Times New Roman" panose="02020603050405020304" pitchFamily="18" charset="0"/>
              </a:rPr>
              <a:t>[11] C. Lee, W. Lim, and S. Choi, "NLP-aided OCR for low-quality document scans," </a:t>
            </a:r>
            <a:r>
              <a:rPr lang="en-IN" sz="1600" i="1" dirty="0">
                <a:latin typeface="Times New Roman" panose="02020603050405020304" pitchFamily="18" charset="0"/>
                <a:cs typeface="Times New Roman" panose="02020603050405020304" pitchFamily="18" charset="0"/>
              </a:rPr>
              <a:t>International Journal of Computer Vision</a:t>
            </a:r>
            <a:r>
              <a:rPr lang="en-IN" sz="1600" dirty="0">
                <a:latin typeface="Times New Roman" panose="02020603050405020304" pitchFamily="18" charset="0"/>
                <a:cs typeface="Times New Roman" panose="02020603050405020304" pitchFamily="18" charset="0"/>
              </a:rPr>
              <a:t>, vol. 129, pp. 567–578, 2023.</a:t>
            </a:r>
          </a:p>
          <a:p>
            <a:pPr marL="76200" indent="0">
              <a:buNone/>
            </a:pPr>
            <a:r>
              <a:rPr lang="en-IN" sz="1600" dirty="0">
                <a:latin typeface="Times New Roman" panose="02020603050405020304" pitchFamily="18" charset="0"/>
                <a:cs typeface="Times New Roman" panose="02020603050405020304" pitchFamily="18" charset="0"/>
              </a:rPr>
              <a:t>[12] M. Wang, Y. Zhang, and X. Liu, "IPFS for secure legal document storage," </a:t>
            </a:r>
            <a:r>
              <a:rPr lang="en-IN" sz="1600" i="1" dirty="0">
                <a:latin typeface="Times New Roman" panose="02020603050405020304" pitchFamily="18" charset="0"/>
                <a:cs typeface="Times New Roman" panose="02020603050405020304" pitchFamily="18" charset="0"/>
              </a:rPr>
              <a:t>IEEE Network</a:t>
            </a:r>
            <a:r>
              <a:rPr lang="en-IN" sz="1600" dirty="0">
                <a:latin typeface="Times New Roman" panose="02020603050405020304" pitchFamily="18" charset="0"/>
                <a:cs typeface="Times New Roman" panose="02020603050405020304" pitchFamily="18" charset="0"/>
              </a:rPr>
              <a:t>, vol. 37, no. 2, pp. 34–40, Apr. 2023.</a:t>
            </a:r>
          </a:p>
          <a:p>
            <a:pPr marL="342900" indent="-342900" fontAlgn="base">
              <a:lnSpc>
                <a:spcPct val="150000"/>
              </a:lnSpc>
              <a:buSzPts val="1000"/>
            </a:pPr>
            <a:endParaRPr lang="en-IN" sz="1600" u="none" strike="noStrike" kern="0" spc="0" dirty="0">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61517D15-2F2C-9249-15B2-94F906D5119B}"/>
            </a:ext>
          </a:extLst>
        </p:cNvPr>
        <p:cNvGrpSpPr/>
        <p:nvPr/>
      </p:nvGrpSpPr>
      <p:grpSpPr>
        <a:xfrm>
          <a:off x="0" y="0"/>
          <a:ext cx="0" cy="0"/>
          <a:chOff x="0" y="0"/>
          <a:chExt cx="0" cy="0"/>
        </a:xfrm>
      </p:grpSpPr>
      <p:sp>
        <p:nvSpPr>
          <p:cNvPr id="144" name="Google Shape;144;p22">
            <a:extLst>
              <a:ext uri="{FF2B5EF4-FFF2-40B4-BE49-F238E27FC236}">
                <a16:creationId xmlns:a16="http://schemas.microsoft.com/office/drawing/2014/main" id="{59F3F323-523B-1DEF-9004-A9C63C3347E1}"/>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a:extLst>
              <a:ext uri="{FF2B5EF4-FFF2-40B4-BE49-F238E27FC236}">
                <a16:creationId xmlns:a16="http://schemas.microsoft.com/office/drawing/2014/main" id="{A5F38206-871A-50A1-3B18-429402D35520}"/>
              </a:ext>
            </a:extLst>
          </p:cNvPr>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a:buNone/>
            </a:pPr>
            <a:r>
              <a:rPr lang="en-IN" sz="1600" dirty="0">
                <a:latin typeface="Times New Roman" panose="02020603050405020304" pitchFamily="18" charset="0"/>
                <a:cs typeface="Times New Roman" panose="02020603050405020304" pitchFamily="18" charset="0"/>
              </a:rPr>
              <a:t>[13] N. Gupta, R. Sharma, and A. Das, "AI-blockchain hybrid model for forgery detection in documents," in </a:t>
            </a:r>
            <a:r>
              <a:rPr lang="en-IN" sz="1600" i="1" dirty="0">
                <a:latin typeface="Times New Roman" panose="02020603050405020304" pitchFamily="18" charset="0"/>
                <a:cs typeface="Times New Roman" panose="02020603050405020304" pitchFamily="18" charset="0"/>
              </a:rPr>
              <a:t>Proceedings of IEEE Conference on AI and Cybersecurity</a:t>
            </a:r>
            <a:r>
              <a:rPr lang="en-IN" sz="1600" dirty="0">
                <a:latin typeface="Times New Roman" panose="02020603050405020304" pitchFamily="18" charset="0"/>
                <a:cs typeface="Times New Roman" panose="02020603050405020304" pitchFamily="18" charset="0"/>
              </a:rPr>
              <a:t>, pp. 155–162, 2023.</a:t>
            </a:r>
          </a:p>
          <a:p>
            <a:pPr>
              <a:buNone/>
            </a:pPr>
            <a:r>
              <a:rPr lang="en-IN" sz="1600" dirty="0">
                <a:latin typeface="Times New Roman" panose="02020603050405020304" pitchFamily="18" charset="0"/>
                <a:cs typeface="Times New Roman" panose="02020603050405020304" pitchFamily="18" charset="0"/>
              </a:rPr>
              <a:t>[14] R. Anand, M. Srivastava, and A. Dey, "Scalability challenges in blockchain and IPFS integration," </a:t>
            </a:r>
            <a:r>
              <a:rPr lang="en-IN" sz="1600" i="1" dirty="0">
                <a:latin typeface="Times New Roman" panose="02020603050405020304" pitchFamily="18" charset="0"/>
                <a:cs typeface="Times New Roman" panose="02020603050405020304" pitchFamily="18" charset="0"/>
              </a:rPr>
              <a:t>IEEE Transactions on Cloud Computing</a:t>
            </a:r>
            <a:r>
              <a:rPr lang="en-IN" sz="1600" dirty="0">
                <a:latin typeface="Times New Roman" panose="02020603050405020304" pitchFamily="18" charset="0"/>
                <a:cs typeface="Times New Roman" panose="02020603050405020304" pitchFamily="18" charset="0"/>
              </a:rPr>
              <a:t>, vol. 11, no. 1, pp. 88–97, Jan.–Mar. 2023.</a:t>
            </a:r>
          </a:p>
          <a:p>
            <a:pPr>
              <a:buNone/>
            </a:pPr>
            <a:r>
              <a:rPr lang="en-IN" sz="1600" dirty="0">
                <a:latin typeface="Times New Roman" panose="02020603050405020304" pitchFamily="18" charset="0"/>
                <a:cs typeface="Times New Roman" panose="02020603050405020304" pitchFamily="18" charset="0"/>
              </a:rPr>
              <a:t>[15] P. Sharma, K. Singh, and A. Verma, "Zero-knowledge proofs for secure document verification," </a:t>
            </a:r>
            <a:r>
              <a:rPr lang="en-IN" sz="1600" i="1" dirty="0">
                <a:latin typeface="Times New Roman" panose="02020603050405020304" pitchFamily="18" charset="0"/>
                <a:cs typeface="Times New Roman" panose="02020603050405020304" pitchFamily="18" charset="0"/>
              </a:rPr>
              <a:t>IEEE Security and Privacy</a:t>
            </a:r>
            <a:r>
              <a:rPr lang="en-IN" sz="1600" dirty="0">
                <a:latin typeface="Times New Roman" panose="02020603050405020304" pitchFamily="18" charset="0"/>
                <a:cs typeface="Times New Roman" panose="02020603050405020304" pitchFamily="18" charset="0"/>
              </a:rPr>
              <a:t>, vol. 22, no. 1, pp. 25–33, Jan. 2024.</a:t>
            </a:r>
          </a:p>
          <a:p>
            <a:pPr>
              <a:buNone/>
            </a:pPr>
            <a:r>
              <a:rPr lang="en-IN" sz="1600" dirty="0">
                <a:latin typeface="Times New Roman" panose="02020603050405020304" pitchFamily="18" charset="0"/>
                <a:cs typeface="Times New Roman" panose="02020603050405020304" pitchFamily="18" charset="0"/>
              </a:rPr>
              <a:t>[16] S. Roy, T. Bansal, and P. Rao, "Performance analysis of SHA-256 in digital integrity systems," </a:t>
            </a:r>
            <a:r>
              <a:rPr lang="en-IN" sz="1600" i="1" dirty="0">
                <a:latin typeface="Times New Roman" panose="02020603050405020304" pitchFamily="18" charset="0"/>
                <a:cs typeface="Times New Roman" panose="02020603050405020304" pitchFamily="18" charset="0"/>
              </a:rPr>
              <a:t>International Journal of Cyber Security</a:t>
            </a:r>
            <a:r>
              <a:rPr lang="en-IN" sz="1600" dirty="0">
                <a:latin typeface="Times New Roman" panose="02020603050405020304" pitchFamily="18" charset="0"/>
                <a:cs typeface="Times New Roman" panose="02020603050405020304" pitchFamily="18" charset="0"/>
              </a:rPr>
              <a:t>, vol. 9, no. 4, pp. 250–259, 2023.</a:t>
            </a:r>
          </a:p>
          <a:p>
            <a:pPr marL="76200" indent="0">
              <a:buNone/>
            </a:pPr>
            <a:r>
              <a:rPr lang="en-IN" sz="1600" dirty="0">
                <a:latin typeface="Times New Roman" panose="02020603050405020304" pitchFamily="18" charset="0"/>
                <a:cs typeface="Times New Roman" panose="02020603050405020304" pitchFamily="18" charset="0"/>
              </a:rPr>
              <a:t>[17] H. Kaur, V. Malhotra, and P. Joshi, "Decentralized identity management using MetaMask and smart contracts," </a:t>
            </a:r>
            <a:r>
              <a:rPr lang="en-IN" sz="1600" i="1" dirty="0">
                <a:latin typeface="Times New Roman" panose="02020603050405020304" pitchFamily="18" charset="0"/>
                <a:cs typeface="Times New Roman" panose="02020603050405020304" pitchFamily="18" charset="0"/>
              </a:rPr>
              <a:t>IEEE Internet of Things Journal</a:t>
            </a:r>
            <a:r>
              <a:rPr lang="en-IN" sz="1600" dirty="0">
                <a:latin typeface="Times New Roman" panose="02020603050405020304" pitchFamily="18" charset="0"/>
                <a:cs typeface="Times New Roman" panose="02020603050405020304" pitchFamily="18" charset="0"/>
              </a:rPr>
              <a:t>, vol. 10, no. 6, pp. 4845–4853, Mar. 2023.</a:t>
            </a:r>
          </a:p>
        </p:txBody>
      </p:sp>
    </p:spTree>
    <p:extLst>
      <p:ext uri="{BB962C8B-B14F-4D97-AF65-F5344CB8AC3E}">
        <p14:creationId xmlns:p14="http://schemas.microsoft.com/office/powerpoint/2010/main" val="3794442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ACC7C-A205-B535-4400-8844CB5CB600}"/>
              </a:ext>
            </a:extLst>
          </p:cNvPr>
          <p:cNvSpPr>
            <a:spLocks noGrp="1"/>
          </p:cNvSpPr>
          <p:nvPr>
            <p:ph type="title"/>
          </p:nvPr>
        </p:nvSpPr>
        <p:spPr/>
        <p:txBody>
          <a:bodyPr/>
          <a:lstStyle/>
          <a:p>
            <a:r>
              <a:rPr lang="en-IN" dirty="0"/>
              <a:t>Publication</a:t>
            </a:r>
          </a:p>
        </p:txBody>
      </p:sp>
      <p:sp>
        <p:nvSpPr>
          <p:cNvPr id="3" name="Text Placeholder 2">
            <a:extLst>
              <a:ext uri="{FF2B5EF4-FFF2-40B4-BE49-F238E27FC236}">
                <a16:creationId xmlns:a16="http://schemas.microsoft.com/office/drawing/2014/main" id="{81C28E9B-8D60-5756-4327-A2DD816E09D1}"/>
              </a:ext>
            </a:extLst>
          </p:cNvPr>
          <p:cNvSpPr>
            <a:spLocks noGrp="1"/>
          </p:cNvSpPr>
          <p:nvPr>
            <p:ph type="body" idx="1"/>
          </p:nvPr>
        </p:nvSpPr>
        <p:spPr>
          <a:xfrm>
            <a:off x="744146" y="879050"/>
            <a:ext cx="10908937" cy="4953000"/>
          </a:xfrm>
        </p:spPr>
        <p:txBody>
          <a:bodyPr>
            <a:normAutofit/>
          </a:bodyPr>
          <a:lstStyle/>
          <a:p>
            <a:pPr marL="76200" indent="0">
              <a:buNone/>
            </a:pPr>
            <a:r>
              <a:rPr lang="en-US" sz="2000" dirty="0"/>
              <a:t>Published URL:</a:t>
            </a:r>
            <a:endParaRPr lang="en-IN" sz="1800" dirty="0"/>
          </a:p>
          <a:p>
            <a:pPr marL="76200" indent="0">
              <a:buNone/>
            </a:pPr>
            <a:r>
              <a:rPr lang="en-IN" sz="1800" dirty="0"/>
              <a:t>Acceptance mails:</a:t>
            </a:r>
          </a:p>
        </p:txBody>
      </p:sp>
    </p:spTree>
    <p:extLst>
      <p:ext uri="{BB962C8B-B14F-4D97-AF65-F5344CB8AC3E}">
        <p14:creationId xmlns:p14="http://schemas.microsoft.com/office/powerpoint/2010/main" val="66242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Abstract</a:t>
            </a:r>
            <a:endParaRPr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7D935989-11FF-3F49-9E78-4C65D681AC68}"/>
              </a:ext>
            </a:extLst>
          </p:cNvPr>
          <p:cNvSpPr>
            <a:spLocks noGrp="1"/>
          </p:cNvSpPr>
          <p:nvPr>
            <p:ph type="body" idx="1"/>
          </p:nvPr>
        </p:nvSpPr>
        <p:spPr/>
        <p:txBody>
          <a:bodyPr>
            <a:normAutofit/>
          </a:bodyPr>
          <a:lstStyle/>
          <a:p>
            <a:pPr marL="76200" indent="0">
              <a:buNone/>
            </a:pPr>
            <a:r>
              <a:rPr lang="en-US" sz="1600" dirty="0">
                <a:latin typeface="Times New Roman" panose="02020603050405020304" pitchFamily="18" charset="0"/>
                <a:cs typeface="Times New Roman" panose="02020603050405020304" pitchFamily="18" charset="0"/>
              </a:rPr>
              <a:t>The increasing prevalence of digital document forgery has made verifying the authenticity of academic, legal, and corporate documents a critical challenge. The "Comprehensive Automated Document Verification System Using AI and Blockchain" presents a novel solution that integrates cutting-edge technologies, including AWS </a:t>
            </a:r>
            <a:r>
              <a:rPr lang="en-US" sz="1600" dirty="0" err="1">
                <a:latin typeface="Times New Roman" panose="02020603050405020304" pitchFamily="18" charset="0"/>
                <a:cs typeface="Times New Roman" panose="02020603050405020304" pitchFamily="18" charset="0"/>
              </a:rPr>
              <a:t>Textract</a:t>
            </a:r>
            <a:r>
              <a:rPr lang="en-US" sz="1600" dirty="0">
                <a:latin typeface="Times New Roman" panose="02020603050405020304" pitchFamily="18" charset="0"/>
                <a:cs typeface="Times New Roman" panose="02020603050405020304" pitchFamily="18" charset="0"/>
              </a:rPr>
              <a:t> for AI-driven text extraction, SHA-256 hashing for content fingerprinting, and Ethereum blockchain smart contracts for tamper-proof storage. Users can upload scanned images or PDFs of documents, which are processed to extract text, generate a unique cryptographic hash, and verify the document’s originality through blockchain validation. The application is designed with a user-friendly React.js frontend, a scalable Flask backend, and robust cloud service integration. This system holds significant potential across education, legal, and corporate sectors by ensuring document authenticity, enhancing trust in digital workflows, and showcasing the transformative impact of AI and blockchain in secure information management.</a:t>
            </a:r>
          </a:p>
          <a:p>
            <a:pPr marL="76200" indent="0">
              <a:buNone/>
            </a:pPr>
            <a:endParaRPr lang="en-US" sz="1600" dirty="0">
              <a:latin typeface="Times New Roman" panose="02020603050405020304" pitchFamily="18" charset="0"/>
              <a:cs typeface="Times New Roman" panose="02020603050405020304" pitchFamily="18" charset="0"/>
            </a:endParaRPr>
          </a:p>
          <a:p>
            <a:pPr marL="76200" indent="0">
              <a:buNone/>
            </a:pPr>
            <a:r>
              <a:rPr lang="en-US" sz="1600" b="1" dirty="0">
                <a:latin typeface="Times New Roman" panose="02020603050405020304" pitchFamily="18" charset="0"/>
                <a:cs typeface="Times New Roman" panose="02020603050405020304" pitchFamily="18" charset="0"/>
              </a:rPr>
              <a:t>Keywords:</a:t>
            </a:r>
            <a:r>
              <a:rPr lang="en-US" sz="1600" dirty="0">
                <a:latin typeface="Times New Roman" panose="02020603050405020304" pitchFamily="18" charset="0"/>
                <a:cs typeface="Times New Roman" panose="02020603050405020304" pitchFamily="18" charset="0"/>
              </a:rPr>
              <a:t> Document Verification, AI-Based OCR, Blockchain Authentication, AWS </a:t>
            </a:r>
            <a:r>
              <a:rPr lang="en-US" sz="1600" dirty="0" err="1">
                <a:latin typeface="Times New Roman" panose="02020603050405020304" pitchFamily="18" charset="0"/>
                <a:cs typeface="Times New Roman" panose="02020603050405020304" pitchFamily="18" charset="0"/>
              </a:rPr>
              <a:t>Textract</a:t>
            </a:r>
            <a:r>
              <a:rPr lang="en-US" sz="1600" dirty="0">
                <a:latin typeface="Times New Roman" panose="02020603050405020304" pitchFamily="18" charset="0"/>
                <a:cs typeface="Times New Roman" panose="02020603050405020304" pitchFamily="18" charset="0"/>
              </a:rPr>
              <a:t>, Ethereum Smart Contracts, Flask Framework, Content Integrity.</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9B89D0-6175-B29F-F15D-015156D77C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0828CF-E3BB-342A-C424-5850571F8125}"/>
              </a:ext>
            </a:extLst>
          </p:cNvPr>
          <p:cNvSpPr>
            <a:spLocks noGrp="1"/>
          </p:cNvSpPr>
          <p:nvPr>
            <p:ph type="title"/>
          </p:nvPr>
        </p:nvSpPr>
        <p:spPr/>
        <p:txBody>
          <a:bodyPr/>
          <a:lstStyle/>
          <a:p>
            <a:r>
              <a:rPr lang="en-IN" dirty="0"/>
              <a:t>Publication</a:t>
            </a:r>
          </a:p>
        </p:txBody>
      </p:sp>
      <p:sp>
        <p:nvSpPr>
          <p:cNvPr id="3" name="Text Placeholder 2">
            <a:extLst>
              <a:ext uri="{FF2B5EF4-FFF2-40B4-BE49-F238E27FC236}">
                <a16:creationId xmlns:a16="http://schemas.microsoft.com/office/drawing/2014/main" id="{1B9D08C0-8EBE-43A6-DF1B-E4A9458943EB}"/>
              </a:ext>
            </a:extLst>
          </p:cNvPr>
          <p:cNvSpPr>
            <a:spLocks noGrp="1"/>
          </p:cNvSpPr>
          <p:nvPr>
            <p:ph type="body" idx="1"/>
          </p:nvPr>
        </p:nvSpPr>
        <p:spPr>
          <a:xfrm>
            <a:off x="812799" y="1143001"/>
            <a:ext cx="10908937" cy="4953000"/>
          </a:xfrm>
        </p:spPr>
        <p:txBody>
          <a:bodyPr>
            <a:normAutofit/>
          </a:bodyPr>
          <a:lstStyle/>
          <a:p>
            <a:pPr marL="76200" indent="0">
              <a:buNone/>
            </a:pPr>
            <a:r>
              <a:rPr lang="en-US" sz="2000" dirty="0"/>
              <a:t>Certificates:</a:t>
            </a:r>
            <a:endParaRPr lang="en-IN" sz="1800" dirty="0"/>
          </a:p>
        </p:txBody>
      </p:sp>
    </p:spTree>
    <p:extLst>
      <p:ext uri="{BB962C8B-B14F-4D97-AF65-F5344CB8AC3E}">
        <p14:creationId xmlns:p14="http://schemas.microsoft.com/office/powerpoint/2010/main" val="200532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827D-36C4-C92A-26AD-5A5EC1AA0844}"/>
              </a:ext>
            </a:extLst>
          </p:cNvPr>
          <p:cNvSpPr>
            <a:spLocks noGrp="1"/>
          </p:cNvSpPr>
          <p:nvPr>
            <p:ph type="title"/>
          </p:nvPr>
        </p:nvSpPr>
        <p:spPr/>
        <p:txBody>
          <a:bodyPr/>
          <a:lstStyle/>
          <a:p>
            <a:r>
              <a:rPr lang="en-IN" dirty="0"/>
              <a:t>GITHUB LINK</a:t>
            </a:r>
          </a:p>
        </p:txBody>
      </p:sp>
      <p:sp>
        <p:nvSpPr>
          <p:cNvPr id="3" name="Text Placeholder 2">
            <a:extLst>
              <a:ext uri="{FF2B5EF4-FFF2-40B4-BE49-F238E27FC236}">
                <a16:creationId xmlns:a16="http://schemas.microsoft.com/office/drawing/2014/main" id="{B19F4D75-BD14-9720-BAC3-7B928DB6D15D}"/>
              </a:ext>
            </a:extLst>
          </p:cNvPr>
          <p:cNvSpPr>
            <a:spLocks noGrp="1"/>
          </p:cNvSpPr>
          <p:nvPr>
            <p:ph type="body" idx="1"/>
          </p:nvPr>
        </p:nvSpPr>
        <p:spPr>
          <a:xfrm>
            <a:off x="812800" y="2595154"/>
            <a:ext cx="10668000" cy="705396"/>
          </a:xfrm>
        </p:spPr>
        <p:txBody>
          <a:bodyPr>
            <a:normAutofit/>
          </a:bodyPr>
          <a:lstStyle/>
          <a:p>
            <a:pPr marL="76200" indent="0" algn="ctr">
              <a:buNone/>
            </a:pPr>
            <a:r>
              <a:rPr lang="en-US" u="sng" dirty="0">
                <a:solidFill>
                  <a:srgbClr val="0000FF"/>
                </a:solidFill>
                <a:effectLst/>
                <a:latin typeface="Times New Roman" panose="02020603050405020304" pitchFamily="18" charset="0"/>
                <a:ea typeface="Times New Roman" panose="02020603050405020304" pitchFamily="18" charset="0"/>
              </a:rPr>
              <a:t>https://github.com/hemsk89/CSE7301-G156</a:t>
            </a:r>
            <a:endParaRPr lang="en-IN" dirty="0"/>
          </a:p>
        </p:txBody>
      </p:sp>
    </p:spTree>
    <p:extLst>
      <p:ext uri="{BB962C8B-B14F-4D97-AF65-F5344CB8AC3E}">
        <p14:creationId xmlns:p14="http://schemas.microsoft.com/office/powerpoint/2010/main" val="1329480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21D4B-03E9-6DB1-15D0-C63569221EAD}"/>
              </a:ext>
            </a:extLst>
          </p:cNvPr>
          <p:cNvSpPr>
            <a:spLocks noGrp="1"/>
          </p:cNvSpPr>
          <p:nvPr>
            <p:ph type="title"/>
          </p:nvPr>
        </p:nvSpPr>
        <p:spPr/>
        <p:txBody>
          <a:bodyPr/>
          <a:lstStyle/>
          <a:p>
            <a:r>
              <a:rPr lang="en-US" dirty="0"/>
              <a:t>Project work mapping with SDG </a:t>
            </a:r>
            <a:endParaRPr lang="en-IN" dirty="0"/>
          </a:p>
        </p:txBody>
      </p:sp>
      <p:pic>
        <p:nvPicPr>
          <p:cNvPr id="5" name="Picture 4">
            <a:extLst>
              <a:ext uri="{FF2B5EF4-FFF2-40B4-BE49-F238E27FC236}">
                <a16:creationId xmlns:a16="http://schemas.microsoft.com/office/drawing/2014/main" id="{32506FEE-322A-4A8F-8CBC-BF03D31AF4CB}"/>
              </a:ext>
            </a:extLst>
          </p:cNvPr>
          <p:cNvPicPr>
            <a:picLocks noChangeAspect="1"/>
          </p:cNvPicPr>
          <p:nvPr/>
        </p:nvPicPr>
        <p:blipFill>
          <a:blip r:embed="rId2"/>
          <a:stretch>
            <a:fillRect/>
          </a:stretch>
        </p:blipFill>
        <p:spPr>
          <a:xfrm>
            <a:off x="3527197" y="1242767"/>
            <a:ext cx="4542148" cy="4542148"/>
          </a:xfrm>
          <a:prstGeom prst="rect">
            <a:avLst/>
          </a:prstGeom>
        </p:spPr>
      </p:pic>
    </p:spTree>
    <p:extLst>
      <p:ext uri="{BB962C8B-B14F-4D97-AF65-F5344CB8AC3E}">
        <p14:creationId xmlns:p14="http://schemas.microsoft.com/office/powerpoint/2010/main" val="1985924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08C6F-625C-527D-49D6-94F34C2AB193}"/>
              </a:ext>
            </a:extLst>
          </p:cNvPr>
          <p:cNvSpPr>
            <a:spLocks noGrp="1"/>
          </p:cNvSpPr>
          <p:nvPr>
            <p:ph type="title"/>
          </p:nvPr>
        </p:nvSpPr>
        <p:spPr/>
        <p:txBody>
          <a:bodyPr/>
          <a:lstStyle/>
          <a:p>
            <a:r>
              <a:rPr lang="en-US" dirty="0"/>
              <a:t>Project work mapping with SDG </a:t>
            </a:r>
            <a:endParaRPr lang="en-IN" dirty="0"/>
          </a:p>
        </p:txBody>
      </p:sp>
      <p:sp>
        <p:nvSpPr>
          <p:cNvPr id="3" name="Text Placeholder 2">
            <a:extLst>
              <a:ext uri="{FF2B5EF4-FFF2-40B4-BE49-F238E27FC236}">
                <a16:creationId xmlns:a16="http://schemas.microsoft.com/office/drawing/2014/main" id="{AC5A34C0-D4E2-C8DD-F2D3-150F82A88F50}"/>
              </a:ext>
            </a:extLst>
          </p:cNvPr>
          <p:cNvSpPr>
            <a:spLocks noGrp="1"/>
          </p:cNvSpPr>
          <p:nvPr>
            <p:ph type="body" idx="1"/>
          </p:nvPr>
        </p:nvSpPr>
        <p:spPr/>
        <p:txBody>
          <a:bodyPr>
            <a:noAutofit/>
          </a:bodyPr>
          <a:lstStyle/>
          <a:p>
            <a:pPr algn="just">
              <a:lnSpc>
                <a:spcPct val="150000"/>
              </a:lnSpc>
              <a:buNone/>
            </a:pPr>
            <a:r>
              <a:rPr lang="en-US" sz="1600" b="1" dirty="0">
                <a:ln>
                  <a:noFill/>
                </a:ln>
                <a:solidFill>
                  <a:srgbClr val="000000"/>
                </a:solidFill>
                <a:effectLst/>
                <a:uFill>
                  <a:solidFill>
                    <a:srgbClr val="000000"/>
                  </a:solidFill>
                </a:uFill>
                <a:latin typeface="Times New Roman" panose="02020603050405020304" pitchFamily="18" charset="0"/>
                <a:ea typeface="Arial Unicode MS"/>
                <a:cs typeface="Arial Unicode MS"/>
              </a:rPr>
              <a:t>(SDG) 4: Quality Education,</a:t>
            </a:r>
            <a:r>
              <a:rPr lang="en-US" sz="1600" dirty="0">
                <a:ln>
                  <a:noFill/>
                </a:ln>
                <a:solidFill>
                  <a:srgbClr val="000000"/>
                </a:solidFill>
                <a:effectLst/>
                <a:uFill>
                  <a:solidFill>
                    <a:srgbClr val="000000"/>
                  </a:solidFill>
                </a:uFill>
                <a:latin typeface="Times New Roman" panose="02020603050405020304" pitchFamily="18" charset="0"/>
                <a:ea typeface="Arial Unicode MS"/>
                <a:cs typeface="Arial Unicode MS"/>
              </a:rPr>
              <a:t> by: </a:t>
            </a:r>
            <a:endParaRPr lang="en-IN" sz="1600" dirty="0">
              <a:ln>
                <a:noFill/>
              </a:ln>
              <a:solidFill>
                <a:srgbClr val="000000"/>
              </a:solidFill>
              <a:effectLst/>
              <a:uFill>
                <a:solidFill>
                  <a:srgbClr val="000000"/>
                </a:solidFill>
              </a:uFill>
              <a:latin typeface="Times New Roman" panose="02020603050405020304" pitchFamily="18" charset="0"/>
              <a:ea typeface="Arial Unicode MS"/>
              <a:cs typeface="Arial Unicode MS"/>
            </a:endParaRPr>
          </a:p>
          <a:p>
            <a:pPr algn="just">
              <a:lnSpc>
                <a:spcPct val="150000"/>
              </a:lnSpc>
              <a:buNone/>
            </a:pPr>
            <a:r>
              <a:rPr lang="en-US" sz="1600" dirty="0">
                <a:ln>
                  <a:noFill/>
                </a:ln>
                <a:solidFill>
                  <a:srgbClr val="000000"/>
                </a:solidFill>
                <a:effectLst/>
                <a:uFill>
                  <a:solidFill>
                    <a:srgbClr val="000000"/>
                  </a:solidFill>
                </a:uFill>
                <a:latin typeface="Times New Roman" panose="02020603050405020304" pitchFamily="18" charset="0"/>
                <a:ea typeface="Arial Unicode MS"/>
                <a:cs typeface="Arial Unicode MS"/>
              </a:rPr>
              <a:t>• Ensures the authenticity of academic certificates, preventing fraud and maintaining academic integrity across institutions.</a:t>
            </a:r>
            <a:endParaRPr lang="en-IN" sz="1600" dirty="0">
              <a:ln>
                <a:noFill/>
              </a:ln>
              <a:solidFill>
                <a:srgbClr val="000000"/>
              </a:solidFill>
              <a:effectLst/>
              <a:uFill>
                <a:solidFill>
                  <a:srgbClr val="000000"/>
                </a:solidFill>
              </a:uFill>
              <a:latin typeface="Times New Roman" panose="02020603050405020304" pitchFamily="18" charset="0"/>
              <a:ea typeface="Arial Unicode MS"/>
              <a:cs typeface="Arial Unicode MS"/>
            </a:endParaRPr>
          </a:p>
          <a:p>
            <a:pPr algn="just">
              <a:lnSpc>
                <a:spcPct val="150000"/>
              </a:lnSpc>
              <a:buNone/>
            </a:pPr>
            <a:r>
              <a:rPr lang="en-US" sz="1600" b="1" dirty="0">
                <a:ln>
                  <a:noFill/>
                </a:ln>
                <a:solidFill>
                  <a:srgbClr val="000000"/>
                </a:solidFill>
                <a:effectLst/>
                <a:uFill>
                  <a:solidFill>
                    <a:srgbClr val="000000"/>
                  </a:solidFill>
                </a:uFill>
                <a:latin typeface="Times New Roman" panose="02020603050405020304" pitchFamily="18" charset="0"/>
                <a:ea typeface="Arial Unicode MS"/>
                <a:cs typeface="Arial Unicode MS"/>
              </a:rPr>
              <a:t>(SDG) 9: Industry, Innovation and Infrastructure,</a:t>
            </a:r>
            <a:r>
              <a:rPr lang="en-US" sz="1600" dirty="0">
                <a:ln>
                  <a:noFill/>
                </a:ln>
                <a:solidFill>
                  <a:srgbClr val="000000"/>
                </a:solidFill>
                <a:effectLst/>
                <a:uFill>
                  <a:solidFill>
                    <a:srgbClr val="000000"/>
                  </a:solidFill>
                </a:uFill>
                <a:latin typeface="Times New Roman" panose="02020603050405020304" pitchFamily="18" charset="0"/>
                <a:ea typeface="Arial Unicode MS"/>
                <a:cs typeface="Arial Unicode MS"/>
              </a:rPr>
              <a:t> by: </a:t>
            </a:r>
            <a:endParaRPr lang="en-IN" sz="1600" dirty="0">
              <a:ln>
                <a:noFill/>
              </a:ln>
              <a:solidFill>
                <a:srgbClr val="000000"/>
              </a:solidFill>
              <a:effectLst/>
              <a:uFill>
                <a:solidFill>
                  <a:srgbClr val="000000"/>
                </a:solidFill>
              </a:uFill>
              <a:latin typeface="Times New Roman" panose="02020603050405020304" pitchFamily="18" charset="0"/>
              <a:ea typeface="Arial Unicode MS"/>
              <a:cs typeface="Arial Unicode MS"/>
            </a:endParaRPr>
          </a:p>
          <a:p>
            <a:pPr algn="just">
              <a:lnSpc>
                <a:spcPct val="150000"/>
              </a:lnSpc>
              <a:buNone/>
            </a:pPr>
            <a:r>
              <a:rPr lang="en-US" sz="1600" dirty="0">
                <a:ln>
                  <a:noFill/>
                </a:ln>
                <a:solidFill>
                  <a:srgbClr val="000000"/>
                </a:solidFill>
                <a:effectLst/>
                <a:uFill>
                  <a:solidFill>
                    <a:srgbClr val="000000"/>
                  </a:solidFill>
                </a:uFill>
                <a:latin typeface="Times New Roman" panose="02020603050405020304" pitchFamily="18" charset="0"/>
                <a:ea typeface="Arial Unicode MS"/>
                <a:cs typeface="Arial Unicode MS"/>
              </a:rPr>
              <a:t>•Integrates advanced AI, blockchain, and decentralized technologies to modernize verification processes and improve digital trust infrastructure.</a:t>
            </a:r>
            <a:endParaRPr lang="en-IN" sz="1600" dirty="0">
              <a:ln>
                <a:noFill/>
              </a:ln>
              <a:solidFill>
                <a:srgbClr val="000000"/>
              </a:solidFill>
              <a:effectLst/>
              <a:uFill>
                <a:solidFill>
                  <a:srgbClr val="000000"/>
                </a:solidFill>
              </a:uFill>
              <a:latin typeface="Times New Roman" panose="02020603050405020304" pitchFamily="18" charset="0"/>
              <a:ea typeface="Arial Unicode MS"/>
              <a:cs typeface="Arial Unicode MS"/>
            </a:endParaRPr>
          </a:p>
          <a:p>
            <a:pPr algn="just">
              <a:lnSpc>
                <a:spcPct val="150000"/>
              </a:lnSpc>
              <a:buNone/>
            </a:pPr>
            <a:r>
              <a:rPr lang="en-US" sz="1600" b="1" dirty="0">
                <a:ln>
                  <a:noFill/>
                </a:ln>
                <a:solidFill>
                  <a:srgbClr val="000000"/>
                </a:solidFill>
                <a:effectLst/>
                <a:uFill>
                  <a:solidFill>
                    <a:srgbClr val="000000"/>
                  </a:solidFill>
                </a:uFill>
                <a:latin typeface="Times New Roman" panose="02020603050405020304" pitchFamily="18" charset="0"/>
                <a:ea typeface="Arial Unicode MS"/>
                <a:cs typeface="Arial Unicode MS"/>
              </a:rPr>
              <a:t>(SDG) 16: Peace, Justice and Strong Institutions,</a:t>
            </a:r>
            <a:r>
              <a:rPr lang="en-US" sz="1600" dirty="0">
                <a:ln>
                  <a:noFill/>
                </a:ln>
                <a:solidFill>
                  <a:srgbClr val="000000"/>
                </a:solidFill>
                <a:effectLst/>
                <a:uFill>
                  <a:solidFill>
                    <a:srgbClr val="000000"/>
                  </a:solidFill>
                </a:uFill>
                <a:latin typeface="Times New Roman" panose="02020603050405020304" pitchFamily="18" charset="0"/>
                <a:ea typeface="Arial Unicode MS"/>
                <a:cs typeface="Arial Unicode MS"/>
              </a:rPr>
              <a:t> by: </a:t>
            </a:r>
            <a:endParaRPr lang="en-IN" sz="1600" dirty="0">
              <a:ln>
                <a:noFill/>
              </a:ln>
              <a:solidFill>
                <a:srgbClr val="000000"/>
              </a:solidFill>
              <a:effectLst/>
              <a:uFill>
                <a:solidFill>
                  <a:srgbClr val="000000"/>
                </a:solidFill>
              </a:uFill>
              <a:latin typeface="Times New Roman" panose="02020603050405020304" pitchFamily="18" charset="0"/>
              <a:ea typeface="Arial Unicode MS"/>
              <a:cs typeface="Arial Unicode MS"/>
            </a:endParaRPr>
          </a:p>
          <a:p>
            <a:pPr algn="just">
              <a:lnSpc>
                <a:spcPct val="150000"/>
              </a:lnSpc>
              <a:buNone/>
            </a:pPr>
            <a:r>
              <a:rPr lang="en-US" sz="1600" dirty="0">
                <a:ln>
                  <a:noFill/>
                </a:ln>
                <a:solidFill>
                  <a:srgbClr val="000000"/>
                </a:solidFill>
                <a:effectLst/>
                <a:uFill>
                  <a:solidFill>
                    <a:srgbClr val="000000"/>
                  </a:solidFill>
                </a:uFill>
                <a:latin typeface="Times New Roman" panose="02020603050405020304" pitchFamily="18" charset="0"/>
                <a:ea typeface="Arial Unicode MS"/>
                <a:cs typeface="Arial Unicode MS"/>
              </a:rPr>
              <a:t>•Strengthens transparency, accountability, and trust by securing legal, corporate, and educational documents against tampering and forgery.</a:t>
            </a:r>
            <a:r>
              <a:rPr lang="en-US" sz="1600" b="1" dirty="0">
                <a:ln>
                  <a:noFill/>
                </a:ln>
                <a:solidFill>
                  <a:srgbClr val="000000"/>
                </a:solidFill>
                <a:effectLst/>
                <a:uFill>
                  <a:solidFill>
                    <a:srgbClr val="000000"/>
                  </a:solidFill>
                </a:uFill>
                <a:latin typeface="Times New Roman" panose="02020603050405020304" pitchFamily="18" charset="0"/>
                <a:ea typeface="Arial Unicode MS"/>
                <a:cs typeface="Arial Unicode MS"/>
              </a:rPr>
              <a:t> </a:t>
            </a:r>
            <a:endParaRPr lang="en-IN" sz="1600" dirty="0">
              <a:ln>
                <a:noFill/>
              </a:ln>
              <a:solidFill>
                <a:srgbClr val="000000"/>
              </a:solidFill>
              <a:effectLst/>
              <a:uFill>
                <a:solidFill>
                  <a:srgbClr val="000000"/>
                </a:solidFill>
              </a:uFill>
              <a:latin typeface="Times New Roman" panose="02020603050405020304" pitchFamily="18" charset="0"/>
              <a:ea typeface="Arial Unicode MS"/>
              <a:cs typeface="Arial Unicode MS"/>
            </a:endParaRPr>
          </a:p>
          <a:p>
            <a:pPr algn="just">
              <a:lnSpc>
                <a:spcPct val="150000"/>
              </a:lnSpc>
              <a:buNone/>
            </a:pPr>
            <a:r>
              <a:rPr lang="en-US" sz="1600" b="1" dirty="0">
                <a:ln>
                  <a:noFill/>
                </a:ln>
                <a:solidFill>
                  <a:srgbClr val="000000"/>
                </a:solidFill>
                <a:effectLst/>
                <a:uFill>
                  <a:solidFill>
                    <a:srgbClr val="000000"/>
                  </a:solidFill>
                </a:uFill>
                <a:latin typeface="Times New Roman" panose="02020603050405020304" pitchFamily="18" charset="0"/>
                <a:ea typeface="Arial Unicode MS"/>
                <a:cs typeface="Arial Unicode MS"/>
              </a:rPr>
              <a:t>(SDG) 17: Partnerships for the Goals,</a:t>
            </a:r>
            <a:r>
              <a:rPr lang="en-US" sz="1600" dirty="0">
                <a:ln>
                  <a:noFill/>
                </a:ln>
                <a:solidFill>
                  <a:srgbClr val="000000"/>
                </a:solidFill>
                <a:effectLst/>
                <a:uFill>
                  <a:solidFill>
                    <a:srgbClr val="000000"/>
                  </a:solidFill>
                </a:uFill>
                <a:latin typeface="Times New Roman" panose="02020603050405020304" pitchFamily="18" charset="0"/>
                <a:ea typeface="Arial Unicode MS"/>
                <a:cs typeface="Arial Unicode MS"/>
              </a:rPr>
              <a:t> by: </a:t>
            </a:r>
            <a:endParaRPr lang="en-IN" sz="1600" dirty="0">
              <a:ln>
                <a:noFill/>
              </a:ln>
              <a:solidFill>
                <a:srgbClr val="000000"/>
              </a:solidFill>
              <a:effectLst/>
              <a:uFill>
                <a:solidFill>
                  <a:srgbClr val="000000"/>
                </a:solidFill>
              </a:uFill>
              <a:latin typeface="Times New Roman" panose="02020603050405020304" pitchFamily="18" charset="0"/>
              <a:ea typeface="Arial Unicode MS"/>
              <a:cs typeface="Arial Unicode MS"/>
            </a:endParaRPr>
          </a:p>
          <a:p>
            <a:pPr marL="76200" indent="0" algn="just">
              <a:lnSpc>
                <a:spcPct val="150000"/>
              </a:lnSpc>
              <a:buNone/>
            </a:pPr>
            <a:r>
              <a:rPr lang="en-US" sz="1600" dirty="0">
                <a:ln>
                  <a:noFill/>
                </a:ln>
                <a:solidFill>
                  <a:srgbClr val="000000"/>
                </a:solidFill>
                <a:effectLst/>
                <a:uFill>
                  <a:solidFill>
                    <a:srgbClr val="000000"/>
                  </a:solidFill>
                </a:uFill>
                <a:latin typeface="Times New Roman" panose="02020603050405020304" pitchFamily="18" charset="0"/>
                <a:ea typeface="Arial Unicode MS"/>
                <a:cs typeface="Arial Unicode MS"/>
              </a:rPr>
              <a:t>•Promotes collaboration between educational institutions, legal authorities, technology providers (AWS, blockchain platforms), and regulatory bodies for scalable and interoperable verification systems.</a:t>
            </a:r>
            <a:endParaRPr lang="en-IN" sz="1600" dirty="0">
              <a:ln>
                <a:noFill/>
              </a:ln>
              <a:solidFill>
                <a:srgbClr val="000000"/>
              </a:solidFill>
              <a:effectLst/>
              <a:uFill>
                <a:solidFill>
                  <a:srgbClr val="000000"/>
                </a:solidFill>
              </a:uFill>
              <a:latin typeface="Times New Roman" panose="02020603050405020304" pitchFamily="18" charset="0"/>
              <a:ea typeface="Arial Unicode MS"/>
              <a:cs typeface="Arial Unicode MS"/>
            </a:endParaRPr>
          </a:p>
        </p:txBody>
      </p:sp>
    </p:spTree>
    <p:extLst>
      <p:ext uri="{BB962C8B-B14F-4D97-AF65-F5344CB8AC3E}">
        <p14:creationId xmlns:p14="http://schemas.microsoft.com/office/powerpoint/2010/main" val="42945619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a:lnSpc>
                <a:spcPct val="200000"/>
              </a:lnSpc>
              <a:spcBef>
                <a:spcPts val="0"/>
              </a:spcBef>
            </a:pPr>
            <a:r>
              <a:rPr lang="en-US" sz="2800" b="1" dirty="0">
                <a:latin typeface="Cambria" panose="02040503050406030204" pitchFamily="18" charset="0"/>
                <a:ea typeface="Cambria" panose="02040503050406030204" pitchFamily="18" charset="0"/>
              </a:rPr>
              <a:t>Literature Survey</a:t>
            </a:r>
          </a:p>
        </p:txBody>
      </p:sp>
      <p:sp>
        <p:nvSpPr>
          <p:cNvPr id="6" name="Rectangle 3">
            <a:extLst>
              <a:ext uri="{FF2B5EF4-FFF2-40B4-BE49-F238E27FC236}">
                <a16:creationId xmlns:a16="http://schemas.microsoft.com/office/drawing/2014/main" id="{57DE2D5A-49A6-31E7-5D10-69321089B2EE}"/>
              </a:ext>
            </a:extLst>
          </p:cNvPr>
          <p:cNvSpPr>
            <a:spLocks noGrp="1" noChangeArrowheads="1"/>
          </p:cNvSpPr>
          <p:nvPr>
            <p:ph type="body" idx="1"/>
          </p:nvPr>
        </p:nvSpPr>
        <p:spPr bwMode="auto">
          <a:xfrm>
            <a:off x="812800" y="1373459"/>
            <a:ext cx="10850251" cy="5037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sz="1600" b="1" dirty="0">
                <a:latin typeface="Times New Roman" panose="02020603050405020304" pitchFamily="18" charset="0"/>
                <a:cs typeface="Times New Roman" panose="02020603050405020304" pitchFamily="18" charset="0"/>
              </a:rPr>
              <a:t>Modern Document Authentication Techniques: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Document authentication has evolved from manual verification to AI-driven automated techniques. X. Zhang et al. discuss blockchain-based academic certificate verification systems, emphasizing the importance of tamper-proof storage for institutional documents [1].</a:t>
            </a:r>
          </a:p>
          <a:p>
            <a:pPr>
              <a:buNone/>
            </a:pPr>
            <a:endParaRPr lang="en-US" sz="1600" dirty="0">
              <a:latin typeface="Times New Roman" panose="02020603050405020304" pitchFamily="18" charset="0"/>
              <a:cs typeface="Times New Roman" panose="02020603050405020304" pitchFamily="18" charset="0"/>
            </a:endParaRPr>
          </a:p>
          <a:p>
            <a:pPr>
              <a:buNone/>
            </a:pPr>
            <a:r>
              <a:rPr lang="en-US" sz="1600" b="1" dirty="0">
                <a:latin typeface="Times New Roman" panose="02020603050405020304" pitchFamily="18" charset="0"/>
                <a:cs typeface="Times New Roman" panose="02020603050405020304" pitchFamily="18" charset="0"/>
              </a:rPr>
              <a:t>OCR-Based Text Extraction Methods: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AWS </a:t>
            </a:r>
            <a:r>
              <a:rPr lang="en-US" sz="1600" dirty="0" err="1">
                <a:latin typeface="Times New Roman" panose="02020603050405020304" pitchFamily="18" charset="0"/>
                <a:cs typeface="Times New Roman" panose="02020603050405020304" pitchFamily="18" charset="0"/>
              </a:rPr>
              <a:t>Textract</a:t>
            </a:r>
            <a:r>
              <a:rPr lang="en-US" sz="1600" dirty="0">
                <a:latin typeface="Times New Roman" panose="02020603050405020304" pitchFamily="18" charset="0"/>
                <a:cs typeface="Times New Roman" panose="02020603050405020304" pitchFamily="18" charset="0"/>
              </a:rPr>
              <a:t>, as evaluated by J. Smith et al., provides advanced OCR capabilities for extracting structured data from scanned documents, demonstrating high accuracy even under low-quality scan conditions [2].</a:t>
            </a:r>
          </a:p>
          <a:p>
            <a:pPr>
              <a:buNone/>
            </a:pPr>
            <a:endParaRPr lang="en-US" sz="1600" dirty="0">
              <a:latin typeface="Times New Roman" panose="02020603050405020304" pitchFamily="18" charset="0"/>
              <a:cs typeface="Times New Roman" panose="02020603050405020304" pitchFamily="18" charset="0"/>
            </a:endParaRPr>
          </a:p>
          <a:p>
            <a:pPr>
              <a:buNone/>
            </a:pPr>
            <a:r>
              <a:rPr lang="en-US" sz="1600" b="1" dirty="0">
                <a:latin typeface="Times New Roman" panose="02020603050405020304" pitchFamily="18" charset="0"/>
                <a:cs typeface="Times New Roman" panose="02020603050405020304" pitchFamily="18" charset="0"/>
              </a:rPr>
              <a:t>Blockchain for Data Integrity:</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Blockchain technology is pivotal for ensuring data immutability. A. Singh et al. highlight the use of blockchain for healthcare record verification, showcasing its strength in preserving data authenticity without centralized control [3].</a:t>
            </a:r>
          </a:p>
          <a:p>
            <a:pPr>
              <a:buNone/>
            </a:pPr>
            <a:endParaRPr lang="en-US" sz="1600" dirty="0">
              <a:latin typeface="Times New Roman" panose="02020603050405020304" pitchFamily="18" charset="0"/>
              <a:cs typeface="Times New Roman" panose="02020603050405020304" pitchFamily="18" charset="0"/>
            </a:endParaRPr>
          </a:p>
          <a:p>
            <a:pPr>
              <a:buNone/>
            </a:pPr>
            <a:r>
              <a:rPr lang="en-US" sz="1600" b="1" dirty="0">
                <a:latin typeface="Times New Roman" panose="02020603050405020304" pitchFamily="18" charset="0"/>
                <a:cs typeface="Times New Roman" panose="02020603050405020304" pitchFamily="18" charset="0"/>
              </a:rPr>
              <a:t>Smart Contracts in Secure Verification Systems: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Ethereum smart contracts, detailed in Ethereum Foundation documents [4] and Solidity documentation [5], offer an efficient decentralized way to store and verify document hashes, enabling transparent, tamper-evident operations.</a:t>
            </a:r>
          </a:p>
          <a:p>
            <a:pPr>
              <a:buNone/>
            </a:pPr>
            <a:endParaRPr lang="en-US" sz="1600" dirty="0">
              <a:latin typeface="Times New Roman" panose="02020603050405020304" pitchFamily="18" charset="0"/>
              <a:cs typeface="Times New Roman" panose="02020603050405020304" pitchFamily="18" charset="0"/>
            </a:endParaRPr>
          </a:p>
          <a:p>
            <a:pPr marL="342900" indent="-342900" eaLnBrk="0" fontAlgn="base" hangingPunct="0">
              <a:spcBef>
                <a:spcPct val="0"/>
              </a:spcBef>
              <a:spcAft>
                <a:spcPct val="0"/>
              </a:spcAft>
              <a:buClrTx/>
              <a:buSzTx/>
              <a:buFont typeface="+mj-lt"/>
              <a:buAutoNum type="arabicPeriod"/>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a:lnSpc>
                <a:spcPct val="200000"/>
              </a:lnSpc>
              <a:spcBef>
                <a:spcPts val="0"/>
              </a:spcBef>
            </a:pPr>
            <a:r>
              <a:rPr lang="en-US" sz="2800" b="1" dirty="0">
                <a:latin typeface="Cambria" panose="02040503050406030204" pitchFamily="18" charset="0"/>
                <a:ea typeface="Cambria" panose="02040503050406030204" pitchFamily="18" charset="0"/>
              </a:rPr>
              <a:t>Literature Survey</a:t>
            </a:r>
          </a:p>
        </p:txBody>
      </p:sp>
      <p:sp>
        <p:nvSpPr>
          <p:cNvPr id="115" name="Google Shape;115;p17"/>
          <p:cNvSpPr txBox="1">
            <a:spLocks noGrp="1"/>
          </p:cNvSpPr>
          <p:nvPr>
            <p:ph type="body" idx="1"/>
          </p:nvPr>
        </p:nvSpPr>
        <p:spPr>
          <a:xfrm>
            <a:off x="812800" y="1219200"/>
            <a:ext cx="9967495" cy="4716379"/>
          </a:xfrm>
          <a:prstGeom prst="rect">
            <a:avLst/>
          </a:prstGeom>
          <a:noFill/>
          <a:ln>
            <a:noFill/>
          </a:ln>
        </p:spPr>
        <p:txBody>
          <a:bodyPr spcFirstLastPara="1" wrap="square" lIns="91425" tIns="45700" rIns="91425" bIns="45700" anchor="t" anchorCtr="0">
            <a:normAutofit/>
          </a:bodyPr>
          <a:lstStyle/>
          <a:p>
            <a:pPr marL="438150" indent="-285750" algn="just">
              <a:spcBef>
                <a:spcPts val="0"/>
              </a:spcBef>
              <a:buSzPct val="100000"/>
            </a:pPr>
            <a:endParaRPr lang="en-US" sz="1800" dirty="0">
              <a:latin typeface="Cambria" panose="02040503050406030204" pitchFamily="18" charset="0"/>
              <a:ea typeface="Cambria" panose="02040503050406030204" pitchFamily="18" charset="0"/>
            </a:endParaRPr>
          </a:p>
          <a:p>
            <a:pPr marL="438150" indent="-285750" algn="just">
              <a:spcBef>
                <a:spcPts val="0"/>
              </a:spcBef>
              <a:buSzPct val="100000"/>
            </a:pPr>
            <a:endParaRPr lang="en-IN" sz="18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sz="1800" dirty="0">
              <a:latin typeface="Cambria" panose="02040503050406030204" pitchFamily="18" charset="0"/>
              <a:ea typeface="Cambria" panose="02040503050406030204" pitchFamily="18" charset="0"/>
            </a:endParaRPr>
          </a:p>
        </p:txBody>
      </p:sp>
      <p:sp>
        <p:nvSpPr>
          <p:cNvPr id="2" name="Google Shape;115;p17">
            <a:extLst>
              <a:ext uri="{FF2B5EF4-FFF2-40B4-BE49-F238E27FC236}">
                <a16:creationId xmlns:a16="http://schemas.microsoft.com/office/drawing/2014/main" id="{C4A92640-E13A-7CFF-0BC5-A0CBD29EB531}"/>
              </a:ext>
            </a:extLst>
          </p:cNvPr>
          <p:cNvSpPr txBox="1">
            <a:spLocks/>
          </p:cNvSpPr>
          <p:nvPr/>
        </p:nvSpPr>
        <p:spPr>
          <a:xfrm>
            <a:off x="812800" y="1598711"/>
            <a:ext cx="9967495" cy="47163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a:buNone/>
            </a:pPr>
            <a:r>
              <a:rPr lang="en-IN" sz="1600" b="1" dirty="0">
                <a:latin typeface="Times New Roman" panose="02020603050405020304" pitchFamily="18" charset="0"/>
                <a:cs typeface="Times New Roman" panose="02020603050405020304" pitchFamily="18" charset="0"/>
              </a:rPr>
              <a:t>Cryptographic Hash Functions:</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SHA-256, </a:t>
            </a:r>
            <a:r>
              <a:rPr lang="en-IN" sz="1600" dirty="0" err="1">
                <a:latin typeface="Times New Roman" panose="02020603050405020304" pitchFamily="18" charset="0"/>
                <a:cs typeface="Times New Roman" panose="02020603050405020304" pitchFamily="18" charset="0"/>
              </a:rPr>
              <a:t>analyzed</a:t>
            </a:r>
            <a:r>
              <a:rPr lang="en-IN" sz="1600" dirty="0">
                <a:latin typeface="Times New Roman" panose="02020603050405020304" pitchFamily="18" charset="0"/>
                <a:cs typeface="Times New Roman" panose="02020603050405020304" pitchFamily="18" charset="0"/>
              </a:rPr>
              <a:t> by S. Roy et al., remains a foundational algorithm for generating document fingerprints due to its strong collision resistance and computational efficiency [6].</a:t>
            </a:r>
          </a:p>
          <a:p>
            <a:pPr>
              <a:buNone/>
            </a:pPr>
            <a:endParaRPr lang="en-IN" sz="1600" dirty="0">
              <a:latin typeface="Times New Roman" panose="02020603050405020304" pitchFamily="18" charset="0"/>
              <a:cs typeface="Times New Roman" panose="02020603050405020304" pitchFamily="18" charset="0"/>
            </a:endParaRPr>
          </a:p>
          <a:p>
            <a:pPr>
              <a:buNone/>
            </a:pPr>
            <a:r>
              <a:rPr lang="en-IN" sz="1600" b="1" dirty="0">
                <a:latin typeface="Times New Roman" panose="02020603050405020304" pitchFamily="18" charset="0"/>
                <a:cs typeface="Times New Roman" panose="02020603050405020304" pitchFamily="18" charset="0"/>
              </a:rPr>
              <a:t>Decentralized Storage via IPFS:</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M. Wang et al. propose IPFS-based secure storage for legal documents, allowing decentralized and distributed content storage while ensuring access control and integrity [7].</a:t>
            </a:r>
          </a:p>
          <a:p>
            <a:pPr>
              <a:buNone/>
            </a:pPr>
            <a:endParaRPr lang="en-IN" sz="1600" dirty="0">
              <a:latin typeface="Times New Roman" panose="02020603050405020304" pitchFamily="18" charset="0"/>
              <a:cs typeface="Times New Roman" panose="02020603050405020304" pitchFamily="18" charset="0"/>
            </a:endParaRPr>
          </a:p>
          <a:p>
            <a:pPr>
              <a:buNone/>
            </a:pPr>
            <a:r>
              <a:rPr lang="en-IN" sz="1600" b="1" dirty="0">
                <a:latin typeface="Times New Roman" panose="02020603050405020304" pitchFamily="18" charset="0"/>
                <a:cs typeface="Times New Roman" panose="02020603050405020304" pitchFamily="18" charset="0"/>
              </a:rPr>
              <a:t>AI and Blockchain Hybrid Approaches:</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N. Gupta et al. explore combining AI-based feature extraction with blockchain storage for document forgery detection, demonstrating improved resilience against tampering compared to traditional methods [8].</a:t>
            </a:r>
          </a:p>
          <a:p>
            <a:pPr>
              <a:buNone/>
            </a:pPr>
            <a:endParaRPr lang="en-IN" sz="1600" dirty="0">
              <a:latin typeface="Times New Roman" panose="02020603050405020304" pitchFamily="18" charset="0"/>
              <a:cs typeface="Times New Roman" panose="02020603050405020304" pitchFamily="18" charset="0"/>
            </a:endParaRPr>
          </a:p>
          <a:p>
            <a:pPr marL="0" indent="0" eaLnBrk="0" fontAlgn="base" hangingPunct="0">
              <a:spcBef>
                <a:spcPct val="0"/>
              </a:spcBef>
              <a:spcAft>
                <a:spcPct val="0"/>
              </a:spcAft>
              <a:buClrTx/>
              <a:buSzTx/>
              <a:buNone/>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507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B751C429-61E3-7BE0-0CDF-722B4A16C993}"/>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907DB1C4-6B74-AD93-BD2C-3D9FEE6B0561}"/>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a:lnSpc>
                <a:spcPct val="200000"/>
              </a:lnSpc>
              <a:spcBef>
                <a:spcPts val="0"/>
              </a:spcBef>
            </a:pPr>
            <a:r>
              <a:rPr lang="en-US" sz="2800" b="1" dirty="0">
                <a:latin typeface="Cambria" panose="02040503050406030204" pitchFamily="18" charset="0"/>
                <a:ea typeface="Cambria" panose="02040503050406030204" pitchFamily="18" charset="0"/>
              </a:rPr>
              <a:t>Literature Survey</a:t>
            </a:r>
          </a:p>
        </p:txBody>
      </p:sp>
      <p:sp>
        <p:nvSpPr>
          <p:cNvPr id="115" name="Google Shape;115;p17">
            <a:extLst>
              <a:ext uri="{FF2B5EF4-FFF2-40B4-BE49-F238E27FC236}">
                <a16:creationId xmlns:a16="http://schemas.microsoft.com/office/drawing/2014/main" id="{207AA219-20AF-A118-7913-D354807FEEF7}"/>
              </a:ext>
            </a:extLst>
          </p:cNvPr>
          <p:cNvSpPr txBox="1">
            <a:spLocks noGrp="1"/>
          </p:cNvSpPr>
          <p:nvPr>
            <p:ph type="body" idx="1"/>
          </p:nvPr>
        </p:nvSpPr>
        <p:spPr>
          <a:xfrm>
            <a:off x="812800" y="1219200"/>
            <a:ext cx="9967495" cy="4716379"/>
          </a:xfrm>
          <a:prstGeom prst="rect">
            <a:avLst/>
          </a:prstGeom>
          <a:noFill/>
          <a:ln>
            <a:noFill/>
          </a:ln>
        </p:spPr>
        <p:txBody>
          <a:bodyPr spcFirstLastPara="1" wrap="square" lIns="91425" tIns="45700" rIns="91425" bIns="45700" anchor="t" anchorCtr="0">
            <a:normAutofit/>
          </a:bodyPr>
          <a:lstStyle/>
          <a:p>
            <a:pPr marL="438150" indent="-285750" algn="just">
              <a:spcBef>
                <a:spcPts val="0"/>
              </a:spcBef>
              <a:buSzPct val="100000"/>
            </a:pPr>
            <a:endParaRPr lang="en-US" sz="1800" dirty="0">
              <a:latin typeface="Cambria" panose="02040503050406030204" pitchFamily="18" charset="0"/>
              <a:ea typeface="Cambria" panose="02040503050406030204" pitchFamily="18" charset="0"/>
            </a:endParaRPr>
          </a:p>
          <a:p>
            <a:pPr marL="438150" indent="-285750" algn="just">
              <a:spcBef>
                <a:spcPts val="0"/>
              </a:spcBef>
              <a:buSzPct val="100000"/>
            </a:pPr>
            <a:endParaRPr lang="en-IN" sz="18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sz="1800" dirty="0">
              <a:latin typeface="Cambria" panose="02040503050406030204" pitchFamily="18" charset="0"/>
              <a:ea typeface="Cambria" panose="02040503050406030204" pitchFamily="18" charset="0"/>
            </a:endParaRPr>
          </a:p>
        </p:txBody>
      </p:sp>
      <p:sp>
        <p:nvSpPr>
          <p:cNvPr id="2" name="Google Shape;115;p17">
            <a:extLst>
              <a:ext uri="{FF2B5EF4-FFF2-40B4-BE49-F238E27FC236}">
                <a16:creationId xmlns:a16="http://schemas.microsoft.com/office/drawing/2014/main" id="{FE0349E0-60B7-F83A-13ED-AAA822E71E64}"/>
              </a:ext>
            </a:extLst>
          </p:cNvPr>
          <p:cNvSpPr txBox="1">
            <a:spLocks/>
          </p:cNvSpPr>
          <p:nvPr/>
        </p:nvSpPr>
        <p:spPr>
          <a:xfrm>
            <a:off x="1024634" y="1070810"/>
            <a:ext cx="9967495" cy="47163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a:buNone/>
            </a:pPr>
            <a:r>
              <a:rPr lang="en-IN" sz="1600" b="1" dirty="0">
                <a:latin typeface="Times New Roman" panose="02020603050405020304" pitchFamily="18" charset="0"/>
                <a:cs typeface="Times New Roman" panose="02020603050405020304" pitchFamily="18" charset="0"/>
              </a:rPr>
              <a:t>Challenges in Blockchain Scalability:</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R. Anand et al. address challenges in integrating IPFS with blockchain for large-scale document management, discussing optimization methods for storage and transaction processing [9].</a:t>
            </a:r>
          </a:p>
          <a:p>
            <a:pPr>
              <a:buNone/>
            </a:pPr>
            <a:endParaRPr lang="en-IN" sz="1600" dirty="0">
              <a:latin typeface="Times New Roman" panose="02020603050405020304" pitchFamily="18" charset="0"/>
              <a:cs typeface="Times New Roman" panose="02020603050405020304" pitchFamily="18" charset="0"/>
            </a:endParaRPr>
          </a:p>
          <a:p>
            <a:pPr marL="76200" indent="0">
              <a:buNone/>
            </a:pPr>
            <a:r>
              <a:rPr lang="en-IN" sz="1600" b="1" dirty="0">
                <a:latin typeface="Times New Roman" panose="02020603050405020304" pitchFamily="18" charset="0"/>
                <a:cs typeface="Times New Roman" panose="02020603050405020304" pitchFamily="18" charset="0"/>
              </a:rPr>
              <a:t>Advancements in Secure Identity Verification:</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H. Kaur et al. discuss decentralized identity systems using MetaMask and Ethereum smart  contracts, offering enhanced user control and secure verification for digital identities and documents [10].</a:t>
            </a:r>
          </a:p>
          <a:p>
            <a:pPr marL="0" indent="0" eaLnBrk="0" fontAlgn="base" hangingPunct="0">
              <a:spcBef>
                <a:spcPct val="0"/>
              </a:spcBef>
              <a:spcAft>
                <a:spcPct val="0"/>
              </a:spcAft>
              <a:buClrTx/>
              <a:buSzTx/>
              <a:buNone/>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1175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rtl="0">
              <a:lnSpc>
                <a:spcPct val="200000"/>
              </a:lnSpc>
              <a:spcBef>
                <a:spcPts val="0"/>
              </a:spcBef>
              <a:spcAft>
                <a:spcPts val="0"/>
              </a:spcAft>
              <a:buClr>
                <a:schemeClr val="dk1"/>
              </a:buClr>
              <a:buSzPts val="2400"/>
            </a:pPr>
            <a:r>
              <a:rPr lang="en-US" sz="2800" b="1" dirty="0">
                <a:latin typeface="Cambria" panose="02040503050406030204" pitchFamily="18" charset="0"/>
                <a:ea typeface="Cambria" panose="02040503050406030204" pitchFamily="18" charset="0"/>
              </a:rPr>
              <a:t>Objectives</a:t>
            </a:r>
          </a:p>
        </p:txBody>
      </p:sp>
      <p:sp>
        <p:nvSpPr>
          <p:cNvPr id="14" name="Rectangle 9">
            <a:extLst>
              <a:ext uri="{FF2B5EF4-FFF2-40B4-BE49-F238E27FC236}">
                <a16:creationId xmlns:a16="http://schemas.microsoft.com/office/drawing/2014/main" id="{1EECDFF1-D62C-E6B3-60FB-020FADA0C3CF}"/>
              </a:ext>
            </a:extLst>
          </p:cNvPr>
          <p:cNvSpPr>
            <a:spLocks noChangeArrowheads="1"/>
          </p:cNvSpPr>
          <p:nvPr/>
        </p:nvSpPr>
        <p:spPr bwMode="auto">
          <a:xfrm>
            <a:off x="1359782" y="1057518"/>
            <a:ext cx="922880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automate the verification of document authenticity using advanced artificial intelligence (AI) </a:t>
            </a:r>
          </a:p>
          <a:p>
            <a:pPr marL="0" marR="0" lvl="0" indent="0" algn="just" defTabSz="914400" rtl="0" eaLnBrk="0" fontAlgn="base" latinLnBrk="0" hangingPunct="0">
              <a:lnSpc>
                <a:spcPct val="100000"/>
              </a:lnSpc>
              <a:spcBef>
                <a:spcPct val="0"/>
              </a:spcBef>
              <a:spcAft>
                <a:spcPct val="0"/>
              </a:spcAft>
              <a:buClrTx/>
              <a:buSzTx/>
              <a:tabLst/>
            </a:pPr>
            <a:r>
              <a:rPr lang="en-US" altLang="en-US" sz="1800" dirty="0">
                <a:solidFill>
                  <a:schemeClr val="tx1"/>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techniques and blockchain-based security mechanisms.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provide an intuitive, easy-to-use platform where users can upload scanned documents or</a:t>
            </a:r>
          </a:p>
          <a:p>
            <a:pPr marL="0" marR="0" lvl="0" indent="0" algn="just" defTabSz="914400" rtl="0" eaLnBrk="0" fontAlgn="base" latinLnBrk="0" hangingPunct="0">
              <a:lnSpc>
                <a:spcPct val="100000"/>
              </a:lnSpc>
              <a:spcBef>
                <a:spcPct val="0"/>
              </a:spcBef>
              <a:spcAft>
                <a:spcPct val="0"/>
              </a:spcAft>
              <a:buClrTx/>
              <a:buSzTx/>
              <a:tabLst/>
            </a:pPr>
            <a:r>
              <a:rPr lang="en-US" altLang="en-US" sz="1800" dirty="0">
                <a:solidFill>
                  <a:schemeClr val="tx1"/>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PDFs and receive authenticity verification results in real-time.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leverage AWS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Textract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accurate, scalable extraction of structured text from diverse</a:t>
            </a:r>
          </a:p>
          <a:p>
            <a:pPr marL="0" marR="0" lvl="0" indent="0" algn="just" defTabSz="914400" rtl="0" eaLnBrk="0" fontAlgn="base" latinLnBrk="0" hangingPunct="0">
              <a:lnSpc>
                <a:spcPct val="100000"/>
              </a:lnSpc>
              <a:spcBef>
                <a:spcPct val="0"/>
              </a:spcBef>
              <a:spcAft>
                <a:spcPct val="0"/>
              </a:spcAft>
              <a:buClrTx/>
              <a:buSzTx/>
              <a:tabLst/>
            </a:pPr>
            <a:r>
              <a:rPr lang="en-US" altLang="en-US" sz="1800" dirty="0">
                <a:solidFill>
                  <a:schemeClr val="tx1"/>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document formats.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utilize cryptographic hashing (SHA-256) and Ethereum smart contracts for securing </a:t>
            </a:r>
          </a:p>
          <a:p>
            <a:pPr marL="0" marR="0" lvl="0" indent="0" algn="just" defTabSz="914400" rtl="0" eaLnBrk="0" fontAlgn="base" latinLnBrk="0" hangingPunct="0">
              <a:lnSpc>
                <a:spcPct val="100000"/>
              </a:lnSpc>
              <a:spcBef>
                <a:spcPct val="0"/>
              </a:spcBef>
              <a:spcAft>
                <a:spcPct val="0"/>
              </a:spcAft>
              <a:buClrTx/>
              <a:buSzTx/>
              <a:tabLst/>
            </a:pPr>
            <a:r>
              <a:rPr lang="en-US" altLang="en-US" sz="1800" dirty="0">
                <a:solidFill>
                  <a:schemeClr val="tx1"/>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document fingerprints and ensuring tamper-proof verification.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support educational, legal, and corporate institutions in maintaining document integrity,</a:t>
            </a:r>
          </a:p>
          <a:p>
            <a:pPr marL="0" marR="0" lvl="0" indent="0" algn="just" defTabSz="914400" rtl="0" eaLnBrk="0" fontAlgn="base" latinLnBrk="0" hangingPunct="0">
              <a:lnSpc>
                <a:spcPct val="100000"/>
              </a:lnSpc>
              <a:spcBef>
                <a:spcPct val="0"/>
              </a:spcBef>
              <a:spcAft>
                <a:spcPct val="0"/>
              </a:spcAft>
              <a:buClrTx/>
              <a:buSzTx/>
              <a:tabLst/>
            </a:pPr>
            <a:r>
              <a:rPr lang="en-US" altLang="en-US" sz="1800" dirty="0">
                <a:solidFill>
                  <a:schemeClr val="tx1"/>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preventing fraud, and promoting trust through decentralized verification technologies.</a:t>
            </a:r>
          </a:p>
        </p:txBody>
      </p:sp>
    </p:spTree>
    <p:extLst>
      <p:ext uri="{BB962C8B-B14F-4D97-AF65-F5344CB8AC3E}">
        <p14:creationId xmlns:p14="http://schemas.microsoft.com/office/powerpoint/2010/main" val="3338832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rtl="0">
              <a:lnSpc>
                <a:spcPct val="200000"/>
              </a:lnSpc>
              <a:spcBef>
                <a:spcPts val="0"/>
              </a:spcBef>
              <a:spcAft>
                <a:spcPts val="0"/>
              </a:spcAft>
              <a:buClr>
                <a:schemeClr val="dk1"/>
              </a:buClr>
              <a:buSzPts val="2400"/>
            </a:pPr>
            <a:r>
              <a:rPr lang="en-US" sz="2800" b="1" dirty="0">
                <a:latin typeface="Cambria" panose="02040503050406030204" pitchFamily="18" charset="0"/>
                <a:ea typeface="Cambria" panose="02040503050406030204" pitchFamily="18" charset="0"/>
              </a:rPr>
              <a:t>Existing Methods-Drawbacks</a:t>
            </a:r>
          </a:p>
        </p:txBody>
      </p:sp>
      <p:sp>
        <p:nvSpPr>
          <p:cNvPr id="2" name="TextBox 1">
            <a:extLst>
              <a:ext uri="{FF2B5EF4-FFF2-40B4-BE49-F238E27FC236}">
                <a16:creationId xmlns:a16="http://schemas.microsoft.com/office/drawing/2014/main" id="{E09EB08E-2491-FABF-5B72-2DEEFE0172B5}"/>
              </a:ext>
            </a:extLst>
          </p:cNvPr>
          <p:cNvSpPr txBox="1"/>
          <p:nvPr/>
        </p:nvSpPr>
        <p:spPr>
          <a:xfrm>
            <a:off x="1071716" y="1077899"/>
            <a:ext cx="10048567" cy="3785652"/>
          </a:xfrm>
          <a:prstGeom prst="rect">
            <a:avLst/>
          </a:prstGeom>
          <a:noFill/>
        </p:spPr>
        <p:txBody>
          <a:bodyPr wrap="square" rtlCol="0">
            <a:spAutoFit/>
          </a:bodyPr>
          <a:lstStyle/>
          <a:p>
            <a:pPr>
              <a:buNone/>
            </a:pPr>
            <a:r>
              <a:rPr lang="en-US" sz="1600" b="1" dirty="0">
                <a:latin typeface="Times New Roman" panose="02020603050405020304" pitchFamily="18" charset="0"/>
                <a:cs typeface="Times New Roman" panose="02020603050405020304" pitchFamily="18" charset="0"/>
              </a:rPr>
              <a:t>Drawbacks of Existing Methods:</a:t>
            </a:r>
            <a:endParaRPr lang="en-US" sz="1600" dirty="0">
              <a:latin typeface="Times New Roman" panose="02020603050405020304" pitchFamily="18" charset="0"/>
              <a:cs typeface="Times New Roman" panose="02020603050405020304" pitchFamily="18" charset="0"/>
            </a:endParaRPr>
          </a:p>
          <a:p>
            <a:pPr>
              <a:buNone/>
            </a:pPr>
            <a:r>
              <a:rPr lang="en-US" sz="1600" b="1" dirty="0">
                <a:latin typeface="Times New Roman" panose="02020603050405020304" pitchFamily="18" charset="0"/>
                <a:cs typeface="Times New Roman" panose="02020603050405020304" pitchFamily="18" charset="0"/>
              </a:rPr>
              <a:t>1. Manual Detection</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Time-intensive and requires significant expertise.</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Subjective and prone to human bias.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Inconsistent accuracy when analyzing large datasets.</a:t>
            </a: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buNone/>
            </a:pPr>
            <a:r>
              <a:rPr lang="en-US" sz="1600" b="1" dirty="0">
                <a:latin typeface="Times New Roman" panose="02020603050405020304" pitchFamily="18" charset="0"/>
                <a:cs typeface="Times New Roman" panose="02020603050405020304" pitchFamily="18" charset="0"/>
              </a:rPr>
              <a:t>2. Heuristic Algorithms</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Limited ability to handle complex AI-generated content.</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Ineffective for nuanced linguistic patterns.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Often rely on metadata, which is easily manipulated.</a:t>
            </a: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buNone/>
            </a:pPr>
            <a:r>
              <a:rPr lang="en-US" sz="1600" b="1" dirty="0">
                <a:latin typeface="Times New Roman" panose="02020603050405020304" pitchFamily="18" charset="0"/>
                <a:cs typeface="Times New Roman" panose="02020603050405020304" pitchFamily="18" charset="0"/>
              </a:rPr>
              <a:t>3. Traditional OCR Systems</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Struggle with low-quality images and handwritten text.</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Lack integration with AI-based classification models.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Limited scalability for processing large datasets.</a:t>
            </a:r>
          </a:p>
        </p:txBody>
      </p:sp>
    </p:spTree>
    <p:extLst>
      <p:ext uri="{BB962C8B-B14F-4D97-AF65-F5344CB8AC3E}">
        <p14:creationId xmlns:p14="http://schemas.microsoft.com/office/powerpoint/2010/main" val="3542455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rtl="0">
              <a:lnSpc>
                <a:spcPct val="200000"/>
              </a:lnSpc>
              <a:spcBef>
                <a:spcPts val="0"/>
              </a:spcBef>
              <a:spcAft>
                <a:spcPts val="0"/>
              </a:spcAft>
              <a:buClr>
                <a:schemeClr val="dk1"/>
              </a:buClr>
              <a:buSzPts val="2400"/>
            </a:pPr>
            <a:r>
              <a:rPr lang="en-US" sz="2800" b="1" dirty="0">
                <a:latin typeface="Cambria" panose="02040503050406030204" pitchFamily="18" charset="0"/>
                <a:ea typeface="Cambria" panose="02040503050406030204" pitchFamily="18" charset="0"/>
              </a:rPr>
              <a:t>Proposed Method</a:t>
            </a:r>
          </a:p>
        </p:txBody>
      </p:sp>
      <p:sp>
        <p:nvSpPr>
          <p:cNvPr id="2" name="TextBox 1">
            <a:extLst>
              <a:ext uri="{FF2B5EF4-FFF2-40B4-BE49-F238E27FC236}">
                <a16:creationId xmlns:a16="http://schemas.microsoft.com/office/drawing/2014/main" id="{C4E977EC-67D8-6633-3AD8-53E53AC4D15B}"/>
              </a:ext>
            </a:extLst>
          </p:cNvPr>
          <p:cNvSpPr txBox="1"/>
          <p:nvPr/>
        </p:nvSpPr>
        <p:spPr>
          <a:xfrm>
            <a:off x="1038519" y="1178350"/>
            <a:ext cx="10114961" cy="3785652"/>
          </a:xfrm>
          <a:prstGeom prst="rect">
            <a:avLst/>
          </a:prstGeom>
          <a:noFill/>
        </p:spPr>
        <p:txBody>
          <a:bodyPr wrap="square" rtlCol="0">
            <a:spAutoFit/>
          </a:bodyPr>
          <a:lstStyle/>
          <a:p>
            <a:pPr>
              <a:buNone/>
            </a:pPr>
            <a:r>
              <a:rPr lang="en-US" sz="1600" b="1" dirty="0">
                <a:latin typeface="Times New Roman" panose="02020603050405020304" pitchFamily="18" charset="0"/>
                <a:cs typeface="Times New Roman" panose="02020603050405020304" pitchFamily="18" charset="0"/>
              </a:rPr>
              <a:t>1. Document Upload and Frontend Processing</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Users upload scanned documents or PDFs via a React.js-based interface designed for responsiveness and cross-device compatibility.</a:t>
            </a:r>
          </a:p>
          <a:p>
            <a:pPr>
              <a:buNone/>
            </a:pPr>
            <a:endParaRPr lang="en-US" sz="1600" dirty="0">
              <a:latin typeface="Times New Roman" panose="02020603050405020304" pitchFamily="18" charset="0"/>
              <a:cs typeface="Times New Roman" panose="02020603050405020304" pitchFamily="18" charset="0"/>
            </a:endParaRPr>
          </a:p>
          <a:p>
            <a:pPr>
              <a:buNone/>
            </a:pPr>
            <a:r>
              <a:rPr lang="en-US" sz="1600" b="1" dirty="0">
                <a:latin typeface="Times New Roman" panose="02020603050405020304" pitchFamily="18" charset="0"/>
                <a:cs typeface="Times New Roman" panose="02020603050405020304" pitchFamily="18" charset="0"/>
              </a:rPr>
              <a:t>2. Text Extraction via AI-OCR</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uploaded document is transmitted to </a:t>
            </a:r>
            <a:r>
              <a:rPr lang="en-US" sz="1600" b="1" dirty="0">
                <a:latin typeface="Times New Roman" panose="02020603050405020304" pitchFamily="18" charset="0"/>
                <a:cs typeface="Times New Roman" panose="02020603050405020304" pitchFamily="18" charset="0"/>
              </a:rPr>
              <a:t>AWS </a:t>
            </a:r>
            <a:r>
              <a:rPr lang="en-US" sz="1600" b="1" dirty="0" err="1">
                <a:latin typeface="Times New Roman" panose="02020603050405020304" pitchFamily="18" charset="0"/>
                <a:cs typeface="Times New Roman" panose="02020603050405020304" pitchFamily="18" charset="0"/>
              </a:rPr>
              <a:t>Textract</a:t>
            </a:r>
            <a:r>
              <a:rPr lang="en-US" sz="1600" dirty="0">
                <a:latin typeface="Times New Roman" panose="02020603050405020304" pitchFamily="18" charset="0"/>
                <a:cs typeface="Times New Roman" panose="02020603050405020304" pitchFamily="18" charset="0"/>
              </a:rPr>
              <a:t>, which performs high-accuracy optical character recognition (OCR) to extract structured text data from various formats, including handwritten or printed content.</a:t>
            </a:r>
          </a:p>
          <a:p>
            <a:pPr>
              <a:buNone/>
            </a:pPr>
            <a:endParaRPr lang="en-US" sz="1600" dirty="0">
              <a:latin typeface="Times New Roman" panose="02020603050405020304" pitchFamily="18" charset="0"/>
              <a:cs typeface="Times New Roman" panose="02020603050405020304" pitchFamily="18" charset="0"/>
            </a:endParaRPr>
          </a:p>
          <a:p>
            <a:pPr>
              <a:buNone/>
            </a:pPr>
            <a:r>
              <a:rPr lang="en-US" sz="1600" b="1" dirty="0">
                <a:latin typeface="Times New Roman" panose="02020603050405020304" pitchFamily="18" charset="0"/>
                <a:cs typeface="Times New Roman" panose="02020603050405020304" pitchFamily="18" charset="0"/>
              </a:rPr>
              <a:t>3. Cryptographic Hashing and Blockchain Integration</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extracted text is normalized and converted into a </a:t>
            </a:r>
            <a:r>
              <a:rPr lang="en-US" sz="1600" b="1" dirty="0">
                <a:latin typeface="Times New Roman" panose="02020603050405020304" pitchFamily="18" charset="0"/>
                <a:cs typeface="Times New Roman" panose="02020603050405020304" pitchFamily="18" charset="0"/>
              </a:rPr>
              <a:t>SHA-256 hash</a:t>
            </a:r>
            <a:r>
              <a:rPr lang="en-US" sz="1600" dirty="0">
                <a:latin typeface="Times New Roman" panose="02020603050405020304" pitchFamily="18" charset="0"/>
                <a:cs typeface="Times New Roman" panose="02020603050405020304" pitchFamily="18" charset="0"/>
              </a:rPr>
              <a:t>, which is then securely stored on the </a:t>
            </a:r>
            <a:r>
              <a:rPr lang="en-US" sz="1600" b="1" dirty="0">
                <a:latin typeface="Times New Roman" panose="02020603050405020304" pitchFamily="18" charset="0"/>
                <a:cs typeface="Times New Roman" panose="02020603050405020304" pitchFamily="18" charset="0"/>
              </a:rPr>
              <a:t>Ethereum blockchain</a:t>
            </a:r>
            <a:r>
              <a:rPr lang="en-US" sz="1600" dirty="0">
                <a:latin typeface="Times New Roman" panose="02020603050405020304" pitchFamily="18" charset="0"/>
                <a:cs typeface="Times New Roman" panose="02020603050405020304" pitchFamily="18" charset="0"/>
              </a:rPr>
              <a:t> using smart contracts. This guarantees immutability and tamper-evidence for all uploaded documents.</a:t>
            </a:r>
          </a:p>
          <a:p>
            <a:pPr>
              <a:buNone/>
            </a:pPr>
            <a:endParaRPr lang="en-US" sz="1600" dirty="0">
              <a:latin typeface="Times New Roman" panose="02020603050405020304" pitchFamily="18" charset="0"/>
              <a:cs typeface="Times New Roman" panose="02020603050405020304" pitchFamily="18" charset="0"/>
            </a:endParaRPr>
          </a:p>
          <a:p>
            <a:pPr>
              <a:buNone/>
            </a:pPr>
            <a:r>
              <a:rPr lang="en-US" sz="1600" b="1" dirty="0">
                <a:latin typeface="Times New Roman" panose="02020603050405020304" pitchFamily="18" charset="0"/>
                <a:cs typeface="Times New Roman" panose="02020603050405020304" pitchFamily="18" charset="0"/>
              </a:rPr>
              <a:t>4. Real-Time Verification and Feedback</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frontend retrieves verification results in real-time, including blockchain transaction metadata, extracted text, and a validity status (e.g., </a:t>
            </a:r>
            <a:r>
              <a:rPr lang="en-US" sz="1600" i="1" dirty="0">
                <a:latin typeface="Times New Roman" panose="02020603050405020304" pitchFamily="18" charset="0"/>
                <a:cs typeface="Times New Roman" panose="02020603050405020304" pitchFamily="18" charset="0"/>
              </a:rPr>
              <a:t>Valid</a:t>
            </a:r>
            <a:r>
              <a:rPr lang="en-US" sz="1600" dirty="0">
                <a:latin typeface="Times New Roman" panose="02020603050405020304" pitchFamily="18" charset="0"/>
                <a:cs typeface="Times New Roman" panose="02020603050405020304" pitchFamily="18" charset="0"/>
              </a:rPr>
              <a:t> or </a:t>
            </a:r>
            <a:r>
              <a:rPr lang="en-US" sz="1600" i="1" dirty="0">
                <a:latin typeface="Times New Roman" panose="02020603050405020304" pitchFamily="18" charset="0"/>
                <a:cs typeface="Times New Roman" panose="02020603050405020304" pitchFamily="18" charset="0"/>
              </a:rPr>
              <a:t>Tampered</a:t>
            </a:r>
            <a:r>
              <a:rPr lang="en-US" sz="1600" dirty="0">
                <a:latin typeface="Times New Roman" panose="02020603050405020304" pitchFamily="18" charset="0"/>
                <a:cs typeface="Times New Roman" panose="02020603050405020304" pitchFamily="18" charset="0"/>
              </a:rPr>
              <a:t>). This ensures seamless feedback and traceable document integrity for end users.</a:t>
            </a:r>
          </a:p>
        </p:txBody>
      </p:sp>
    </p:spTree>
    <p:extLst>
      <p:ext uri="{BB962C8B-B14F-4D97-AF65-F5344CB8AC3E}">
        <p14:creationId xmlns:p14="http://schemas.microsoft.com/office/powerpoint/2010/main" val="1961652793"/>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d62f681-7444-4666-891e-c71d42de2ddf">
      <Terms xmlns="http://schemas.microsoft.com/office/infopath/2007/PartnerControls"/>
    </lcf76f155ced4ddcb4097134ff3c332f>
    <TaxCatchAll xmlns="b8676f30-e579-463a-a8aa-821338b0037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A8A2C149D477E4E814B4B477F0E243C" ma:contentTypeVersion="13" ma:contentTypeDescription="Create a new document." ma:contentTypeScope="" ma:versionID="89242249e9f2fc9f35c8ac40d1749aa8">
  <xsd:schema xmlns:xsd="http://www.w3.org/2001/XMLSchema" xmlns:xs="http://www.w3.org/2001/XMLSchema" xmlns:p="http://schemas.microsoft.com/office/2006/metadata/properties" xmlns:ns2="ed62f681-7444-4666-891e-c71d42de2ddf" xmlns:ns3="b8676f30-e579-463a-a8aa-821338b00374" targetNamespace="http://schemas.microsoft.com/office/2006/metadata/properties" ma:root="true" ma:fieldsID="a661edb3eb918c130b5b038713d75e6b" ns2:_="" ns3:_="">
    <xsd:import namespace="ed62f681-7444-4666-891e-c71d42de2ddf"/>
    <xsd:import namespace="b8676f30-e579-463a-a8aa-821338b0037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62f681-7444-4666-891e-c71d42de2d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626717-1439-4315-99ce-985d7ba5c11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8676f30-e579-463a-a8aa-821338b0037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f08d022-328e-4f53-b2cf-c730c7a35dee}" ma:internalName="TaxCatchAll" ma:showField="CatchAllData" ma:web="b8676f30-e579-463a-a8aa-821338b003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DB44DD-4B4A-4035-907A-941532EA2336}">
  <ds:schemaRefs>
    <ds:schemaRef ds:uri="http://schemas.microsoft.com/sharepoint/v3/contenttype/forms"/>
  </ds:schemaRefs>
</ds:datastoreItem>
</file>

<file path=customXml/itemProps2.xml><?xml version="1.0" encoding="utf-8"?>
<ds:datastoreItem xmlns:ds="http://schemas.openxmlformats.org/officeDocument/2006/customXml" ds:itemID="{21C25D90-FB39-400C-9212-5D2D7E53C8DF}">
  <ds:schemaRefs>
    <ds:schemaRef ds:uri="http://schemas.microsoft.com/office/2006/metadata/properties"/>
    <ds:schemaRef ds:uri="http://www.w3.org/2000/xmlns/"/>
    <ds:schemaRef ds:uri="ed62f681-7444-4666-891e-c71d42de2ddf"/>
    <ds:schemaRef ds:uri="http://schemas.microsoft.com/office/infopath/2007/PartnerControls"/>
    <ds:schemaRef ds:uri="b8676f30-e579-463a-a8aa-821338b00374"/>
    <ds:schemaRef ds:uri="http://www.w3.org/2001/XMLSchema-instance"/>
  </ds:schemaRefs>
</ds:datastoreItem>
</file>

<file path=customXml/itemProps3.xml><?xml version="1.0" encoding="utf-8"?>
<ds:datastoreItem xmlns:ds="http://schemas.openxmlformats.org/officeDocument/2006/customXml" ds:itemID="{4D827541-EAC1-43CE-B00F-9B0B78BA76AA}">
  <ds:schemaRefs>
    <ds:schemaRef ds:uri="http://schemas.microsoft.com/office/2006/metadata/contentType"/>
    <ds:schemaRef ds:uri="http://schemas.microsoft.com/office/2006/metadata/properties/metaAttributes"/>
    <ds:schemaRef ds:uri="http://www.w3.org/2000/xmlns/"/>
    <ds:schemaRef ds:uri="http://www.w3.org/2001/XMLSchema"/>
    <ds:schemaRef ds:uri="ed62f681-7444-4666-891e-c71d42de2ddf"/>
    <ds:schemaRef ds:uri="b8676f30-e579-463a-a8aa-821338b00374"/>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1741</TotalTime>
  <Words>3067</Words>
  <Application>Microsoft Office PowerPoint</Application>
  <PresentationFormat>Widescreen</PresentationFormat>
  <Paragraphs>244</Paragraphs>
  <Slides>34</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Cambria</vt:lpstr>
      <vt:lpstr>Times New Roman</vt:lpstr>
      <vt:lpstr>Verdana</vt:lpstr>
      <vt:lpstr>Wingdings</vt:lpstr>
      <vt:lpstr>Bioinformatics</vt:lpstr>
      <vt:lpstr>PROJECT TITLE :  Comprehensive Automated Document Verification System Using AI and Blockchain </vt:lpstr>
      <vt:lpstr>Content</vt:lpstr>
      <vt:lpstr>Abstract</vt:lpstr>
      <vt:lpstr>Literature Survey</vt:lpstr>
      <vt:lpstr>Literature Survey</vt:lpstr>
      <vt:lpstr>Literature Survey</vt:lpstr>
      <vt:lpstr>Objectives</vt:lpstr>
      <vt:lpstr>Existing Methods-Drawbacks</vt:lpstr>
      <vt:lpstr>Proposed Method</vt:lpstr>
      <vt:lpstr>Proposed Method</vt:lpstr>
      <vt:lpstr>Modules</vt:lpstr>
      <vt:lpstr>Modules</vt:lpstr>
      <vt:lpstr>Hardware and Software Details</vt:lpstr>
      <vt:lpstr>Hardware and Software Details</vt:lpstr>
      <vt:lpstr>Architecture Diagram</vt:lpstr>
      <vt:lpstr>System Design &amp; Implementation</vt:lpstr>
      <vt:lpstr>System Design &amp; Implementation</vt:lpstr>
      <vt:lpstr>Algorithm</vt:lpstr>
      <vt:lpstr>Algorithm</vt:lpstr>
      <vt:lpstr>Algorithm</vt:lpstr>
      <vt:lpstr>Algorithm</vt:lpstr>
      <vt:lpstr>Results</vt:lpstr>
      <vt:lpstr>Results</vt:lpstr>
      <vt:lpstr>Results</vt:lpstr>
      <vt:lpstr>Timeline of the Project (Gantt Chart)</vt:lpstr>
      <vt:lpstr>Conclusion</vt:lpstr>
      <vt:lpstr>References (IEEE Paper format)</vt:lpstr>
      <vt:lpstr>References (IEEE Paper format)</vt:lpstr>
      <vt:lpstr>Publication</vt:lpstr>
      <vt:lpstr>Publication</vt:lpstr>
      <vt:lpstr>GITHUB LINK</vt:lpstr>
      <vt:lpstr>Project work mapping with SDG </vt:lpstr>
      <vt:lpstr>Project work mapping with SDG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HEMANTH SK</cp:lastModifiedBy>
  <cp:revision>60</cp:revision>
  <dcterms:modified xsi:type="dcterms:W3CDTF">2025-05-14T04:12:06Z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0x010100FA8A2C149D477E4E814B4B477F0E243C</vt:lpwstr>
  </property>
</Properties>
</file>