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27"/>
  </p:notesMasterIdLst>
  <p:sldIdLst>
    <p:sldId id="256" r:id="rId5"/>
    <p:sldId id="257" r:id="rId6"/>
    <p:sldId id="269" r:id="rId7"/>
    <p:sldId id="268" r:id="rId8"/>
    <p:sldId id="278" r:id="rId9"/>
    <p:sldId id="289" r:id="rId10"/>
    <p:sldId id="293" r:id="rId11"/>
    <p:sldId id="272" r:id="rId12"/>
    <p:sldId id="274" r:id="rId13"/>
    <p:sldId id="273" r:id="rId14"/>
    <p:sldId id="277" r:id="rId15"/>
    <p:sldId id="275" r:id="rId16"/>
    <p:sldId id="288" r:id="rId17"/>
    <p:sldId id="290" r:id="rId18"/>
    <p:sldId id="280" r:id="rId19"/>
    <p:sldId id="281" r:id="rId20"/>
    <p:sldId id="270" r:id="rId21"/>
    <p:sldId id="285" r:id="rId22"/>
    <p:sldId id="291" r:id="rId23"/>
    <p:sldId id="294" r:id="rId24"/>
    <p:sldId id="283" r:id="rId25"/>
    <p:sldId id="266"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1" d="100"/>
          <a:sy n="81" d="100"/>
        </p:scale>
        <p:origin x="7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49290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43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805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D591A580-CC20-1B4C-9B40-137CA68ED3C1}"/>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3ACFA9AA-7D1B-9150-AA3A-78156FD552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AAA6219D-B896-C81B-4F44-EE1AB21D2C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6338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F21A8B7A-56EA-BE69-B8A7-03DFA3B3731E}"/>
            </a:ext>
          </a:extLst>
        </p:cNvPr>
        <p:cNvGrpSpPr/>
        <p:nvPr/>
      </p:nvGrpSpPr>
      <p:grpSpPr>
        <a:xfrm>
          <a:off x="0" y="0"/>
          <a:ext cx="0" cy="0"/>
          <a:chOff x="0" y="0"/>
          <a:chExt cx="0" cy="0"/>
        </a:xfrm>
      </p:grpSpPr>
      <p:sp>
        <p:nvSpPr>
          <p:cNvPr id="141" name="Google Shape;141;p10:notes">
            <a:extLst>
              <a:ext uri="{FF2B5EF4-FFF2-40B4-BE49-F238E27FC236}">
                <a16:creationId xmlns:a16="http://schemas.microsoft.com/office/drawing/2014/main" id="{993824AA-0CA7-35AB-87A0-A86807E718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a:extLst>
              <a:ext uri="{FF2B5EF4-FFF2-40B4-BE49-F238E27FC236}">
                <a16:creationId xmlns:a16="http://schemas.microsoft.com/office/drawing/2014/main" id="{B73639C2-5818-0491-B571-940D2A346F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1415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2484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D6CDA68-32FA-9E90-5AC4-73C38F3DC809}"/>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F823248-FE11-80E0-54CE-7E52587BA0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063C55A-CEE5-709D-0E24-7610527244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3039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8B30DEEC-B7FA-7D42-1FEE-150CA5E23D3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D0E1082-E20C-B5CA-8E8F-EE5ADAD307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079D7C2-FC1D-736F-66A5-7072B2D726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95816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620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cs.aws.amazon.com/textract/latest/dg/Welcom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web3js.readthedocs.io/" TargetMode="External"/><Relationship Id="rId4" Type="http://schemas.openxmlformats.org/officeDocument/2006/relationships/hyperlink" Target="https://react.dev/"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hemsk89/PIP4004-CSE-G156"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348344" y="1091476"/>
            <a:ext cx="11843656"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 : </a:t>
            </a:r>
            <a:r>
              <a:rPr lang="en-US" dirty="0">
                <a:solidFill>
                  <a:schemeClr val="tx1"/>
                </a:solidFill>
                <a:latin typeface="Cambria" panose="02040503050406030204" pitchFamily="18" charset="0"/>
                <a:ea typeface="Cambria" panose="02040503050406030204" pitchFamily="18" charset="0"/>
              </a:rPr>
              <a:t> </a:t>
            </a:r>
            <a:r>
              <a:rPr lang="en-US" b="1" dirty="0">
                <a:solidFill>
                  <a:schemeClr val="tx1"/>
                </a:solidFill>
                <a:effectLst/>
                <a:latin typeface="Times New Roman" panose="02020603050405020304" pitchFamily="18" charset="0"/>
                <a:ea typeface="Arial Unicode MS"/>
              </a:rPr>
              <a:t>Comprehensive Automated Document Verification System Using Blockchain &amp; AI</a:t>
            </a:r>
            <a:endParaRPr lang="en-GB"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4716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CSE-G156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192813" y="2184371"/>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lgn="ctr">
              <a:spcBef>
                <a:spcPts val="340"/>
              </a:spcBef>
              <a:buClr>
                <a:srgbClr val="17365D"/>
              </a:buClr>
              <a:buSzPts val="1700"/>
            </a:pPr>
            <a:endParaRPr lang="en-GB" sz="2000" b="1" dirty="0">
              <a:solidFill>
                <a:schemeClr val="tx1"/>
              </a:solidFill>
              <a:latin typeface="Cambria" panose="02040503050406030204" pitchFamily="18" charset="0"/>
              <a:ea typeface="Cambria" panose="02040503050406030204" pitchFamily="18" charset="0"/>
              <a:cs typeface="Verdana"/>
              <a:sym typeface="Verdana"/>
            </a:endParaRPr>
          </a:p>
          <a:p>
            <a:pPr algn="ctr">
              <a:spcBef>
                <a:spcPts val="340"/>
              </a:spcBef>
              <a:buClr>
                <a:srgbClr val="17365D"/>
              </a:buClr>
              <a:buSzPts val="1700"/>
            </a:pPr>
            <a:r>
              <a:rPr lang="en-GB" sz="1600" b="1" dirty="0">
                <a:solidFill>
                  <a:srgbClr val="17365D"/>
                </a:solidFill>
                <a:latin typeface="Cambria" panose="02040503050406030204" pitchFamily="18" charset="0"/>
                <a:ea typeface="Cambria" panose="02040503050406030204" pitchFamily="18" charset="0"/>
                <a:cs typeface="Verdana"/>
                <a:sym typeface="Verdana"/>
              </a:rPr>
              <a:t>Dr</a:t>
            </a: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 S </a:t>
            </a:r>
            <a:r>
              <a:rPr lang="en-GB" sz="16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Sivaramkrishnan</a:t>
            </a: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br>
              <a:rPr lang="en-GB" sz="1600" b="1" dirty="0">
                <a:solidFill>
                  <a:srgbClr val="17365D"/>
                </a:solidFill>
                <a:latin typeface="Cambria" panose="02040503050406030204" pitchFamily="18" charset="0"/>
                <a:ea typeface="Cambria" panose="02040503050406030204" pitchFamily="18" charset="0"/>
                <a:cs typeface="Verdana"/>
                <a:sym typeface="Verdana"/>
              </a:rPr>
            </a:br>
            <a:r>
              <a:rPr lang="en-GB" sz="1600" dirty="0">
                <a:latin typeface="Cambria" panose="02040503050406030204" pitchFamily="18" charset="0"/>
                <a:ea typeface="Cambria" panose="02040503050406030204" pitchFamily="18" charset="0"/>
              </a:rPr>
              <a:t> </a:t>
            </a:r>
            <a:r>
              <a:rPr lang="en-GB" sz="1600" b="1" dirty="0">
                <a:solidFill>
                  <a:srgbClr val="17365D"/>
                </a:solidFill>
                <a:latin typeface="Cambria" panose="02040503050406030204" pitchFamily="18" charset="0"/>
                <a:ea typeface="Cambria" panose="02040503050406030204" pitchFamily="18" charset="0"/>
                <a:sym typeface="Verdana"/>
              </a:rPr>
              <a:t>Associate Professor</a:t>
            </a:r>
          </a:p>
          <a:p>
            <a:pPr algn="ctr">
              <a:spcBef>
                <a:spcPts val="340"/>
              </a:spcBef>
              <a:buClr>
                <a:srgbClr val="17365D"/>
              </a:buClr>
              <a:buSzPts val="1700"/>
            </a:pPr>
            <a:r>
              <a:rPr lang="en-GB" sz="1600" dirty="0">
                <a:latin typeface="Cambria" panose="02040503050406030204" pitchFamily="18" charset="0"/>
                <a:ea typeface="Cambria" panose="02040503050406030204" pitchFamily="18" charset="0"/>
              </a:rPr>
              <a:t> </a:t>
            </a: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sz="16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6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16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C</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omputer Science and Engineering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a:t>
            </a:r>
            <a:r>
              <a:rPr lang="en-US" sz="2000" b="1" dirty="0">
                <a:solidFill>
                  <a:schemeClr val="tx1"/>
                </a:solidFill>
                <a:latin typeface="Cambria" panose="02040503050406030204" pitchFamily="18" charset="0"/>
                <a:ea typeface="Cambria" panose="02040503050406030204" pitchFamily="18" charset="0"/>
                <a:cs typeface="Verdana"/>
                <a:sym typeface="Verdana"/>
              </a:rPr>
              <a:t>: Dr. Asif Mohammed H 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Mr. Amarnath J L &amp; Dr. Jayanthi K</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4" name="Table 3">
            <a:extLst>
              <a:ext uri="{FF2B5EF4-FFF2-40B4-BE49-F238E27FC236}">
                <a16:creationId xmlns:a16="http://schemas.microsoft.com/office/drawing/2014/main" id="{17D485C9-CF22-A712-5B8D-8CD42D71D134}"/>
              </a:ext>
            </a:extLst>
          </p:cNvPr>
          <p:cNvGraphicFramePr>
            <a:graphicFrameLocks noGrp="1"/>
          </p:cNvGraphicFramePr>
          <p:nvPr>
            <p:extLst>
              <p:ext uri="{D42A27DB-BD31-4B8C-83A1-F6EECF244321}">
                <p14:modId xmlns:p14="http://schemas.microsoft.com/office/powerpoint/2010/main" val="585730780"/>
              </p:ext>
            </p:extLst>
          </p:nvPr>
        </p:nvGraphicFramePr>
        <p:xfrm>
          <a:off x="484887" y="2953818"/>
          <a:ext cx="5418666" cy="1112520"/>
        </p:xfrm>
        <a:graphic>
          <a:graphicData uri="http://schemas.openxmlformats.org/drawingml/2006/table">
            <a:tbl>
              <a:tblPr firstRow="1" bandRow="1"/>
              <a:tblGrid>
                <a:gridCol w="2709333">
                  <a:extLst>
                    <a:ext uri="{9D8B030D-6E8A-4147-A177-3AD203B41FA5}">
                      <a16:colId xmlns:a16="http://schemas.microsoft.com/office/drawing/2014/main" val="3082888438"/>
                    </a:ext>
                  </a:extLst>
                </a:gridCol>
                <a:gridCol w="2709333">
                  <a:extLst>
                    <a:ext uri="{9D8B030D-6E8A-4147-A177-3AD203B41FA5}">
                      <a16:colId xmlns:a16="http://schemas.microsoft.com/office/drawing/2014/main" val="4212787341"/>
                    </a:ext>
                  </a:extLst>
                </a:gridCol>
              </a:tblGrid>
              <a:tr h="370840">
                <a:tc>
                  <a:txBody>
                    <a:bodyPr/>
                    <a:lstStyle/>
                    <a:p>
                      <a:pPr algn="ctr"/>
                      <a:r>
                        <a:rPr lang="en-IN" b="1" dirty="0"/>
                        <a:t>NAME</a:t>
                      </a:r>
                    </a:p>
                  </a:txBody>
                  <a:tcPr/>
                </a:tc>
                <a:tc>
                  <a:txBody>
                    <a:bodyPr/>
                    <a:lstStyle/>
                    <a:p>
                      <a:pPr algn="ctr"/>
                      <a:r>
                        <a:rPr lang="en-IN" b="1" dirty="0"/>
                        <a:t>RNO</a:t>
                      </a:r>
                    </a:p>
                  </a:txBody>
                  <a:tcPr/>
                </a:tc>
                <a:extLst>
                  <a:ext uri="{0D108BD9-81ED-4DB2-BD59-A6C34878D82A}">
                    <a16:rowId xmlns:a16="http://schemas.microsoft.com/office/drawing/2014/main" val="1968980360"/>
                  </a:ext>
                </a:extLst>
              </a:tr>
              <a:tr h="370840">
                <a:tc>
                  <a:txBody>
                    <a:bodyPr/>
                    <a:lstStyle/>
                    <a:p>
                      <a:pPr algn="ctr"/>
                      <a:r>
                        <a:rPr lang="en-IN" b="1" dirty="0"/>
                        <a:t>PRANITHA R SHEKAR</a:t>
                      </a:r>
                    </a:p>
                  </a:txBody>
                  <a:tcPr/>
                </a:tc>
                <a:tc>
                  <a:txBody>
                    <a:bodyPr/>
                    <a:lstStyle/>
                    <a:p>
                      <a:pPr algn="ctr"/>
                      <a:r>
                        <a:rPr lang="en-IN" b="1" dirty="0"/>
                        <a:t>20211CSE0626</a:t>
                      </a:r>
                    </a:p>
                  </a:txBody>
                  <a:tcPr/>
                </a:tc>
                <a:extLst>
                  <a:ext uri="{0D108BD9-81ED-4DB2-BD59-A6C34878D82A}">
                    <a16:rowId xmlns:a16="http://schemas.microsoft.com/office/drawing/2014/main" val="1868841920"/>
                  </a:ext>
                </a:extLst>
              </a:tr>
              <a:tr h="370840">
                <a:tc>
                  <a:txBody>
                    <a:bodyPr/>
                    <a:lstStyle/>
                    <a:p>
                      <a:pPr algn="ctr"/>
                      <a:r>
                        <a:rPr lang="en-IN" b="1" dirty="0"/>
                        <a:t>HEMANTH S K</a:t>
                      </a:r>
                    </a:p>
                  </a:txBody>
                  <a:tcPr/>
                </a:tc>
                <a:tc>
                  <a:txBody>
                    <a:bodyPr/>
                    <a:lstStyle/>
                    <a:p>
                      <a:pPr algn="ctr"/>
                      <a:r>
                        <a:rPr lang="en-IN" b="1" dirty="0"/>
                        <a:t>20211CSE0635</a:t>
                      </a:r>
                    </a:p>
                  </a:txBody>
                  <a:tcPr/>
                </a:tc>
                <a:extLst>
                  <a:ext uri="{0D108BD9-81ED-4DB2-BD59-A6C34878D82A}">
                    <a16:rowId xmlns:a16="http://schemas.microsoft.com/office/drawing/2014/main" val="201517495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Proposed Method</a:t>
            </a:r>
          </a:p>
        </p:txBody>
      </p:sp>
      <p:sp>
        <p:nvSpPr>
          <p:cNvPr id="2" name="TextBox 1">
            <a:extLst>
              <a:ext uri="{FF2B5EF4-FFF2-40B4-BE49-F238E27FC236}">
                <a16:creationId xmlns:a16="http://schemas.microsoft.com/office/drawing/2014/main" id="{C4E977EC-67D8-6633-3AD8-53E53AC4D15B}"/>
              </a:ext>
            </a:extLst>
          </p:cNvPr>
          <p:cNvSpPr txBox="1"/>
          <p:nvPr/>
        </p:nvSpPr>
        <p:spPr>
          <a:xfrm>
            <a:off x="1038519" y="1178350"/>
            <a:ext cx="10114961" cy="2308324"/>
          </a:xfrm>
          <a:prstGeom prst="rect">
            <a:avLst/>
          </a:prstGeom>
          <a:noFill/>
        </p:spPr>
        <p:txBody>
          <a:bodyPr wrap="square" rtlCol="0">
            <a:spAutoFit/>
          </a:bodyPr>
          <a:lstStyle/>
          <a:p>
            <a:pPr>
              <a:buFont typeface="+mj-lt"/>
              <a:buAutoNum type="arabicPeriod"/>
            </a:pPr>
            <a:r>
              <a:rPr lang="en-IN" sz="1600" dirty="0"/>
              <a:t>User uploads documents via React.js interface.</a:t>
            </a:r>
          </a:p>
          <a:p>
            <a:pPr>
              <a:buFont typeface="+mj-lt"/>
              <a:buAutoNum type="arabicPeriod"/>
            </a:pPr>
            <a:endParaRPr lang="en-IN" sz="1600" dirty="0"/>
          </a:p>
          <a:p>
            <a:pPr>
              <a:buFont typeface="+mj-lt"/>
              <a:buAutoNum type="arabicPeriod"/>
            </a:pPr>
            <a:r>
              <a:rPr lang="en-IN" sz="1600" dirty="0"/>
              <a:t>Amazon </a:t>
            </a:r>
            <a:r>
              <a:rPr lang="en-IN" sz="1600" dirty="0" err="1"/>
              <a:t>Textract</a:t>
            </a:r>
            <a:r>
              <a:rPr lang="en-IN" sz="1600" dirty="0"/>
              <a:t> accurately extracts text.</a:t>
            </a:r>
          </a:p>
          <a:p>
            <a:pPr>
              <a:buFont typeface="+mj-lt"/>
              <a:buAutoNum type="arabicPeriod"/>
            </a:pPr>
            <a:endParaRPr lang="en-IN" sz="1600" dirty="0"/>
          </a:p>
          <a:p>
            <a:pPr>
              <a:buFont typeface="+mj-lt"/>
              <a:buAutoNum type="arabicPeriod"/>
            </a:pPr>
            <a:r>
              <a:rPr lang="en-IN" sz="1600" dirty="0"/>
              <a:t>Generated document hash stored on Ethereum blockchain for immutability.</a:t>
            </a:r>
          </a:p>
          <a:p>
            <a:pPr>
              <a:buFont typeface="+mj-lt"/>
              <a:buAutoNum type="arabicPeriod"/>
            </a:pPr>
            <a:endParaRPr lang="en-IN" sz="1600" dirty="0"/>
          </a:p>
          <a:p>
            <a:pPr>
              <a:buFont typeface="+mj-lt"/>
              <a:buAutoNum type="arabicPeriod"/>
            </a:pPr>
            <a:r>
              <a:rPr lang="en-IN" sz="1600" dirty="0"/>
              <a:t>Document securely stored on IPFS for decentralized accessibility.</a:t>
            </a:r>
          </a:p>
          <a:p>
            <a:pPr>
              <a:buFont typeface="+mj-lt"/>
              <a:buAutoNum type="arabicPeriod"/>
            </a:pPr>
            <a:endParaRPr lang="en-IN" sz="1600" dirty="0"/>
          </a:p>
          <a:p>
            <a:pPr>
              <a:buFont typeface="+mj-lt"/>
              <a:buAutoNum type="arabicPeriod"/>
            </a:pPr>
            <a:r>
              <a:rPr lang="en-IN" sz="1600" dirty="0"/>
              <a:t>Verification performed through blockchain by checking document hash authenticity.</a:t>
            </a:r>
          </a:p>
        </p:txBody>
      </p:sp>
    </p:spTree>
    <p:extLst>
      <p:ext uri="{BB962C8B-B14F-4D97-AF65-F5344CB8AC3E}">
        <p14:creationId xmlns:p14="http://schemas.microsoft.com/office/powerpoint/2010/main" val="196165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Hardware and Software Details</a:t>
            </a:r>
          </a:p>
        </p:txBody>
      </p:sp>
      <p:sp>
        <p:nvSpPr>
          <p:cNvPr id="115" name="Google Shape;115;p17"/>
          <p:cNvSpPr txBox="1">
            <a:spLocks noGrp="1"/>
          </p:cNvSpPr>
          <p:nvPr>
            <p:ph type="body" idx="1"/>
          </p:nvPr>
        </p:nvSpPr>
        <p:spPr>
          <a:xfrm>
            <a:off x="1083629" y="1026088"/>
            <a:ext cx="11830822" cy="5455782"/>
          </a:xfrm>
          <a:prstGeom prst="rect">
            <a:avLst/>
          </a:prstGeom>
          <a:noFill/>
          <a:ln>
            <a:noFill/>
          </a:ln>
        </p:spPr>
        <p:txBody>
          <a:bodyPr spcFirstLastPara="1" wrap="square" lIns="91425" tIns="45700" rIns="91425" bIns="45700" anchor="t" anchorCtr="0">
            <a:normAutofit/>
          </a:bodyPr>
          <a:lstStyle/>
          <a:p>
            <a:pPr>
              <a:buNone/>
            </a:pPr>
            <a:r>
              <a:rPr lang="en-IN" sz="1600" b="1" dirty="0"/>
              <a:t>Hardware and Software Details Hardware:</a:t>
            </a:r>
          </a:p>
          <a:p>
            <a:pPr>
              <a:buFont typeface="Arial" panose="020B0604020202020204" pitchFamily="34" charset="0"/>
              <a:buChar char="•"/>
            </a:pPr>
            <a:r>
              <a:rPr lang="en-IN" sz="1600" dirty="0"/>
              <a:t>Processor: Intel i5 or higher</a:t>
            </a:r>
          </a:p>
          <a:p>
            <a:pPr>
              <a:buFont typeface="Arial" panose="020B0604020202020204" pitchFamily="34" charset="0"/>
              <a:buChar char="•"/>
            </a:pPr>
            <a:r>
              <a:rPr lang="en-IN" sz="1600" dirty="0"/>
              <a:t>RAM: 8GB+</a:t>
            </a:r>
          </a:p>
          <a:p>
            <a:pPr>
              <a:buFont typeface="Arial" panose="020B0604020202020204" pitchFamily="34" charset="0"/>
              <a:buChar char="•"/>
            </a:pPr>
            <a:r>
              <a:rPr lang="en-IN" sz="1600" dirty="0"/>
              <a:t>Storage: 20GB+</a:t>
            </a:r>
          </a:p>
          <a:p>
            <a:pPr>
              <a:buFont typeface="Arial" panose="020B0604020202020204" pitchFamily="34" charset="0"/>
              <a:buChar char="•"/>
            </a:pPr>
            <a:r>
              <a:rPr lang="en-IN" sz="1600" dirty="0"/>
              <a:t>Network: Stable internet</a:t>
            </a:r>
          </a:p>
          <a:p>
            <a:pPr>
              <a:buFont typeface="Arial" panose="020B0604020202020204" pitchFamily="34" charset="0"/>
              <a:buChar char="•"/>
            </a:pPr>
            <a:endParaRPr lang="en-IN" sz="1600" dirty="0"/>
          </a:p>
          <a:p>
            <a:pPr>
              <a:buNone/>
            </a:pPr>
            <a:r>
              <a:rPr lang="en-IN" sz="1600" b="1" dirty="0"/>
              <a:t>Software:</a:t>
            </a:r>
          </a:p>
          <a:p>
            <a:pPr>
              <a:buFont typeface="Arial" panose="020B0604020202020204" pitchFamily="34" charset="0"/>
              <a:buChar char="•"/>
            </a:pPr>
            <a:r>
              <a:rPr lang="en-IN" sz="1600" dirty="0"/>
              <a:t>OS: Windows 10/Linux/macOS</a:t>
            </a:r>
          </a:p>
          <a:p>
            <a:pPr>
              <a:buFont typeface="Arial" panose="020B0604020202020204" pitchFamily="34" charset="0"/>
              <a:buChar char="•"/>
            </a:pPr>
            <a:r>
              <a:rPr lang="en-IN" sz="1600" dirty="0"/>
              <a:t>Backend: Flask, Python 3.8+</a:t>
            </a:r>
          </a:p>
          <a:p>
            <a:pPr>
              <a:buFont typeface="Arial" panose="020B0604020202020204" pitchFamily="34" charset="0"/>
              <a:buChar char="•"/>
            </a:pPr>
            <a:r>
              <a:rPr lang="en-IN" sz="1600" dirty="0"/>
              <a:t>Frontend: React.js</a:t>
            </a:r>
          </a:p>
          <a:p>
            <a:pPr>
              <a:buFont typeface="Arial" panose="020B0604020202020204" pitchFamily="34" charset="0"/>
              <a:buChar char="•"/>
            </a:pPr>
            <a:r>
              <a:rPr lang="en-IN" sz="1600" dirty="0"/>
              <a:t>Blockchain: Ethereum (Solidity, Ganache, MetaMask, Web3.js)</a:t>
            </a:r>
          </a:p>
          <a:p>
            <a:pPr>
              <a:buFont typeface="Arial" panose="020B0604020202020204" pitchFamily="34" charset="0"/>
              <a:buChar char="•"/>
            </a:pPr>
            <a:r>
              <a:rPr lang="en-IN" sz="1600" dirty="0"/>
              <a:t>OCR: Amazon </a:t>
            </a:r>
            <a:r>
              <a:rPr lang="en-IN" sz="1600" dirty="0" err="1"/>
              <a:t>Textract</a:t>
            </a:r>
            <a:endParaRPr lang="en-IN" sz="1600" dirty="0"/>
          </a:p>
          <a:p>
            <a:pPr>
              <a:buFont typeface="Arial" panose="020B0604020202020204" pitchFamily="34" charset="0"/>
              <a:buChar char="•"/>
            </a:pPr>
            <a:r>
              <a:rPr lang="en-IN" sz="1600" dirty="0"/>
              <a:t>Storage: IPFS</a:t>
            </a:r>
          </a:p>
        </p:txBody>
      </p:sp>
    </p:spTree>
    <p:extLst>
      <p:ext uri="{BB962C8B-B14F-4D97-AF65-F5344CB8AC3E}">
        <p14:creationId xmlns:p14="http://schemas.microsoft.com/office/powerpoint/2010/main" val="2922849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Architecture Diagram</a:t>
            </a:r>
          </a:p>
        </p:txBody>
      </p:sp>
      <p:pic>
        <p:nvPicPr>
          <p:cNvPr id="3" name="Picture 2">
            <a:extLst>
              <a:ext uri="{FF2B5EF4-FFF2-40B4-BE49-F238E27FC236}">
                <a16:creationId xmlns:a16="http://schemas.microsoft.com/office/drawing/2014/main" id="{8AEFDD69-0D1B-475F-656D-CB2A6A92EB60}"/>
              </a:ext>
            </a:extLst>
          </p:cNvPr>
          <p:cNvPicPr>
            <a:picLocks noChangeAspect="1"/>
          </p:cNvPicPr>
          <p:nvPr/>
        </p:nvPicPr>
        <p:blipFill>
          <a:blip r:embed="rId3"/>
          <a:stretch>
            <a:fillRect/>
          </a:stretch>
        </p:blipFill>
        <p:spPr>
          <a:xfrm>
            <a:off x="1987543" y="1112153"/>
            <a:ext cx="8216914" cy="4470839"/>
          </a:xfrm>
          <a:prstGeom prst="rect">
            <a:avLst/>
          </a:prstGeom>
        </p:spPr>
      </p:pic>
    </p:spTree>
    <p:extLst>
      <p:ext uri="{BB962C8B-B14F-4D97-AF65-F5344CB8AC3E}">
        <p14:creationId xmlns:p14="http://schemas.microsoft.com/office/powerpoint/2010/main" val="182484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24302-1F2B-9B08-AE9F-3C8404E0EA17}"/>
              </a:ext>
            </a:extLst>
          </p:cNvPr>
          <p:cNvSpPr>
            <a:spLocks noGrp="1"/>
          </p:cNvSpPr>
          <p:nvPr>
            <p:ph type="title"/>
          </p:nvPr>
        </p:nvSpPr>
        <p:spPr/>
        <p:txBody>
          <a:bodyPr/>
          <a:lstStyle/>
          <a:p>
            <a:r>
              <a:rPr lang="en-IN" dirty="0"/>
              <a:t>System Design &amp; Implementation</a:t>
            </a:r>
          </a:p>
        </p:txBody>
      </p:sp>
      <p:sp>
        <p:nvSpPr>
          <p:cNvPr id="7" name="Rectangle 4">
            <a:extLst>
              <a:ext uri="{FF2B5EF4-FFF2-40B4-BE49-F238E27FC236}">
                <a16:creationId xmlns:a16="http://schemas.microsoft.com/office/drawing/2014/main" id="{6A312E7F-B48F-A5D4-8308-74AE82257369}"/>
              </a:ext>
            </a:extLst>
          </p:cNvPr>
          <p:cNvSpPr>
            <a:spLocks noGrp="1" noChangeArrowheads="1"/>
          </p:cNvSpPr>
          <p:nvPr>
            <p:ph type="body" idx="1"/>
          </p:nvPr>
        </p:nvSpPr>
        <p:spPr bwMode="auto">
          <a:xfrm>
            <a:off x="812800" y="1220116"/>
            <a:ext cx="9619941" cy="2136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Font typeface="Arial" panose="020B0604020202020204" pitchFamily="34" charset="0"/>
              <a:buChar char="•"/>
            </a:pPr>
            <a:r>
              <a:rPr lang="en-IN" sz="1600" b="1" dirty="0"/>
              <a:t>Layered Architecture:</a:t>
            </a:r>
          </a:p>
          <a:p>
            <a:pPr marL="742950" lvl="1" indent="-285750">
              <a:buFont typeface="Arial" panose="020B0604020202020204" pitchFamily="34" charset="0"/>
              <a:buChar char="•"/>
            </a:pPr>
            <a:r>
              <a:rPr lang="en-IN" sz="1600" dirty="0"/>
              <a:t>Input Layer: Handles user document uploads via React.js.</a:t>
            </a:r>
          </a:p>
          <a:p>
            <a:pPr marL="742950" lvl="1" indent="-285750">
              <a:buFont typeface="Arial" panose="020B0604020202020204" pitchFamily="34" charset="0"/>
              <a:buChar char="•"/>
            </a:pPr>
            <a:r>
              <a:rPr lang="en-IN" sz="1600" dirty="0"/>
              <a:t>Processing Layer: Text extraction using Amazon </a:t>
            </a:r>
            <a:r>
              <a:rPr lang="en-IN" sz="1600" dirty="0" err="1"/>
              <a:t>Textract</a:t>
            </a:r>
            <a:r>
              <a:rPr lang="en-IN" sz="1600" dirty="0"/>
              <a:t> and backend Flask server.</a:t>
            </a:r>
          </a:p>
          <a:p>
            <a:pPr marL="742950" lvl="1" indent="-285750">
              <a:buFont typeface="Arial" panose="020B0604020202020204" pitchFamily="34" charset="0"/>
              <a:buChar char="•"/>
            </a:pPr>
            <a:r>
              <a:rPr lang="en-IN" sz="1600" dirty="0"/>
              <a:t>Blockchain Layer: Document hashes securely stored on Ethereum.</a:t>
            </a:r>
          </a:p>
          <a:p>
            <a:pPr marL="742950" lvl="1" indent="-285750">
              <a:buFont typeface="Arial" panose="020B0604020202020204" pitchFamily="34" charset="0"/>
              <a:buChar char="•"/>
            </a:pPr>
            <a:r>
              <a:rPr lang="en-IN" sz="1600" dirty="0"/>
              <a:t>Storage Layer: Documents securely uploaded to IPFS for decentralized storage.</a:t>
            </a:r>
          </a:p>
          <a:p>
            <a:pPr marL="742950" lvl="1" indent="-285750">
              <a:buFont typeface="Arial" panose="020B0604020202020204" pitchFamily="34" charset="0"/>
              <a:buChar char="•"/>
            </a:pPr>
            <a:r>
              <a:rPr lang="en-IN" sz="1600" dirty="0"/>
              <a:t>Output Layer: Results and verification status displayed on React.js frontend.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5069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09C7D-8F67-157D-CFC3-D33AE54456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3C2BA-B9CC-F3B7-2992-358AA7155CBE}"/>
              </a:ext>
            </a:extLst>
          </p:cNvPr>
          <p:cNvSpPr>
            <a:spLocks noGrp="1"/>
          </p:cNvSpPr>
          <p:nvPr>
            <p:ph type="title"/>
          </p:nvPr>
        </p:nvSpPr>
        <p:spPr/>
        <p:txBody>
          <a:bodyPr/>
          <a:lstStyle/>
          <a:p>
            <a:r>
              <a:rPr lang="en-IN" dirty="0"/>
              <a:t>System Design &amp; Implementation</a:t>
            </a:r>
          </a:p>
        </p:txBody>
      </p:sp>
      <p:sp>
        <p:nvSpPr>
          <p:cNvPr id="5" name="Rectangle 2">
            <a:extLst>
              <a:ext uri="{FF2B5EF4-FFF2-40B4-BE49-F238E27FC236}">
                <a16:creationId xmlns:a16="http://schemas.microsoft.com/office/drawing/2014/main" id="{15D406DB-D053-1FF7-3F8F-60FB9E69DE92}"/>
              </a:ext>
            </a:extLst>
          </p:cNvPr>
          <p:cNvSpPr>
            <a:spLocks noGrp="1" noChangeArrowheads="1"/>
          </p:cNvSpPr>
          <p:nvPr>
            <p:ph type="body" idx="1"/>
          </p:nvPr>
        </p:nvSpPr>
        <p:spPr bwMode="auto">
          <a:xfrm>
            <a:off x="954202" y="1201823"/>
            <a:ext cx="8997976" cy="1890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buFont typeface="Arial" panose="020B0604020202020204" pitchFamily="34" charset="0"/>
              <a:buChar char="•"/>
            </a:pPr>
            <a:r>
              <a:rPr lang="en-IN" sz="1600" b="1" dirty="0"/>
              <a:t>Deployment Workflow:</a:t>
            </a:r>
          </a:p>
          <a:p>
            <a:pPr marL="742950" lvl="1" indent="-285750">
              <a:buFont typeface="Arial" panose="020B0604020202020204" pitchFamily="34" charset="0"/>
              <a:buChar char="•"/>
            </a:pPr>
            <a:r>
              <a:rPr lang="en-IN" sz="1600" dirty="0"/>
              <a:t>Frontend built using React.js for responsive design.</a:t>
            </a:r>
          </a:p>
          <a:p>
            <a:pPr marL="742950" lvl="1" indent="-285750">
              <a:buFont typeface="Arial" panose="020B0604020202020204" pitchFamily="34" charset="0"/>
              <a:buChar char="•"/>
            </a:pPr>
            <a:r>
              <a:rPr lang="en-IN" sz="1600" dirty="0"/>
              <a:t>Backend Flask API managing OCR, blockchain transactions, and IPFS storage.</a:t>
            </a:r>
          </a:p>
          <a:p>
            <a:pPr marL="742950" lvl="1" indent="-285750">
              <a:buFont typeface="Arial" panose="020B0604020202020204" pitchFamily="34" charset="0"/>
              <a:buChar char="•"/>
            </a:pPr>
            <a:r>
              <a:rPr lang="en-IN" sz="1600" dirty="0"/>
              <a:t>Smart contracts deployed using Solidity on Ethereum blockchain.</a:t>
            </a:r>
          </a:p>
          <a:p>
            <a:pPr marL="742950" lvl="1" indent="-285750">
              <a:buFont typeface="Arial" panose="020B0604020202020204" pitchFamily="34" charset="0"/>
              <a:buChar char="•"/>
            </a:pPr>
            <a:r>
              <a:rPr lang="en-IN" sz="1600" dirty="0"/>
              <a:t>Ganache utilized for blockchain testing environment.</a:t>
            </a:r>
          </a:p>
          <a:p>
            <a:pPr marL="742950" lvl="1" indent="-285750">
              <a:buFont typeface="Arial" panose="020B0604020202020204" pitchFamily="34" charset="0"/>
              <a:buChar char="•"/>
            </a:pPr>
            <a:r>
              <a:rPr lang="en-IN" sz="1600" dirty="0"/>
              <a:t>MetaMask for secure blockchain interactions.</a:t>
            </a:r>
          </a:p>
        </p:txBody>
      </p:sp>
    </p:spTree>
    <p:extLst>
      <p:ext uri="{BB962C8B-B14F-4D97-AF65-F5344CB8AC3E}">
        <p14:creationId xmlns:p14="http://schemas.microsoft.com/office/powerpoint/2010/main" val="1536793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404FC-5CE6-A1FA-8987-D29F2197D041}"/>
              </a:ext>
            </a:extLst>
          </p:cNvPr>
          <p:cNvSpPr>
            <a:spLocks noGrp="1"/>
          </p:cNvSpPr>
          <p:nvPr>
            <p:ph type="title"/>
          </p:nvPr>
        </p:nvSpPr>
        <p:spPr/>
        <p:txBody>
          <a:bodyPr/>
          <a:lstStyle/>
          <a:p>
            <a:r>
              <a:rPr lang="en-IN" dirty="0"/>
              <a:t>Results</a:t>
            </a:r>
          </a:p>
        </p:txBody>
      </p:sp>
      <p:pic>
        <p:nvPicPr>
          <p:cNvPr id="4" name="Picture 3">
            <a:extLst>
              <a:ext uri="{FF2B5EF4-FFF2-40B4-BE49-F238E27FC236}">
                <a16:creationId xmlns:a16="http://schemas.microsoft.com/office/drawing/2014/main" id="{652E1E0F-CBAC-AAEB-7AA9-7E1DAA559F2F}"/>
              </a:ext>
            </a:extLst>
          </p:cNvPr>
          <p:cNvPicPr>
            <a:picLocks noChangeAspect="1"/>
          </p:cNvPicPr>
          <p:nvPr/>
        </p:nvPicPr>
        <p:blipFill>
          <a:blip r:embed="rId2"/>
          <a:stretch>
            <a:fillRect/>
          </a:stretch>
        </p:blipFill>
        <p:spPr>
          <a:xfrm>
            <a:off x="1998482" y="1249437"/>
            <a:ext cx="8847056" cy="4742160"/>
          </a:xfrm>
          <a:prstGeom prst="rect">
            <a:avLst/>
          </a:prstGeom>
        </p:spPr>
      </p:pic>
    </p:spTree>
    <p:extLst>
      <p:ext uri="{BB962C8B-B14F-4D97-AF65-F5344CB8AC3E}">
        <p14:creationId xmlns:p14="http://schemas.microsoft.com/office/powerpoint/2010/main" val="2707058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599E-EC0C-57AE-DD82-12C2BE7E2EB7}"/>
              </a:ext>
            </a:extLst>
          </p:cNvPr>
          <p:cNvSpPr>
            <a:spLocks noGrp="1"/>
          </p:cNvSpPr>
          <p:nvPr>
            <p:ph type="title"/>
          </p:nvPr>
        </p:nvSpPr>
        <p:spPr/>
        <p:txBody>
          <a:bodyPr/>
          <a:lstStyle/>
          <a:p>
            <a:r>
              <a:rPr lang="en-IN" dirty="0"/>
              <a:t>Results</a:t>
            </a:r>
          </a:p>
        </p:txBody>
      </p:sp>
      <p:pic>
        <p:nvPicPr>
          <p:cNvPr id="4" name="Picture 3">
            <a:extLst>
              <a:ext uri="{FF2B5EF4-FFF2-40B4-BE49-F238E27FC236}">
                <a16:creationId xmlns:a16="http://schemas.microsoft.com/office/drawing/2014/main" id="{0257EDE7-C88C-DA6B-9B38-0D91D4290743}"/>
              </a:ext>
            </a:extLst>
          </p:cNvPr>
          <p:cNvPicPr>
            <a:picLocks noChangeAspect="1"/>
          </p:cNvPicPr>
          <p:nvPr/>
        </p:nvPicPr>
        <p:blipFill>
          <a:blip r:embed="rId2"/>
          <a:stretch>
            <a:fillRect/>
          </a:stretch>
        </p:blipFill>
        <p:spPr>
          <a:xfrm>
            <a:off x="1611984" y="1164188"/>
            <a:ext cx="8295587" cy="4909524"/>
          </a:xfrm>
          <a:prstGeom prst="rect">
            <a:avLst/>
          </a:prstGeom>
        </p:spPr>
      </p:pic>
    </p:spTree>
    <p:extLst>
      <p:ext uri="{BB962C8B-B14F-4D97-AF65-F5344CB8AC3E}">
        <p14:creationId xmlns:p14="http://schemas.microsoft.com/office/powerpoint/2010/main" val="17180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officeArt object" descr="Picture 4">
            <a:extLst>
              <a:ext uri="{FF2B5EF4-FFF2-40B4-BE49-F238E27FC236}">
                <a16:creationId xmlns:a16="http://schemas.microsoft.com/office/drawing/2014/main" id="{C1E26A39-6053-1D26-5FF8-8AB20171F755}"/>
              </a:ext>
            </a:extLst>
          </p:cNvPr>
          <p:cNvPicPr/>
          <p:nvPr/>
        </p:nvPicPr>
        <p:blipFill>
          <a:blip r:embed="rId3"/>
          <a:stretch>
            <a:fillRect/>
          </a:stretch>
        </p:blipFill>
        <p:spPr>
          <a:xfrm>
            <a:off x="1560117" y="1032464"/>
            <a:ext cx="9224148" cy="5028972"/>
          </a:xfrm>
          <a:prstGeom prst="rect">
            <a:avLst/>
          </a:prstGeom>
          <a:ln w="12700" cap="flat">
            <a:noFill/>
            <a:miter lim="400000"/>
          </a:ln>
          <a:effectLst/>
        </p:spPr>
      </p:pic>
    </p:spTree>
    <p:extLst>
      <p:ext uri="{BB962C8B-B14F-4D97-AF65-F5344CB8AC3E}">
        <p14:creationId xmlns:p14="http://schemas.microsoft.com/office/powerpoint/2010/main" val="47989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553F-93EE-1F4D-E7AE-DB57D454C94A}"/>
              </a:ext>
            </a:extLst>
          </p:cNvPr>
          <p:cNvSpPr>
            <a:spLocks noGrp="1"/>
          </p:cNvSpPr>
          <p:nvPr>
            <p:ph type="title"/>
          </p:nvPr>
        </p:nvSpPr>
        <p:spPr/>
        <p:txBody>
          <a:bodyPr/>
          <a:lstStyle/>
          <a:p>
            <a:r>
              <a:rPr lang="en-IN" dirty="0"/>
              <a:t>Conclusion</a:t>
            </a:r>
          </a:p>
        </p:txBody>
      </p:sp>
      <p:sp>
        <p:nvSpPr>
          <p:cNvPr id="3" name="Text Placeholder 2">
            <a:extLst>
              <a:ext uri="{FF2B5EF4-FFF2-40B4-BE49-F238E27FC236}">
                <a16:creationId xmlns:a16="http://schemas.microsoft.com/office/drawing/2014/main" id="{C89529EE-0DE8-ABB3-07AF-22F4596CD292}"/>
              </a:ext>
            </a:extLst>
          </p:cNvPr>
          <p:cNvSpPr>
            <a:spLocks noGrp="1"/>
          </p:cNvSpPr>
          <p:nvPr>
            <p:ph type="body" idx="1"/>
          </p:nvPr>
        </p:nvSpPr>
        <p:spPr/>
        <p:txBody>
          <a:bodyPr>
            <a:normAutofit/>
          </a:bodyPr>
          <a:lstStyle/>
          <a:p>
            <a:r>
              <a:rPr lang="en-US" sz="1600" dirty="0"/>
              <a:t>The project provides a reliable, decentralized, and efficient system for automated document verification. By integrating Ethereum blockchain, IPFS decentralized storage, and Amazon </a:t>
            </a:r>
            <a:r>
              <a:rPr lang="en-US" sz="1600" dirty="0" err="1"/>
              <a:t>Textract</a:t>
            </a:r>
            <a:r>
              <a:rPr lang="en-US" sz="1600" dirty="0"/>
              <a:t>, the solution significantly enhances security, authenticity, and reliability in document management.</a:t>
            </a:r>
          </a:p>
        </p:txBody>
      </p:sp>
    </p:spTree>
    <p:extLst>
      <p:ext uri="{BB962C8B-B14F-4D97-AF65-F5344CB8AC3E}">
        <p14:creationId xmlns:p14="http://schemas.microsoft.com/office/powerpoint/2010/main" val="4018909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61517D15-2F2C-9249-15B2-94F906D5119B}"/>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59F3F323-523B-1DEF-9004-A9C63C3347E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A5F38206-871A-50A1-3B18-429402D35520}"/>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a:buNone/>
            </a:pPr>
            <a:r>
              <a:rPr lang="en-IN" sz="1600" dirty="0"/>
              <a:t>[1] Amazon Web Services, "Amazon </a:t>
            </a:r>
            <a:r>
              <a:rPr lang="en-IN" sz="1600" dirty="0" err="1"/>
              <a:t>Textract</a:t>
            </a:r>
            <a:r>
              <a:rPr lang="en-IN" sz="1600" dirty="0"/>
              <a:t> Developer Guide," AWS Documentation, 2024. [Online]. Available: </a:t>
            </a:r>
            <a:r>
              <a:rPr lang="en-IN" sz="1600" dirty="0">
                <a:hlinkClick r:id="rId3"/>
              </a:rPr>
              <a:t>https://docs.aws.amazon.com/textract/latest/dg/Welcome.html</a:t>
            </a:r>
            <a:endParaRPr lang="en-IN" sz="1600" dirty="0"/>
          </a:p>
          <a:p>
            <a:pPr>
              <a:buNone/>
            </a:pPr>
            <a:r>
              <a:rPr lang="en-IN" sz="1600" dirty="0"/>
              <a:t>[2] Ethereum Foundation, "Ethereum Developer Documentation," Ethereum, 2024. [Online]. Available: https://ethereum.org/developers/docs</a:t>
            </a:r>
          </a:p>
          <a:p>
            <a:pPr>
              <a:buNone/>
            </a:pPr>
            <a:r>
              <a:rPr lang="en-IN" sz="1600" dirty="0"/>
              <a:t>[3] Protocol Labs, "IPFS Documentation," IPFS, 2024. [Online]. Available: https://docs.ipfs.io</a:t>
            </a:r>
          </a:p>
          <a:p>
            <a:pPr>
              <a:buNone/>
            </a:pPr>
            <a:r>
              <a:rPr lang="en-IN" sz="1600" dirty="0"/>
              <a:t>[4] Flask, "Flask Documentation," Pallets Projects, 2024. [Online]. Available: https://flask.palletsprojects.com</a:t>
            </a:r>
          </a:p>
          <a:p>
            <a:pPr>
              <a:buNone/>
            </a:pPr>
            <a:r>
              <a:rPr lang="en-IN" sz="1600" dirty="0"/>
              <a:t>[5] Meta Platforms Inc., "React.js Documentation," React, 2024. [Online]. Available: </a:t>
            </a:r>
            <a:r>
              <a:rPr lang="en-IN" sz="1600" dirty="0">
                <a:hlinkClick r:id="rId4"/>
              </a:rPr>
              <a:t>https://react.dev</a:t>
            </a:r>
            <a:endParaRPr lang="en-IN" sz="1600" dirty="0"/>
          </a:p>
          <a:p>
            <a:pPr>
              <a:buNone/>
            </a:pPr>
            <a:r>
              <a:rPr lang="en-IN" sz="1600" dirty="0"/>
              <a:t>[6] Ethereum Foundation, "Solidity Documentation," Solidity, 2024. [Online]. Available: https://docs.soliditylang.org</a:t>
            </a:r>
          </a:p>
          <a:p>
            <a:pPr>
              <a:buNone/>
            </a:pPr>
            <a:r>
              <a:rPr lang="en-IN" sz="1600" dirty="0"/>
              <a:t>[7] ConsenSys, "MetaMask Documentation," MetaMask, 2024. [Online]. Available: https://docs.metamask.io</a:t>
            </a:r>
          </a:p>
          <a:p>
            <a:pPr>
              <a:buNone/>
            </a:pPr>
            <a:r>
              <a:rPr lang="en-IN" sz="1600" dirty="0"/>
              <a:t>[8] Truffle Suite, "Ganache Documentation," Ganache, 2024. [Online]. Available: https://trufflesuite.com/ganache</a:t>
            </a:r>
          </a:p>
          <a:p>
            <a:pPr>
              <a:buNone/>
            </a:pPr>
            <a:r>
              <a:rPr lang="en-IN" sz="1600" dirty="0"/>
              <a:t>[9] Ethereum Foundation, "Web3.js Documentation," Ethereum, 2024. [Online]. Available: </a:t>
            </a:r>
            <a:r>
              <a:rPr lang="en-IN" sz="1600" dirty="0">
                <a:hlinkClick r:id="rId5"/>
              </a:rPr>
              <a:t>https://web3js.readthedocs.io</a:t>
            </a:r>
            <a:endParaRPr lang="en-IN" sz="1600" dirty="0"/>
          </a:p>
        </p:txBody>
      </p:sp>
    </p:spTree>
    <p:extLst>
      <p:ext uri="{BB962C8B-B14F-4D97-AF65-F5344CB8AC3E}">
        <p14:creationId xmlns:p14="http://schemas.microsoft.com/office/powerpoint/2010/main" val="3794442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272618"/>
            <a:ext cx="11117943" cy="6374675"/>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Abstract</a:t>
            </a:r>
          </a:p>
          <a:p>
            <a:pPr marL="495300" lvl="0" indent="-342900" algn="just">
              <a:lnSpc>
                <a:spcPct val="200000"/>
              </a:lnSpc>
              <a:spcBef>
                <a:spcPts val="0"/>
              </a:spcBef>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Literature Survey</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Objectives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Existing Methods-Drawbacks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Proposed Method</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Architecture Diagram</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Hardware and Software Details</a:t>
            </a:r>
          </a:p>
        </p:txBody>
      </p:sp>
      <p:sp>
        <p:nvSpPr>
          <p:cNvPr id="2" name="TextBox 1">
            <a:extLst>
              <a:ext uri="{FF2B5EF4-FFF2-40B4-BE49-F238E27FC236}">
                <a16:creationId xmlns:a16="http://schemas.microsoft.com/office/drawing/2014/main" id="{572B3156-8F31-26F4-EE54-832D33B4B7DC}"/>
              </a:ext>
            </a:extLst>
          </p:cNvPr>
          <p:cNvSpPr txBox="1"/>
          <p:nvPr/>
        </p:nvSpPr>
        <p:spPr>
          <a:xfrm>
            <a:off x="5825765" y="1357460"/>
            <a:ext cx="6023728" cy="2478114"/>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Results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Time Line by Gantt Chart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600" b="1" dirty="0" err="1">
                <a:latin typeface="Cambria" panose="02040503050406030204" pitchFamily="18" charset="0"/>
                <a:ea typeface="Cambria" panose="02040503050406030204" pitchFamily="18" charset="0"/>
              </a:rPr>
              <a:t>Github</a:t>
            </a:r>
            <a:r>
              <a:rPr lang="en-US" sz="1600" b="1" dirty="0">
                <a:latin typeface="Cambria" panose="02040503050406030204" pitchFamily="18" charset="0"/>
                <a:ea typeface="Cambria" panose="02040503050406030204" pitchFamily="18" charset="0"/>
              </a:rPr>
              <a:t> Link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2E6E2D46-2FEE-E726-C7D2-1BB4A33ED1ED}"/>
            </a:ext>
          </a:extLst>
        </p:cNvPr>
        <p:cNvGrpSpPr/>
        <p:nvPr/>
      </p:nvGrpSpPr>
      <p:grpSpPr>
        <a:xfrm>
          <a:off x="0" y="0"/>
          <a:ext cx="0" cy="0"/>
          <a:chOff x="0" y="0"/>
          <a:chExt cx="0" cy="0"/>
        </a:xfrm>
      </p:grpSpPr>
      <p:sp>
        <p:nvSpPr>
          <p:cNvPr id="144" name="Google Shape;144;p22">
            <a:extLst>
              <a:ext uri="{FF2B5EF4-FFF2-40B4-BE49-F238E27FC236}">
                <a16:creationId xmlns:a16="http://schemas.microsoft.com/office/drawing/2014/main" id="{0D3ED6CD-92A2-2D92-BC75-34AA8C7B8DF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a:extLst>
              <a:ext uri="{FF2B5EF4-FFF2-40B4-BE49-F238E27FC236}">
                <a16:creationId xmlns:a16="http://schemas.microsoft.com/office/drawing/2014/main" id="{03B4B28A-8E18-9D7E-F96A-27D29F2464EF}"/>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a:buNone/>
            </a:pPr>
            <a:r>
              <a:rPr lang="en-IN" sz="1600" dirty="0"/>
              <a:t>[10] IEEE, "Decentralized Storage and Blockchain Verification Systems," IEEE Transactions on Data Security, vol. 5, no. 1, pp. 45–52, Jan. 2024, doi:10.1109/TDSC.2024.9876543.</a:t>
            </a:r>
          </a:p>
          <a:p>
            <a:pPr>
              <a:buNone/>
            </a:pPr>
            <a:r>
              <a:rPr lang="en-IN" sz="1600" dirty="0"/>
              <a:t>[11] IEEE Conference Proceedings, "Blockchain-Based Document Authentication," IEEE Intl. Conference on Blockchain (Blockchain-2024), pp. 100–105, 2024, doi:10.1109/Blockchain.2024.1122334.</a:t>
            </a:r>
          </a:p>
          <a:p>
            <a:pPr>
              <a:buNone/>
            </a:pPr>
            <a:r>
              <a:rPr lang="en-IN" sz="1600" dirty="0"/>
              <a:t>[12] IEEE, "Scalability of Decentralized Networks," IEEE Network, vol. 38, no. 2, pp. 30–37, Feb. 2024, doi:10.1109/MNET.2024.5678901.</a:t>
            </a:r>
          </a:p>
          <a:p>
            <a:pPr marL="76200" indent="0">
              <a:buNone/>
            </a:pPr>
            <a:r>
              <a:rPr lang="en-IN" sz="1600" dirty="0"/>
              <a:t>[13] IEEE Security &amp; Privacy, "Data Integrity with SHA-256," IEEE Transactions on Information Security, vol. 17, no. 4, pp. 12–19, Apr. 2024, doi:10.1109/TIFS.2024.1357911.</a:t>
            </a:r>
          </a:p>
        </p:txBody>
      </p:sp>
    </p:spTree>
    <p:extLst>
      <p:ext uri="{BB962C8B-B14F-4D97-AF65-F5344CB8AC3E}">
        <p14:creationId xmlns:p14="http://schemas.microsoft.com/office/powerpoint/2010/main" val="33101103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827D-36C4-C92A-26AD-5A5EC1AA0844}"/>
              </a:ext>
            </a:extLst>
          </p:cNvPr>
          <p:cNvSpPr>
            <a:spLocks noGrp="1"/>
          </p:cNvSpPr>
          <p:nvPr>
            <p:ph type="title"/>
          </p:nvPr>
        </p:nvSpPr>
        <p:spPr/>
        <p:txBody>
          <a:bodyPr/>
          <a:lstStyle/>
          <a:p>
            <a:r>
              <a:rPr lang="en-IN" dirty="0"/>
              <a:t>GITHUB LINK</a:t>
            </a:r>
          </a:p>
        </p:txBody>
      </p:sp>
      <p:sp>
        <p:nvSpPr>
          <p:cNvPr id="3" name="Text Placeholder 2">
            <a:extLst>
              <a:ext uri="{FF2B5EF4-FFF2-40B4-BE49-F238E27FC236}">
                <a16:creationId xmlns:a16="http://schemas.microsoft.com/office/drawing/2014/main" id="{B19F4D75-BD14-9720-BAC3-7B928DB6D15D}"/>
              </a:ext>
            </a:extLst>
          </p:cNvPr>
          <p:cNvSpPr>
            <a:spLocks noGrp="1"/>
          </p:cNvSpPr>
          <p:nvPr>
            <p:ph type="body" idx="1"/>
          </p:nvPr>
        </p:nvSpPr>
        <p:spPr>
          <a:xfrm>
            <a:off x="812800" y="2595154"/>
            <a:ext cx="10668000" cy="705396"/>
          </a:xfrm>
        </p:spPr>
        <p:txBody>
          <a:bodyPr>
            <a:normAutofit/>
          </a:bodyPr>
          <a:lstStyle/>
          <a:p>
            <a:pPr marL="76200" indent="0" algn="ctr">
              <a:buNone/>
            </a:pPr>
            <a:r>
              <a:rPr lang="en-IN" dirty="0">
                <a:hlinkClick r:id="rId2"/>
              </a:rPr>
              <a:t>hemsk89/PIP4004-CSE-G156</a:t>
            </a:r>
            <a:endParaRPr lang="en-IN" dirty="0"/>
          </a:p>
        </p:txBody>
      </p:sp>
    </p:spTree>
    <p:extLst>
      <p:ext uri="{BB962C8B-B14F-4D97-AF65-F5344CB8AC3E}">
        <p14:creationId xmlns:p14="http://schemas.microsoft.com/office/powerpoint/2010/main" val="1329480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Abstract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332033" y="1080650"/>
            <a:ext cx="10668000" cy="4828675"/>
          </a:xfrm>
          <a:prstGeom prst="rect">
            <a:avLst/>
          </a:prstGeom>
          <a:noFill/>
          <a:ln>
            <a:noFill/>
          </a:ln>
        </p:spPr>
        <p:txBody>
          <a:bodyPr spcFirstLastPara="1" wrap="square" lIns="91425" tIns="45700" rIns="91425" bIns="45700" anchor="t" anchorCtr="0">
            <a:normAutofit/>
          </a:bodyPr>
          <a:lstStyle/>
          <a:p>
            <a:pPr>
              <a:buNone/>
            </a:pPr>
            <a:r>
              <a:rPr lang="en-IN" sz="1600" dirty="0"/>
              <a:t>     The Comprehensive Automated Document Verification System integrates advanced blockchain technology, decentralized IPFS storage, and Amazon </a:t>
            </a:r>
            <a:r>
              <a:rPr lang="en-IN" sz="1600" dirty="0" err="1"/>
              <a:t>Textract</a:t>
            </a:r>
            <a:r>
              <a:rPr lang="en-IN" sz="1600" dirty="0"/>
              <a:t> OCR to securely verify and store document authenticity. The React.js frontend provides a user-friendly interface, while Flask backend ensures efficient communication between Amazon </a:t>
            </a:r>
            <a:r>
              <a:rPr lang="en-IN" sz="1600" dirty="0" err="1"/>
              <a:t>Textract</a:t>
            </a:r>
            <a:r>
              <a:rPr lang="en-IN" sz="1600" dirty="0"/>
              <a:t>, IPFS, and the Ethereum blockchain. This system addresses limitations in manual verification, enabling rapid, secure, and decentralized document verification.</a:t>
            </a:r>
          </a:p>
          <a:p>
            <a:pPr>
              <a:buNone/>
            </a:pPr>
            <a:endParaRPr lang="en-IN" sz="1600" dirty="0"/>
          </a:p>
          <a:p>
            <a:pPr>
              <a:buNone/>
            </a:pPr>
            <a:r>
              <a:rPr lang="en-IN" sz="1600" b="1" dirty="0"/>
              <a:t>      Keywords: </a:t>
            </a:r>
            <a:r>
              <a:rPr lang="en-IN" sz="1600" dirty="0"/>
              <a:t>Amazon </a:t>
            </a:r>
            <a:r>
              <a:rPr lang="en-IN" sz="1600" dirty="0" err="1"/>
              <a:t>Textract</a:t>
            </a:r>
            <a:r>
              <a:rPr lang="en-IN" sz="1600" dirty="0"/>
              <a:t>, Blockchain, IPFS, Flask, React.js, Ethereum, Document                Verification</a:t>
            </a:r>
          </a:p>
          <a:p>
            <a:pPr>
              <a:buNone/>
            </a:pPr>
            <a:endParaRPr lang="en-IN" sz="1600" dirty="0"/>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2" name="TextBox 1">
            <a:extLst>
              <a:ext uri="{FF2B5EF4-FFF2-40B4-BE49-F238E27FC236}">
                <a16:creationId xmlns:a16="http://schemas.microsoft.com/office/drawing/2014/main" id="{6BAFD5E4-BFF8-AE6C-1A3E-3AF2FE5BEC5E}"/>
              </a:ext>
            </a:extLst>
          </p:cNvPr>
          <p:cNvSpPr txBox="1"/>
          <p:nvPr/>
        </p:nvSpPr>
        <p:spPr>
          <a:xfrm>
            <a:off x="812800" y="1187778"/>
            <a:ext cx="11379200" cy="5016758"/>
          </a:xfrm>
          <a:prstGeom prst="rect">
            <a:avLst/>
          </a:prstGeom>
          <a:noFill/>
        </p:spPr>
        <p:txBody>
          <a:bodyPr wrap="square" rtlCol="0">
            <a:spAutoFit/>
          </a:bodyPr>
          <a:lstStyle/>
          <a:p>
            <a:pPr>
              <a:buNone/>
            </a:pPr>
            <a:r>
              <a:rPr lang="en-US" sz="1600" b="1" dirty="0"/>
              <a:t>1. Amazon </a:t>
            </a:r>
            <a:r>
              <a:rPr lang="en-US" sz="1600" b="1" dirty="0" err="1"/>
              <a:t>Textract</a:t>
            </a:r>
            <a:r>
              <a:rPr lang="en-US" sz="1600" b="1" dirty="0"/>
              <a:t> for Text Extraction:</a:t>
            </a:r>
            <a:br>
              <a:rPr lang="en-US" sz="1600" dirty="0"/>
            </a:br>
            <a:r>
              <a:rPr lang="en-US" sz="1600" dirty="0"/>
              <a:t>Amazon Web Services' documentation emphasizes Amazon </a:t>
            </a:r>
            <a:r>
              <a:rPr lang="en-US" sz="1600" dirty="0" err="1"/>
              <a:t>Textract's</a:t>
            </a:r>
            <a:r>
              <a:rPr lang="en-US" sz="1600" dirty="0"/>
              <a:t> powerful capabilities to extract textual content from scanned documents and images. </a:t>
            </a:r>
            <a:r>
              <a:rPr lang="en-US" sz="1600" dirty="0" err="1"/>
              <a:t>Textract</a:t>
            </a:r>
            <a:r>
              <a:rPr lang="en-US" sz="1600" dirty="0"/>
              <a:t> accurately handles diverse document formats, significantly enhancing the reliability and speed of data extraction workflows in various applications [1].</a:t>
            </a:r>
          </a:p>
          <a:p>
            <a:pPr>
              <a:buNone/>
            </a:pPr>
            <a:endParaRPr lang="en-US" sz="1600" dirty="0"/>
          </a:p>
          <a:p>
            <a:pPr>
              <a:buNone/>
            </a:pPr>
            <a:r>
              <a:rPr lang="en-US" sz="1600" b="1" dirty="0"/>
              <a:t>2. Ethereum Blockchain for Secure Document Storage:</a:t>
            </a:r>
            <a:br>
              <a:rPr lang="en-US" sz="1600" dirty="0"/>
            </a:br>
            <a:r>
              <a:rPr lang="en-US" sz="1600" dirty="0"/>
              <a:t>The Ethereum blockchain provides decentralized and immutable storage, ensuring secure and tamper-proof verification. Ethereum's smart contract capabilities, using Solidity language, enable automated, secure, and transparent interactions suitable for document verification scenarios [2].</a:t>
            </a:r>
          </a:p>
          <a:p>
            <a:pPr>
              <a:buNone/>
            </a:pPr>
            <a:endParaRPr lang="en-US" sz="1600" dirty="0"/>
          </a:p>
          <a:p>
            <a:pPr>
              <a:buNone/>
            </a:pPr>
            <a:r>
              <a:rPr lang="en-US" sz="1600" b="1" dirty="0"/>
              <a:t>3. </a:t>
            </a:r>
            <a:r>
              <a:rPr lang="en-US" sz="1600" b="1" dirty="0" err="1"/>
              <a:t>InterPlanetary</a:t>
            </a:r>
            <a:r>
              <a:rPr lang="en-US" sz="1600" b="1" dirty="0"/>
              <a:t> File System (IPFS) for Decentralized Storage:</a:t>
            </a:r>
            <a:br>
              <a:rPr lang="en-US" sz="1600" dirty="0"/>
            </a:br>
            <a:r>
              <a:rPr lang="en-US" sz="1600" dirty="0"/>
              <a:t>Protocol Labs' IPFS documentation details its peer-to-peer hypermedia protocol designed to decentralize the web. IPFS provides reliable storage by distributing data across a global network, significantly reducing vulnerability to central points of failure and ensuring high data availability and security [3].</a:t>
            </a:r>
          </a:p>
          <a:p>
            <a:pPr>
              <a:buNone/>
            </a:pPr>
            <a:endParaRPr lang="en-US" sz="1600" dirty="0"/>
          </a:p>
          <a:p>
            <a:r>
              <a:rPr lang="en-US" sz="1600" b="1" dirty="0"/>
              <a:t>4. Flask Framework for Backend Development:</a:t>
            </a:r>
            <a:br>
              <a:rPr lang="en-US" sz="1600" dirty="0"/>
            </a:br>
            <a:r>
              <a:rPr lang="en-US" sz="1600" dirty="0"/>
              <a:t>Flask, a micro-framework for Python, is well-regarded for its simplicity and flexibility in developing robust backend APIs. Its minimalistic design enables rapid development and easy integration with complex systems, making it ideal for applications interfacing with cloud services like Amazon </a:t>
            </a:r>
            <a:r>
              <a:rPr lang="en-US" sz="1600" dirty="0" err="1"/>
              <a:t>Textract</a:t>
            </a:r>
            <a:r>
              <a:rPr lang="en-US" sz="1600" dirty="0"/>
              <a:t> and blockchain technologies [4].</a:t>
            </a:r>
          </a:p>
          <a:p>
            <a:endParaRPr lang="en-IN" sz="1600" dirty="0"/>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4123AA1F-59B5-D6A1-4BA5-1446991B57B4}"/>
              </a:ext>
            </a:extLst>
          </p:cNvPr>
          <p:cNvSpPr txBox="1"/>
          <p:nvPr/>
        </p:nvSpPr>
        <p:spPr>
          <a:xfrm>
            <a:off x="933254" y="1093509"/>
            <a:ext cx="10668000" cy="5262979"/>
          </a:xfrm>
          <a:prstGeom prst="rect">
            <a:avLst/>
          </a:prstGeom>
          <a:noFill/>
        </p:spPr>
        <p:txBody>
          <a:bodyPr wrap="square" rtlCol="0">
            <a:spAutoFit/>
          </a:bodyPr>
          <a:lstStyle/>
          <a:p>
            <a:pPr>
              <a:buNone/>
            </a:pPr>
            <a:r>
              <a:rPr lang="en-US" sz="1600" b="1" dirty="0"/>
              <a:t>5. React.js for Interactive User Interfaces:</a:t>
            </a:r>
            <a:br>
              <a:rPr lang="en-US" sz="1600" dirty="0"/>
            </a:br>
            <a:r>
              <a:rPr lang="en-US" sz="1600" dirty="0"/>
              <a:t>React.js, developed by Meta Platforms Inc., provides a powerful and flexible JavaScript library for building user interfaces. Its component-based architecture facilitates the development of intuitive, scalable, and maintainable web applications, enhancing user experiences and frontend performance [5].</a:t>
            </a:r>
          </a:p>
          <a:p>
            <a:pPr>
              <a:buNone/>
            </a:pPr>
            <a:endParaRPr lang="en-US" sz="1600" dirty="0"/>
          </a:p>
          <a:p>
            <a:pPr>
              <a:buNone/>
            </a:pPr>
            <a:r>
              <a:rPr lang="en-US" sz="1600" b="1" dirty="0"/>
              <a:t>6. Solidity for Ethereum Smart Contracts:</a:t>
            </a:r>
            <a:br>
              <a:rPr lang="en-US" sz="1600" dirty="0"/>
            </a:br>
            <a:r>
              <a:rPr lang="en-US" sz="1600" dirty="0"/>
              <a:t>The Ethereum Foundation's Solidity documentation describes it as a high-level programming language tailored for implementing smart contracts. Solidity ensures secure and reliable deployment of decentralized applications (</a:t>
            </a:r>
            <a:r>
              <a:rPr lang="en-US" sz="1600" dirty="0" err="1"/>
              <a:t>dApps</a:t>
            </a:r>
            <a:r>
              <a:rPr lang="en-US" sz="1600" dirty="0"/>
              <a:t>), enabling automated verification processes critical for applications involving document validation and storage [6].</a:t>
            </a:r>
          </a:p>
          <a:p>
            <a:pPr>
              <a:buNone/>
            </a:pPr>
            <a:endParaRPr lang="en-US" sz="1600" dirty="0"/>
          </a:p>
          <a:p>
            <a:pPr>
              <a:buNone/>
            </a:pPr>
            <a:r>
              <a:rPr lang="en-US" sz="1600" b="1" dirty="0"/>
              <a:t>7. MetaMask for Secure Blockchain Transactions:</a:t>
            </a:r>
            <a:br>
              <a:rPr lang="en-US" sz="1600" dirty="0"/>
            </a:br>
            <a:r>
              <a:rPr lang="en-US" sz="1600" dirty="0"/>
              <a:t>MetaMask, documented by ConsenSys, is widely used for managing Ethereum wallet functionalities and facilitating secure transactions directly within users' browsers. Its secure authentication capabilities ensure user-friendly and safe interactions with blockchain applications, essential for user trust and convenience in verification systems [7].</a:t>
            </a:r>
          </a:p>
          <a:p>
            <a:pPr>
              <a:buNone/>
            </a:pPr>
            <a:endParaRPr lang="en-US" sz="1600" dirty="0"/>
          </a:p>
          <a:p>
            <a:r>
              <a:rPr lang="en-US" sz="1600" b="1" dirty="0"/>
              <a:t>8. Ganache for Ethereum Development and Testing:</a:t>
            </a:r>
            <a:br>
              <a:rPr lang="en-US" sz="1600" dirty="0"/>
            </a:br>
            <a:r>
              <a:rPr lang="en-US" sz="1600" dirty="0"/>
              <a:t>Truffle Suite's Ganache documentation provides insights into setting up personal blockchain networks for Ethereum development. Ganache simplifies local blockchain testing, enabling developers to rapidly prototype and debug smart contracts, significantly streamlining the blockchain development workflow [8].</a:t>
            </a:r>
          </a:p>
          <a:p>
            <a:endParaRPr lang="en-IN" sz="1600" dirty="0"/>
          </a:p>
        </p:txBody>
      </p:sp>
    </p:spTree>
    <p:extLst>
      <p:ext uri="{BB962C8B-B14F-4D97-AF65-F5344CB8AC3E}">
        <p14:creationId xmlns:p14="http://schemas.microsoft.com/office/powerpoint/2010/main" val="227507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C2F7A28-FBD1-2B5A-FDCF-8407B282C8B0}"/>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6C17D24-2E9D-A158-208B-642269CB977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a:extLst>
              <a:ext uri="{FF2B5EF4-FFF2-40B4-BE49-F238E27FC236}">
                <a16:creationId xmlns:a16="http://schemas.microsoft.com/office/drawing/2014/main" id="{00E07935-BFDC-FB66-EB17-CD3C0735850C}"/>
              </a:ext>
            </a:extLst>
          </p:cNvPr>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4904A857-F636-8F64-5BEE-9C06928BBF0E}"/>
              </a:ext>
            </a:extLst>
          </p:cNvPr>
          <p:cNvSpPr txBox="1"/>
          <p:nvPr/>
        </p:nvSpPr>
        <p:spPr>
          <a:xfrm>
            <a:off x="933253" y="1120384"/>
            <a:ext cx="10982227" cy="5262979"/>
          </a:xfrm>
          <a:prstGeom prst="rect">
            <a:avLst/>
          </a:prstGeom>
          <a:noFill/>
        </p:spPr>
        <p:txBody>
          <a:bodyPr wrap="square" rtlCol="0">
            <a:spAutoFit/>
          </a:bodyPr>
          <a:lstStyle/>
          <a:p>
            <a:pPr>
              <a:buNone/>
            </a:pPr>
            <a:r>
              <a:rPr lang="en-US" sz="1600" b="1" dirty="0"/>
              <a:t>9. Web3.js for Blockchain Integration:</a:t>
            </a:r>
            <a:br>
              <a:rPr lang="en-US" sz="1600" dirty="0"/>
            </a:br>
            <a:r>
              <a:rPr lang="en-US" sz="1600" dirty="0"/>
              <a:t>Ethereum Foundation describes Web3.js as the leading JavaScript library for Ethereum </a:t>
            </a:r>
            <a:r>
              <a:rPr lang="en-US" sz="1600" dirty="0" err="1"/>
              <a:t>dApps</a:t>
            </a:r>
            <a:r>
              <a:rPr lang="en-US" sz="1600" dirty="0"/>
              <a:t>. Web3.js seamlessly integrates blockchain functionality into web applications, allowing developers to interact easily with smart contracts and perform transactions, vital for dynamic verification systems [9].</a:t>
            </a:r>
          </a:p>
          <a:p>
            <a:pPr>
              <a:buNone/>
            </a:pPr>
            <a:endParaRPr lang="en-US" sz="1600" dirty="0"/>
          </a:p>
          <a:p>
            <a:pPr>
              <a:buNone/>
            </a:pPr>
            <a:r>
              <a:rPr lang="en-US" sz="1600" b="1" dirty="0"/>
              <a:t>10. Decentralized Storage and Blockchain Verification Systems:</a:t>
            </a:r>
            <a:br>
              <a:rPr lang="en-US" sz="1600" dirty="0"/>
            </a:br>
            <a:r>
              <a:rPr lang="en-US" sz="1600" dirty="0"/>
              <a:t>IEEE Transactions highlight the advantages of decentralized storage combined with blockchain verification systems. By leveraging technologies such as Ethereum blockchain and IPFS, these systems significantly reduce susceptibility to fraud and enhance data integrity, ensuring the authenticity of stored documents [10].</a:t>
            </a:r>
          </a:p>
          <a:p>
            <a:pPr>
              <a:buNone/>
            </a:pPr>
            <a:endParaRPr lang="en-US" sz="1600" dirty="0"/>
          </a:p>
          <a:p>
            <a:pPr>
              <a:buNone/>
            </a:pPr>
            <a:r>
              <a:rPr lang="en-US" sz="1600" b="1" dirty="0"/>
              <a:t>11. Blockchain-Based Document Authentication Research:</a:t>
            </a:r>
            <a:br>
              <a:rPr lang="en-US" sz="1600" dirty="0"/>
            </a:br>
            <a:r>
              <a:rPr lang="en-US" sz="1600" dirty="0"/>
              <a:t>Recent research presented at IEEE conferences discusses blockchain's potential in document authentication. Studies emphasize blockchain's ability to enhance security, transparency, and accountability in digital document management, outlining the practical implications and benefits of adopting blockchain-based solutions [11].</a:t>
            </a:r>
          </a:p>
          <a:p>
            <a:pPr>
              <a:buNone/>
            </a:pPr>
            <a:endParaRPr lang="en-US" sz="1600" dirty="0"/>
          </a:p>
          <a:p>
            <a:pPr>
              <a:buNone/>
            </a:pPr>
            <a:r>
              <a:rPr lang="en-US" sz="1600" b="1" dirty="0"/>
              <a:t>12. Scalability of Decentralized Networks (IEEE):</a:t>
            </a:r>
            <a:br>
              <a:rPr lang="en-US" sz="1600" dirty="0"/>
            </a:br>
            <a:r>
              <a:rPr lang="en-US" sz="1600" dirty="0"/>
              <a:t>IEEE literature extensively explores the scalability aspects of decentralized networks like Ethereum and IPFS. It addresses performance concerns and proposes strategies to improve efficiency and reliability, thus supporting scalable deployment in real-world document verification applications [12].</a:t>
            </a:r>
          </a:p>
          <a:p>
            <a:pPr>
              <a:buNone/>
            </a:pPr>
            <a:endParaRPr lang="en-US" sz="1600" dirty="0"/>
          </a:p>
          <a:p>
            <a:endParaRPr lang="en-IN" sz="1600" dirty="0"/>
          </a:p>
        </p:txBody>
      </p:sp>
    </p:spTree>
    <p:extLst>
      <p:ext uri="{BB962C8B-B14F-4D97-AF65-F5344CB8AC3E}">
        <p14:creationId xmlns:p14="http://schemas.microsoft.com/office/powerpoint/2010/main" val="80973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9DD40A0-3A10-7871-C4D6-FC13CB6A836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DC6C7995-01BC-32A2-C2BC-C614C9A5A545}"/>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a:lnSpc>
                <a:spcPct val="200000"/>
              </a:lnSpc>
              <a:spcBef>
                <a:spcPts val="0"/>
              </a:spcBef>
            </a:pPr>
            <a:r>
              <a:rPr lang="en-US" sz="2800" b="1" dirty="0">
                <a:latin typeface="Cambria" panose="02040503050406030204" pitchFamily="18" charset="0"/>
                <a:ea typeface="Cambria" panose="02040503050406030204" pitchFamily="18" charset="0"/>
              </a:rPr>
              <a:t>Literature Survey</a:t>
            </a:r>
          </a:p>
        </p:txBody>
      </p:sp>
      <p:sp>
        <p:nvSpPr>
          <p:cNvPr id="115" name="Google Shape;115;p17">
            <a:extLst>
              <a:ext uri="{FF2B5EF4-FFF2-40B4-BE49-F238E27FC236}">
                <a16:creationId xmlns:a16="http://schemas.microsoft.com/office/drawing/2014/main" id="{D0750A57-ADD0-D441-66CD-D394A477A9FA}"/>
              </a:ext>
            </a:extLst>
          </p:cNvPr>
          <p:cNvSpPr txBox="1">
            <a:spLocks noGrp="1"/>
          </p:cNvSpPr>
          <p:nvPr>
            <p:ph type="body" idx="1"/>
          </p:nvPr>
        </p:nvSpPr>
        <p:spPr>
          <a:xfrm>
            <a:off x="812800" y="1219200"/>
            <a:ext cx="9967495" cy="4716379"/>
          </a:xfrm>
          <a:prstGeom prst="rect">
            <a:avLst/>
          </a:prstGeom>
          <a:noFill/>
          <a:ln>
            <a:noFill/>
          </a:ln>
        </p:spPr>
        <p:txBody>
          <a:bodyPr spcFirstLastPara="1" wrap="square" lIns="91425" tIns="45700" rIns="91425" bIns="45700" anchor="t" anchorCtr="0">
            <a:normAutofit/>
          </a:bodyPr>
          <a:lstStyle/>
          <a:p>
            <a:pPr marL="438150" indent="-285750" algn="just">
              <a:spcBef>
                <a:spcPts val="0"/>
              </a:spcBef>
              <a:buSzPct val="100000"/>
            </a:pPr>
            <a:endParaRPr lang="en-US" sz="1800" dirty="0">
              <a:latin typeface="Cambria" panose="02040503050406030204" pitchFamily="18" charset="0"/>
              <a:ea typeface="Cambria" panose="02040503050406030204" pitchFamily="18" charset="0"/>
            </a:endParaRPr>
          </a:p>
          <a:p>
            <a:pPr marL="438150" indent="-285750" algn="just">
              <a:spcBef>
                <a:spcPts val="0"/>
              </a:spcBef>
              <a:buSzPct val="100000"/>
            </a:pPr>
            <a:endParaRPr lang="en-IN" sz="18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800"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93DB16FB-8D2B-7EE4-A1A9-3E3A8DA5F6DD}"/>
              </a:ext>
            </a:extLst>
          </p:cNvPr>
          <p:cNvSpPr txBox="1"/>
          <p:nvPr/>
        </p:nvSpPr>
        <p:spPr>
          <a:xfrm>
            <a:off x="933254" y="1073250"/>
            <a:ext cx="10982227" cy="1077218"/>
          </a:xfrm>
          <a:prstGeom prst="rect">
            <a:avLst/>
          </a:prstGeom>
          <a:noFill/>
        </p:spPr>
        <p:txBody>
          <a:bodyPr wrap="square" rtlCol="0">
            <a:spAutoFit/>
          </a:bodyPr>
          <a:lstStyle/>
          <a:p>
            <a:r>
              <a:rPr lang="en-US" sz="1600" b="1" dirty="0"/>
              <a:t>13. Data Integrity with Cryptographic Hashing (SHA-256):</a:t>
            </a:r>
            <a:br>
              <a:rPr lang="en-US" sz="1600" dirty="0"/>
            </a:br>
            <a:r>
              <a:rPr lang="en-US" sz="1600" dirty="0"/>
              <a:t>Cryptographic hashing (specifically SHA-256) is crucial in ensuring data integrity and verification. IEEE articles underline SHA-256's robustness, highlighting its extensive use in secure blockchain transactions, ensuring document authenticity through tamper-evident hashing [13].</a:t>
            </a:r>
          </a:p>
        </p:txBody>
      </p:sp>
    </p:spTree>
    <p:extLst>
      <p:ext uri="{BB962C8B-B14F-4D97-AF65-F5344CB8AC3E}">
        <p14:creationId xmlns:p14="http://schemas.microsoft.com/office/powerpoint/2010/main" val="1386332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Objectives</a:t>
            </a:r>
          </a:p>
        </p:txBody>
      </p:sp>
      <p:sp>
        <p:nvSpPr>
          <p:cNvPr id="2" name="TextBox 1">
            <a:extLst>
              <a:ext uri="{FF2B5EF4-FFF2-40B4-BE49-F238E27FC236}">
                <a16:creationId xmlns:a16="http://schemas.microsoft.com/office/drawing/2014/main" id="{7AEE8A0B-D040-68D7-A748-45EB1D125128}"/>
              </a:ext>
            </a:extLst>
          </p:cNvPr>
          <p:cNvSpPr txBox="1"/>
          <p:nvPr/>
        </p:nvSpPr>
        <p:spPr>
          <a:xfrm>
            <a:off x="961534" y="1244338"/>
            <a:ext cx="10519266" cy="1569660"/>
          </a:xfrm>
          <a:prstGeom prst="rect">
            <a:avLst/>
          </a:prstGeom>
          <a:noFill/>
        </p:spPr>
        <p:txBody>
          <a:bodyPr wrap="square" rtlCol="0">
            <a:spAutoFit/>
          </a:bodyPr>
          <a:lstStyle/>
          <a:p>
            <a:pPr>
              <a:buFont typeface="Arial" panose="020B0604020202020204" pitchFamily="34" charset="0"/>
              <a:buChar char="•"/>
            </a:pPr>
            <a:r>
              <a:rPr lang="en-US" sz="1600" dirty="0"/>
              <a:t>To automate and secure document verification through blockchain technology.</a:t>
            </a:r>
          </a:p>
          <a:p>
            <a:pPr>
              <a:buFont typeface="Arial" panose="020B0604020202020204" pitchFamily="34" charset="0"/>
              <a:buChar char="•"/>
            </a:pPr>
            <a:r>
              <a:rPr lang="en-US" sz="1600" dirty="0"/>
              <a:t>To leverage Amazon </a:t>
            </a:r>
            <a:r>
              <a:rPr lang="en-US" sz="1600" dirty="0" err="1"/>
              <a:t>Textract</a:t>
            </a:r>
            <a:r>
              <a:rPr lang="en-US" sz="1600" dirty="0"/>
              <a:t> for efficient text extraction from various document types.</a:t>
            </a:r>
          </a:p>
          <a:p>
            <a:pPr>
              <a:buFont typeface="Arial" panose="020B0604020202020204" pitchFamily="34" charset="0"/>
              <a:buChar char="•"/>
            </a:pPr>
            <a:r>
              <a:rPr lang="en-US" sz="1600" dirty="0"/>
              <a:t>To provide decentralized document storage using IPFS.</a:t>
            </a:r>
          </a:p>
          <a:p>
            <a:pPr>
              <a:buFont typeface="Arial" panose="020B0604020202020204" pitchFamily="34" charset="0"/>
              <a:buChar char="•"/>
            </a:pPr>
            <a:r>
              <a:rPr lang="en-US" sz="1600" dirty="0"/>
              <a:t>To develop an intuitive user interface using React.js integrated with Flask backend.</a:t>
            </a:r>
          </a:p>
          <a:p>
            <a:pPr>
              <a:buFont typeface="Arial" panose="020B0604020202020204" pitchFamily="34" charset="0"/>
              <a:buChar char="•"/>
            </a:pPr>
            <a:r>
              <a:rPr lang="en-US" sz="1600" dirty="0"/>
              <a:t>To ensure document authenticity and integrity, supporting secure data management practices.</a:t>
            </a:r>
          </a:p>
          <a:p>
            <a:endParaRPr lang="en-IN" sz="1600" dirty="0"/>
          </a:p>
        </p:txBody>
      </p:sp>
    </p:spTree>
    <p:extLst>
      <p:ext uri="{BB962C8B-B14F-4D97-AF65-F5344CB8AC3E}">
        <p14:creationId xmlns:p14="http://schemas.microsoft.com/office/powerpoint/2010/main" val="3338832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gn="just" rtl="0">
              <a:lnSpc>
                <a:spcPct val="200000"/>
              </a:lnSpc>
              <a:spcBef>
                <a:spcPts val="0"/>
              </a:spcBef>
              <a:spcAft>
                <a:spcPts val="0"/>
              </a:spcAft>
              <a:buClr>
                <a:schemeClr val="dk1"/>
              </a:buClr>
              <a:buSzPts val="2400"/>
            </a:pPr>
            <a:r>
              <a:rPr lang="en-US" sz="2800" b="1" dirty="0">
                <a:latin typeface="Cambria" panose="02040503050406030204" pitchFamily="18" charset="0"/>
                <a:ea typeface="Cambria" panose="02040503050406030204" pitchFamily="18" charset="0"/>
              </a:rPr>
              <a:t>Existing Methods-Drawbacks</a:t>
            </a:r>
          </a:p>
        </p:txBody>
      </p:sp>
      <p:sp>
        <p:nvSpPr>
          <p:cNvPr id="2" name="TextBox 1">
            <a:extLst>
              <a:ext uri="{FF2B5EF4-FFF2-40B4-BE49-F238E27FC236}">
                <a16:creationId xmlns:a16="http://schemas.microsoft.com/office/drawing/2014/main" id="{E09EB08E-2491-FABF-5B72-2DEEFE0172B5}"/>
              </a:ext>
            </a:extLst>
          </p:cNvPr>
          <p:cNvSpPr txBox="1"/>
          <p:nvPr/>
        </p:nvSpPr>
        <p:spPr>
          <a:xfrm>
            <a:off x="1071716" y="1077899"/>
            <a:ext cx="10048567" cy="2062103"/>
          </a:xfrm>
          <a:prstGeom prst="rect">
            <a:avLst/>
          </a:prstGeom>
          <a:noFill/>
        </p:spPr>
        <p:txBody>
          <a:bodyPr wrap="square" rtlCol="0">
            <a:spAutoFit/>
          </a:bodyPr>
          <a:lstStyle/>
          <a:p>
            <a:pPr>
              <a:buFont typeface="+mj-lt"/>
              <a:buAutoNum type="arabicPeriod"/>
            </a:pPr>
            <a:r>
              <a:rPr lang="en-US" sz="1600" b="1" dirty="0"/>
              <a:t>Manual Verification:</a:t>
            </a:r>
          </a:p>
          <a:p>
            <a:pPr marL="742950" lvl="1" indent="-285750">
              <a:buFont typeface="+mj-lt"/>
              <a:buAutoNum type="arabicPeriod"/>
            </a:pPr>
            <a:r>
              <a:rPr lang="en-US" sz="1600" dirty="0"/>
              <a:t>Time-consuming, prone to errors, subjective, and costly.</a:t>
            </a:r>
          </a:p>
          <a:p>
            <a:pPr marL="742950" lvl="1" indent="-285750">
              <a:buFont typeface="+mj-lt"/>
              <a:buAutoNum type="arabicPeriod"/>
            </a:pPr>
            <a:endParaRPr lang="en-US" sz="1600" dirty="0"/>
          </a:p>
          <a:p>
            <a:pPr>
              <a:buFont typeface="+mj-lt"/>
              <a:buAutoNum type="arabicPeriod"/>
            </a:pPr>
            <a:r>
              <a:rPr lang="en-US" sz="1600" b="1" dirty="0"/>
              <a:t>Traditional OCR:</a:t>
            </a:r>
          </a:p>
          <a:p>
            <a:pPr marL="742950" lvl="1" indent="-285750">
              <a:buFont typeface="+mj-lt"/>
              <a:buAutoNum type="arabicPeriod"/>
            </a:pPr>
            <a:r>
              <a:rPr lang="en-US" sz="1600" dirty="0"/>
              <a:t>Poor handling of low-quality scans and complex document structures.</a:t>
            </a:r>
          </a:p>
          <a:p>
            <a:pPr marL="742950" lvl="1" indent="-285750">
              <a:buFont typeface="+mj-lt"/>
              <a:buAutoNum type="arabicPeriod"/>
            </a:pPr>
            <a:endParaRPr lang="en-US" sz="1600" dirty="0"/>
          </a:p>
          <a:p>
            <a:pPr>
              <a:buFont typeface="+mj-lt"/>
              <a:buAutoNum type="arabicPeriod"/>
            </a:pPr>
            <a:r>
              <a:rPr lang="en-US" sz="1600" b="1" dirty="0"/>
              <a:t>Centralized Storage:</a:t>
            </a:r>
          </a:p>
          <a:p>
            <a:pPr marL="742950" lvl="1" indent="-285750">
              <a:buFont typeface="+mj-lt"/>
              <a:buAutoNum type="arabicPeriod"/>
            </a:pPr>
            <a:r>
              <a:rPr lang="en-US" sz="1600" dirty="0"/>
              <a:t>Single points of failure, vulnerable to data manipulation and breaches.</a:t>
            </a:r>
          </a:p>
        </p:txBody>
      </p:sp>
    </p:spTree>
    <p:extLst>
      <p:ext uri="{BB962C8B-B14F-4D97-AF65-F5344CB8AC3E}">
        <p14:creationId xmlns:p14="http://schemas.microsoft.com/office/powerpoint/2010/main" val="3542455511"/>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C25D90-FB39-400C-9212-5D2D7E53C8DF}">
  <ds:schemaRefs>
    <ds:schemaRef ds:uri="http://schemas.microsoft.com/office/2006/metadata/properties"/>
    <ds:schemaRef ds:uri="http://www.w3.org/2000/xmlns/"/>
    <ds:schemaRef ds:uri="ed62f681-7444-4666-891e-c71d42de2ddf"/>
    <ds:schemaRef ds:uri="http://schemas.microsoft.com/office/infopath/2007/PartnerControls"/>
    <ds:schemaRef ds:uri="b8676f30-e579-463a-a8aa-821338b00374"/>
    <ds:schemaRef ds:uri="http://www.w3.org/2001/XMLSchema-instance"/>
  </ds:schemaRefs>
</ds:datastoreItem>
</file>

<file path=customXml/itemProps2.xml><?xml version="1.0" encoding="utf-8"?>
<ds:datastoreItem xmlns:ds="http://schemas.openxmlformats.org/officeDocument/2006/customXml" ds:itemID="{4D827541-EAC1-43CE-B00F-9B0B78BA76AA}">
  <ds:schemaRefs>
    <ds:schemaRef ds:uri="http://schemas.microsoft.com/office/2006/metadata/contentType"/>
    <ds:schemaRef ds:uri="http://schemas.microsoft.com/office/2006/metadata/properties/metaAttributes"/>
    <ds:schemaRef ds:uri="http://www.w3.org/2000/xmlns/"/>
    <ds:schemaRef ds:uri="http://www.w3.org/2001/XMLSchema"/>
    <ds:schemaRef ds:uri="ed62f681-7444-4666-891e-c71d42de2ddf"/>
    <ds:schemaRef ds:uri="b8676f30-e579-463a-a8aa-821338b0037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DB44DD-4B4A-4035-907A-941532EA23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1791</TotalTime>
  <Words>1770</Words>
  <Application>Microsoft Office PowerPoint</Application>
  <PresentationFormat>Widescreen</PresentationFormat>
  <Paragraphs>140</Paragraphs>
  <Slides>22</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Cambria</vt:lpstr>
      <vt:lpstr>Times New Roman</vt:lpstr>
      <vt:lpstr>Verdana</vt:lpstr>
      <vt:lpstr>Wingdings</vt:lpstr>
      <vt:lpstr>Bioinformatics</vt:lpstr>
      <vt:lpstr>PROJECT TITLE :  Comprehensive Automated Document Verification System Using Blockchain &amp; AI</vt:lpstr>
      <vt:lpstr>Content</vt:lpstr>
      <vt:lpstr>Abstract</vt:lpstr>
      <vt:lpstr>Literature Survey</vt:lpstr>
      <vt:lpstr>Literature Survey</vt:lpstr>
      <vt:lpstr>Literature Survey</vt:lpstr>
      <vt:lpstr>Literature Survey</vt:lpstr>
      <vt:lpstr>Objectives</vt:lpstr>
      <vt:lpstr>Existing Methods-Drawbacks</vt:lpstr>
      <vt:lpstr>Proposed Method</vt:lpstr>
      <vt:lpstr>Hardware and Software Details</vt:lpstr>
      <vt:lpstr>Architecture Diagram</vt:lpstr>
      <vt:lpstr>System Design &amp; Implementation</vt:lpstr>
      <vt:lpstr>System Design &amp; Implementation</vt:lpstr>
      <vt:lpstr>Results</vt:lpstr>
      <vt:lpstr>Results</vt:lpstr>
      <vt:lpstr>Timeline of the Project (Gantt Chart)</vt:lpstr>
      <vt:lpstr>Conclusion</vt:lpstr>
      <vt:lpstr>References (IEEE Paper format)</vt:lpstr>
      <vt:lpstr>References (IEEE Paper format)</vt:lpstr>
      <vt:lpstr>GITHUB LINK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HEMANTH SK</cp:lastModifiedBy>
  <cp:revision>52</cp:revision>
  <dcterms:modified xsi:type="dcterms:W3CDTF">2025-03-20T20:06:12Z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