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69" r:id="rId4"/>
    <p:sldId id="268" r:id="rId5"/>
    <p:sldId id="274" r:id="rId6"/>
    <p:sldId id="273" r:id="rId7"/>
    <p:sldId id="272" r:id="rId8"/>
    <p:sldId id="271" r:id="rId9"/>
    <p:sldId id="270"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NTH SK" userId="6f5cbde95ed6f659" providerId="LiveId" clId="{C26DB3A0-A2B9-47E3-A232-ED5BA1774C32}"/>
    <pc:docChg chg="undo custSel addSld modSld sldOrd">
      <pc:chgData name="HEMANTH SK" userId="6f5cbde95ed6f659" providerId="LiveId" clId="{C26DB3A0-A2B9-47E3-A232-ED5BA1774C32}" dt="2025-03-03T08:28:30.688" v="571" actId="20577"/>
      <pc:docMkLst>
        <pc:docMk/>
      </pc:docMkLst>
      <pc:sldChg chg="modSp mod">
        <pc:chgData name="HEMANTH SK" userId="6f5cbde95ed6f659" providerId="LiveId" clId="{C26DB3A0-A2B9-47E3-A232-ED5BA1774C32}" dt="2025-03-03T08:28:30.688" v="571" actId="20577"/>
        <pc:sldMkLst>
          <pc:docMk/>
          <pc:sldMk cId="0" sldId="256"/>
        </pc:sldMkLst>
        <pc:spChg chg="mod">
          <ac:chgData name="HEMANTH SK" userId="6f5cbde95ed6f659" providerId="LiveId" clId="{C26DB3A0-A2B9-47E3-A232-ED5BA1774C32}" dt="2025-02-07T05:41:18.116" v="102" actId="207"/>
          <ac:spMkLst>
            <pc:docMk/>
            <pc:sldMk cId="0" sldId="256"/>
            <ac:spMk id="8" creationId="{00000000-0000-0000-0000-000000000000}"/>
          </ac:spMkLst>
        </pc:spChg>
        <pc:spChg chg="mod">
          <ac:chgData name="HEMANTH SK" userId="6f5cbde95ed6f659" providerId="LiveId" clId="{C26DB3A0-A2B9-47E3-A232-ED5BA1774C32}" dt="2025-03-03T08:25:22.336" v="537" actId="20577"/>
          <ac:spMkLst>
            <pc:docMk/>
            <pc:sldMk cId="0" sldId="256"/>
            <ac:spMk id="88" creationId="{00000000-0000-0000-0000-000000000000}"/>
          </ac:spMkLst>
        </pc:spChg>
        <pc:spChg chg="mod">
          <ac:chgData name="HEMANTH SK" userId="6f5cbde95ed6f659" providerId="LiveId" clId="{C26DB3A0-A2B9-47E3-A232-ED5BA1774C32}" dt="2025-03-03T08:28:30.688" v="571" actId="20577"/>
          <ac:spMkLst>
            <pc:docMk/>
            <pc:sldMk cId="0" sldId="256"/>
            <ac:spMk id="90" creationId="{00000000-0000-0000-0000-000000000000}"/>
          </ac:spMkLst>
        </pc:spChg>
        <pc:graphicFrameChg chg="modGraphic">
          <ac:chgData name="HEMANTH SK" userId="6f5cbde95ed6f659" providerId="LiveId" clId="{C26DB3A0-A2B9-47E3-A232-ED5BA1774C32}" dt="2025-03-03T08:25:14.182" v="532" actId="2164"/>
          <ac:graphicFrameMkLst>
            <pc:docMk/>
            <pc:sldMk cId="0" sldId="256"/>
            <ac:graphicFrameMk id="89" creationId="{00000000-0000-0000-0000-000000000000}"/>
          </ac:graphicFrameMkLst>
        </pc:graphicFrameChg>
      </pc:sldChg>
      <pc:sldChg chg="addSp modSp mod">
        <pc:chgData name="HEMANTH SK" userId="6f5cbde95ed6f659" providerId="LiveId" clId="{C26DB3A0-A2B9-47E3-A232-ED5BA1774C32}" dt="2025-02-07T06:09:47.696" v="520" actId="20577"/>
        <pc:sldMkLst>
          <pc:docMk/>
          <pc:sldMk cId="0" sldId="265"/>
        </pc:sldMkLst>
        <pc:spChg chg="add mod">
          <ac:chgData name="HEMANTH SK" userId="6f5cbde95ed6f659" providerId="LiveId" clId="{C26DB3A0-A2B9-47E3-A232-ED5BA1774C32}" dt="2025-02-07T06:09:47.696" v="520" actId="20577"/>
          <ac:spMkLst>
            <pc:docMk/>
            <pc:sldMk cId="0" sldId="265"/>
            <ac:spMk id="3" creationId="{73B47C12-5CD5-CE74-D021-B7A224A08CF3}"/>
          </ac:spMkLst>
        </pc:spChg>
        <pc:spChg chg="mod">
          <ac:chgData name="HEMANTH SK" userId="6f5cbde95ed6f659" providerId="LiveId" clId="{C26DB3A0-A2B9-47E3-A232-ED5BA1774C32}" dt="2025-02-07T06:07:15.547" v="498" actId="20577"/>
          <ac:spMkLst>
            <pc:docMk/>
            <pc:sldMk cId="0" sldId="265"/>
            <ac:spMk id="145" creationId="{00000000-0000-0000-0000-000000000000}"/>
          </ac:spMkLst>
        </pc:spChg>
      </pc:sldChg>
      <pc:sldChg chg="modSp mod">
        <pc:chgData name="HEMANTH SK" userId="6f5cbde95ed6f659" providerId="LiveId" clId="{C26DB3A0-A2B9-47E3-A232-ED5BA1774C32}" dt="2025-02-07T05:48:43.421" v="316"/>
        <pc:sldMkLst>
          <pc:docMk/>
          <pc:sldMk cId="2856357337" sldId="268"/>
        </pc:sldMkLst>
        <pc:spChg chg="mod">
          <ac:chgData name="HEMANTH SK" userId="6f5cbde95ed6f659" providerId="LiveId" clId="{C26DB3A0-A2B9-47E3-A232-ED5BA1774C32}" dt="2025-02-07T05:48:43.421" v="316"/>
          <ac:spMkLst>
            <pc:docMk/>
            <pc:sldMk cId="2856357337" sldId="268"/>
            <ac:spMk id="5" creationId="{00000000-0000-0000-0000-000000000000}"/>
          </ac:spMkLst>
        </pc:spChg>
      </pc:sldChg>
      <pc:sldChg chg="modSp mod">
        <pc:chgData name="HEMANTH SK" userId="6f5cbde95ed6f659" providerId="LiveId" clId="{C26DB3A0-A2B9-47E3-A232-ED5BA1774C32}" dt="2025-02-07T05:48:06.357" v="313" actId="255"/>
        <pc:sldMkLst>
          <pc:docMk/>
          <pc:sldMk cId="2143451837" sldId="269"/>
        </pc:sldMkLst>
        <pc:spChg chg="mod">
          <ac:chgData name="HEMANTH SK" userId="6f5cbde95ed6f659" providerId="LiveId" clId="{C26DB3A0-A2B9-47E3-A232-ED5BA1774C32}" dt="2025-02-07T05:48:06.357" v="313" actId="255"/>
          <ac:spMkLst>
            <pc:docMk/>
            <pc:sldMk cId="2143451837" sldId="269"/>
            <ac:spMk id="97" creationId="{00000000-0000-0000-0000-000000000000}"/>
          </ac:spMkLst>
        </pc:spChg>
      </pc:sldChg>
      <pc:sldChg chg="modSp mod">
        <pc:chgData name="HEMANTH SK" userId="6f5cbde95ed6f659" providerId="LiveId" clId="{C26DB3A0-A2B9-47E3-A232-ED5BA1774C32}" dt="2025-02-07T06:05:53.840" v="496" actId="20577"/>
        <pc:sldMkLst>
          <pc:docMk/>
          <pc:sldMk cId="479890276" sldId="270"/>
        </pc:sldMkLst>
        <pc:spChg chg="mod">
          <ac:chgData name="HEMANTH SK" userId="6f5cbde95ed6f659" providerId="LiveId" clId="{C26DB3A0-A2B9-47E3-A232-ED5BA1774C32}" dt="2025-02-07T06:05:53.840" v="496" actId="20577"/>
          <ac:spMkLst>
            <pc:docMk/>
            <pc:sldMk cId="479890276" sldId="270"/>
            <ac:spMk id="115" creationId="{00000000-0000-0000-0000-000000000000}"/>
          </ac:spMkLst>
        </pc:spChg>
      </pc:sldChg>
      <pc:sldChg chg="modSp mod">
        <pc:chgData name="HEMANTH SK" userId="6f5cbde95ed6f659" providerId="LiveId" clId="{C26DB3A0-A2B9-47E3-A232-ED5BA1774C32}" dt="2025-02-07T05:58:25.038" v="478" actId="255"/>
        <pc:sldMkLst>
          <pc:docMk/>
          <pc:sldMk cId="2000455742" sldId="271"/>
        </pc:sldMkLst>
        <pc:spChg chg="mod">
          <ac:chgData name="HEMANTH SK" userId="6f5cbde95ed6f659" providerId="LiveId" clId="{C26DB3A0-A2B9-47E3-A232-ED5BA1774C32}" dt="2025-02-07T05:58:25.038" v="478" actId="255"/>
          <ac:spMkLst>
            <pc:docMk/>
            <pc:sldMk cId="2000455742" sldId="271"/>
            <ac:spMk id="115" creationId="{00000000-0000-0000-0000-000000000000}"/>
          </ac:spMkLst>
        </pc:spChg>
      </pc:sldChg>
      <pc:sldChg chg="modSp mod">
        <pc:chgData name="HEMANTH SK" userId="6f5cbde95ed6f659" providerId="LiveId" clId="{C26DB3A0-A2B9-47E3-A232-ED5BA1774C32}" dt="2025-02-07T05:58:16.497" v="477" actId="27636"/>
        <pc:sldMkLst>
          <pc:docMk/>
          <pc:sldMk cId="3338832548" sldId="272"/>
        </pc:sldMkLst>
        <pc:spChg chg="mod">
          <ac:chgData name="HEMANTH SK" userId="6f5cbde95ed6f659" providerId="LiveId" clId="{C26DB3A0-A2B9-47E3-A232-ED5BA1774C32}" dt="2025-02-07T05:58:16.497" v="477" actId="27636"/>
          <ac:spMkLst>
            <pc:docMk/>
            <pc:sldMk cId="3338832548" sldId="272"/>
            <ac:spMk id="115" creationId="{00000000-0000-0000-0000-000000000000}"/>
          </ac:spMkLst>
        </pc:spChg>
      </pc:sldChg>
      <pc:sldChg chg="modSp mod">
        <pc:chgData name="HEMANTH SK" userId="6f5cbde95ed6f659" providerId="LiveId" clId="{C26DB3A0-A2B9-47E3-A232-ED5BA1774C32}" dt="2025-02-07T05:53:40.820" v="431" actId="27636"/>
        <pc:sldMkLst>
          <pc:docMk/>
          <pc:sldMk cId="1030816154" sldId="273"/>
        </pc:sldMkLst>
        <pc:spChg chg="mod">
          <ac:chgData name="HEMANTH SK" userId="6f5cbde95ed6f659" providerId="LiveId" clId="{C26DB3A0-A2B9-47E3-A232-ED5BA1774C32}" dt="2025-02-07T05:53:40.820" v="431" actId="27636"/>
          <ac:spMkLst>
            <pc:docMk/>
            <pc:sldMk cId="1030816154" sldId="273"/>
            <ac:spMk id="115" creationId="{00000000-0000-0000-0000-000000000000}"/>
          </ac:spMkLst>
        </pc:spChg>
      </pc:sldChg>
      <pc:sldChg chg="modSp add mod ord">
        <pc:chgData name="HEMANTH SK" userId="6f5cbde95ed6f659" providerId="LiveId" clId="{C26DB3A0-A2B9-47E3-A232-ED5BA1774C32}" dt="2025-02-07T05:57:54.699" v="473" actId="255"/>
        <pc:sldMkLst>
          <pc:docMk/>
          <pc:sldMk cId="471850009" sldId="274"/>
        </pc:sldMkLst>
        <pc:spChg chg="mod">
          <ac:chgData name="HEMANTH SK" userId="6f5cbde95ed6f659" providerId="LiveId" clId="{C26DB3A0-A2B9-47E3-A232-ED5BA1774C32}" dt="2025-02-07T05:57:54.699" v="473" actId="255"/>
          <ac:spMkLst>
            <pc:docMk/>
            <pc:sldMk cId="471850009" sldId="274"/>
            <ac:spMk id="115" creationId="{FDD1603F-5FAD-9997-1D10-DE01869079D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42F0375B-12C4-3775-9D13-16866EE6242A}"/>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B24C41C9-3BD7-B636-0383-8091A74F1A1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191CDA75-716A-11A4-7082-37FDC88CB78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0673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i.org/10.1109/ACCESS.2020.3016767"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d.docs.live.net/6f5cbde95ed6f659/Desktop/DOC%20VERIFICATION%20SYSTEM/review_0.pptx"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hemsk89/Automated-Document-Verification-Syste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Number:G156</a:t>
            </a: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177050507"/>
              </p:ext>
            </p:extLst>
          </p:nvPr>
        </p:nvGraphicFramePr>
        <p:xfrm>
          <a:off x="553347" y="2721840"/>
          <a:ext cx="5418675" cy="146308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None/>
                      </a:pPr>
                      <a:r>
                        <a:rPr lang="en-US" sz="1800" u="none" strike="noStrike" cap="none" dirty="0">
                          <a:latin typeface="+mj-lt"/>
                        </a:rPr>
                        <a:t>20211CSE0626</a:t>
                      </a:r>
                      <a:endParaRPr sz="1800" u="none" strike="noStrike" cap="none" dirty="0">
                        <a:latin typeface="+mj-lt"/>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latin typeface="+mj-lt"/>
                        </a:rPr>
                        <a:t>PRANITHA R SHEKAR</a:t>
                      </a:r>
                      <a:endParaRPr sz="1800" u="none" strike="noStrike" cap="none" dirty="0">
                        <a:latin typeface="+mj-lt"/>
                      </a:endParaRPr>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r>
                        <a:rPr lang="en-US" sz="1800" u="none" strike="noStrike" cap="none" dirty="0">
                          <a:latin typeface="+mj-lt"/>
                        </a:rPr>
                        <a:t>20211CSE0635</a:t>
                      </a:r>
                      <a:endParaRPr sz="1800" u="none" strike="noStrike" cap="none" dirty="0">
                        <a:latin typeface="+mj-lt"/>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latin typeface="+mj-lt"/>
                        </a:rPr>
                        <a:t>HEMANTH S K</a:t>
                      </a:r>
                      <a:endParaRPr sz="1800" u="none" strike="noStrike" cap="none" dirty="0">
                        <a:latin typeface="+mj-lt"/>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dirty="0">
                <a:solidFill>
                  <a:srgbClr val="17365D"/>
                </a:solidFill>
                <a:latin typeface="Cambria" panose="02040503050406030204" pitchFamily="18" charset="0"/>
                <a:ea typeface="Cambria" panose="02040503050406030204" pitchFamily="18" charset="0"/>
                <a:cs typeface="Verdana"/>
                <a:sym typeface="Verdana"/>
              </a:rPr>
              <a:t>Dr</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S </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Sivaramkrishnan</a:t>
            </a:r>
            <a:endPar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Associate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CSE</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Asif Mohammed H B</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dirty="0">
                <a:solidFill>
                  <a:schemeClr val="tx1"/>
                </a:solidFill>
                <a:latin typeface="Cambria" panose="02040503050406030204" pitchFamily="18" charset="0"/>
                <a:ea typeface="Cambria" panose="02040503050406030204" pitchFamily="18" charset="0"/>
                <a:cs typeface="Verdana"/>
                <a:sym typeface="Verdana"/>
              </a:rPr>
              <a:t>Mr. Amarnath J L &amp; Dr. Jayanthi K</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885931" y="639676"/>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UNIVERSITY PROJECT</a:t>
            </a:r>
            <a:br>
              <a:rPr lang="en-IN" dirty="0">
                <a:solidFill>
                  <a:srgbClr val="FF0000"/>
                </a:solidFill>
                <a:latin typeface="Times New Roman" panose="02020603050405020304" pitchFamily="18"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Review-0 Presentation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COMPREHENSIVE AUTOMATED DOCUMENT VERIFICATION SYSTEM FOR OFFICIAL DOCUMENTATION</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152400" indent="0">
              <a:spcBef>
                <a:spcPts val="0"/>
              </a:spcBef>
              <a:buNone/>
            </a:pPr>
            <a:r>
              <a:rPr lang="en-US"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
        <p:nvSpPr>
          <p:cNvPr id="3" name="Rectangle 2">
            <a:extLst>
              <a:ext uri="{FF2B5EF4-FFF2-40B4-BE49-F238E27FC236}">
                <a16:creationId xmlns:a16="http://schemas.microsoft.com/office/drawing/2014/main" id="{73B47C12-5CD5-CE74-D021-B7A224A08CF3}"/>
              </a:ext>
            </a:extLst>
          </p:cNvPr>
          <p:cNvSpPr>
            <a:spLocks noChangeArrowheads="1"/>
          </p:cNvSpPr>
          <p:nvPr/>
        </p:nvSpPr>
        <p:spPr bwMode="auto">
          <a:xfrm>
            <a:off x="711200" y="866003"/>
            <a:ext cx="1154675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1.Srivastava, A. K., Singh, R. S., &amp; Kumar, P. (2020). Blockchain-based secure document verification system.</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IEEE Access, 8</a:t>
            </a:r>
            <a:r>
              <a:rPr kumimoji="0" lang="en-US" altLang="en-US" sz="1800" b="0" i="0" u="none" strike="noStrike" cap="none" normalizeH="0" baseline="0" dirty="0">
                <a:ln>
                  <a:noFill/>
                </a:ln>
                <a:solidFill>
                  <a:schemeClr val="tx1"/>
                </a:solidFill>
                <a:effectLst/>
                <a:latin typeface="Arial" panose="020B0604020202020204" pitchFamily="34" charset="0"/>
              </a:rPr>
              <a:t>, 145072–145085. </a:t>
            </a:r>
            <a:r>
              <a:rPr kumimoji="0" lang="en-US" altLang="en-US" sz="1800" b="0" i="0" u="none" strike="noStrike" cap="none" normalizeH="0" baseline="0" dirty="0">
                <a:ln>
                  <a:noFill/>
                </a:ln>
                <a:solidFill>
                  <a:schemeClr val="tx1"/>
                </a:solidFill>
                <a:effectLst/>
                <a:latin typeface="Arial" panose="020B0604020202020204" pitchFamily="34" charset="0"/>
                <a:hlinkClick r:id="rId3"/>
              </a:rPr>
              <a:t>https://doi.org/10.1109/ACCESS.2020.3016767</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2.Ramesh, M., Agarwal, S., &amp; Gupta, D. (2021). Automating document authentication using artificial intelligence</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and blockchain. In </a:t>
            </a:r>
            <a:r>
              <a:rPr kumimoji="0" lang="en-US" altLang="en-US" sz="1800" b="0" i="1" u="none" strike="noStrike" cap="none" normalizeH="0" baseline="0" dirty="0">
                <a:ln>
                  <a:noFill/>
                </a:ln>
                <a:solidFill>
                  <a:schemeClr val="tx1"/>
                </a:solidFill>
                <a:effectLst/>
                <a:latin typeface="Arial" panose="020B0604020202020204" pitchFamily="34" charset="0"/>
              </a:rPr>
              <a:t>Proceedings of the IEEE International Conference on Blockchain and AI for Secure </a:t>
            </a:r>
          </a:p>
          <a:p>
            <a:pPr eaLnBrk="0" fontAlgn="base" hangingPunct="0">
              <a:spcBef>
                <a:spcPct val="0"/>
              </a:spcBef>
              <a:spcAft>
                <a:spcPct val="0"/>
              </a:spcAft>
              <a:buClrTx/>
            </a:pPr>
            <a:r>
              <a:rPr kumimoji="0" lang="en-US" altLang="en-US" sz="1800" b="0" i="1" u="none" strike="noStrike" cap="none" normalizeH="0" baseline="0" dirty="0">
                <a:ln>
                  <a:noFill/>
                </a:ln>
                <a:solidFill>
                  <a:schemeClr val="tx1"/>
                </a:solidFill>
                <a:effectLst/>
                <a:latin typeface="Arial" panose="020B0604020202020204" pitchFamily="34" charset="0"/>
              </a:rPr>
              <a:t>Applications (BASA)</a:t>
            </a:r>
            <a:r>
              <a:rPr kumimoji="0" lang="en-US" altLang="en-US" sz="1800" b="0" i="0" u="none" strike="noStrike" cap="none" normalizeH="0" baseline="0" dirty="0">
                <a:ln>
                  <a:noFill/>
                </a:ln>
                <a:solidFill>
                  <a:schemeClr val="tx1"/>
                </a:solidFill>
                <a:effectLst/>
                <a:latin typeface="Arial" panose="020B0604020202020204" pitchFamily="34" charset="0"/>
              </a:rPr>
              <a:t> (pp. 214–220). </a:t>
            </a:r>
          </a:p>
          <a:p>
            <a:pPr eaLnBrk="0" fontAlgn="base" hangingPunct="0">
              <a:spcBef>
                <a:spcPct val="0"/>
              </a:spcBef>
              <a:spcAft>
                <a:spcPct val="0"/>
              </a:spcAft>
              <a:buClrTx/>
            </a:pPr>
            <a:r>
              <a:rPr kumimoji="0" lang="en-US" altLang="en-US" sz="1800" b="0" i="0" u="none" strike="noStrike" cap="none" normalizeH="0" baseline="0" dirty="0">
                <a:ln>
                  <a:noFill/>
                </a:ln>
                <a:solidFill>
                  <a:schemeClr val="tx1"/>
                </a:solidFill>
                <a:effectLst/>
                <a:latin typeface="Arial" panose="020B0604020202020204" pitchFamily="34" charset="0"/>
              </a:rPr>
              <a:t>IEEE. </a:t>
            </a:r>
            <a:r>
              <a:rPr kumimoji="0" lang="en-US" altLang="en-US" sz="1800" b="0" i="0" u="none" strike="noStrike" cap="none" normalizeH="0" baseline="0" dirty="0">
                <a:ln>
                  <a:noFill/>
                </a:ln>
                <a:solidFill>
                  <a:schemeClr val="tx1"/>
                </a:solidFill>
                <a:effectLst/>
                <a:latin typeface="Arial" panose="020B0604020202020204" pitchFamily="34" charset="0"/>
                <a:hlinkClick r:id="rId4"/>
              </a:rPr>
              <a:t>https://doi.org/10.1109/BASA.2021.9482673</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77500" lnSpcReduction="20000"/>
          </a:bodyPr>
          <a:lstStyle/>
          <a:p>
            <a:pPr marL="342900" lvl="0" indent="-190500" algn="just">
              <a:spcBef>
                <a:spcPts val="0"/>
              </a:spcBef>
              <a:buNone/>
            </a:pPr>
            <a:r>
              <a:rPr lang="en-US" dirty="0">
                <a:latin typeface="Cambria" panose="02040503050406030204" pitchFamily="18" charset="0"/>
                <a:ea typeface="Cambria" panose="02040503050406030204" pitchFamily="18" charset="0"/>
              </a:rPr>
              <a:t>Organization: Ministry of Power</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Category (Hardware / Software / Both) : Software</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Problem Description: </a:t>
            </a:r>
            <a:r>
              <a:rPr lang="en-US" sz="2500" dirty="0"/>
              <a:t>The manual document verification process is slow, error-prone, and inefficient. There is a need for an online platform that uses </a:t>
            </a:r>
            <a:r>
              <a:rPr lang="en-US" sz="2500" b="1" dirty="0"/>
              <a:t>AI and blockchain</a:t>
            </a:r>
            <a:r>
              <a:rPr lang="en-US" sz="2500" dirty="0"/>
              <a:t> to automate verification, ensuring security and authenticity. The solution should allow issuing authorities to generate and store digital certificates, verifying authorities to validate them, and individuals to access their documents easily. This will streamline the process, reduce fraud, and improve efficiency.</a:t>
            </a:r>
            <a:endParaRPr lang="en-US" sz="2500"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Difficulty Level: Complex</a:t>
            </a: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a:t>
            </a:r>
          </a:p>
          <a:p>
            <a:pPr marL="342900" indent="-190500" algn="just">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IN" dirty="0">
                <a:hlinkClick r:id="rId3"/>
              </a:rPr>
              <a:t>hemsk89/Automated-Document-Verification-System</a:t>
            </a: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33FDCDFB-2C8D-0FAA-FA1D-0EFEEDD154A0}"/>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EE8B07CF-CEBD-B3CA-18AE-ADBF2A6A3661}"/>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a:extLst>
              <a:ext uri="{FF2B5EF4-FFF2-40B4-BE49-F238E27FC236}">
                <a16:creationId xmlns:a16="http://schemas.microsoft.com/office/drawing/2014/main" id="{FDD1603F-5FAD-9997-1D10-DE01869079D2}"/>
              </a:ext>
            </a:extLst>
          </p:cNvPr>
          <p:cNvSpPr txBox="1">
            <a:spLocks noGrp="1"/>
          </p:cNvSpPr>
          <p:nvPr>
            <p:ph type="body" idx="1"/>
          </p:nvPr>
        </p:nvSpPr>
        <p:spPr>
          <a:xfrm>
            <a:off x="812800" y="992171"/>
            <a:ext cx="10423951" cy="4107730"/>
          </a:xfrm>
          <a:prstGeom prst="rect">
            <a:avLst/>
          </a:prstGeom>
          <a:noFill/>
          <a:ln>
            <a:noFill/>
          </a:ln>
        </p:spPr>
        <p:txBody>
          <a:bodyPr spcFirstLastPara="1" wrap="square" lIns="91425" tIns="45700" rIns="91425" bIns="45700" anchor="t" anchorCtr="0">
            <a:noAutofit/>
          </a:bodyPr>
          <a:lstStyle/>
          <a:p>
            <a:pPr marL="342900" lvl="0" indent="-190500" algn="just" rtl="0">
              <a:spcBef>
                <a:spcPts val="0"/>
              </a:spcBef>
              <a:spcAft>
                <a:spcPts val="0"/>
              </a:spcAft>
              <a:buClr>
                <a:schemeClr val="dk1"/>
              </a:buClr>
              <a:buSzPct val="100000"/>
              <a:buNone/>
            </a:pPr>
            <a:r>
              <a:rPr lang="en-US" sz="1800" dirty="0">
                <a:latin typeface="Cambria" panose="02040503050406030204" pitchFamily="18" charset="0"/>
                <a:ea typeface="Cambria" panose="02040503050406030204" pitchFamily="18" charset="0"/>
              </a:rPr>
              <a:t>Technology Stack Components:</a:t>
            </a:r>
          </a:p>
          <a:p>
            <a:pPr marL="76200" indent="0">
              <a:buNone/>
            </a:pPr>
            <a:r>
              <a:rPr lang="en-IN" sz="1400" b="1" dirty="0"/>
              <a:t>1. Frontend (User Interface)</a:t>
            </a:r>
          </a:p>
          <a:p>
            <a:pPr marL="76200" indent="0">
              <a:buNone/>
            </a:pPr>
            <a:r>
              <a:rPr lang="en-IN" sz="1400" b="1" dirty="0"/>
              <a:t>React.js</a:t>
            </a:r>
            <a:r>
              <a:rPr lang="en-IN" sz="1400" dirty="0"/>
              <a:t> or </a:t>
            </a:r>
            <a:r>
              <a:rPr lang="en-IN" sz="1400" b="1" dirty="0"/>
              <a:t>Angular</a:t>
            </a:r>
            <a:r>
              <a:rPr lang="en-IN" sz="1400" dirty="0"/>
              <a:t> – For a responsive and interactive web portal.</a:t>
            </a:r>
          </a:p>
          <a:p>
            <a:pPr marL="76200" indent="0">
              <a:buNone/>
            </a:pPr>
            <a:r>
              <a:rPr lang="en-IN" sz="1400" b="1" dirty="0"/>
              <a:t>HTML5, CSS3, Bootstrap/Tailwind CSS</a:t>
            </a:r>
            <a:r>
              <a:rPr lang="en-IN" sz="1400" dirty="0"/>
              <a:t> – For styling and layout.</a:t>
            </a:r>
          </a:p>
          <a:p>
            <a:pPr marL="76200" indent="0">
              <a:buNone/>
            </a:pPr>
            <a:endParaRPr lang="en-IN" sz="1400" dirty="0"/>
          </a:p>
          <a:p>
            <a:pPr marL="76200" indent="0">
              <a:buNone/>
            </a:pPr>
            <a:r>
              <a:rPr lang="en-IN" sz="1400" b="1" dirty="0"/>
              <a:t>2. Backend (Server Logic &amp; APIs)</a:t>
            </a:r>
          </a:p>
          <a:p>
            <a:pPr marL="76200" indent="0">
              <a:buNone/>
            </a:pPr>
            <a:r>
              <a:rPr lang="en-IN" sz="1400" b="1" dirty="0"/>
              <a:t>Node.js with Express.js</a:t>
            </a:r>
            <a:r>
              <a:rPr lang="en-IN" sz="1400" dirty="0"/>
              <a:t> (JavaScript) or </a:t>
            </a:r>
            <a:r>
              <a:rPr lang="en-IN" sz="1400" b="1" dirty="0"/>
              <a:t>Spring Boot (Java)</a:t>
            </a:r>
            <a:r>
              <a:rPr lang="en-IN" sz="1400" dirty="0"/>
              <a:t> – For handling business logic and API requests.</a:t>
            </a:r>
          </a:p>
          <a:p>
            <a:pPr marL="76200" indent="0">
              <a:buNone/>
            </a:pPr>
            <a:r>
              <a:rPr lang="en-IN" sz="1400" b="1" dirty="0"/>
              <a:t>Python (Django or Flask)</a:t>
            </a:r>
            <a:r>
              <a:rPr lang="en-IN" sz="1400" dirty="0"/>
              <a:t> – If AI-based verification is needed.</a:t>
            </a:r>
          </a:p>
          <a:p>
            <a:pPr marL="76200" indent="0">
              <a:buNone/>
            </a:pPr>
            <a:endParaRPr lang="en-IN" sz="1400" dirty="0"/>
          </a:p>
          <a:p>
            <a:pPr marL="76200" indent="0">
              <a:buNone/>
            </a:pPr>
            <a:r>
              <a:rPr lang="en-IN" sz="1400" b="1" dirty="0"/>
              <a:t>3. Database (Data Storage)</a:t>
            </a:r>
          </a:p>
          <a:p>
            <a:pPr marL="76200" indent="0">
              <a:buNone/>
            </a:pPr>
            <a:r>
              <a:rPr lang="en-IN" sz="1400" b="1" dirty="0"/>
              <a:t>PostgreSQL / MySQL</a:t>
            </a:r>
            <a:r>
              <a:rPr lang="en-IN" sz="1400" dirty="0"/>
              <a:t> – For storing user and document data.</a:t>
            </a:r>
          </a:p>
          <a:p>
            <a:pPr marL="76200" indent="0">
              <a:buNone/>
            </a:pPr>
            <a:r>
              <a:rPr lang="en-IN" sz="1400" b="1" dirty="0"/>
              <a:t>MongoDB</a:t>
            </a:r>
            <a:r>
              <a:rPr lang="en-IN" sz="1400" dirty="0"/>
              <a:t> – If a NoSQL database is preferred for flexibility.</a:t>
            </a:r>
          </a:p>
          <a:p>
            <a:pPr marL="76200" indent="0">
              <a:buNone/>
            </a:pPr>
            <a:endParaRPr lang="en-IN" sz="1400" dirty="0"/>
          </a:p>
          <a:p>
            <a:pPr marL="76200" indent="0">
              <a:buNone/>
            </a:pPr>
            <a:r>
              <a:rPr lang="en-IN" sz="1400" b="1" dirty="0"/>
              <a:t>4. Blockchain (Secure &amp; Immutable Storage)</a:t>
            </a:r>
          </a:p>
          <a:p>
            <a:pPr marL="76200" indent="0">
              <a:buNone/>
            </a:pPr>
            <a:r>
              <a:rPr lang="en-IN" sz="1400" b="1" dirty="0"/>
              <a:t>Ethereum (Smart Contracts with Solidity)</a:t>
            </a:r>
            <a:r>
              <a:rPr lang="en-IN" sz="1400" dirty="0"/>
              <a:t> – To secure document authenticity.</a:t>
            </a:r>
          </a:p>
          <a:p>
            <a:pPr marL="76200" indent="0">
              <a:buNone/>
            </a:pPr>
            <a:r>
              <a:rPr lang="en-IN" sz="1400" b="1" dirty="0"/>
              <a:t>Hyperledger Fabric</a:t>
            </a:r>
            <a:r>
              <a:rPr lang="en-IN" sz="1400" dirty="0"/>
              <a:t> – For enterprise-level blockchain implementation.</a:t>
            </a:r>
          </a:p>
          <a:p>
            <a:pPr marL="152400" indent="0" algn="just">
              <a:spcBef>
                <a:spcPts val="0"/>
              </a:spcBef>
              <a:buSzPct val="100000"/>
              <a:buNone/>
            </a:pPr>
            <a:endParaRPr lang="en-US" sz="14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sz="14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sz="14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sz="14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sz="1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71850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2884346" cy="5440362"/>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IN" sz="1200" dirty="0"/>
          </a:p>
          <a:p>
            <a:pPr marL="76200" indent="0">
              <a:buNone/>
            </a:pPr>
            <a:r>
              <a:rPr lang="en-IN" sz="1200" b="1" dirty="0"/>
              <a:t>5. AI for Document Verification</a:t>
            </a:r>
          </a:p>
          <a:p>
            <a:pPr marL="76200" indent="0">
              <a:buNone/>
            </a:pPr>
            <a:r>
              <a:rPr lang="en-IN" sz="1200" b="1" dirty="0"/>
              <a:t>OpenCV &amp; TensorFlow/</a:t>
            </a:r>
            <a:r>
              <a:rPr lang="en-IN" sz="1200" b="1" dirty="0" err="1"/>
              <a:t>PyTorch</a:t>
            </a:r>
            <a:r>
              <a:rPr lang="en-IN" sz="1200" dirty="0"/>
              <a:t> – For image-based document verification.</a:t>
            </a:r>
          </a:p>
          <a:p>
            <a:pPr marL="76200" indent="0">
              <a:buNone/>
            </a:pPr>
            <a:r>
              <a:rPr lang="en-IN" sz="1200" b="1" dirty="0"/>
              <a:t>OCR (Tesseract OCR, Google Vision API)</a:t>
            </a:r>
            <a:r>
              <a:rPr lang="en-IN" sz="1200" dirty="0"/>
              <a:t> – To extract and verify document text.</a:t>
            </a:r>
          </a:p>
          <a:p>
            <a:pPr marL="76200" indent="0">
              <a:buNone/>
            </a:pPr>
            <a:endParaRPr lang="en-IN" sz="1200" dirty="0"/>
          </a:p>
          <a:p>
            <a:pPr marL="76200" indent="0">
              <a:buNone/>
            </a:pPr>
            <a:r>
              <a:rPr lang="en-IN" sz="1200" b="1" dirty="0"/>
              <a:t>6. Cloud &amp; Hosting</a:t>
            </a:r>
          </a:p>
          <a:p>
            <a:pPr marL="76200" indent="0">
              <a:buNone/>
            </a:pPr>
            <a:r>
              <a:rPr lang="en-IN" sz="1200" b="1" dirty="0"/>
              <a:t>AWS / Google Cloud / Azure</a:t>
            </a:r>
            <a:r>
              <a:rPr lang="en-IN" sz="1200" dirty="0"/>
              <a:t> – For hosting, storage, and AI services.</a:t>
            </a:r>
          </a:p>
          <a:p>
            <a:pPr marL="76200" indent="0">
              <a:buNone/>
            </a:pPr>
            <a:r>
              <a:rPr lang="en-IN" sz="1200" b="1" dirty="0"/>
              <a:t>IPFS (</a:t>
            </a:r>
            <a:r>
              <a:rPr lang="en-IN" sz="1200" b="1" dirty="0" err="1"/>
              <a:t>InterPlanetary</a:t>
            </a:r>
            <a:r>
              <a:rPr lang="en-IN" sz="1200" b="1" dirty="0"/>
              <a:t> File System)</a:t>
            </a:r>
            <a:r>
              <a:rPr lang="en-IN" sz="1200" dirty="0"/>
              <a:t> – For decentralized document storage.</a:t>
            </a:r>
          </a:p>
          <a:p>
            <a:pPr marL="76200" indent="0">
              <a:buNone/>
            </a:pPr>
            <a:endParaRPr lang="en-IN" sz="1200" dirty="0"/>
          </a:p>
          <a:p>
            <a:pPr marL="76200" indent="0">
              <a:buNone/>
            </a:pPr>
            <a:r>
              <a:rPr lang="en-IN" sz="1200" b="1" dirty="0"/>
              <a:t>7. Security</a:t>
            </a:r>
          </a:p>
          <a:p>
            <a:pPr marL="76200" indent="0">
              <a:buNone/>
            </a:pPr>
            <a:r>
              <a:rPr lang="en-IN" sz="1200" b="1" dirty="0"/>
              <a:t>JWT (JSON Web Tokens) / OAuth 2.0</a:t>
            </a:r>
            <a:r>
              <a:rPr lang="en-IN" sz="1200" dirty="0"/>
              <a:t> – For authentication.</a:t>
            </a:r>
          </a:p>
          <a:p>
            <a:pPr marL="76200" indent="0">
              <a:buNone/>
            </a:pPr>
            <a:r>
              <a:rPr lang="en-IN" sz="1200" b="1" dirty="0"/>
              <a:t>SSL/TLS Encryption</a:t>
            </a:r>
            <a:r>
              <a:rPr lang="en-IN" sz="1200" dirty="0"/>
              <a:t> – To secure communication.</a:t>
            </a:r>
          </a:p>
          <a:p>
            <a:pPr marL="152400" indent="0" algn="just">
              <a:spcBef>
                <a:spcPts val="0"/>
              </a:spcBef>
              <a:buSzPct val="100000"/>
              <a:buNone/>
            </a:pPr>
            <a:endParaRPr lang="en-US" sz="12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sz="12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sz="12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sz="12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sz="1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92500" lnSpcReduction="10000"/>
          </a:bodyPr>
          <a:lstStyle/>
          <a:p>
            <a:pPr marL="342900" lvl="0" indent="-190500" algn="just" rtl="0">
              <a:lnSpc>
                <a:spcPct val="200000"/>
              </a:lnSpc>
              <a:spcBef>
                <a:spcPts val="0"/>
              </a:spcBef>
              <a:spcAft>
                <a:spcPts val="0"/>
              </a:spcAft>
              <a:buClr>
                <a:schemeClr val="dk1"/>
              </a:buClr>
              <a:buSzPct val="100000"/>
              <a:buNone/>
            </a:pPr>
            <a:r>
              <a:rPr lang="en-US" sz="1800" dirty="0">
                <a:latin typeface="Cambria" panose="02040503050406030204" pitchFamily="18" charset="0"/>
                <a:ea typeface="Cambria" panose="02040503050406030204" pitchFamily="18" charset="0"/>
              </a:rPr>
              <a:t>Software and Hardware Requirements: </a:t>
            </a:r>
          </a:p>
          <a:p>
            <a:pPr marL="76200" indent="0">
              <a:buNone/>
            </a:pPr>
            <a:r>
              <a:rPr lang="en-IN" sz="1400" b="1" dirty="0"/>
              <a:t>Software Requirements</a:t>
            </a:r>
          </a:p>
          <a:p>
            <a:pPr marL="76200" indent="0">
              <a:buNone/>
            </a:pPr>
            <a:endParaRPr lang="en-IN" sz="1400" b="1" dirty="0"/>
          </a:p>
          <a:p>
            <a:pPr marL="76200" indent="0">
              <a:buNone/>
            </a:pPr>
            <a:r>
              <a:rPr lang="en-IN" sz="1400" b="1" dirty="0"/>
              <a:t>1. Operating System:</a:t>
            </a:r>
          </a:p>
          <a:p>
            <a:pPr marL="76200" indent="0">
              <a:buNone/>
            </a:pPr>
            <a:r>
              <a:rPr lang="en-IN" sz="1400" b="1" dirty="0"/>
              <a:t>Windows 10/11, macOS, or Linux (Ubuntu/CentOS)</a:t>
            </a:r>
            <a:r>
              <a:rPr lang="en-IN" sz="1400" dirty="0"/>
              <a:t> – For development and deployment.</a:t>
            </a:r>
          </a:p>
          <a:p>
            <a:pPr marL="76200" indent="0">
              <a:buNone/>
            </a:pPr>
            <a:endParaRPr lang="en-IN" sz="1400" dirty="0"/>
          </a:p>
          <a:p>
            <a:pPr marL="76200" indent="0">
              <a:buNone/>
            </a:pPr>
            <a:r>
              <a:rPr lang="en-IN" sz="1400" b="1" dirty="0"/>
              <a:t>2. Backend Technologies:</a:t>
            </a:r>
          </a:p>
          <a:p>
            <a:pPr marL="76200" indent="0">
              <a:buNone/>
            </a:pPr>
            <a:r>
              <a:rPr lang="en-IN" sz="1400" b="1" dirty="0"/>
              <a:t>Programming Languages:</a:t>
            </a:r>
            <a:r>
              <a:rPr lang="en-IN" sz="1400" dirty="0"/>
              <a:t> JavaScript (Node.js), Python (Django/Flask), Java (Spring Boot).</a:t>
            </a:r>
          </a:p>
          <a:p>
            <a:pPr marL="76200" indent="0">
              <a:buNone/>
            </a:pPr>
            <a:r>
              <a:rPr lang="en-IN" sz="1400" b="1" dirty="0"/>
              <a:t>Frameworks:</a:t>
            </a:r>
            <a:r>
              <a:rPr lang="en-IN" sz="1400" dirty="0"/>
              <a:t> Express.js (Node.js), Flask/Django (Python), Spring Boot (Java).</a:t>
            </a:r>
          </a:p>
          <a:p>
            <a:pPr marL="76200" indent="0">
              <a:buNone/>
            </a:pPr>
            <a:r>
              <a:rPr lang="en-IN" sz="1400" b="1" dirty="0"/>
              <a:t>Database:</a:t>
            </a:r>
            <a:r>
              <a:rPr lang="en-IN" sz="1400" dirty="0"/>
              <a:t> PostgreSQL, MySQL, or MongoDB for document and user data storage.</a:t>
            </a:r>
          </a:p>
          <a:p>
            <a:pPr marL="76200" indent="0">
              <a:buNone/>
            </a:pPr>
            <a:r>
              <a:rPr lang="en-IN" sz="1400" b="1" dirty="0"/>
              <a:t>Blockchain Platform:</a:t>
            </a:r>
            <a:r>
              <a:rPr lang="en-IN" sz="1400" dirty="0"/>
              <a:t> Ethereum (Solidity for smart contracts) or Hyperledger Fabric.</a:t>
            </a:r>
          </a:p>
          <a:p>
            <a:pPr marL="76200" indent="0">
              <a:buNone/>
            </a:pPr>
            <a:endParaRPr lang="en-IN" sz="1400" dirty="0"/>
          </a:p>
          <a:p>
            <a:pPr marL="76200" indent="0">
              <a:buNone/>
            </a:pPr>
            <a:r>
              <a:rPr lang="en-IN" sz="1400" b="1" dirty="0"/>
              <a:t>3. Frontend Technologies:</a:t>
            </a:r>
          </a:p>
          <a:p>
            <a:pPr marL="76200" indent="0">
              <a:buNone/>
            </a:pPr>
            <a:r>
              <a:rPr lang="en-IN" sz="1400" b="1" dirty="0"/>
              <a:t>React.js, Angular, or Vue.js</a:t>
            </a:r>
            <a:r>
              <a:rPr lang="en-IN" sz="1400" dirty="0"/>
              <a:t> – For an interactive UI.</a:t>
            </a:r>
          </a:p>
          <a:p>
            <a:pPr marL="76200" indent="0">
              <a:buNone/>
            </a:pPr>
            <a:r>
              <a:rPr lang="en-IN" sz="1400" b="1" dirty="0"/>
              <a:t>HTML, CSS (Bootstrap/Tailwind CSS), JavaScript</a:t>
            </a:r>
            <a:r>
              <a:rPr lang="en-IN" sz="1400" dirty="0"/>
              <a:t> – For styling and responsiveness.</a:t>
            </a:r>
          </a:p>
          <a:p>
            <a:pPr marL="76200" indent="0">
              <a:buNone/>
            </a:pPr>
            <a:endParaRPr lang="en-IN" sz="1400" dirty="0"/>
          </a:p>
          <a:p>
            <a:pPr marL="76200" indent="0">
              <a:buNone/>
            </a:pPr>
            <a:r>
              <a:rPr lang="en-IN" sz="1400" b="1" dirty="0"/>
              <a:t>4. AI &amp; OCR Integration:</a:t>
            </a:r>
          </a:p>
          <a:p>
            <a:pPr marL="76200" indent="0">
              <a:buNone/>
            </a:pPr>
            <a:r>
              <a:rPr lang="en-IN" sz="1400" b="1" dirty="0"/>
              <a:t>OpenCV, TensorFlow/</a:t>
            </a:r>
            <a:r>
              <a:rPr lang="en-IN" sz="1400" b="1" dirty="0" err="1"/>
              <a:t>PyTorch</a:t>
            </a:r>
            <a:r>
              <a:rPr lang="en-IN" sz="1400" dirty="0"/>
              <a:t> – For AI-based verification.</a:t>
            </a:r>
          </a:p>
          <a:p>
            <a:pPr marL="76200" indent="0">
              <a:buNone/>
            </a:pPr>
            <a:r>
              <a:rPr lang="en-IN" sz="1400" b="1" dirty="0"/>
              <a:t>Tesseract OCR / Google Vision API</a:t>
            </a:r>
            <a:r>
              <a:rPr lang="en-IN" sz="1400" dirty="0"/>
              <a:t> – For text extraction from documents.</a:t>
            </a:r>
          </a:p>
          <a:p>
            <a:pPr marL="342900" lvl="0" indent="-190500" algn="just" rtl="0">
              <a:lnSpc>
                <a:spcPct val="200000"/>
              </a:lnSpc>
              <a:spcBef>
                <a:spcPts val="0"/>
              </a:spcBef>
              <a:spcAft>
                <a:spcPts val="0"/>
              </a:spcAft>
              <a:buClr>
                <a:schemeClr val="dk1"/>
              </a:buClr>
              <a:buSzPct val="100000"/>
              <a:buNone/>
            </a:pPr>
            <a:endParaRPr lang="en-US" sz="14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sz="1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76200" indent="0">
              <a:buNone/>
            </a:pPr>
            <a:r>
              <a:rPr lang="en-IN" sz="1400" b="1" dirty="0"/>
              <a:t>5. Security &amp; Authentication:</a:t>
            </a:r>
          </a:p>
          <a:p>
            <a:pPr marL="76200" indent="0">
              <a:buNone/>
            </a:pPr>
            <a:r>
              <a:rPr lang="en-IN" sz="1400" b="1" dirty="0"/>
              <a:t>JWT (JSON Web Tokens) / OAuth 2.0</a:t>
            </a:r>
            <a:r>
              <a:rPr lang="en-IN" sz="1400" dirty="0"/>
              <a:t> – For user authentication.</a:t>
            </a:r>
          </a:p>
          <a:p>
            <a:pPr marL="76200" indent="0">
              <a:buNone/>
            </a:pPr>
            <a:r>
              <a:rPr lang="en-IN" sz="1400" b="1" dirty="0"/>
              <a:t>SSL/TLS Encryption</a:t>
            </a:r>
            <a:r>
              <a:rPr lang="en-IN" sz="1400" dirty="0"/>
              <a:t> – To secure communication.</a:t>
            </a:r>
          </a:p>
          <a:p>
            <a:pPr>
              <a:buFont typeface="Arial" panose="020B0604020202020204" pitchFamily="34" charset="0"/>
              <a:buChar char="•"/>
            </a:pPr>
            <a:endParaRPr lang="en-IN" sz="1400" dirty="0"/>
          </a:p>
          <a:p>
            <a:pPr marL="76200" indent="0">
              <a:buNone/>
            </a:pPr>
            <a:r>
              <a:rPr lang="en-IN" sz="1400" b="1" dirty="0"/>
              <a:t>6. Cloud &amp; Hosting:</a:t>
            </a:r>
          </a:p>
          <a:p>
            <a:pPr marL="76200" indent="0">
              <a:buNone/>
            </a:pPr>
            <a:r>
              <a:rPr lang="en-IN" sz="1400" b="1" dirty="0"/>
              <a:t>AWS / Google Cloud / Azure</a:t>
            </a:r>
            <a:r>
              <a:rPr lang="en-IN" sz="1400" dirty="0"/>
              <a:t> – For cloud storage and hosting.</a:t>
            </a:r>
          </a:p>
          <a:p>
            <a:pPr marL="76200" indent="0">
              <a:buNone/>
            </a:pPr>
            <a:r>
              <a:rPr lang="en-IN" sz="1400" b="1" dirty="0"/>
              <a:t>IPFS (</a:t>
            </a:r>
            <a:r>
              <a:rPr lang="en-IN" sz="1400" b="1" dirty="0" err="1"/>
              <a:t>InterPlanetary</a:t>
            </a:r>
            <a:r>
              <a:rPr lang="en-IN" sz="1400" b="1" dirty="0"/>
              <a:t> File System)</a:t>
            </a:r>
            <a:r>
              <a:rPr lang="en-IN" sz="1400" dirty="0"/>
              <a:t> – For decentralized document storage.</a:t>
            </a:r>
          </a:p>
          <a:p>
            <a:pPr marL="342900" lvl="0" indent="-190500" algn="just" rtl="0">
              <a:lnSpc>
                <a:spcPct val="200000"/>
              </a:lnSpc>
              <a:spcBef>
                <a:spcPts val="0"/>
              </a:spcBef>
              <a:spcAft>
                <a:spcPts val="0"/>
              </a:spcAft>
              <a:buClr>
                <a:schemeClr val="dk1"/>
              </a:buClr>
              <a:buSzPct val="100000"/>
              <a:buNone/>
            </a:pPr>
            <a:endParaRPr sz="1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76200" indent="0">
              <a:buNone/>
            </a:pPr>
            <a:r>
              <a:rPr lang="en-IN" sz="1400" b="1" dirty="0"/>
              <a:t>Hardware Requirements</a:t>
            </a:r>
          </a:p>
          <a:p>
            <a:pPr marL="76200" indent="0">
              <a:buNone/>
            </a:pPr>
            <a:endParaRPr lang="en-IN" sz="1400" b="1" dirty="0"/>
          </a:p>
          <a:p>
            <a:pPr marL="76200" indent="0">
              <a:buNone/>
            </a:pPr>
            <a:r>
              <a:rPr lang="en-IN" sz="1400" b="1" dirty="0"/>
              <a:t>For Development:</a:t>
            </a:r>
          </a:p>
          <a:p>
            <a:pPr marL="76200" indent="0">
              <a:buNone/>
            </a:pPr>
            <a:r>
              <a:rPr lang="en-IN" sz="1400" b="1" dirty="0"/>
              <a:t>Processor:</a:t>
            </a:r>
            <a:r>
              <a:rPr lang="en-IN" sz="1400" dirty="0"/>
              <a:t> Intel Core i5/i7 or AMD </a:t>
            </a:r>
            <a:r>
              <a:rPr lang="en-IN" sz="1400" dirty="0" err="1"/>
              <a:t>Ryzen</a:t>
            </a:r>
            <a:r>
              <a:rPr lang="en-IN" sz="1400" dirty="0"/>
              <a:t> 5/7 (or higher).</a:t>
            </a:r>
          </a:p>
          <a:p>
            <a:pPr marL="76200" indent="0">
              <a:buNone/>
            </a:pPr>
            <a:r>
              <a:rPr lang="en-IN" sz="1400" b="1" dirty="0"/>
              <a:t>RAM:</a:t>
            </a:r>
            <a:r>
              <a:rPr lang="en-IN" sz="1400" dirty="0"/>
              <a:t> Minimum 8GB (Recommended 16GB+ for AI processing).</a:t>
            </a:r>
          </a:p>
          <a:p>
            <a:pPr marL="76200" indent="0">
              <a:buNone/>
            </a:pPr>
            <a:r>
              <a:rPr lang="en-IN" sz="1400" b="1" dirty="0"/>
              <a:t>Storage:</a:t>
            </a:r>
            <a:r>
              <a:rPr lang="en-IN" sz="1400" dirty="0"/>
              <a:t> SSD with at least 256GB (Recommended 512GB+ for better performance).</a:t>
            </a:r>
          </a:p>
          <a:p>
            <a:pPr marL="76200" indent="0">
              <a:buNone/>
            </a:pPr>
            <a:r>
              <a:rPr lang="en-IN" sz="1400" b="1" dirty="0"/>
              <a:t>GPU:</a:t>
            </a:r>
            <a:r>
              <a:rPr lang="en-IN" sz="1400" dirty="0"/>
              <a:t> NVIDIA GTX/RTX Series (if AI-based verification is involved).</a:t>
            </a:r>
          </a:p>
          <a:p>
            <a:pPr marL="76200" indent="0">
              <a:buNone/>
            </a:pPr>
            <a:endParaRPr lang="en-IN" sz="1400" dirty="0"/>
          </a:p>
          <a:p>
            <a:pPr marL="76200" indent="0">
              <a:buNone/>
            </a:pPr>
            <a:r>
              <a:rPr lang="en-IN" sz="1400" b="1" dirty="0"/>
              <a:t>For Deployment (Server Requirements):</a:t>
            </a:r>
          </a:p>
          <a:p>
            <a:pPr marL="76200" indent="0">
              <a:buNone/>
            </a:pPr>
            <a:r>
              <a:rPr lang="en-IN" sz="1400" b="1" dirty="0"/>
              <a:t>Processor:</a:t>
            </a:r>
            <a:r>
              <a:rPr lang="en-IN" sz="1400" dirty="0"/>
              <a:t> Intel Xeon / AMD EPYC (Multi-core for scalability).</a:t>
            </a:r>
          </a:p>
          <a:p>
            <a:pPr marL="76200" indent="0">
              <a:buNone/>
            </a:pPr>
            <a:r>
              <a:rPr lang="en-IN" sz="1400" b="1" dirty="0"/>
              <a:t>RAM:</a:t>
            </a:r>
            <a:r>
              <a:rPr lang="en-IN" sz="1400" dirty="0"/>
              <a:t> 16GB+ (For handling multiple user requests).</a:t>
            </a:r>
          </a:p>
          <a:p>
            <a:pPr marL="76200" indent="0">
              <a:buNone/>
            </a:pPr>
            <a:r>
              <a:rPr lang="en-IN" sz="1400" b="1" dirty="0"/>
              <a:t>Storage:</a:t>
            </a:r>
            <a:r>
              <a:rPr lang="en-IN" sz="1400" dirty="0"/>
              <a:t> SSD-based storage (512GB+ for database and document storage).</a:t>
            </a:r>
          </a:p>
          <a:p>
            <a:pPr marL="76200" indent="0">
              <a:buNone/>
            </a:pPr>
            <a:r>
              <a:rPr lang="en-IN" sz="1400" b="1" dirty="0"/>
              <a:t>Network:</a:t>
            </a:r>
            <a:r>
              <a:rPr lang="en-IN" sz="1400" dirty="0"/>
              <a:t> High-speed internet connection for seamless blockchain and cloud integration.</a:t>
            </a:r>
          </a:p>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79890276"/>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11441</TotalTime>
  <Words>973</Words>
  <Application>Microsoft Office PowerPoint</Application>
  <PresentationFormat>Widescreen</PresentationFormat>
  <Paragraphs>130</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Cambria</vt:lpstr>
      <vt:lpstr>Times New Roman</vt:lpstr>
      <vt:lpstr>Verdana</vt:lpstr>
      <vt:lpstr>Wingdings</vt:lpstr>
      <vt:lpstr>Bioinformatics</vt:lpstr>
      <vt:lpstr>PowerPoint Presentation</vt:lpstr>
      <vt:lpstr>Content</vt:lpstr>
      <vt:lpstr>Problem Statement Number: </vt:lpstr>
      <vt:lpstr>Github Link</vt:lpstr>
      <vt:lpstr>Analysis of Problem Statement</vt:lpstr>
      <vt:lpstr>Analysis of Problem Statement</vt:lpstr>
      <vt:lpstr>Analysis of Problem Statement (contd...)</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HEMANTH SK</cp:lastModifiedBy>
  <cp:revision>42</cp:revision>
  <dcterms:modified xsi:type="dcterms:W3CDTF">2025-03-20T18:23:44Z</dcterms:modified>
</cp:coreProperties>
</file>