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SK" userId="6f5cbde95ed6f659" providerId="LiveId" clId="{7380ED52-F200-40FF-B74F-C1F323219819}"/>
    <pc:docChg chg="undo custSel modSld">
      <pc:chgData name="HEMANTH SK" userId="6f5cbde95ed6f659" providerId="LiveId" clId="{7380ED52-F200-40FF-B74F-C1F323219819}" dt="2025-03-11T03:44:17.813" v="83" actId="20577"/>
      <pc:docMkLst>
        <pc:docMk/>
      </pc:docMkLst>
      <pc:sldChg chg="modSp mod">
        <pc:chgData name="HEMANTH SK" userId="6f5cbde95ed6f659" providerId="LiveId" clId="{7380ED52-F200-40FF-B74F-C1F323219819}" dt="2025-03-11T03:44:17.813" v="83" actId="20577"/>
        <pc:sldMkLst>
          <pc:docMk/>
          <pc:sldMk cId="0" sldId="256"/>
        </pc:sldMkLst>
        <pc:spChg chg="mod">
          <ac:chgData name="HEMANTH SK" userId="6f5cbde95ed6f659" providerId="LiveId" clId="{7380ED52-F200-40FF-B74F-C1F323219819}" dt="2025-03-03T08:30:47.029" v="81" actId="14100"/>
          <ac:spMkLst>
            <pc:docMk/>
            <pc:sldMk cId="0" sldId="256"/>
            <ac:spMk id="3" creationId="{00000000-0000-0000-0000-000000000000}"/>
          </ac:spMkLst>
        </pc:spChg>
        <pc:spChg chg="mod">
          <ac:chgData name="HEMANTH SK" userId="6f5cbde95ed6f659" providerId="LiveId" clId="{7380ED52-F200-40FF-B74F-C1F323219819}" dt="2025-03-11T03:44:17.813" v="83" actId="20577"/>
          <ac:spMkLst>
            <pc:docMk/>
            <pc:sldMk cId="0" sldId="256"/>
            <ac:spMk id="5" creationId="{00000000-0000-0000-0000-000000000000}"/>
          </ac:spMkLst>
        </pc:spChg>
        <pc:graphicFrameChg chg="modGraphic">
          <ac:chgData name="HEMANTH SK" userId="6f5cbde95ed6f659" providerId="LiveId" clId="{7380ED52-F200-40FF-B74F-C1F323219819}" dt="2025-03-03T08:23:40.471" v="44" actId="14100"/>
          <ac:graphicFrameMkLst>
            <pc:docMk/>
            <pc:sldMk cId="0" sldId="256"/>
            <ac:graphicFrameMk id="4"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3"/>
          </a:xfrm>
          <a:prstGeom prst="rect">
            <a:avLst/>
          </a:prstGeom>
        </p:spPr>
      </p:pic>
      <p:sp>
        <p:nvSpPr>
          <p:cNvPr id="2" name="Holder 2"/>
          <p:cNvSpPr>
            <a:spLocks noGrp="1"/>
          </p:cNvSpPr>
          <p:nvPr>
            <p:ph type="title"/>
          </p:nvPr>
        </p:nvSpPr>
        <p:spPr>
          <a:xfrm>
            <a:off x="892175" y="292480"/>
            <a:ext cx="6294120" cy="4495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892175" y="1105863"/>
            <a:ext cx="10300335" cy="4488815"/>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950" y="1366837"/>
            <a:ext cx="11626850" cy="834267"/>
          </a:xfrm>
          <a:prstGeom prst="rect">
            <a:avLst/>
          </a:prstGeom>
        </p:spPr>
        <p:txBody>
          <a:bodyPr vert="horz" wrap="square" lIns="0" tIns="5715" rIns="0" bIns="0" rtlCol="0">
            <a:spAutoFit/>
          </a:bodyPr>
          <a:lstStyle/>
          <a:p>
            <a:pPr marL="12700" marR="5080">
              <a:lnSpc>
                <a:spcPct val="102400"/>
              </a:lnSpc>
              <a:spcBef>
                <a:spcPts val="45"/>
              </a:spcBef>
            </a:pPr>
            <a:r>
              <a:rPr dirty="0"/>
              <a:t>A</a:t>
            </a:r>
            <a:r>
              <a:rPr lang="en-US" dirty="0"/>
              <a:t> </a:t>
            </a:r>
            <a:r>
              <a:rPr lang="en-IN" dirty="0"/>
              <a:t>COMPREHENSIVE AUTOMATED DOCUMENT VERIFICATION SYSTEM FOR OFFICIAL DOCUMENTATION </a:t>
            </a:r>
            <a:endParaRPr spc="-10" dirty="0"/>
          </a:p>
        </p:txBody>
      </p:sp>
      <p:sp>
        <p:nvSpPr>
          <p:cNvPr id="3" name="object 3"/>
          <p:cNvSpPr txBox="1"/>
          <p:nvPr/>
        </p:nvSpPr>
        <p:spPr>
          <a:xfrm>
            <a:off x="869950" y="2749232"/>
            <a:ext cx="3244850" cy="323807"/>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17375E"/>
                </a:solidFill>
                <a:latin typeface="Verdana"/>
                <a:cs typeface="Verdana"/>
              </a:rPr>
              <a:t>Batch</a:t>
            </a:r>
            <a:r>
              <a:rPr sz="2000" b="1" spc="-40" dirty="0">
                <a:solidFill>
                  <a:srgbClr val="17375E"/>
                </a:solidFill>
                <a:latin typeface="Verdana"/>
                <a:cs typeface="Verdana"/>
              </a:rPr>
              <a:t> </a:t>
            </a:r>
            <a:r>
              <a:rPr sz="2000" b="1" spc="-10" dirty="0">
                <a:solidFill>
                  <a:srgbClr val="17375E"/>
                </a:solidFill>
                <a:latin typeface="Verdana"/>
                <a:cs typeface="Verdana"/>
              </a:rPr>
              <a:t>Number:</a:t>
            </a:r>
            <a:r>
              <a:rPr lang="en-US" sz="2000" b="1" spc="-10" dirty="0">
                <a:solidFill>
                  <a:srgbClr val="17375E"/>
                </a:solidFill>
                <a:latin typeface="Verdana"/>
                <a:cs typeface="Verdana"/>
              </a:rPr>
              <a:t>156</a:t>
            </a:r>
            <a:endParaRPr sz="2000" dirty="0">
              <a:latin typeface="Verdana"/>
              <a:cs typeface="Verdana"/>
            </a:endParaRPr>
          </a:p>
        </p:txBody>
      </p:sp>
      <p:graphicFrame>
        <p:nvGraphicFramePr>
          <p:cNvPr id="4" name="object 4"/>
          <p:cNvGraphicFramePr>
            <a:graphicFrameLocks noGrp="1"/>
          </p:cNvGraphicFramePr>
          <p:nvPr>
            <p:extLst>
              <p:ext uri="{D42A27DB-BD31-4B8C-83A1-F6EECF244321}">
                <p14:modId xmlns:p14="http://schemas.microsoft.com/office/powerpoint/2010/main" val="3903575355"/>
              </p:ext>
            </p:extLst>
          </p:nvPr>
        </p:nvGraphicFramePr>
        <p:xfrm>
          <a:off x="686117" y="3272281"/>
          <a:ext cx="5105083" cy="1457325"/>
        </p:xfrm>
        <a:graphic>
          <a:graphicData uri="http://schemas.openxmlformats.org/drawingml/2006/table">
            <a:tbl>
              <a:tblPr firstRow="1" bandRow="1">
                <a:tableStyleId>{2D5ABB26-0587-4C30-8999-92F81FD0307C}</a:tableStyleId>
              </a:tblPr>
              <a:tblGrid>
                <a:gridCol w="2174178">
                  <a:extLst>
                    <a:ext uri="{9D8B030D-6E8A-4147-A177-3AD203B41FA5}">
                      <a16:colId xmlns:a16="http://schemas.microsoft.com/office/drawing/2014/main" val="20000"/>
                    </a:ext>
                  </a:extLst>
                </a:gridCol>
                <a:gridCol w="2930905">
                  <a:extLst>
                    <a:ext uri="{9D8B030D-6E8A-4147-A177-3AD203B41FA5}">
                      <a16:colId xmlns:a16="http://schemas.microsoft.com/office/drawing/2014/main" val="20001"/>
                    </a:ext>
                  </a:extLst>
                </a:gridCol>
              </a:tblGrid>
              <a:tr h="323850">
                <a:tc>
                  <a:txBody>
                    <a:bodyPr/>
                    <a:lstStyle/>
                    <a:p>
                      <a:pPr marL="172085">
                        <a:lnSpc>
                          <a:spcPts val="2055"/>
                        </a:lnSpc>
                      </a:pPr>
                      <a:r>
                        <a:rPr sz="1800" b="1" spc="105" dirty="0">
                          <a:solidFill>
                            <a:srgbClr val="17375E"/>
                          </a:solidFill>
                          <a:latin typeface="Cambria"/>
                          <a:cs typeface="Cambria"/>
                        </a:rPr>
                        <a:t>Roll</a:t>
                      </a:r>
                      <a:r>
                        <a:rPr sz="1800" b="1" spc="200" dirty="0">
                          <a:solidFill>
                            <a:srgbClr val="17375E"/>
                          </a:solidFill>
                          <a:latin typeface="Cambria"/>
                          <a:cs typeface="Cambria"/>
                        </a:rPr>
                        <a:t> </a:t>
                      </a:r>
                      <a:r>
                        <a:rPr sz="1800" b="1" spc="70" dirty="0">
                          <a:solidFill>
                            <a:srgbClr val="17375E"/>
                          </a:solidFill>
                          <a:latin typeface="Cambria"/>
                          <a:cs typeface="Cambria"/>
                        </a:rPr>
                        <a:t>Number</a:t>
                      </a:r>
                      <a:endParaRPr sz="1800">
                        <a:latin typeface="Cambria"/>
                        <a:cs typeface="Cambria"/>
                      </a:endParaRPr>
                    </a:p>
                  </a:txBody>
                  <a:tcPr marL="0" marR="0" marT="0" marB="0"/>
                </a:tc>
                <a:tc>
                  <a:txBody>
                    <a:bodyPr/>
                    <a:lstStyle/>
                    <a:p>
                      <a:pPr marL="691515">
                        <a:lnSpc>
                          <a:spcPts val="2055"/>
                        </a:lnSpc>
                      </a:pPr>
                      <a:r>
                        <a:rPr sz="1800" b="1" spc="135" dirty="0">
                          <a:solidFill>
                            <a:srgbClr val="17375E"/>
                          </a:solidFill>
                          <a:latin typeface="Cambria"/>
                          <a:cs typeface="Cambria"/>
                        </a:rPr>
                        <a:t>Student</a:t>
                      </a:r>
                      <a:r>
                        <a:rPr sz="1800" b="1" spc="290" dirty="0">
                          <a:solidFill>
                            <a:srgbClr val="17375E"/>
                          </a:solidFill>
                          <a:latin typeface="Cambria"/>
                          <a:cs typeface="Cambria"/>
                        </a:rPr>
                        <a:t> </a:t>
                      </a:r>
                      <a:r>
                        <a:rPr sz="1800" b="1" spc="75" dirty="0">
                          <a:solidFill>
                            <a:srgbClr val="17375E"/>
                          </a:solidFill>
                          <a:latin typeface="Cambria"/>
                          <a:cs typeface="Cambria"/>
                        </a:rPr>
                        <a:t>Name</a:t>
                      </a:r>
                      <a:endParaRPr sz="1800">
                        <a:latin typeface="Cambria"/>
                        <a:cs typeface="Cambria"/>
                      </a:endParaRPr>
                    </a:p>
                  </a:txBody>
                  <a:tcPr marL="0" marR="0" marT="0" marB="0"/>
                </a:tc>
                <a:extLst>
                  <a:ext uri="{0D108BD9-81ED-4DB2-BD59-A6C34878D82A}">
                    <a16:rowId xmlns:a16="http://schemas.microsoft.com/office/drawing/2014/main" val="10000"/>
                  </a:ext>
                </a:extLst>
              </a:tr>
              <a:tr h="1133475">
                <a:tc>
                  <a:txBody>
                    <a:bodyPr/>
                    <a:lstStyle/>
                    <a:p>
                      <a:pPr marL="31750">
                        <a:lnSpc>
                          <a:spcPts val="2130"/>
                        </a:lnSpc>
                      </a:pPr>
                      <a:r>
                        <a:rPr sz="1800" spc="125" dirty="0">
                          <a:latin typeface="Georgia"/>
                          <a:cs typeface="Georgia"/>
                        </a:rPr>
                        <a:t>20211CSE0</a:t>
                      </a:r>
                      <a:r>
                        <a:rPr lang="en-IN" sz="1800" spc="125" dirty="0">
                          <a:latin typeface="Georgia"/>
                          <a:cs typeface="Georgia"/>
                        </a:rPr>
                        <a:t>626</a:t>
                      </a:r>
                      <a:endParaRPr sz="1800" dirty="0">
                        <a:latin typeface="Georgia"/>
                        <a:cs typeface="Georgia"/>
                      </a:endParaRPr>
                    </a:p>
                    <a:p>
                      <a:pPr marL="31750">
                        <a:lnSpc>
                          <a:spcPts val="2115"/>
                        </a:lnSpc>
                        <a:spcBef>
                          <a:spcPts val="20"/>
                        </a:spcBef>
                      </a:pPr>
                      <a:r>
                        <a:rPr sz="1800" spc="130" dirty="0">
                          <a:latin typeface="Georgia"/>
                          <a:cs typeface="Georgia"/>
                        </a:rPr>
                        <a:t>20211CSE0635</a:t>
                      </a:r>
                      <a:endParaRPr sz="1800" dirty="0">
                        <a:latin typeface="Georgia"/>
                        <a:cs typeface="Georgia"/>
                      </a:endParaRPr>
                    </a:p>
                  </a:txBody>
                  <a:tcPr marL="0" marR="0" marT="31750" marB="0"/>
                </a:tc>
                <a:tc>
                  <a:txBody>
                    <a:bodyPr/>
                    <a:lstStyle/>
                    <a:p>
                      <a:pPr marL="294005" marR="24130" indent="-635" algn="ctr">
                        <a:lnSpc>
                          <a:spcPct val="99700"/>
                        </a:lnSpc>
                        <a:spcBef>
                          <a:spcPts val="210"/>
                        </a:spcBef>
                      </a:pPr>
                      <a:r>
                        <a:rPr sz="1800" spc="-25" dirty="0">
                          <a:latin typeface="Georgia"/>
                          <a:cs typeface="Georgia"/>
                        </a:rPr>
                        <a:t> </a:t>
                      </a:r>
                      <a:r>
                        <a:rPr sz="1800" dirty="0">
                          <a:latin typeface="Georgia"/>
                          <a:cs typeface="Georgia"/>
                        </a:rPr>
                        <a:t>PRANITHA</a:t>
                      </a:r>
                      <a:r>
                        <a:rPr sz="1800" spc="70" dirty="0">
                          <a:latin typeface="Georgia"/>
                          <a:cs typeface="Georgia"/>
                        </a:rPr>
                        <a:t> </a:t>
                      </a:r>
                      <a:r>
                        <a:rPr sz="1800" dirty="0">
                          <a:latin typeface="Georgia"/>
                          <a:cs typeface="Georgia"/>
                        </a:rPr>
                        <a:t>R</a:t>
                      </a:r>
                      <a:r>
                        <a:rPr sz="1800" spc="100" dirty="0">
                          <a:latin typeface="Georgia"/>
                          <a:cs typeface="Georgia"/>
                        </a:rPr>
                        <a:t> </a:t>
                      </a:r>
                      <a:r>
                        <a:rPr sz="1800" spc="40" dirty="0">
                          <a:latin typeface="Georgia"/>
                          <a:cs typeface="Georgia"/>
                        </a:rPr>
                        <a:t>SHEKAR </a:t>
                      </a:r>
                      <a:r>
                        <a:rPr sz="1800" dirty="0">
                          <a:latin typeface="Georgia"/>
                          <a:cs typeface="Georgia"/>
                        </a:rPr>
                        <a:t>HEMANTH</a:t>
                      </a:r>
                      <a:r>
                        <a:rPr sz="1800" spc="105" dirty="0">
                          <a:latin typeface="Georgia"/>
                          <a:cs typeface="Georgia"/>
                        </a:rPr>
                        <a:t> </a:t>
                      </a:r>
                      <a:r>
                        <a:rPr sz="1800" spc="170" dirty="0">
                          <a:latin typeface="Georgia"/>
                          <a:cs typeface="Georgia"/>
                        </a:rPr>
                        <a:t>S</a:t>
                      </a:r>
                      <a:r>
                        <a:rPr sz="1800" spc="160" dirty="0">
                          <a:latin typeface="Georgia"/>
                          <a:cs typeface="Georgia"/>
                        </a:rPr>
                        <a:t> </a:t>
                      </a:r>
                      <a:r>
                        <a:rPr sz="1800" spc="-50" dirty="0">
                          <a:latin typeface="Georgia"/>
                          <a:cs typeface="Georgia"/>
                        </a:rPr>
                        <a:t>K</a:t>
                      </a:r>
                      <a:endParaRPr sz="1800" dirty="0">
                        <a:latin typeface="Georgia"/>
                        <a:cs typeface="Georgia"/>
                      </a:endParaRPr>
                    </a:p>
                  </a:txBody>
                  <a:tcPr marL="0" marR="0" marT="26670" marB="0"/>
                </a:tc>
                <a:extLst>
                  <a:ext uri="{0D108BD9-81ED-4DB2-BD59-A6C34878D82A}">
                    <a16:rowId xmlns:a16="http://schemas.microsoft.com/office/drawing/2014/main" val="10001"/>
                  </a:ext>
                </a:extLst>
              </a:tr>
            </a:tbl>
          </a:graphicData>
        </a:graphic>
      </p:graphicFrame>
      <p:sp>
        <p:nvSpPr>
          <p:cNvPr id="5" name="object 5"/>
          <p:cNvSpPr txBox="1"/>
          <p:nvPr/>
        </p:nvSpPr>
        <p:spPr>
          <a:xfrm>
            <a:off x="6538594" y="3302317"/>
            <a:ext cx="5105082" cy="2198422"/>
          </a:xfrm>
          <a:prstGeom prst="rect">
            <a:avLst/>
          </a:prstGeom>
        </p:spPr>
        <p:txBody>
          <a:bodyPr vert="horz" wrap="square" lIns="0" tIns="15875" rIns="0" bIns="0" rtlCol="0">
            <a:spAutoFit/>
          </a:bodyPr>
          <a:lstStyle/>
          <a:p>
            <a:pPr marL="856615">
              <a:lnSpc>
                <a:spcPct val="100000"/>
              </a:lnSpc>
              <a:spcBef>
                <a:spcPts val="125"/>
              </a:spcBef>
            </a:pPr>
            <a:r>
              <a:rPr sz="2000" b="1" dirty="0">
                <a:solidFill>
                  <a:srgbClr val="17375E"/>
                </a:solidFill>
                <a:latin typeface="Verdana"/>
                <a:cs typeface="Verdana"/>
              </a:rPr>
              <a:t>Under</a:t>
            </a:r>
            <a:r>
              <a:rPr sz="2000" b="1" spc="-10" dirty="0">
                <a:solidFill>
                  <a:srgbClr val="17375E"/>
                </a:solidFill>
                <a:latin typeface="Verdana"/>
                <a:cs typeface="Verdana"/>
              </a:rPr>
              <a:t> </a:t>
            </a:r>
            <a:r>
              <a:rPr sz="2000" b="1" dirty="0">
                <a:solidFill>
                  <a:srgbClr val="17375E"/>
                </a:solidFill>
                <a:latin typeface="Verdana"/>
                <a:cs typeface="Verdana"/>
              </a:rPr>
              <a:t>the</a:t>
            </a:r>
            <a:r>
              <a:rPr sz="2000" b="1" spc="-40" dirty="0">
                <a:solidFill>
                  <a:srgbClr val="17375E"/>
                </a:solidFill>
                <a:latin typeface="Verdana"/>
                <a:cs typeface="Verdana"/>
              </a:rPr>
              <a:t> </a:t>
            </a:r>
            <a:r>
              <a:rPr sz="2000" b="1" dirty="0">
                <a:solidFill>
                  <a:srgbClr val="17375E"/>
                </a:solidFill>
                <a:latin typeface="Verdana"/>
                <a:cs typeface="Verdana"/>
              </a:rPr>
              <a:t>Supervision</a:t>
            </a:r>
            <a:r>
              <a:rPr sz="2000" b="1" spc="-65" dirty="0">
                <a:solidFill>
                  <a:srgbClr val="17375E"/>
                </a:solidFill>
                <a:latin typeface="Verdana"/>
                <a:cs typeface="Verdana"/>
              </a:rPr>
              <a:t> </a:t>
            </a:r>
            <a:r>
              <a:rPr sz="2000" b="1" spc="-25" dirty="0">
                <a:solidFill>
                  <a:srgbClr val="17375E"/>
                </a:solidFill>
                <a:latin typeface="Verdana"/>
                <a:cs typeface="Verdana"/>
              </a:rPr>
              <a:t>of,</a:t>
            </a:r>
            <a:endParaRPr sz="2000" dirty="0">
              <a:latin typeface="Verdana"/>
              <a:cs typeface="Verdana"/>
            </a:endParaRPr>
          </a:p>
          <a:p>
            <a:pPr>
              <a:lnSpc>
                <a:spcPct val="100000"/>
              </a:lnSpc>
              <a:spcBef>
                <a:spcPts val="440"/>
              </a:spcBef>
            </a:pPr>
            <a:endParaRPr sz="2000" dirty="0">
              <a:latin typeface="Verdana"/>
              <a:cs typeface="Verdana"/>
            </a:endParaRPr>
          </a:p>
          <a:p>
            <a:pPr marL="12700" marR="2106930">
              <a:lnSpc>
                <a:spcPct val="121500"/>
              </a:lnSpc>
            </a:pPr>
            <a:r>
              <a:rPr lang="en-US" sz="1700" b="1" dirty="0" err="1">
                <a:solidFill>
                  <a:srgbClr val="17375E"/>
                </a:solidFill>
                <a:latin typeface="Verdana"/>
                <a:cs typeface="Verdana"/>
              </a:rPr>
              <a:t>Dr.S</a:t>
            </a:r>
            <a:r>
              <a:rPr lang="en-US" sz="1700" b="1">
                <a:solidFill>
                  <a:srgbClr val="17375E"/>
                </a:solidFill>
                <a:latin typeface="Verdana"/>
                <a:cs typeface="Verdana"/>
              </a:rPr>
              <a:t> Sivaramkrishnan</a:t>
            </a:r>
            <a:r>
              <a:rPr lang="en-US" sz="1700" b="1" dirty="0">
                <a:solidFill>
                  <a:srgbClr val="17375E"/>
                </a:solidFill>
                <a:latin typeface="Verdana"/>
                <a:cs typeface="Verdana"/>
              </a:rPr>
              <a:t>  </a:t>
            </a:r>
            <a:r>
              <a:rPr sz="1700" b="1" dirty="0">
                <a:solidFill>
                  <a:srgbClr val="17375E"/>
                </a:solidFill>
                <a:latin typeface="Verdana"/>
                <a:cs typeface="Verdana"/>
              </a:rPr>
              <a:t>Ass</a:t>
            </a:r>
            <a:r>
              <a:rPr lang="en-US" sz="1700" b="1" dirty="0">
                <a:solidFill>
                  <a:srgbClr val="17375E"/>
                </a:solidFill>
                <a:latin typeface="Verdana"/>
                <a:cs typeface="Verdana"/>
              </a:rPr>
              <a:t>ociate </a:t>
            </a:r>
            <a:r>
              <a:rPr sz="1700" b="1" spc="-10" dirty="0">
                <a:solidFill>
                  <a:srgbClr val="17375E"/>
                </a:solidFill>
                <a:latin typeface="Verdana"/>
                <a:cs typeface="Verdana"/>
              </a:rPr>
              <a:t>Professor</a:t>
            </a:r>
            <a:endParaRPr sz="1700" dirty="0">
              <a:latin typeface="Verdana"/>
              <a:cs typeface="Verdana"/>
            </a:endParaRPr>
          </a:p>
          <a:p>
            <a:pPr marL="12700">
              <a:lnSpc>
                <a:spcPts val="2035"/>
              </a:lnSpc>
              <a:spcBef>
                <a:spcPts val="440"/>
              </a:spcBef>
            </a:pPr>
            <a:r>
              <a:rPr sz="1700" b="1" dirty="0">
                <a:solidFill>
                  <a:srgbClr val="17375E"/>
                </a:solidFill>
                <a:latin typeface="Verdana"/>
                <a:cs typeface="Verdana"/>
              </a:rPr>
              <a:t>School</a:t>
            </a:r>
            <a:r>
              <a:rPr sz="1700" b="1" spc="-70" dirty="0">
                <a:solidFill>
                  <a:srgbClr val="17375E"/>
                </a:solidFill>
                <a:latin typeface="Verdana"/>
                <a:cs typeface="Verdana"/>
              </a:rPr>
              <a:t> </a:t>
            </a:r>
            <a:r>
              <a:rPr sz="1700" b="1" dirty="0">
                <a:solidFill>
                  <a:srgbClr val="17375E"/>
                </a:solidFill>
                <a:latin typeface="Verdana"/>
                <a:cs typeface="Verdana"/>
              </a:rPr>
              <a:t>of</a:t>
            </a:r>
            <a:r>
              <a:rPr sz="1700" b="1" spc="-60" dirty="0">
                <a:solidFill>
                  <a:srgbClr val="17375E"/>
                </a:solidFill>
                <a:latin typeface="Verdana"/>
                <a:cs typeface="Verdana"/>
              </a:rPr>
              <a:t> </a:t>
            </a:r>
            <a:r>
              <a:rPr sz="1700" b="1" dirty="0">
                <a:solidFill>
                  <a:srgbClr val="17375E"/>
                </a:solidFill>
                <a:latin typeface="Verdana"/>
                <a:cs typeface="Verdana"/>
              </a:rPr>
              <a:t>Computer</a:t>
            </a:r>
            <a:r>
              <a:rPr sz="1700" b="1" spc="-40" dirty="0">
                <a:solidFill>
                  <a:srgbClr val="17375E"/>
                </a:solidFill>
                <a:latin typeface="Verdana"/>
                <a:cs typeface="Verdana"/>
              </a:rPr>
              <a:t> </a:t>
            </a:r>
            <a:r>
              <a:rPr sz="1700" b="1" dirty="0">
                <a:solidFill>
                  <a:srgbClr val="17375E"/>
                </a:solidFill>
                <a:latin typeface="Verdana"/>
                <a:cs typeface="Verdana"/>
              </a:rPr>
              <a:t>Science</a:t>
            </a:r>
            <a:r>
              <a:rPr sz="1700" b="1" spc="-100" dirty="0">
                <a:solidFill>
                  <a:srgbClr val="17375E"/>
                </a:solidFill>
                <a:latin typeface="Verdana"/>
                <a:cs typeface="Verdana"/>
              </a:rPr>
              <a:t> </a:t>
            </a:r>
            <a:r>
              <a:rPr sz="1700" b="1" spc="-25" dirty="0">
                <a:solidFill>
                  <a:srgbClr val="17375E"/>
                </a:solidFill>
                <a:latin typeface="Verdana"/>
                <a:cs typeface="Verdana"/>
              </a:rPr>
              <a:t>and</a:t>
            </a:r>
            <a:endParaRPr sz="1700" dirty="0">
              <a:latin typeface="Verdana"/>
              <a:cs typeface="Verdana"/>
            </a:endParaRPr>
          </a:p>
          <a:p>
            <a:pPr marL="12700">
              <a:lnSpc>
                <a:spcPts val="2035"/>
              </a:lnSpc>
            </a:pPr>
            <a:r>
              <a:rPr sz="1700" b="1" spc="-10" dirty="0">
                <a:solidFill>
                  <a:srgbClr val="17375E"/>
                </a:solidFill>
                <a:latin typeface="Verdana"/>
                <a:cs typeface="Verdana"/>
              </a:rPr>
              <a:t>Engineering</a:t>
            </a:r>
            <a:endParaRPr sz="1700" dirty="0">
              <a:latin typeface="Verdana"/>
              <a:cs typeface="Verdana"/>
            </a:endParaRPr>
          </a:p>
          <a:p>
            <a:pPr marL="12700">
              <a:lnSpc>
                <a:spcPct val="100000"/>
              </a:lnSpc>
              <a:spcBef>
                <a:spcPts val="360"/>
              </a:spcBef>
            </a:pPr>
            <a:r>
              <a:rPr sz="1700" b="1" dirty="0">
                <a:solidFill>
                  <a:srgbClr val="17375E"/>
                </a:solidFill>
                <a:latin typeface="Verdana"/>
                <a:cs typeface="Verdana"/>
              </a:rPr>
              <a:t>Presidency</a:t>
            </a:r>
            <a:r>
              <a:rPr sz="1700" b="1" spc="-95" dirty="0">
                <a:solidFill>
                  <a:srgbClr val="17375E"/>
                </a:solidFill>
                <a:latin typeface="Verdana"/>
                <a:cs typeface="Verdana"/>
              </a:rPr>
              <a:t> </a:t>
            </a:r>
            <a:r>
              <a:rPr sz="1700" b="1" spc="-10" dirty="0">
                <a:solidFill>
                  <a:srgbClr val="17375E"/>
                </a:solidFill>
                <a:latin typeface="Verdana"/>
                <a:cs typeface="Verdana"/>
              </a:rPr>
              <a:t>University</a:t>
            </a:r>
            <a:endParaRPr sz="1700" dirty="0">
              <a:latin typeface="Verdana"/>
              <a:cs typeface="Verdana"/>
            </a:endParaRPr>
          </a:p>
        </p:txBody>
      </p:sp>
      <p:sp>
        <p:nvSpPr>
          <p:cNvPr id="6" name="object 6"/>
          <p:cNvSpPr txBox="1"/>
          <p:nvPr/>
        </p:nvSpPr>
        <p:spPr>
          <a:xfrm>
            <a:off x="4321175" y="320421"/>
            <a:ext cx="3679825" cy="505908"/>
          </a:xfrm>
          <a:prstGeom prst="rect">
            <a:avLst/>
          </a:prstGeom>
        </p:spPr>
        <p:txBody>
          <a:bodyPr vert="horz" wrap="square" lIns="0" tIns="15875" rIns="0" bIns="0" rtlCol="0">
            <a:spAutoFit/>
          </a:bodyPr>
          <a:lstStyle/>
          <a:p>
            <a:pPr algn="ctr">
              <a:lnSpc>
                <a:spcPct val="100000"/>
              </a:lnSpc>
              <a:spcBef>
                <a:spcPts val="125"/>
              </a:spcBef>
            </a:pPr>
            <a:r>
              <a:rPr sz="1550" b="1" dirty="0">
                <a:solidFill>
                  <a:srgbClr val="17375E"/>
                </a:solidFill>
                <a:latin typeface="Verdana"/>
                <a:cs typeface="Verdana"/>
              </a:rPr>
              <a:t>PIP</a:t>
            </a:r>
            <a:r>
              <a:rPr lang="en-US" sz="1550" b="1" dirty="0">
                <a:solidFill>
                  <a:srgbClr val="17375E"/>
                </a:solidFill>
                <a:latin typeface="Verdana"/>
                <a:cs typeface="Verdana"/>
              </a:rPr>
              <a:t>40</a:t>
            </a:r>
            <a:r>
              <a:rPr sz="1550" b="1" dirty="0">
                <a:solidFill>
                  <a:srgbClr val="17375E"/>
                </a:solidFill>
                <a:latin typeface="Verdana"/>
                <a:cs typeface="Verdana"/>
              </a:rPr>
              <a:t>04</a:t>
            </a:r>
            <a:r>
              <a:rPr sz="1550" b="1" spc="345" dirty="0">
                <a:solidFill>
                  <a:srgbClr val="17375E"/>
                </a:solidFill>
                <a:latin typeface="Verdana"/>
                <a:cs typeface="Verdana"/>
              </a:rPr>
              <a:t> </a:t>
            </a:r>
            <a:r>
              <a:rPr sz="1550" b="1" dirty="0">
                <a:solidFill>
                  <a:srgbClr val="17375E"/>
                </a:solidFill>
                <a:latin typeface="Verdana"/>
                <a:cs typeface="Verdana"/>
              </a:rPr>
              <a:t>University</a:t>
            </a:r>
            <a:r>
              <a:rPr sz="1550" b="1" spc="260" dirty="0">
                <a:solidFill>
                  <a:srgbClr val="17375E"/>
                </a:solidFill>
                <a:latin typeface="Verdana"/>
                <a:cs typeface="Verdana"/>
              </a:rPr>
              <a:t> </a:t>
            </a:r>
            <a:r>
              <a:rPr sz="1550" b="1" dirty="0">
                <a:solidFill>
                  <a:srgbClr val="17375E"/>
                </a:solidFill>
                <a:latin typeface="Verdana"/>
                <a:cs typeface="Verdana"/>
              </a:rPr>
              <a:t>Project</a:t>
            </a:r>
            <a:endParaRPr sz="1550" dirty="0">
              <a:latin typeface="Verdana"/>
              <a:cs typeface="Verdana"/>
            </a:endParaRPr>
          </a:p>
          <a:p>
            <a:pPr marR="635" algn="ctr">
              <a:lnSpc>
                <a:spcPct val="100000"/>
              </a:lnSpc>
              <a:spcBef>
                <a:spcPts val="90"/>
              </a:spcBef>
            </a:pPr>
            <a:r>
              <a:rPr sz="1550" b="1" dirty="0">
                <a:solidFill>
                  <a:srgbClr val="17375E"/>
                </a:solidFill>
                <a:latin typeface="Verdana"/>
                <a:cs typeface="Verdana"/>
              </a:rPr>
              <a:t>Review-</a:t>
            </a:r>
            <a:r>
              <a:rPr sz="1550" b="1" spc="-50" dirty="0">
                <a:solidFill>
                  <a:srgbClr val="17375E"/>
                </a:solidFill>
                <a:latin typeface="Verdana"/>
                <a:cs typeface="Verdana"/>
              </a:rPr>
              <a:t>1</a:t>
            </a:r>
            <a:endParaRPr sz="155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Architecture</a:t>
            </a:r>
            <a:r>
              <a:rPr lang="en-US" spc="-10" dirty="0"/>
              <a:t> Diagram</a:t>
            </a:r>
            <a:endParaRPr spc="-10" dirty="0"/>
          </a:p>
        </p:txBody>
      </p:sp>
      <p:pic>
        <p:nvPicPr>
          <p:cNvPr id="7" name="Picture 6">
            <a:extLst>
              <a:ext uri="{FF2B5EF4-FFF2-40B4-BE49-F238E27FC236}">
                <a16:creationId xmlns:a16="http://schemas.microsoft.com/office/drawing/2014/main" id="{F843646B-F1F7-839E-6180-26115DAE24AD}"/>
              </a:ext>
            </a:extLst>
          </p:cNvPr>
          <p:cNvPicPr>
            <a:picLocks noChangeAspect="1"/>
          </p:cNvPicPr>
          <p:nvPr/>
        </p:nvPicPr>
        <p:blipFill>
          <a:blip r:embed="rId2">
            <a:extLst>
              <a:ext uri="{28A0092B-C50C-407E-A947-70E740481C1C}">
                <a14:useLocalDpi xmlns:a14="http://schemas.microsoft.com/office/drawing/2010/main" val="0"/>
              </a:ext>
            </a:extLst>
          </a:blip>
          <a:srcRect l="1235" t="-1" b="1777"/>
          <a:stretch/>
        </p:blipFill>
        <p:spPr>
          <a:xfrm>
            <a:off x="0" y="2133601"/>
            <a:ext cx="12192000" cy="2209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Hardware</a:t>
            </a:r>
            <a:r>
              <a:rPr spc="210" dirty="0"/>
              <a:t> </a:t>
            </a:r>
            <a:r>
              <a:rPr dirty="0"/>
              <a:t>and</a:t>
            </a:r>
            <a:r>
              <a:rPr spc="185" dirty="0"/>
              <a:t> </a:t>
            </a:r>
            <a:r>
              <a:rPr dirty="0"/>
              <a:t>Software</a:t>
            </a:r>
            <a:r>
              <a:rPr spc="210" dirty="0"/>
              <a:t> </a:t>
            </a:r>
            <a:r>
              <a:rPr spc="-10" dirty="0"/>
              <a:t>Details</a:t>
            </a:r>
          </a:p>
        </p:txBody>
      </p:sp>
      <p:sp>
        <p:nvSpPr>
          <p:cNvPr id="3" name="object 3"/>
          <p:cNvSpPr txBox="1"/>
          <p:nvPr/>
        </p:nvSpPr>
        <p:spPr>
          <a:xfrm>
            <a:off x="892175" y="1105863"/>
            <a:ext cx="10233660" cy="3579185"/>
          </a:xfrm>
          <a:prstGeom prst="rect">
            <a:avLst/>
          </a:prstGeom>
        </p:spPr>
        <p:txBody>
          <a:bodyPr vert="horz" wrap="square" lIns="0" tIns="85090" rIns="0" bIns="0" rtlCol="0">
            <a:spAutoFit/>
          </a:bodyPr>
          <a:lstStyle/>
          <a:p>
            <a:pPr>
              <a:buFont typeface="Arial" panose="020B0604020202020204" pitchFamily="34" charset="0"/>
              <a:buChar char="•"/>
            </a:pPr>
            <a:r>
              <a:rPr lang="en-IN" b="1" dirty="0"/>
              <a:t>Hardware Requirements:</a:t>
            </a:r>
            <a:endParaRPr lang="en-IN" dirty="0"/>
          </a:p>
          <a:p>
            <a:pPr marL="742950" lvl="1" indent="-285750">
              <a:buFont typeface="Arial" panose="020B0604020202020204" pitchFamily="34" charset="0"/>
              <a:buChar char="•"/>
            </a:pPr>
            <a:r>
              <a:rPr lang="en-IN" b="1" dirty="0"/>
              <a:t>Development:</a:t>
            </a:r>
            <a:r>
              <a:rPr lang="en-IN" dirty="0"/>
              <a:t> Intel Core i5/i7, 16GB RAM, 512GB SSD, NVIDIA GTX/RTX GPU.</a:t>
            </a:r>
          </a:p>
          <a:p>
            <a:pPr marL="742950" lvl="1" indent="-285750">
              <a:buFont typeface="Arial" panose="020B0604020202020204" pitchFamily="34" charset="0"/>
              <a:buChar char="•"/>
            </a:pPr>
            <a:r>
              <a:rPr lang="en-IN" b="1" dirty="0"/>
              <a:t>Deployment:</a:t>
            </a:r>
            <a:r>
              <a:rPr lang="en-IN" dirty="0"/>
              <a:t> Intel Xeon, 16GB+ RAM, high-speed network.</a:t>
            </a:r>
          </a:p>
          <a:p>
            <a:pPr marL="742950" lvl="1" indent="-285750">
              <a:buFont typeface="Arial" panose="020B0604020202020204" pitchFamily="34" charset="0"/>
              <a:buChar char="•"/>
            </a:pPr>
            <a:endParaRPr lang="en-IN" dirty="0"/>
          </a:p>
          <a:p>
            <a:pPr>
              <a:buFont typeface="Arial" panose="020B0604020202020204" pitchFamily="34" charset="0"/>
              <a:buChar char="•"/>
            </a:pPr>
            <a:r>
              <a:rPr lang="en-IN" b="1" dirty="0"/>
              <a:t>Software Requirements:</a:t>
            </a:r>
            <a:endParaRPr lang="en-IN" dirty="0"/>
          </a:p>
          <a:p>
            <a:pPr marL="742950" lvl="1" indent="-285750">
              <a:buFont typeface="Arial" panose="020B0604020202020204" pitchFamily="34" charset="0"/>
              <a:buChar char="•"/>
            </a:pPr>
            <a:r>
              <a:rPr lang="en-IN" b="1" dirty="0"/>
              <a:t>Frontend:</a:t>
            </a:r>
            <a:r>
              <a:rPr lang="en-IN" dirty="0"/>
              <a:t> React.js, HTML, CSS (Bootstrap/Tailwind CSS).</a:t>
            </a:r>
          </a:p>
          <a:p>
            <a:pPr marL="742950" lvl="1" indent="-285750">
              <a:buFont typeface="Arial" panose="020B0604020202020204" pitchFamily="34" charset="0"/>
              <a:buChar char="•"/>
            </a:pPr>
            <a:r>
              <a:rPr lang="en-IN" b="1" dirty="0"/>
              <a:t>Backend:</a:t>
            </a:r>
            <a:r>
              <a:rPr lang="en-IN" dirty="0"/>
              <a:t> Node.js (Express.js) / Spring Boot / Django.</a:t>
            </a:r>
          </a:p>
          <a:p>
            <a:pPr marL="742950" lvl="1" indent="-285750">
              <a:buFont typeface="Arial" panose="020B0604020202020204" pitchFamily="34" charset="0"/>
              <a:buChar char="•"/>
            </a:pPr>
            <a:r>
              <a:rPr lang="en-IN" b="1" dirty="0"/>
              <a:t>Database:</a:t>
            </a:r>
            <a:r>
              <a:rPr lang="en-IN" dirty="0"/>
              <a:t> PostgreSQL/MySQL/MongoDB.</a:t>
            </a:r>
          </a:p>
          <a:p>
            <a:pPr marL="742950" lvl="1" indent="-285750">
              <a:buFont typeface="Arial" panose="020B0604020202020204" pitchFamily="34" charset="0"/>
              <a:buChar char="•"/>
            </a:pPr>
            <a:r>
              <a:rPr lang="en-IN" b="1" dirty="0"/>
              <a:t>Blockchain:</a:t>
            </a:r>
            <a:r>
              <a:rPr lang="en-IN" dirty="0"/>
              <a:t> Ethereum (Solidity) / Hyperledger Fabric.</a:t>
            </a:r>
          </a:p>
          <a:p>
            <a:pPr marL="742950" lvl="1" indent="-285750">
              <a:buFont typeface="Arial" panose="020B0604020202020204" pitchFamily="34" charset="0"/>
              <a:buChar char="•"/>
            </a:pPr>
            <a:r>
              <a:rPr lang="en-IN" b="1" dirty="0"/>
              <a:t>AI &amp; OCR:</a:t>
            </a:r>
            <a:r>
              <a:rPr lang="en-IN" dirty="0"/>
              <a:t> OpenCV, TensorFlow, </a:t>
            </a:r>
            <a:r>
              <a:rPr lang="en-IN" dirty="0" err="1"/>
              <a:t>PyTorch</a:t>
            </a:r>
            <a:r>
              <a:rPr lang="en-IN" dirty="0"/>
              <a:t>, Tesseract OCR.</a:t>
            </a:r>
          </a:p>
          <a:p>
            <a:pPr marL="742950" lvl="1" indent="-285750">
              <a:buFont typeface="Arial" panose="020B0604020202020204" pitchFamily="34" charset="0"/>
              <a:buChar char="•"/>
            </a:pPr>
            <a:r>
              <a:rPr lang="en-IN" b="1" dirty="0"/>
              <a:t>Cloud &amp; Hosting:</a:t>
            </a:r>
            <a:r>
              <a:rPr lang="en-IN" dirty="0"/>
              <a:t> AWS/GCP/Azure, IPFS.</a:t>
            </a:r>
          </a:p>
          <a:p>
            <a:pPr marL="12700">
              <a:lnSpc>
                <a:spcPct val="100000"/>
              </a:lnSpc>
              <a:spcBef>
                <a:spcPts val="575"/>
              </a:spcBef>
            </a:pPr>
            <a:endParaRPr lang="en-US" sz="24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Timeline</a:t>
            </a:r>
            <a:r>
              <a:rPr spc="135" dirty="0"/>
              <a:t> </a:t>
            </a:r>
            <a:r>
              <a:rPr dirty="0"/>
              <a:t>of</a:t>
            </a:r>
            <a:r>
              <a:rPr spc="150" dirty="0"/>
              <a:t> </a:t>
            </a:r>
            <a:r>
              <a:rPr spc="-10" dirty="0"/>
              <a:t>Project</a:t>
            </a:r>
          </a:p>
        </p:txBody>
      </p:sp>
      <p:pic>
        <p:nvPicPr>
          <p:cNvPr id="5" name="Picture 4">
            <a:extLst>
              <a:ext uri="{FF2B5EF4-FFF2-40B4-BE49-F238E27FC236}">
                <a16:creationId xmlns:a16="http://schemas.microsoft.com/office/drawing/2014/main" id="{0E6D02B4-967E-7733-1626-D98E08E35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90600"/>
            <a:ext cx="7378065" cy="5190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Expected</a:t>
            </a:r>
            <a:r>
              <a:rPr spc="195" dirty="0"/>
              <a:t> </a:t>
            </a:r>
            <a:r>
              <a:rPr spc="-10" dirty="0"/>
              <a:t>Outcomes</a:t>
            </a:r>
          </a:p>
        </p:txBody>
      </p:sp>
      <p:sp>
        <p:nvSpPr>
          <p:cNvPr id="3" name="object 3"/>
          <p:cNvSpPr txBox="1"/>
          <p:nvPr/>
        </p:nvSpPr>
        <p:spPr>
          <a:xfrm>
            <a:off x="892175" y="1177861"/>
            <a:ext cx="10454640" cy="5105244"/>
          </a:xfrm>
          <a:prstGeom prst="rect">
            <a:avLst/>
          </a:prstGeom>
        </p:spPr>
        <p:txBody>
          <a:bodyPr vert="horz" wrap="square" lIns="0" tIns="13970" rIns="0" bIns="0" rtlCol="0">
            <a:spAutoFit/>
          </a:bodyPr>
          <a:lstStyle/>
          <a:p>
            <a:r>
              <a:rPr lang="en-US" dirty="0"/>
              <a:t>The proposed </a:t>
            </a:r>
            <a:r>
              <a:rPr lang="en-US" b="1" dirty="0"/>
              <a:t>AI and blockchain-based automated document verification system</a:t>
            </a:r>
            <a:r>
              <a:rPr lang="en-US" dirty="0"/>
              <a:t> aims to achieve the following outcomes:</a:t>
            </a:r>
          </a:p>
          <a:p>
            <a:pPr>
              <a:buFont typeface="+mj-lt"/>
              <a:buAutoNum type="arabicPeriod"/>
            </a:pPr>
            <a:r>
              <a:rPr lang="en-US" b="1" dirty="0"/>
              <a:t>Enhanced Security &amp; Authenticity</a:t>
            </a:r>
            <a:endParaRPr lang="en-US" dirty="0"/>
          </a:p>
          <a:p>
            <a:pPr marL="742950" lvl="1" indent="-285750">
              <a:buFont typeface="+mj-lt"/>
              <a:buAutoNum type="arabicPeriod"/>
            </a:pPr>
            <a:r>
              <a:rPr lang="en-US" dirty="0"/>
              <a:t>Blockchain ensures </a:t>
            </a:r>
            <a:r>
              <a:rPr lang="en-US" b="1" dirty="0"/>
              <a:t>tamper-proof</a:t>
            </a:r>
            <a:r>
              <a:rPr lang="en-US" dirty="0"/>
              <a:t> and </a:t>
            </a:r>
            <a:r>
              <a:rPr lang="en-US" b="1" dirty="0"/>
              <a:t>immutable</a:t>
            </a:r>
            <a:r>
              <a:rPr lang="en-US" dirty="0"/>
              <a:t> document storage.</a:t>
            </a:r>
          </a:p>
          <a:p>
            <a:pPr marL="742950" lvl="1" indent="-285750">
              <a:buFont typeface="+mj-lt"/>
              <a:buAutoNum type="arabicPeriod"/>
            </a:pPr>
            <a:r>
              <a:rPr lang="en-US" dirty="0"/>
              <a:t>AI-powered verification reduces the risk of </a:t>
            </a:r>
            <a:r>
              <a:rPr lang="en-US" b="1" dirty="0"/>
              <a:t>fraudulent documents</a:t>
            </a:r>
            <a:r>
              <a:rPr lang="en-US" dirty="0"/>
              <a:t>.</a:t>
            </a:r>
          </a:p>
          <a:p>
            <a:pPr>
              <a:buFont typeface="+mj-lt"/>
              <a:buAutoNum type="arabicPeriod"/>
            </a:pPr>
            <a:r>
              <a:rPr lang="en-US" b="1" dirty="0"/>
              <a:t>Improved Efficiency &amp; Accuracy</a:t>
            </a:r>
            <a:endParaRPr lang="en-US" dirty="0"/>
          </a:p>
          <a:p>
            <a:pPr marL="742950" lvl="1" indent="-285750">
              <a:buFont typeface="+mj-lt"/>
              <a:buAutoNum type="arabicPeriod"/>
            </a:pPr>
            <a:r>
              <a:rPr lang="en-US" b="1" dirty="0"/>
              <a:t>Automated verification</a:t>
            </a:r>
            <a:r>
              <a:rPr lang="en-US" dirty="0"/>
              <a:t> eliminates manual errors and speeds up the process.</a:t>
            </a:r>
          </a:p>
          <a:p>
            <a:pPr marL="742950" lvl="1" indent="-285750">
              <a:buFont typeface="+mj-lt"/>
              <a:buAutoNum type="arabicPeriod"/>
            </a:pPr>
            <a:r>
              <a:rPr lang="en-US" dirty="0"/>
              <a:t>Optical Character Recognition (OCR) and AI enhance </a:t>
            </a:r>
            <a:r>
              <a:rPr lang="en-US" b="1" dirty="0"/>
              <a:t>data extraction accuracy</a:t>
            </a:r>
            <a:r>
              <a:rPr lang="en-US" dirty="0"/>
              <a:t>.</a:t>
            </a:r>
          </a:p>
          <a:p>
            <a:pPr>
              <a:buFont typeface="+mj-lt"/>
              <a:buAutoNum type="arabicPeriod"/>
            </a:pPr>
            <a:r>
              <a:rPr lang="en-US" b="1" dirty="0"/>
              <a:t>Seamless Accessibility</a:t>
            </a:r>
            <a:endParaRPr lang="en-US" dirty="0"/>
          </a:p>
          <a:p>
            <a:pPr marL="742950" lvl="1" indent="-285750">
              <a:buFont typeface="+mj-lt"/>
              <a:buAutoNum type="arabicPeriod"/>
            </a:pPr>
            <a:r>
              <a:rPr lang="en-US" dirty="0"/>
              <a:t>Users and authorities can </a:t>
            </a:r>
            <a:r>
              <a:rPr lang="en-US" b="1" dirty="0"/>
              <a:t>securely upload, verify, and retrieve documents</a:t>
            </a:r>
            <a:r>
              <a:rPr lang="en-US" dirty="0"/>
              <a:t> anytime.</a:t>
            </a:r>
          </a:p>
          <a:p>
            <a:pPr marL="742950" lvl="1" indent="-285750">
              <a:buFont typeface="+mj-lt"/>
              <a:buAutoNum type="arabicPeriod"/>
            </a:pPr>
            <a:r>
              <a:rPr lang="en-US" dirty="0"/>
              <a:t>Cloud integration ensures </a:t>
            </a:r>
            <a:r>
              <a:rPr lang="en-US" b="1" dirty="0"/>
              <a:t>high availability</a:t>
            </a:r>
            <a:r>
              <a:rPr lang="en-US" dirty="0"/>
              <a:t> and </a:t>
            </a:r>
            <a:r>
              <a:rPr lang="en-US" b="1" dirty="0"/>
              <a:t>scalability</a:t>
            </a:r>
            <a:r>
              <a:rPr lang="en-US" dirty="0"/>
              <a:t>.</a:t>
            </a:r>
          </a:p>
          <a:p>
            <a:pPr>
              <a:buFont typeface="+mj-lt"/>
              <a:buAutoNum type="arabicPeriod"/>
            </a:pPr>
            <a:r>
              <a:rPr lang="en-US" b="1" dirty="0"/>
              <a:t>Decentralized &amp; Transparent Verification</a:t>
            </a:r>
            <a:endParaRPr lang="en-US" dirty="0"/>
          </a:p>
          <a:p>
            <a:pPr marL="742950" lvl="1" indent="-285750">
              <a:buFont typeface="+mj-lt"/>
              <a:buAutoNum type="arabicPeriod"/>
            </a:pPr>
            <a:r>
              <a:rPr lang="en-US" dirty="0"/>
              <a:t>Smart contracts enable </a:t>
            </a:r>
            <a:r>
              <a:rPr lang="en-US" b="1" dirty="0"/>
              <a:t>trustless verification</a:t>
            </a:r>
            <a:r>
              <a:rPr lang="en-US" dirty="0"/>
              <a:t>, eliminating the need for intermediaries.</a:t>
            </a:r>
          </a:p>
          <a:p>
            <a:pPr marL="742950" lvl="1" indent="-285750">
              <a:buFont typeface="+mj-lt"/>
              <a:buAutoNum type="arabicPeriod"/>
            </a:pPr>
            <a:r>
              <a:rPr lang="en-US" dirty="0"/>
              <a:t>Decentralized storage (IPFS) prevents </a:t>
            </a:r>
            <a:r>
              <a:rPr lang="en-US" b="1" dirty="0"/>
              <a:t>data loss and unauthorized modifications</a:t>
            </a:r>
            <a:r>
              <a:rPr lang="en-US" dirty="0"/>
              <a:t>.</a:t>
            </a:r>
          </a:p>
          <a:p>
            <a:pPr>
              <a:buFont typeface="+mj-lt"/>
              <a:buAutoNum type="arabicPeriod"/>
            </a:pPr>
            <a:r>
              <a:rPr lang="en-US" b="1" dirty="0"/>
              <a:t>User-Friendly &amp; Scalable System</a:t>
            </a:r>
            <a:endParaRPr lang="en-US" dirty="0"/>
          </a:p>
          <a:p>
            <a:pPr marL="742950" lvl="1" indent="-285750">
              <a:buFont typeface="+mj-lt"/>
              <a:buAutoNum type="arabicPeriod"/>
            </a:pPr>
            <a:r>
              <a:rPr lang="en-US" dirty="0"/>
              <a:t>A well-designed </a:t>
            </a:r>
            <a:r>
              <a:rPr lang="en-US" b="1" dirty="0"/>
              <a:t>dashboard</a:t>
            </a:r>
            <a:r>
              <a:rPr lang="en-US" dirty="0"/>
              <a:t> for easy document management.</a:t>
            </a:r>
          </a:p>
          <a:p>
            <a:pPr marL="742950" lvl="1" indent="-285750">
              <a:buFont typeface="+mj-lt"/>
              <a:buAutoNum type="arabicPeriod"/>
            </a:pPr>
            <a:r>
              <a:rPr lang="en-US" dirty="0"/>
              <a:t>The system can be </a:t>
            </a:r>
            <a:r>
              <a:rPr lang="en-US" b="1" dirty="0"/>
              <a:t>scaled</a:t>
            </a:r>
            <a:r>
              <a:rPr lang="en-US" dirty="0"/>
              <a:t> to support various institutions and industries.</a:t>
            </a:r>
          </a:p>
          <a:p>
            <a:pPr marL="12065" marR="5080">
              <a:lnSpc>
                <a:spcPct val="99700"/>
              </a:lnSpc>
              <a:spcBef>
                <a:spcPts val="110"/>
              </a:spcBef>
              <a:tabLst>
                <a:tab pos="355600" algn="l"/>
              </a:tabLst>
            </a:pPr>
            <a:endParaRPr sz="240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a:spLocks noGrp="1"/>
          </p:cNvSpPr>
          <p:nvPr>
            <p:ph type="body" idx="1"/>
          </p:nvPr>
        </p:nvSpPr>
        <p:spPr>
          <a:xfrm>
            <a:off x="892175" y="1105863"/>
            <a:ext cx="10300335" cy="3780125"/>
          </a:xfrm>
          <a:prstGeom prst="rect">
            <a:avLst/>
          </a:prstGeom>
        </p:spPr>
        <p:txBody>
          <a:bodyPr vert="horz" wrap="square" lIns="0" tIns="85967" rIns="0" bIns="0" rtlCol="0">
            <a:spAutoFit/>
          </a:bodyPr>
          <a:lstStyle/>
          <a:p>
            <a:r>
              <a:rPr lang="en-US" sz="2000" dirty="0"/>
              <a:t>The proposed </a:t>
            </a:r>
            <a:r>
              <a:rPr lang="en-US" sz="2000" b="1" dirty="0"/>
              <a:t>AI and blockchain-based automated document verification system</a:t>
            </a:r>
            <a:r>
              <a:rPr lang="en-US" sz="2000" dirty="0"/>
              <a:t> addresses critical issues in traditional verification methods, such as inefficiency, security vulnerabilities, and human error. By leveraging </a:t>
            </a:r>
            <a:r>
              <a:rPr lang="en-US" sz="2000" b="1" dirty="0"/>
              <a:t>AI for document authentication</a:t>
            </a:r>
            <a:r>
              <a:rPr lang="en-US" sz="2000" dirty="0"/>
              <a:t> and </a:t>
            </a:r>
            <a:r>
              <a:rPr lang="en-US" sz="2000" b="1" dirty="0"/>
              <a:t>blockchain for tamper-proof storage</a:t>
            </a:r>
            <a:r>
              <a:rPr lang="en-US" sz="2000" dirty="0"/>
              <a:t>, this system ensures </a:t>
            </a:r>
            <a:r>
              <a:rPr lang="en-US" sz="2000" b="1" dirty="0"/>
              <a:t>faster, more reliable, and secure document verification</a:t>
            </a:r>
            <a:r>
              <a:rPr lang="en-US" sz="2000" dirty="0"/>
              <a:t>. The integration of </a:t>
            </a:r>
            <a:r>
              <a:rPr lang="en-US" sz="2000" b="1" dirty="0"/>
              <a:t>OCR, smart contracts, and decentralized storage</a:t>
            </a:r>
            <a:r>
              <a:rPr lang="en-US" sz="2000" dirty="0"/>
              <a:t> further enhances accuracy and accessibility while eliminating risks of forgery.</a:t>
            </a:r>
          </a:p>
          <a:p>
            <a:r>
              <a:rPr lang="en-US" sz="2000" dirty="0"/>
              <a:t>This project has the potential to </a:t>
            </a:r>
            <a:r>
              <a:rPr lang="en-US" sz="2000" b="1" dirty="0"/>
              <a:t>revolutionize official documentation processes</a:t>
            </a:r>
            <a:r>
              <a:rPr lang="en-US" sz="2000" dirty="0"/>
              <a:t>, benefiting various sectors such as </a:t>
            </a:r>
            <a:r>
              <a:rPr lang="en-US" sz="2000" b="1" dirty="0"/>
              <a:t>education, finance, healthcare, and governance</a:t>
            </a:r>
            <a:r>
              <a:rPr lang="en-US" sz="2000" dirty="0"/>
              <a:t>. Future enhancements may include </a:t>
            </a:r>
            <a:r>
              <a:rPr lang="en-US" sz="2000" b="1" dirty="0"/>
              <a:t>multi-language OCR support, AI-driven anomaly detection, and cross-platform verification systems</a:t>
            </a:r>
            <a:r>
              <a:rPr lang="en-US" sz="2000" dirty="0"/>
              <a:t> to further expand its usability and impact.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References</a:t>
            </a:r>
          </a:p>
        </p:txBody>
      </p:sp>
      <p:sp>
        <p:nvSpPr>
          <p:cNvPr id="3" name="object 3"/>
          <p:cNvSpPr txBox="1"/>
          <p:nvPr/>
        </p:nvSpPr>
        <p:spPr>
          <a:xfrm>
            <a:off x="892175" y="1120457"/>
            <a:ext cx="10137775" cy="4445448"/>
          </a:xfrm>
          <a:prstGeom prst="rect">
            <a:avLst/>
          </a:prstGeom>
        </p:spPr>
        <p:txBody>
          <a:bodyPr vert="horz" wrap="square" lIns="0" tIns="15875" rIns="0" bIns="0" rtlCol="0">
            <a:spAutoFit/>
          </a:bodyPr>
          <a:lstStyle/>
          <a:p>
            <a:pPr>
              <a:buFont typeface="+mj-lt"/>
              <a:buAutoNum type="arabicPeriod"/>
            </a:pPr>
            <a:r>
              <a:rPr lang="en-IN" sz="1600" dirty="0"/>
              <a:t>Srivastava, A. K., Singh, R. S., &amp; Kumar, P. (2020). Blockchain-based secure document verification system. IEEE Access, 8, 145072–145085.</a:t>
            </a:r>
          </a:p>
          <a:p>
            <a:pPr>
              <a:buFont typeface="+mj-lt"/>
              <a:buAutoNum type="arabicPeriod"/>
            </a:pPr>
            <a:r>
              <a:rPr lang="en-IN" sz="1600" dirty="0"/>
              <a:t>Ramesh, M., Agarwal, S., &amp; Gupta, D. (2021). Automating document authentication using AI and blockchain. IEEE BASA.</a:t>
            </a:r>
          </a:p>
          <a:p>
            <a:pPr>
              <a:buFont typeface="+mj-lt"/>
              <a:buAutoNum type="arabicPeriod"/>
            </a:pPr>
            <a:r>
              <a:rPr lang="en-IN" sz="1600" dirty="0"/>
              <a:t>Sharma, P., &amp; Mehta, S. (2019). Digital ledger-based document authentication. Journal of Cryptography and Security.</a:t>
            </a:r>
          </a:p>
          <a:p>
            <a:pPr>
              <a:buFont typeface="+mj-lt"/>
              <a:buAutoNum type="arabicPeriod"/>
            </a:pPr>
            <a:r>
              <a:rPr lang="en-IN" sz="1600" dirty="0"/>
              <a:t>Patel, D., &amp; Srinivasan, K. (2022). A decentralized approach to document validation. IEEE Transactions on Information Security.</a:t>
            </a:r>
          </a:p>
          <a:p>
            <a:pPr>
              <a:buFont typeface="+mj-lt"/>
              <a:buAutoNum type="arabicPeriod"/>
            </a:pPr>
            <a:r>
              <a:rPr lang="en-IN" sz="1600" dirty="0"/>
              <a:t>Kaur, J., &amp; Verma, R. (2020). OCR-based AI document verification systems. International Journal of AI Research.</a:t>
            </a:r>
          </a:p>
          <a:p>
            <a:pPr>
              <a:buFont typeface="+mj-lt"/>
              <a:buAutoNum type="arabicPeriod"/>
            </a:pPr>
            <a:r>
              <a:rPr lang="en-IN" sz="1600" dirty="0"/>
              <a:t>Gupta, A., &amp; Das, T. (2018). Security challenges in online document verification. Journal of Cybersecurity.</a:t>
            </a:r>
          </a:p>
          <a:p>
            <a:pPr>
              <a:buFont typeface="+mj-lt"/>
              <a:buAutoNum type="arabicPeriod"/>
            </a:pPr>
            <a:r>
              <a:rPr lang="en-IN" sz="1600" dirty="0"/>
              <a:t>Bansal, R., &amp; Nair, S. (2021). AI-powered digital identity verification. IEEE Security &amp; Privacy.</a:t>
            </a:r>
          </a:p>
          <a:p>
            <a:pPr>
              <a:buFont typeface="+mj-lt"/>
              <a:buAutoNum type="arabicPeriod"/>
            </a:pPr>
            <a:r>
              <a:rPr lang="en-IN" sz="1600" dirty="0"/>
              <a:t>Wang, X., &amp; Li, H. (2019). Smart contracts for secure document verification. Blockchain Journal.</a:t>
            </a:r>
          </a:p>
          <a:p>
            <a:pPr>
              <a:buFont typeface="+mj-lt"/>
              <a:buAutoNum type="arabicPeriod"/>
            </a:pPr>
            <a:r>
              <a:rPr lang="en-IN" sz="1600" dirty="0"/>
              <a:t>Choudhary, V., &amp; Roy, P. (2020). Cloud storage and blockchain security for document verification. IEEE Cloud Computing.</a:t>
            </a:r>
          </a:p>
          <a:p>
            <a:pPr>
              <a:buFont typeface="+mj-lt"/>
              <a:buAutoNum type="arabicPeriod"/>
            </a:pPr>
            <a:r>
              <a:rPr lang="en-IN" sz="1600" dirty="0"/>
              <a:t>Das, S., &amp; Mukherjee, A. (2021). AI-driven document verification techniques. International Conference on AI and Security.</a:t>
            </a:r>
          </a:p>
          <a:p>
            <a:pPr marL="469900" indent="-457200">
              <a:lnSpc>
                <a:spcPts val="1845"/>
              </a:lnSpc>
              <a:spcBef>
                <a:spcPts val="125"/>
              </a:spcBef>
              <a:buAutoNum type="arabicPeriod"/>
              <a:tabLst>
                <a:tab pos="469900" algn="l"/>
              </a:tabLst>
            </a:pPr>
            <a:endParaRPr sz="1700" dirty="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344" y="2827972"/>
            <a:ext cx="4004945"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35" dirty="0">
                <a:solidFill>
                  <a:srgbClr val="000000"/>
                </a:solidFill>
                <a:latin typeface="Verdana"/>
                <a:cs typeface="Verdana"/>
              </a:rPr>
              <a:t> </a:t>
            </a:r>
            <a:r>
              <a:rPr sz="6000" b="0" spc="-95" dirty="0">
                <a:solidFill>
                  <a:srgbClr val="000000"/>
                </a:solidFill>
                <a:latin typeface="Verdana"/>
                <a:cs typeface="Verdana"/>
              </a:rPr>
              <a:t>You</a:t>
            </a:r>
            <a:endParaRPr sz="60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Introduction</a:t>
            </a:r>
          </a:p>
        </p:txBody>
      </p:sp>
      <p:sp>
        <p:nvSpPr>
          <p:cNvPr id="3" name="object 3"/>
          <p:cNvSpPr txBox="1"/>
          <p:nvPr/>
        </p:nvSpPr>
        <p:spPr>
          <a:xfrm>
            <a:off x="892175" y="1177861"/>
            <a:ext cx="10476865" cy="2585720"/>
          </a:xfrm>
          <a:prstGeom prst="rect">
            <a:avLst/>
          </a:prstGeom>
        </p:spPr>
        <p:txBody>
          <a:bodyPr vert="horz" wrap="square" lIns="0" tIns="12700" rIns="0" bIns="0" rtlCol="0">
            <a:spAutoFit/>
          </a:bodyPr>
          <a:lstStyle/>
          <a:p>
            <a:r>
              <a:rPr lang="en-US" sz="2400" dirty="0"/>
              <a:t>The manual document verification process is inefficient, slow, and prone to human error. To address these challenges, this project proposes an AI and blockchain-based automated document verification system. The proposed system ensures security, authenticity, and efficiency by enabling issuing authorities to generate and store digital certificates while allowing verifying authorities to validate them. This eliminates fraudulent activities, enhances accessibility, and streamlines document verification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892175" y="1120457"/>
            <a:ext cx="10358120" cy="5063309"/>
          </a:xfrm>
          <a:prstGeom prst="rect">
            <a:avLst/>
          </a:prstGeom>
        </p:spPr>
        <p:txBody>
          <a:bodyPr vert="horz" wrap="square" lIns="0" tIns="67945" rIns="0" bIns="0" rtlCol="0">
            <a:spAutoFit/>
          </a:bodyPr>
          <a:lstStyle/>
          <a:p>
            <a:r>
              <a:rPr lang="en-IN" dirty="0"/>
              <a:t>The following research papers have been referred to understand existing methods and the scope for improvement:</a:t>
            </a:r>
          </a:p>
          <a:p>
            <a:endParaRPr lang="en-IN" dirty="0"/>
          </a:p>
          <a:p>
            <a:pPr>
              <a:buFont typeface="+mj-lt"/>
              <a:buAutoNum type="arabicPeriod"/>
            </a:pPr>
            <a:r>
              <a:rPr lang="en-IN" b="1" dirty="0"/>
              <a:t>Srivastava, A. K., Singh, R. S., &amp; Kumar, P. (2020). </a:t>
            </a:r>
            <a:r>
              <a:rPr lang="en-IN" dirty="0"/>
              <a:t>Blockchain-based secure document verification system. IEEE Access, 8, 145072–145085.</a:t>
            </a:r>
          </a:p>
          <a:p>
            <a:pPr>
              <a:buFont typeface="+mj-lt"/>
              <a:buAutoNum type="arabicPeriod"/>
            </a:pPr>
            <a:endParaRPr lang="en-IN" dirty="0"/>
          </a:p>
          <a:p>
            <a:pPr>
              <a:buFont typeface="+mj-lt"/>
              <a:buAutoNum type="arabicPeriod"/>
            </a:pPr>
            <a:r>
              <a:rPr lang="en-IN" b="1" dirty="0"/>
              <a:t>Ramesh, M., Agarwal, S., &amp; Gupta, D. (2021). </a:t>
            </a:r>
            <a:r>
              <a:rPr lang="en-IN" dirty="0"/>
              <a:t>Automating document authentication using AI and blockchain. IEEE BASA.</a:t>
            </a:r>
          </a:p>
          <a:p>
            <a:pPr>
              <a:buFont typeface="+mj-lt"/>
              <a:buAutoNum type="arabicPeriod"/>
            </a:pPr>
            <a:endParaRPr lang="en-IN" dirty="0"/>
          </a:p>
          <a:p>
            <a:pPr>
              <a:buFont typeface="+mj-lt"/>
              <a:buAutoNum type="arabicPeriod"/>
            </a:pPr>
            <a:r>
              <a:rPr lang="en-IN" b="1" dirty="0"/>
              <a:t>Sharma, P., &amp; Mehta, S. (2019). </a:t>
            </a:r>
            <a:r>
              <a:rPr lang="en-IN" dirty="0"/>
              <a:t>Digital ledger-based document authentication. Journal of Cryptography and Security.</a:t>
            </a:r>
          </a:p>
          <a:p>
            <a:pPr>
              <a:buFont typeface="+mj-lt"/>
              <a:buAutoNum type="arabicPeriod"/>
            </a:pPr>
            <a:endParaRPr lang="en-IN" dirty="0"/>
          </a:p>
          <a:p>
            <a:pPr>
              <a:buFont typeface="+mj-lt"/>
              <a:buAutoNum type="arabicPeriod"/>
            </a:pPr>
            <a:r>
              <a:rPr lang="en-IN" b="1" dirty="0"/>
              <a:t>Patel, D., &amp; Srinivasan, K. (2022). </a:t>
            </a:r>
            <a:r>
              <a:rPr lang="en-IN" dirty="0"/>
              <a:t>A decentralized approach to document validation. IEEE Transactions on Information Security.</a:t>
            </a:r>
          </a:p>
          <a:p>
            <a:pPr>
              <a:buFont typeface="+mj-lt"/>
              <a:buAutoNum type="arabicPeriod"/>
            </a:pPr>
            <a:endParaRPr lang="en-IN" dirty="0"/>
          </a:p>
          <a:p>
            <a:pPr>
              <a:buFont typeface="+mj-lt"/>
              <a:buAutoNum type="arabicPeriod"/>
            </a:pPr>
            <a:r>
              <a:rPr lang="en-IN" b="1" dirty="0"/>
              <a:t>Kaur, J., &amp; Verma, R. (2020). </a:t>
            </a:r>
            <a:r>
              <a:rPr lang="en-IN" dirty="0"/>
              <a:t>OCR-based AI document verification systems. International Journal of AI Research.</a:t>
            </a:r>
          </a:p>
          <a:p>
            <a:pPr marL="12700" marR="50800">
              <a:lnSpc>
                <a:spcPct val="80000"/>
              </a:lnSpc>
              <a:spcBef>
                <a:spcPts val="535"/>
              </a:spcBef>
            </a:pPr>
            <a:endParaRPr sz="18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892175" y="1177607"/>
            <a:ext cx="10302875" cy="3591881"/>
          </a:xfrm>
          <a:prstGeom prst="rect">
            <a:avLst/>
          </a:prstGeom>
        </p:spPr>
        <p:txBody>
          <a:bodyPr vert="horz" wrap="square" lIns="0" tIns="1905" rIns="0" bIns="0" rtlCol="0">
            <a:spAutoFit/>
          </a:bodyPr>
          <a:lstStyle/>
          <a:p>
            <a:r>
              <a:rPr lang="en-IN" b="1" dirty="0"/>
              <a:t>6.Gupta, A., &amp; Das, T. (2018). </a:t>
            </a:r>
            <a:r>
              <a:rPr lang="en-IN" dirty="0"/>
              <a:t>Security challenges in online document verification. Journal of Cybersecurity.</a:t>
            </a:r>
          </a:p>
          <a:p>
            <a:pPr>
              <a:buFont typeface="+mj-lt"/>
              <a:buAutoNum type="arabicPeriod"/>
            </a:pPr>
            <a:endParaRPr lang="en-IN" dirty="0"/>
          </a:p>
          <a:p>
            <a:r>
              <a:rPr lang="en-IN" b="1" dirty="0"/>
              <a:t>7.Bansal, R., &amp; Nair, S. (2021). </a:t>
            </a:r>
            <a:r>
              <a:rPr lang="en-IN" dirty="0"/>
              <a:t>AI-powered digital identity verification. IEEE Security &amp; Privacy.</a:t>
            </a:r>
          </a:p>
          <a:p>
            <a:pPr>
              <a:buFont typeface="+mj-lt"/>
              <a:buAutoNum type="arabicPeriod"/>
            </a:pPr>
            <a:endParaRPr lang="en-IN" dirty="0"/>
          </a:p>
          <a:p>
            <a:r>
              <a:rPr lang="en-IN" b="1" dirty="0"/>
              <a:t>8.Wang, X., &amp; Li, H. (2019). </a:t>
            </a:r>
            <a:r>
              <a:rPr lang="en-IN" dirty="0"/>
              <a:t>Smart contracts for secure document verification. Blockchain Journal.</a:t>
            </a:r>
          </a:p>
          <a:p>
            <a:endParaRPr lang="en-IN" dirty="0"/>
          </a:p>
          <a:p>
            <a:r>
              <a:rPr lang="en-IN" b="1" dirty="0"/>
              <a:t>9.Choudhary, V., &amp; Roy, P. (2020). </a:t>
            </a:r>
            <a:r>
              <a:rPr lang="en-IN" dirty="0"/>
              <a:t>Cloud storage and blockchain security for document verification. IEEE Cloud Computing.</a:t>
            </a:r>
          </a:p>
          <a:p>
            <a:endParaRPr lang="en-IN" dirty="0"/>
          </a:p>
          <a:p>
            <a:r>
              <a:rPr lang="en-IN" b="1" dirty="0"/>
              <a:t>10.Das, S., &amp; Mukherjee, A. (2021). </a:t>
            </a:r>
            <a:r>
              <a:rPr lang="en-IN" dirty="0"/>
              <a:t>AI-driven document verification techniques. International Conference on AI and Security.</a:t>
            </a:r>
          </a:p>
          <a:p>
            <a:pPr marL="12700" marR="126364" indent="257810">
              <a:lnSpc>
                <a:spcPct val="105000"/>
              </a:lnSpc>
              <a:spcBef>
                <a:spcPts val="15"/>
              </a:spcBef>
              <a:buSzPct val="94594"/>
              <a:buAutoNum type="arabicPeriod" startAt="6"/>
              <a:tabLst>
                <a:tab pos="270510" algn="l"/>
              </a:tabLst>
            </a:pPr>
            <a:endParaRPr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Literature</a:t>
            </a:r>
            <a:r>
              <a:rPr spc="195" dirty="0"/>
              <a:t> </a:t>
            </a:r>
            <a:r>
              <a:rPr dirty="0"/>
              <a:t>Review</a:t>
            </a:r>
            <a:r>
              <a:rPr spc="165" dirty="0"/>
              <a:t> </a:t>
            </a:r>
            <a:r>
              <a:rPr dirty="0"/>
              <a:t>-</a:t>
            </a:r>
            <a:r>
              <a:rPr spc="170" dirty="0"/>
              <a:t> </a:t>
            </a:r>
            <a:r>
              <a:rPr spc="-10" dirty="0"/>
              <a:t>Conclusion</a:t>
            </a:r>
          </a:p>
        </p:txBody>
      </p:sp>
      <p:sp>
        <p:nvSpPr>
          <p:cNvPr id="3" name="object 3"/>
          <p:cNvSpPr txBox="1"/>
          <p:nvPr/>
        </p:nvSpPr>
        <p:spPr>
          <a:xfrm>
            <a:off x="892175" y="1177607"/>
            <a:ext cx="10497820" cy="2826351"/>
          </a:xfrm>
          <a:prstGeom prst="rect">
            <a:avLst/>
          </a:prstGeom>
        </p:spPr>
        <p:txBody>
          <a:bodyPr vert="horz" wrap="square" lIns="0" tIns="8255" rIns="0" bIns="0" rtlCol="0">
            <a:spAutoFit/>
          </a:bodyPr>
          <a:lstStyle/>
          <a:p>
            <a:pPr marL="12700" marR="5080">
              <a:lnSpc>
                <a:spcPct val="102800"/>
              </a:lnSpc>
              <a:spcBef>
                <a:spcPts val="65"/>
              </a:spcBef>
            </a:pPr>
            <a:r>
              <a:rPr lang="en-US" sz="2000" dirty="0"/>
              <a:t>The reviewed literature highlights the critical need for secure, efficient, and automated document verification systems. Existing methods, including manual verification and centralized digital authentication, suffer from security vulnerabilities, inefficiencies, and high operational costs. Studies on blockchain technology and AI-powered document authentication suggest promising solutions that enhance security, decentralization, and fraud prevention. By leveraging these advancements, the proposed system aims to provide a robust, scalable, and tamper-proof document verification mechanism, addressing the gaps identified in previous research.</a:t>
            </a:r>
          </a:p>
          <a:p>
            <a:pPr marL="12700" marR="5080">
              <a:lnSpc>
                <a:spcPct val="102800"/>
              </a:lnSpc>
              <a:spcBef>
                <a:spcPts val="65"/>
              </a:spcBef>
            </a:pPr>
            <a:endParaRPr sz="185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125" dirty="0"/>
              <a:t> </a:t>
            </a:r>
            <a:r>
              <a:rPr dirty="0"/>
              <a:t>Methods</a:t>
            </a:r>
            <a:r>
              <a:rPr spc="120" dirty="0"/>
              <a:t> </a:t>
            </a:r>
            <a:r>
              <a:rPr dirty="0"/>
              <a:t>-</a:t>
            </a:r>
            <a:r>
              <a:rPr spc="120" dirty="0"/>
              <a:t> </a:t>
            </a:r>
            <a:r>
              <a:rPr spc="-10" dirty="0"/>
              <a:t>Drawbacks</a:t>
            </a:r>
          </a:p>
        </p:txBody>
      </p:sp>
      <p:sp>
        <p:nvSpPr>
          <p:cNvPr id="3" name="object 3"/>
          <p:cNvSpPr txBox="1"/>
          <p:nvPr/>
        </p:nvSpPr>
        <p:spPr>
          <a:xfrm>
            <a:off x="892175" y="1105863"/>
            <a:ext cx="10182860" cy="1932580"/>
          </a:xfrm>
          <a:prstGeom prst="rect">
            <a:avLst/>
          </a:prstGeom>
        </p:spPr>
        <p:txBody>
          <a:bodyPr vert="horz" wrap="square" lIns="0" tIns="85090" rIns="0" bIns="0" rtlCol="0">
            <a:spAutoFit/>
          </a:bodyPr>
          <a:lstStyle/>
          <a:p>
            <a:pPr>
              <a:buFont typeface="Arial" panose="020B0604020202020204" pitchFamily="34" charset="0"/>
              <a:buChar char="•"/>
            </a:pPr>
            <a:r>
              <a:rPr lang="en-US" sz="2400" b="1" dirty="0"/>
              <a:t>Manual Verification:</a:t>
            </a:r>
            <a:r>
              <a:rPr lang="en-US" sz="2400" dirty="0"/>
              <a:t> Time-consuming and error-prone.</a:t>
            </a:r>
          </a:p>
          <a:p>
            <a:pPr>
              <a:buFont typeface="Arial" panose="020B0604020202020204" pitchFamily="34" charset="0"/>
              <a:buChar char="•"/>
            </a:pPr>
            <a:r>
              <a:rPr lang="en-US" sz="2400" b="1" dirty="0"/>
              <a:t>Traditional Digital Certificates:</a:t>
            </a:r>
            <a:r>
              <a:rPr lang="en-US" sz="2400" dirty="0"/>
              <a:t> Vulnerable to forgery and unauthorized modifications.</a:t>
            </a:r>
          </a:p>
          <a:p>
            <a:pPr>
              <a:buFont typeface="Arial" panose="020B0604020202020204" pitchFamily="34" charset="0"/>
              <a:buChar char="•"/>
            </a:pPr>
            <a:r>
              <a:rPr lang="en-US" sz="2400" b="1" dirty="0"/>
              <a:t>Centralized Storage Systems:</a:t>
            </a:r>
            <a:r>
              <a:rPr lang="en-US" sz="2400" dirty="0"/>
              <a:t> Prone to hacking and data breaches.</a:t>
            </a:r>
          </a:p>
          <a:p>
            <a:pPr>
              <a:buFont typeface="Arial" panose="020B0604020202020204" pitchFamily="34" charset="0"/>
              <a:buChar char="•"/>
            </a:pPr>
            <a:r>
              <a:rPr lang="en-US" sz="2400" b="1" dirty="0"/>
              <a:t>Lack of AI Integration:</a:t>
            </a:r>
            <a:r>
              <a:rPr lang="en-US" sz="2400" dirty="0"/>
              <a:t> Absence of automation in document validation.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180" dirty="0"/>
              <a:t> </a:t>
            </a:r>
            <a:r>
              <a:rPr spc="-10" dirty="0"/>
              <a:t>Method</a:t>
            </a:r>
          </a:p>
        </p:txBody>
      </p:sp>
      <p:sp>
        <p:nvSpPr>
          <p:cNvPr id="3" name="object 3"/>
          <p:cNvSpPr txBox="1"/>
          <p:nvPr/>
        </p:nvSpPr>
        <p:spPr>
          <a:xfrm>
            <a:off x="892175" y="1177861"/>
            <a:ext cx="10494010" cy="4457631"/>
          </a:xfrm>
          <a:prstGeom prst="rect">
            <a:avLst/>
          </a:prstGeom>
        </p:spPr>
        <p:txBody>
          <a:bodyPr vert="horz" wrap="square" lIns="0" tIns="12700" rIns="0" bIns="0" rtlCol="0">
            <a:spAutoFit/>
          </a:bodyPr>
          <a:lstStyle/>
          <a:p>
            <a:r>
              <a:rPr lang="en-IN" sz="2400" dirty="0"/>
              <a:t>This system integrates AI for OCR-based text extraction and blockchain for decentralized verification. Key functionalities include:</a:t>
            </a:r>
          </a:p>
          <a:p>
            <a:pPr>
              <a:buFont typeface="+mj-lt"/>
              <a:buAutoNum type="arabicPeriod"/>
            </a:pPr>
            <a:r>
              <a:rPr lang="en-IN" sz="2400" b="1" dirty="0"/>
              <a:t>AI-based Document Analysis:</a:t>
            </a:r>
            <a:r>
              <a:rPr lang="en-IN" sz="2400" dirty="0"/>
              <a:t> Uses OpenCV and TensorFlow to verify document authenticity.</a:t>
            </a:r>
          </a:p>
          <a:p>
            <a:pPr>
              <a:buFont typeface="+mj-lt"/>
              <a:buAutoNum type="arabicPeriod"/>
            </a:pPr>
            <a:r>
              <a:rPr lang="en-IN" sz="2400" b="1" dirty="0"/>
              <a:t>Blockchain-based Verification:</a:t>
            </a:r>
            <a:r>
              <a:rPr lang="en-IN" sz="2400" dirty="0"/>
              <a:t> Implements Ethereum smart contracts for secure storage and verification.</a:t>
            </a:r>
          </a:p>
          <a:p>
            <a:pPr>
              <a:buFont typeface="+mj-lt"/>
              <a:buAutoNum type="arabicPeriod"/>
            </a:pPr>
            <a:r>
              <a:rPr lang="en-IN" sz="2400" b="1" dirty="0"/>
              <a:t>Decentralized Storage:</a:t>
            </a:r>
            <a:r>
              <a:rPr lang="en-IN" sz="2400" dirty="0"/>
              <a:t> Uses IPFS for tamper-proof document preservation.</a:t>
            </a:r>
          </a:p>
          <a:p>
            <a:pPr>
              <a:buFont typeface="+mj-lt"/>
              <a:buAutoNum type="arabicPeriod"/>
            </a:pPr>
            <a:r>
              <a:rPr lang="en-IN" sz="2400" b="1" dirty="0"/>
              <a:t>Cloud Integration:</a:t>
            </a:r>
            <a:r>
              <a:rPr lang="en-IN" sz="2400" dirty="0"/>
              <a:t> AWS/GCP for enhanced availability and performance.</a:t>
            </a:r>
          </a:p>
          <a:p>
            <a:pPr>
              <a:buFont typeface="+mj-lt"/>
              <a:buAutoNum type="arabicPeriod"/>
            </a:pPr>
            <a:r>
              <a:rPr lang="en-IN" sz="2400" b="1" dirty="0"/>
              <a:t>Secure Authentication:</a:t>
            </a:r>
            <a:r>
              <a:rPr lang="en-IN" sz="2400" dirty="0"/>
              <a:t> Utilizes OAuth 2.0 and JWT for role-based access control.</a:t>
            </a:r>
          </a:p>
          <a:p>
            <a:pPr marL="355600" marR="5080" indent="-343535">
              <a:lnSpc>
                <a:spcPct val="100000"/>
              </a:lnSpc>
              <a:spcBef>
                <a:spcPts val="100"/>
              </a:spcBef>
              <a:buFont typeface="Arial MT"/>
              <a:buChar char="•"/>
              <a:tabLst>
                <a:tab pos="355600" algn="l"/>
              </a:tabLst>
            </a:pPr>
            <a:endParaRPr sz="24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Objectives</a:t>
            </a:r>
          </a:p>
        </p:txBody>
      </p:sp>
      <p:sp>
        <p:nvSpPr>
          <p:cNvPr id="3" name="object 3"/>
          <p:cNvSpPr txBox="1"/>
          <p:nvPr/>
        </p:nvSpPr>
        <p:spPr>
          <a:xfrm>
            <a:off x="892175" y="1177861"/>
            <a:ext cx="10462260" cy="3351238"/>
          </a:xfrm>
          <a:prstGeom prst="rect">
            <a:avLst/>
          </a:prstGeom>
        </p:spPr>
        <p:txBody>
          <a:bodyPr vert="horz" wrap="square" lIns="0" tIns="27940" rIns="0" bIns="0" rtlCol="0">
            <a:spAutoFit/>
          </a:bodyPr>
          <a:lstStyle/>
          <a:p>
            <a:pPr>
              <a:buFont typeface="+mj-lt"/>
              <a:buAutoNum type="arabicPeriod"/>
            </a:pPr>
            <a:r>
              <a:rPr lang="en-US" sz="2400" dirty="0"/>
              <a:t>Develop an online platform for automated document verification.</a:t>
            </a:r>
          </a:p>
          <a:p>
            <a:pPr>
              <a:buFont typeface="+mj-lt"/>
              <a:buAutoNum type="arabicPeriod"/>
            </a:pPr>
            <a:r>
              <a:rPr lang="en-US" sz="2400" dirty="0"/>
              <a:t>Implement AI for document authenticity checks using OCR and machine learning.</a:t>
            </a:r>
          </a:p>
          <a:p>
            <a:pPr>
              <a:buFont typeface="+mj-lt"/>
              <a:buAutoNum type="arabicPeriod"/>
            </a:pPr>
            <a:r>
              <a:rPr lang="en-US" sz="2400" dirty="0"/>
              <a:t>Leverage blockchain technology for secure and tamper-proof document storage.</a:t>
            </a:r>
          </a:p>
          <a:p>
            <a:pPr>
              <a:buFont typeface="+mj-lt"/>
              <a:buAutoNum type="arabicPeriod"/>
            </a:pPr>
            <a:r>
              <a:rPr lang="en-US" sz="2400" dirty="0"/>
              <a:t>Ensure seamless access and verification for authorities and individuals.</a:t>
            </a:r>
          </a:p>
          <a:p>
            <a:pPr>
              <a:buFont typeface="+mj-lt"/>
              <a:buAutoNum type="arabicPeriod"/>
            </a:pPr>
            <a:r>
              <a:rPr lang="en-US" sz="2400" dirty="0"/>
              <a:t>Enhance the efficiency, accuracy, and security of document verification processes.</a:t>
            </a:r>
          </a:p>
          <a:p>
            <a:pPr marL="469900" marR="5080" indent="-457834">
              <a:lnSpc>
                <a:spcPts val="2850"/>
              </a:lnSpc>
              <a:spcBef>
                <a:spcPts val="220"/>
              </a:spcBef>
              <a:buAutoNum type="arabicPeriod"/>
              <a:tabLst>
                <a:tab pos="469900" algn="l"/>
              </a:tabLst>
            </a:pPr>
            <a:endParaRPr sz="240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spc="-10" dirty="0"/>
              <a:t>Modules</a:t>
            </a:r>
            <a:endParaRPr spc="-10" dirty="0"/>
          </a:p>
        </p:txBody>
      </p:sp>
      <p:sp>
        <p:nvSpPr>
          <p:cNvPr id="3" name="object 3"/>
          <p:cNvSpPr txBox="1"/>
          <p:nvPr/>
        </p:nvSpPr>
        <p:spPr>
          <a:xfrm>
            <a:off x="892175" y="1177861"/>
            <a:ext cx="10407650" cy="3706784"/>
          </a:xfrm>
          <a:prstGeom prst="rect">
            <a:avLst/>
          </a:prstGeom>
        </p:spPr>
        <p:txBody>
          <a:bodyPr vert="horz" wrap="square" lIns="0" tIns="13335" rIns="0" bIns="0" rtlCol="0">
            <a:spAutoFit/>
          </a:bodyPr>
          <a:lstStyle/>
          <a:p>
            <a:pPr>
              <a:buFont typeface="+mj-lt"/>
              <a:buAutoNum type="arabicPeriod"/>
            </a:pPr>
            <a:r>
              <a:rPr lang="en-IN" sz="2400" b="1" dirty="0"/>
              <a:t>User Authentication Module:</a:t>
            </a:r>
            <a:r>
              <a:rPr lang="en-IN" sz="2400" dirty="0"/>
              <a:t> Secure login and role-based access control.</a:t>
            </a:r>
          </a:p>
          <a:p>
            <a:pPr>
              <a:buFont typeface="+mj-lt"/>
              <a:buAutoNum type="arabicPeriod"/>
            </a:pPr>
            <a:r>
              <a:rPr lang="en-IN" sz="2400" b="1" dirty="0"/>
              <a:t>Document Upload &amp; Verification Module:</a:t>
            </a:r>
            <a:r>
              <a:rPr lang="en-IN" sz="2400" dirty="0"/>
              <a:t> AI-powered document scanning and text extraction.</a:t>
            </a:r>
          </a:p>
          <a:p>
            <a:pPr>
              <a:buFont typeface="+mj-lt"/>
              <a:buAutoNum type="arabicPeriod"/>
            </a:pPr>
            <a:r>
              <a:rPr lang="en-IN" sz="2400" b="1" dirty="0"/>
              <a:t>Blockchain Storage Module:</a:t>
            </a:r>
            <a:r>
              <a:rPr lang="en-IN" sz="2400" dirty="0"/>
              <a:t> Smart contract-based document validation and storage.</a:t>
            </a:r>
          </a:p>
          <a:p>
            <a:pPr>
              <a:buFont typeface="+mj-lt"/>
              <a:buAutoNum type="arabicPeriod"/>
            </a:pPr>
            <a:r>
              <a:rPr lang="en-IN" sz="2400" b="1" dirty="0"/>
              <a:t>Verification Authority Module:</a:t>
            </a:r>
            <a:r>
              <a:rPr lang="en-IN" sz="2400" dirty="0"/>
              <a:t> Enables organizations to validate documents.</a:t>
            </a:r>
          </a:p>
          <a:p>
            <a:pPr>
              <a:buFont typeface="+mj-lt"/>
              <a:buAutoNum type="arabicPeriod"/>
            </a:pPr>
            <a:r>
              <a:rPr lang="en-IN" sz="2400" b="1" dirty="0"/>
              <a:t>User Dashboard Module:</a:t>
            </a:r>
            <a:r>
              <a:rPr lang="en-IN" sz="2400" dirty="0"/>
              <a:t> Allows individuals to manage and access verified documents.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11208</TotalTime>
  <Words>1384</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Cambria</vt:lpstr>
      <vt:lpstr>Georgia</vt:lpstr>
      <vt:lpstr>Verdana</vt:lpstr>
      <vt:lpstr>Office Theme</vt:lpstr>
      <vt:lpstr>A COMPREHENSIVE AUTOMATED DOCUMENT VERIFICATION SYSTEM FOR OFFICIAL DOCUMENTATION </vt:lpstr>
      <vt:lpstr>Introduction</vt:lpstr>
      <vt:lpstr>Literature Review</vt:lpstr>
      <vt:lpstr>Literature Review</vt:lpstr>
      <vt:lpstr>Literature Review - Conclusion</vt:lpstr>
      <vt:lpstr>Existing Methods - Drawbacks</vt:lpstr>
      <vt:lpstr>Proposed Method</vt:lpstr>
      <vt:lpstr>Objectives</vt:lpstr>
      <vt:lpstr>Modules</vt:lpstr>
      <vt:lpstr>Architecture Diagram</vt:lpstr>
      <vt:lpstr>Hardware and Software Details</vt:lpstr>
      <vt:lpstr>Timeline of Project</vt:lpstr>
      <vt:lpstr>Expected Outcomes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HEMANTH SK</dc:creator>
  <cp:lastModifiedBy>HEMANTH SK</cp:lastModifiedBy>
  <cp:revision>9</cp:revision>
  <dcterms:created xsi:type="dcterms:W3CDTF">2025-02-24T02:45:08Z</dcterms:created>
  <dcterms:modified xsi:type="dcterms:W3CDTF">2025-03-20T18:23:08Z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2024-10-21T00:00:00Z</vt:filetime>
  </property>
  <property fmtid="{D5CDD505-2E9C-101B-9397-08002B2CF9AE}" pid="3" name="LastSaved">
    <vt:filetime>2025-02-24T00:00:00Z</vt:filetime>
  </property>
</Properties>
</file>