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100" d="100"/>
          <a:sy n="100" d="100"/>
        </p:scale>
        <p:origin x="45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ADAC-BF46-5EC1-C038-211671CF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7B938-F594-C15C-C5FB-A4B565FED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275D-D5C9-98CC-7556-231034CF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7E3A-0CFA-9CA8-B330-BB4E1ABF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94671-4077-4281-8887-48959AB6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09A2-CA4A-1780-9607-0366C891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71F00-124D-4B1F-F393-2E9A313B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A9E0-BDB8-23F7-9323-C9E1C60B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E5EB-DAD9-2EE2-5F4E-6F4B5A81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EA4A-CAB3-8A17-3D73-7FA9C57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5642A-1082-A493-2CB2-846247B49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4F5F-AE61-E015-0C84-51EB482ED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F28D-CF50-7B12-084D-9AE70C00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7E46-4B02-2B03-4845-13CF2978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1CC5-EC2C-7F89-6DD6-8250B3BA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5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A9EF-C403-E231-326E-90A13736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DADA-CDCF-3C42-271C-C95B0F58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5A67-F1C1-4D26-6AFF-05DC7170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2E58-348D-C429-6CAD-44FE324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2F5C-C596-A849-34FD-F3E900D4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6FDA-CCE5-D570-E4A1-74484B9A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6EEB0-D432-0188-D99E-BA2A6DC2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4945-BB60-F42B-A7CE-779EDEF3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44D9-B667-B8DA-07BF-2FEDA27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9DE2-844A-D5EA-3FFF-38F2DB9B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1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237A-8585-4ADF-4406-52799187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0A1B-1238-2AA2-B176-7D2C324E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74D8E-30AC-3478-4456-4183DAD1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5B6B-7C74-1D8F-9364-8FDCFFE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B8993-5F22-4AD7-1C83-4015107D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4C1F2-4C7B-D82C-3FF5-B61A739E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6854-7AE8-501B-CE4B-606D245C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83A5F-FC8A-34B6-20F0-6C825D88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9CEC1-9F16-A4E9-ECF0-8DFFB605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A137E-9A71-60E1-3044-D06EA5737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BEF06-64C3-EE9B-A7AA-5CDB2FE17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4A18D-F441-CF69-091B-CE6AAC6B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7CA23-ABD7-8C5E-51C4-200672E6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384D4-0A66-31E7-81D3-01F90BF3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6D25-D3B8-529D-B110-0CA1BCEF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FD53C-640C-7793-E4ED-9156C9FA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1E48-99A7-60BB-B24B-125E7110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B6FA6-F8C3-7B7F-3CA5-6E4A1DDF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6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67381-D931-D081-0FC1-C12CA61C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28C71-E807-5E51-0B4E-0B933C5C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CA002-78BA-37C5-5BE0-B997708B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BA8C-BED3-80F3-1391-AEF5DAC8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2FEC-0F6F-7C2C-8947-A8F49231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ACA1-3584-DB7D-9D4D-BD47E060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B40D5-FEFF-707C-3A7F-F94EE99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F98C-5B76-0FD8-4E9E-6BC5036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21783-A90D-2654-15C1-24A859F4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126B-2ACA-1E9E-39A1-E21550F2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628B0-ADAD-73A5-A030-98D1680C2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9317A-B583-49C8-C902-E8DF58CA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A2159-7725-85E9-AFA9-CD45AA8A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BC57-911B-2B79-2C57-ABA3DFD4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B1A52-D94A-32DC-3733-32DA4FA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4F572-41AA-4F76-DF3F-2F57E3DF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036A-00A0-6162-7CDC-0652776E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14F4-B758-6586-D8B3-88EC0AE7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4394-73EB-4F35-A10D-6D8E6CC1719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178F-6E43-1554-6C11-2FE37C74E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69E5-A561-438B-B532-BFFA657D5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04CE-E142-4680-95E3-5643B479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6817-4E26-FAE1-D0CD-B0E4D33F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940" y="302001"/>
            <a:ext cx="9144000" cy="713417"/>
          </a:xfrm>
        </p:spPr>
        <p:txBody>
          <a:bodyPr>
            <a:noAutofit/>
          </a:bodyPr>
          <a:lstStyle/>
          <a:p>
            <a:pPr algn="r"/>
            <a:r>
              <a:rPr lang="en-US" sz="4800" dirty="0"/>
              <a:t>Genetics and Genomics: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D3690-2329-D6C5-E8D1-8074D7C23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CEAD1-4DB3-9419-7444-62259F00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94" y="166310"/>
            <a:ext cx="3827506" cy="20386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80CAD9-D0E4-19D4-0564-A13D709A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3350"/>
            <a:ext cx="7092950" cy="776288"/>
          </a:xfrm>
        </p:spPr>
        <p:txBody>
          <a:bodyPr/>
          <a:lstStyle/>
          <a:p>
            <a:r>
              <a:rPr lang="en-US" dirty="0"/>
              <a:t>RNA-seq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CFC68A45-FBEF-9CE6-97F3-375C1584CCF5}"/>
              </a:ext>
            </a:extLst>
          </p:cNvPr>
          <p:cNvSpPr/>
          <p:nvPr/>
        </p:nvSpPr>
        <p:spPr>
          <a:xfrm rot="18900000">
            <a:off x="9237865" y="241106"/>
            <a:ext cx="1801365" cy="1801365"/>
          </a:xfrm>
          <a:prstGeom prst="plus">
            <a:avLst>
              <a:gd name="adj" fmla="val 4441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9008F92-8AC3-B3D9-B079-6D60A660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32" y="1480903"/>
            <a:ext cx="8279944" cy="170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Central Dogma of Molecular Biology: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DNA    -&gt;    mRNA    -&gt;    Protein   </a:t>
            </a:r>
            <a:r>
              <a:rPr lang="en-US" sz="1800" dirty="0"/>
              <a:t>-&gt;    phenotypes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D7E889AB-8579-FD9B-3A56-9724EEF10744}"/>
              </a:ext>
            </a:extLst>
          </p:cNvPr>
          <p:cNvSpPr/>
          <p:nvPr/>
        </p:nvSpPr>
        <p:spPr>
          <a:xfrm rot="18900000">
            <a:off x="750811" y="2438846"/>
            <a:ext cx="853424" cy="853424"/>
          </a:xfrm>
          <a:prstGeom prst="plus">
            <a:avLst>
              <a:gd name="adj" fmla="val 4441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1ED24CD-F6FD-BBD4-F53C-CD45F2597A22}"/>
              </a:ext>
            </a:extLst>
          </p:cNvPr>
          <p:cNvSpPr/>
          <p:nvPr/>
        </p:nvSpPr>
        <p:spPr>
          <a:xfrm rot="16200000">
            <a:off x="1020361" y="2845033"/>
            <a:ext cx="314325" cy="71828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B28764F-2DE1-B331-2FCB-FD8AD393A2C7}"/>
              </a:ext>
            </a:extLst>
          </p:cNvPr>
          <p:cNvSpPr txBox="1">
            <a:spLocks/>
          </p:cNvSpPr>
          <p:nvPr/>
        </p:nvSpPr>
        <p:spPr>
          <a:xfrm>
            <a:off x="303997" y="3361337"/>
            <a:ext cx="1747053" cy="1251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Coding</a:t>
            </a:r>
          </a:p>
          <a:p>
            <a:r>
              <a:rPr lang="en-US" sz="2400" dirty="0"/>
              <a:t>Regulatory</a:t>
            </a:r>
          </a:p>
          <a:p>
            <a:r>
              <a:rPr lang="en-US" sz="2400" dirty="0"/>
              <a:t>Non-coding (“junk”)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AB29CC-8EAB-57EC-6C9F-8B47953CA616}"/>
              </a:ext>
            </a:extLst>
          </p:cNvPr>
          <p:cNvSpPr/>
          <p:nvPr/>
        </p:nvSpPr>
        <p:spPr>
          <a:xfrm>
            <a:off x="2419774" y="2224231"/>
            <a:ext cx="1320800" cy="132080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FFBF6E7-BCC7-00AF-3F79-9BE3F2E004A6}"/>
              </a:ext>
            </a:extLst>
          </p:cNvPr>
          <p:cNvSpPr txBox="1">
            <a:spLocks/>
          </p:cNvSpPr>
          <p:nvPr/>
        </p:nvSpPr>
        <p:spPr>
          <a:xfrm>
            <a:off x="4629151" y="3429000"/>
            <a:ext cx="7044160" cy="3086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Great for looking environmental effects on expression</a:t>
            </a:r>
          </a:p>
          <a:p>
            <a:r>
              <a:rPr lang="en-US" sz="3200" dirty="0"/>
              <a:t>Great for looking for changes only in coding regions</a:t>
            </a:r>
          </a:p>
          <a:p>
            <a:r>
              <a:rPr lang="en-US" sz="3200" dirty="0"/>
              <a:t>Can do a great job of population assignment in some cases</a:t>
            </a:r>
          </a:p>
          <a:p>
            <a:r>
              <a:rPr lang="en-US" sz="3200" dirty="0"/>
              <a:t>Cannot assume things are neutral</a:t>
            </a:r>
          </a:p>
          <a:p>
            <a:pPr lvl="1"/>
            <a:r>
              <a:rPr lang="en-US" sz="2800" dirty="0"/>
              <a:t>Complicates population genetics</a:t>
            </a:r>
          </a:p>
          <a:p>
            <a:r>
              <a:rPr lang="en-US" sz="3200" dirty="0"/>
              <a:t>Tricky, somewhat expensive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CEAD1-4DB3-9419-7444-62259F00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94" y="166310"/>
            <a:ext cx="3827506" cy="20386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80CAD9-D0E4-19D4-0564-A13D709A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3350"/>
            <a:ext cx="7092950" cy="776288"/>
          </a:xfrm>
        </p:spPr>
        <p:txBody>
          <a:bodyPr/>
          <a:lstStyle/>
          <a:p>
            <a:r>
              <a:rPr lang="en-US" dirty="0"/>
              <a:t>eDNA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CFC68A45-FBEF-9CE6-97F3-375C1584CCF5}"/>
              </a:ext>
            </a:extLst>
          </p:cNvPr>
          <p:cNvSpPr/>
          <p:nvPr/>
        </p:nvSpPr>
        <p:spPr>
          <a:xfrm rot="18900000">
            <a:off x="9237865" y="241106"/>
            <a:ext cx="1801365" cy="1801365"/>
          </a:xfrm>
          <a:prstGeom prst="plus">
            <a:avLst>
              <a:gd name="adj" fmla="val 4441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FFBF6E7-BCC7-00AF-3F79-9BE3F2E004A6}"/>
              </a:ext>
            </a:extLst>
          </p:cNvPr>
          <p:cNvSpPr txBox="1">
            <a:spLocks/>
          </p:cNvSpPr>
          <p:nvPr/>
        </p:nvSpPr>
        <p:spPr>
          <a:xfrm>
            <a:off x="3511635" y="4291141"/>
            <a:ext cx="5581650" cy="2356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Don’t need to catch your study species</a:t>
            </a:r>
          </a:p>
          <a:p>
            <a:r>
              <a:rPr lang="en-US" sz="3200" dirty="0"/>
              <a:t>Can assess species composition</a:t>
            </a:r>
          </a:p>
          <a:p>
            <a:r>
              <a:rPr lang="en-US" sz="3200" dirty="0"/>
              <a:t>Great for species detection</a:t>
            </a:r>
          </a:p>
          <a:p>
            <a:r>
              <a:rPr lang="en-US" sz="3200" dirty="0"/>
              <a:t>Hard(er) to do population genetics</a:t>
            </a:r>
          </a:p>
          <a:p>
            <a:pPr lvl="1"/>
            <a:r>
              <a:rPr lang="en-US" sz="2800" dirty="0"/>
              <a:t>Depends on types of samples!</a:t>
            </a:r>
          </a:p>
          <a:p>
            <a:r>
              <a:rPr lang="en-US" sz="3200" dirty="0"/>
              <a:t>Data quality is often lower</a:t>
            </a:r>
          </a:p>
          <a:p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A79D8-DDE1-385B-3053-E5AC58185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" y="787529"/>
            <a:ext cx="7634711" cy="30789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5481C-9163-5AB9-1867-A7C4D1D7400C}"/>
              </a:ext>
            </a:extLst>
          </p:cNvPr>
          <p:cNvSpPr txBox="1"/>
          <p:nvPr/>
        </p:nvSpPr>
        <p:spPr>
          <a:xfrm>
            <a:off x="6302460" y="3866524"/>
            <a:ext cx="1984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Schadewell</a:t>
            </a:r>
            <a:r>
              <a:rPr lang="en-US" sz="1100" dirty="0"/>
              <a:t> and Adams 2021</a:t>
            </a:r>
          </a:p>
        </p:txBody>
      </p:sp>
    </p:spTree>
    <p:extLst>
      <p:ext uri="{BB962C8B-B14F-4D97-AF65-F5344CB8AC3E}">
        <p14:creationId xmlns:p14="http://schemas.microsoft.com/office/powerpoint/2010/main" val="73225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>
            <a:extLst>
              <a:ext uri="{FF2B5EF4-FFF2-40B4-BE49-F238E27FC236}">
                <a16:creationId xmlns:a16="http://schemas.microsoft.com/office/drawing/2014/main" id="{8F55A026-3923-3659-2AB2-43AE15DCE5D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07571"/>
            <a:ext cx="9291641" cy="6442858"/>
          </a:xfrm>
          <a:prstGeom prst="rect">
            <a:avLst/>
          </a:prstGeom>
          <a:ln/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BDEB2B-86ED-16A2-F43D-C3FE640C3AB7}"/>
              </a:ext>
            </a:extLst>
          </p:cNvPr>
          <p:cNvSpPr txBox="1">
            <a:spLocks/>
          </p:cNvSpPr>
          <p:nvPr/>
        </p:nvSpPr>
        <p:spPr>
          <a:xfrm>
            <a:off x="8629651" y="148442"/>
            <a:ext cx="3562349" cy="3598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Limited funding and tech?</a:t>
            </a:r>
          </a:p>
          <a:p>
            <a:pPr lvl="1"/>
            <a:r>
              <a:rPr lang="en-US" sz="2800" dirty="0"/>
              <a:t>Consider </a:t>
            </a:r>
            <a:r>
              <a:rPr lang="en-US" sz="2800" dirty="0" err="1"/>
              <a:t>microsats</a:t>
            </a:r>
            <a:endParaRPr lang="en-US" sz="2800" dirty="0"/>
          </a:p>
          <a:p>
            <a:r>
              <a:rPr lang="en-US" sz="3200" dirty="0"/>
              <a:t>Can’t sample your organism directly?</a:t>
            </a:r>
          </a:p>
          <a:p>
            <a:pPr lvl="1"/>
            <a:r>
              <a:rPr lang="en-US" sz="2800" dirty="0"/>
              <a:t>Consider eDNA</a:t>
            </a:r>
          </a:p>
          <a:p>
            <a:r>
              <a:rPr lang="en-US" dirty="0"/>
              <a:t>Interested in expression?</a:t>
            </a:r>
          </a:p>
          <a:p>
            <a:pPr lvl="1"/>
            <a:r>
              <a:rPr lang="en-US" dirty="0"/>
              <a:t>Consider </a:t>
            </a:r>
            <a:r>
              <a:rPr lang="en-US" dirty="0" err="1"/>
              <a:t>RNAseq</a:t>
            </a:r>
            <a:endParaRPr lang="en-US" dirty="0"/>
          </a:p>
          <a:p>
            <a:r>
              <a:rPr lang="en-US" dirty="0"/>
              <a:t>Need neutral markers only?</a:t>
            </a:r>
          </a:p>
          <a:p>
            <a:pPr lvl="1"/>
            <a:r>
              <a:rPr lang="en-US" dirty="0"/>
              <a:t>Consider reduced representation/RAD</a:t>
            </a:r>
          </a:p>
          <a:p>
            <a:r>
              <a:rPr lang="en-US" dirty="0"/>
              <a:t>Need neutral and adaptive?</a:t>
            </a:r>
          </a:p>
          <a:p>
            <a:pPr lvl="1"/>
            <a:r>
              <a:rPr lang="en-US" dirty="0"/>
              <a:t>Consider RAD (mid resolution) or WGS (high resolution)</a:t>
            </a:r>
          </a:p>
        </p:txBody>
      </p:sp>
    </p:spTree>
    <p:extLst>
      <p:ext uri="{BB962C8B-B14F-4D97-AF65-F5344CB8AC3E}">
        <p14:creationId xmlns:p14="http://schemas.microsoft.com/office/powerpoint/2010/main" val="361591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A74CE5-3495-EA8D-34DB-81459FFC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40" y="959302"/>
            <a:ext cx="8159920" cy="4346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733BC-E84E-46B5-1BC9-974E58CFC292}"/>
              </a:ext>
            </a:extLst>
          </p:cNvPr>
          <p:cNvSpPr txBox="1"/>
          <p:nvPr/>
        </p:nvSpPr>
        <p:spPr>
          <a:xfrm>
            <a:off x="8651960" y="5305516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Allendorf</a:t>
            </a:r>
            <a:r>
              <a:rPr lang="en-US" sz="1100" dirty="0"/>
              <a:t> et al 2023</a:t>
            </a:r>
          </a:p>
        </p:txBody>
      </p:sp>
    </p:spTree>
    <p:extLst>
      <p:ext uri="{BB962C8B-B14F-4D97-AF65-F5344CB8AC3E}">
        <p14:creationId xmlns:p14="http://schemas.microsoft.com/office/powerpoint/2010/main" val="7184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4567-4670-316B-06DC-3674DCEA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3350"/>
            <a:ext cx="7092950" cy="776288"/>
          </a:xfrm>
        </p:spPr>
        <p:txBody>
          <a:bodyPr/>
          <a:lstStyle/>
          <a:p>
            <a:r>
              <a:rPr lang="en-US" dirty="0"/>
              <a:t>Allozymes and RLFPs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1FEFE-A1CB-424F-D51F-3512BB65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1" y="1143764"/>
            <a:ext cx="7663557" cy="45704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E1BAE-D5DE-3F89-6F38-1B70425DD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794" y="166310"/>
            <a:ext cx="3827506" cy="20386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A5999D-548B-31AF-B574-4F72AE8BC169}"/>
              </a:ext>
            </a:extLst>
          </p:cNvPr>
          <p:cNvSpPr txBox="1"/>
          <p:nvPr/>
        </p:nvSpPr>
        <p:spPr>
          <a:xfrm>
            <a:off x="6240505" y="5714236"/>
            <a:ext cx="1984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Van der Have et al 2011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F92422-C441-8CCC-7F78-B91002C8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842" y="4056581"/>
            <a:ext cx="3743410" cy="26351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Enzyme configuration differences (allozymes)</a:t>
            </a:r>
          </a:p>
          <a:p>
            <a:r>
              <a:rPr lang="en-US" dirty="0"/>
              <a:t>Restriction fragment length differences (RFLPs)</a:t>
            </a:r>
          </a:p>
          <a:p>
            <a:r>
              <a:rPr lang="en-US" dirty="0"/>
              <a:t>Both old, rare today.</a:t>
            </a:r>
          </a:p>
          <a:p>
            <a:r>
              <a:rPr lang="en-US" dirty="0"/>
              <a:t>Low power.</a:t>
            </a:r>
          </a:p>
          <a:p>
            <a:r>
              <a:rPr lang="en-US" dirty="0"/>
              <a:t>5-20 loci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92DD3-3684-84A5-87B8-EDEA407687CE}"/>
              </a:ext>
            </a:extLst>
          </p:cNvPr>
          <p:cNvSpPr txBox="1"/>
          <p:nvPr/>
        </p:nvSpPr>
        <p:spPr>
          <a:xfrm>
            <a:off x="9185468" y="2669236"/>
            <a:ext cx="178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CTGACG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A6DA8-2C68-54BF-F7D4-CF2CD4608D2F}"/>
              </a:ext>
            </a:extLst>
          </p:cNvPr>
          <p:cNvSpPr txBox="1"/>
          <p:nvPr/>
        </p:nvSpPr>
        <p:spPr>
          <a:xfrm>
            <a:off x="9185468" y="3135234"/>
            <a:ext cx="178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GCAGTC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85A37-D985-DB7E-2447-C990C07F5833}"/>
              </a:ext>
            </a:extLst>
          </p:cNvPr>
          <p:cNvGrpSpPr/>
          <p:nvPr/>
        </p:nvGrpSpPr>
        <p:grpSpPr>
          <a:xfrm>
            <a:off x="9561167" y="2801419"/>
            <a:ext cx="983847" cy="871111"/>
            <a:chOff x="8884048" y="2610436"/>
            <a:chExt cx="983847" cy="87111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3BC0C6-BCB9-87ED-3D01-9E5CF2F0514D}"/>
                </a:ext>
              </a:extLst>
            </p:cNvPr>
            <p:cNvCxnSpPr>
              <a:cxnSpLocks/>
            </p:cNvCxnSpPr>
            <p:nvPr/>
          </p:nvCxnSpPr>
          <p:spPr>
            <a:xfrm>
              <a:off x="9855843" y="2610436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D3259-3845-29D8-7DDE-E53225502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4048" y="3038699"/>
              <a:ext cx="983847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34FA55-7409-FE69-28FA-FD63B92E5CF9}"/>
                </a:ext>
              </a:extLst>
            </p:cNvPr>
            <p:cNvCxnSpPr>
              <a:cxnSpLocks/>
            </p:cNvCxnSpPr>
            <p:nvPr/>
          </p:nvCxnSpPr>
          <p:spPr>
            <a:xfrm>
              <a:off x="8884048" y="3053284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05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462659-50A7-9BD7-C744-721266EB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94" y="166310"/>
            <a:ext cx="3827506" cy="20386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1ECFFC-AD8C-A155-026F-29D2FB88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3350"/>
            <a:ext cx="7092950" cy="776288"/>
          </a:xfrm>
        </p:spPr>
        <p:txBody>
          <a:bodyPr/>
          <a:lstStyle/>
          <a:p>
            <a:r>
              <a:rPr lang="en-US" dirty="0"/>
              <a:t>Microsatellites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01C46-DB13-7DB8-DB90-0444AC2D2B40}"/>
              </a:ext>
            </a:extLst>
          </p:cNvPr>
          <p:cNvSpPr txBox="1"/>
          <p:nvPr/>
        </p:nvSpPr>
        <p:spPr>
          <a:xfrm>
            <a:off x="932719" y="1881787"/>
            <a:ext cx="29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ATC</a:t>
            </a:r>
            <a:r>
              <a:rPr lang="en-US" sz="3600" dirty="0"/>
              <a:t>ATCATCATC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5376660-AFFB-58A5-83DE-109772DE37DA}"/>
              </a:ext>
            </a:extLst>
          </p:cNvPr>
          <p:cNvSpPr/>
          <p:nvPr/>
        </p:nvSpPr>
        <p:spPr>
          <a:xfrm rot="16200000">
            <a:off x="1212118" y="2265962"/>
            <a:ext cx="314325" cy="6064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4C4FE-9D28-CF9E-3445-F3FC1C56DCC8}"/>
              </a:ext>
            </a:extLst>
          </p:cNvPr>
          <p:cNvSpPr txBox="1"/>
          <p:nvPr/>
        </p:nvSpPr>
        <p:spPr>
          <a:xfrm>
            <a:off x="1112104" y="2735048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3E37A-3EFC-EA28-0642-FAB4601CA566}"/>
              </a:ext>
            </a:extLst>
          </p:cNvPr>
          <p:cNvSpPr txBox="1"/>
          <p:nvPr/>
        </p:nvSpPr>
        <p:spPr>
          <a:xfrm>
            <a:off x="932719" y="3313495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ATC</a:t>
            </a:r>
            <a:r>
              <a:rPr lang="en-US" sz="3600" dirty="0"/>
              <a:t>ATCATCATCAT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A1656DB-667C-77DF-CF30-35FD4A4A9635}"/>
              </a:ext>
            </a:extLst>
          </p:cNvPr>
          <p:cNvSpPr/>
          <p:nvPr/>
        </p:nvSpPr>
        <p:spPr>
          <a:xfrm rot="16200000">
            <a:off x="1212118" y="3697670"/>
            <a:ext cx="314325" cy="6064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33EB0-5051-FC6F-25A2-B8A16678B694}"/>
              </a:ext>
            </a:extLst>
          </p:cNvPr>
          <p:cNvSpPr txBox="1"/>
          <p:nvPr/>
        </p:nvSpPr>
        <p:spPr>
          <a:xfrm>
            <a:off x="1112104" y="4166756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9E3C1-7520-4426-41D8-3057C9BC7D49}"/>
              </a:ext>
            </a:extLst>
          </p:cNvPr>
          <p:cNvSpPr txBox="1"/>
          <p:nvPr/>
        </p:nvSpPr>
        <p:spPr>
          <a:xfrm>
            <a:off x="932719" y="4688271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ATC</a:t>
            </a:r>
            <a:r>
              <a:rPr lang="en-US" sz="3600" dirty="0"/>
              <a:t>ATCATCATCATATC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8632E99-094D-6BBF-AABC-ED2B0F322249}"/>
              </a:ext>
            </a:extLst>
          </p:cNvPr>
          <p:cNvSpPr/>
          <p:nvPr/>
        </p:nvSpPr>
        <p:spPr>
          <a:xfrm rot="16200000">
            <a:off x="1212118" y="5072446"/>
            <a:ext cx="314325" cy="6064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190C7-E328-8407-1343-7F2637CE4F91}"/>
              </a:ext>
            </a:extLst>
          </p:cNvPr>
          <p:cNvSpPr txBox="1"/>
          <p:nvPr/>
        </p:nvSpPr>
        <p:spPr>
          <a:xfrm>
            <a:off x="1112104" y="5541532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x6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90308F-F9BC-725A-CB81-4DD0CBC0C6C8}"/>
              </a:ext>
            </a:extLst>
          </p:cNvPr>
          <p:cNvCxnSpPr>
            <a:cxnSpLocks/>
          </p:cNvCxnSpPr>
          <p:nvPr/>
        </p:nvCxnSpPr>
        <p:spPr>
          <a:xfrm flipH="1">
            <a:off x="2577416" y="2465603"/>
            <a:ext cx="5145" cy="8534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01402-C57F-3D05-62BB-F9A956B6CEF9}"/>
              </a:ext>
            </a:extLst>
          </p:cNvPr>
          <p:cNvCxnSpPr>
            <a:cxnSpLocks/>
          </p:cNvCxnSpPr>
          <p:nvPr/>
        </p:nvCxnSpPr>
        <p:spPr>
          <a:xfrm flipH="1">
            <a:off x="2577416" y="3906236"/>
            <a:ext cx="5145" cy="8534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2CF3BB-9B71-7ABC-5A92-3B0C11A3AE18}"/>
              </a:ext>
            </a:extLst>
          </p:cNvPr>
          <p:cNvSpPr txBox="1"/>
          <p:nvPr/>
        </p:nvSpPr>
        <p:spPr>
          <a:xfrm>
            <a:off x="9219656" y="5464588"/>
            <a:ext cx="1984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Lee et al 2011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BEA525-68AE-589B-3257-176FE55B6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9"/>
          <a:stretch/>
        </p:blipFill>
        <p:spPr>
          <a:xfrm>
            <a:off x="5879368" y="2273243"/>
            <a:ext cx="4813300" cy="32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462659-50A7-9BD7-C744-721266EB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94" y="166310"/>
            <a:ext cx="3827506" cy="20386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1ECFFC-AD8C-A155-026F-29D2FB88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3350"/>
            <a:ext cx="7092950" cy="776288"/>
          </a:xfrm>
        </p:spPr>
        <p:txBody>
          <a:bodyPr/>
          <a:lstStyle/>
          <a:p>
            <a:r>
              <a:rPr lang="en-US" dirty="0"/>
              <a:t>Microsatellites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01C46-DB13-7DB8-DB90-0444AC2D2B40}"/>
              </a:ext>
            </a:extLst>
          </p:cNvPr>
          <p:cNvSpPr txBox="1"/>
          <p:nvPr/>
        </p:nvSpPr>
        <p:spPr>
          <a:xfrm>
            <a:off x="932719" y="1881787"/>
            <a:ext cx="29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ATC</a:t>
            </a:r>
            <a:r>
              <a:rPr lang="en-US" sz="3600" dirty="0"/>
              <a:t>ATCATCATC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5376660-AFFB-58A5-83DE-109772DE37DA}"/>
              </a:ext>
            </a:extLst>
          </p:cNvPr>
          <p:cNvSpPr/>
          <p:nvPr/>
        </p:nvSpPr>
        <p:spPr>
          <a:xfrm rot="16200000">
            <a:off x="1212118" y="2265962"/>
            <a:ext cx="314325" cy="6064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4C4FE-9D28-CF9E-3445-F3FC1C56DCC8}"/>
              </a:ext>
            </a:extLst>
          </p:cNvPr>
          <p:cNvSpPr txBox="1"/>
          <p:nvPr/>
        </p:nvSpPr>
        <p:spPr>
          <a:xfrm>
            <a:off x="1112104" y="2735048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3E37A-3EFC-EA28-0642-FAB4601CA566}"/>
              </a:ext>
            </a:extLst>
          </p:cNvPr>
          <p:cNvSpPr txBox="1"/>
          <p:nvPr/>
        </p:nvSpPr>
        <p:spPr>
          <a:xfrm>
            <a:off x="932719" y="3313495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ATC</a:t>
            </a:r>
            <a:r>
              <a:rPr lang="en-US" sz="3600" dirty="0"/>
              <a:t>ATCATCATCAT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A1656DB-667C-77DF-CF30-35FD4A4A9635}"/>
              </a:ext>
            </a:extLst>
          </p:cNvPr>
          <p:cNvSpPr/>
          <p:nvPr/>
        </p:nvSpPr>
        <p:spPr>
          <a:xfrm rot="16200000">
            <a:off x="1212118" y="3697670"/>
            <a:ext cx="314325" cy="6064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33EB0-5051-FC6F-25A2-B8A16678B694}"/>
              </a:ext>
            </a:extLst>
          </p:cNvPr>
          <p:cNvSpPr txBox="1"/>
          <p:nvPr/>
        </p:nvSpPr>
        <p:spPr>
          <a:xfrm>
            <a:off x="1112104" y="4166756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9E3C1-7520-4426-41D8-3057C9BC7D49}"/>
              </a:ext>
            </a:extLst>
          </p:cNvPr>
          <p:cNvSpPr txBox="1"/>
          <p:nvPr/>
        </p:nvSpPr>
        <p:spPr>
          <a:xfrm>
            <a:off x="932719" y="4688271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ATC</a:t>
            </a:r>
            <a:r>
              <a:rPr lang="en-US" sz="3600" dirty="0"/>
              <a:t>ATCATCATCATATC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8632E99-094D-6BBF-AABC-ED2B0F322249}"/>
              </a:ext>
            </a:extLst>
          </p:cNvPr>
          <p:cNvSpPr/>
          <p:nvPr/>
        </p:nvSpPr>
        <p:spPr>
          <a:xfrm rot="16200000">
            <a:off x="1212118" y="5072446"/>
            <a:ext cx="314325" cy="60642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190C7-E328-8407-1343-7F2637CE4F91}"/>
              </a:ext>
            </a:extLst>
          </p:cNvPr>
          <p:cNvSpPr txBox="1"/>
          <p:nvPr/>
        </p:nvSpPr>
        <p:spPr>
          <a:xfrm>
            <a:off x="1112104" y="5541532"/>
            <a:ext cx="5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x6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90308F-F9BC-725A-CB81-4DD0CBC0C6C8}"/>
              </a:ext>
            </a:extLst>
          </p:cNvPr>
          <p:cNvCxnSpPr>
            <a:cxnSpLocks/>
          </p:cNvCxnSpPr>
          <p:nvPr/>
        </p:nvCxnSpPr>
        <p:spPr>
          <a:xfrm flipH="1">
            <a:off x="2407124" y="2465603"/>
            <a:ext cx="5145" cy="8534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01402-C57F-3D05-62BB-F9A956B6CEF9}"/>
              </a:ext>
            </a:extLst>
          </p:cNvPr>
          <p:cNvCxnSpPr>
            <a:cxnSpLocks/>
          </p:cNvCxnSpPr>
          <p:nvPr/>
        </p:nvCxnSpPr>
        <p:spPr>
          <a:xfrm flipH="1">
            <a:off x="2407124" y="3906236"/>
            <a:ext cx="5145" cy="8534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2B20815-7D2B-05A2-2EF0-C5768061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617" y="2569174"/>
            <a:ext cx="4661664" cy="3450565"/>
          </a:xfrm>
        </p:spPr>
        <p:txBody>
          <a:bodyPr>
            <a:normAutofit/>
          </a:bodyPr>
          <a:lstStyle/>
          <a:p>
            <a:r>
              <a:rPr lang="en-US" sz="3200" dirty="0"/>
              <a:t>Variable length repeats</a:t>
            </a:r>
          </a:p>
          <a:p>
            <a:r>
              <a:rPr lang="en-US" sz="3200" dirty="0"/>
              <a:t>Highly polyallelic</a:t>
            </a:r>
          </a:p>
          <a:p>
            <a:r>
              <a:rPr lang="en-US" sz="3200" dirty="0"/>
              <a:t>Easy</a:t>
            </a:r>
          </a:p>
          <a:p>
            <a:r>
              <a:rPr lang="en-US" sz="3200" dirty="0"/>
              <a:t>Cheap</a:t>
            </a:r>
          </a:p>
          <a:p>
            <a:r>
              <a:rPr lang="en-US" sz="3200" dirty="0"/>
              <a:t>5-20 loci</a:t>
            </a:r>
            <a:endParaRPr lang="en-US" sz="2800" dirty="0"/>
          </a:p>
          <a:p>
            <a:r>
              <a:rPr lang="en-US" sz="3200" dirty="0"/>
              <a:t>Still used today!</a:t>
            </a:r>
          </a:p>
        </p:txBody>
      </p:sp>
    </p:spTree>
    <p:extLst>
      <p:ext uri="{BB962C8B-B14F-4D97-AF65-F5344CB8AC3E}">
        <p14:creationId xmlns:p14="http://schemas.microsoft.com/office/powerpoint/2010/main" val="1452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CEAD1-4DB3-9419-7444-62259F00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94" y="166310"/>
            <a:ext cx="3827506" cy="20386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80CAD9-D0E4-19D4-0564-A13D709A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3350"/>
            <a:ext cx="7092950" cy="776288"/>
          </a:xfrm>
        </p:spPr>
        <p:txBody>
          <a:bodyPr/>
          <a:lstStyle/>
          <a:p>
            <a:r>
              <a:rPr lang="en-US" dirty="0"/>
              <a:t>SNP panels/SNP chips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0693A-1347-9274-9C20-3FB7C605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99" y="1095884"/>
            <a:ext cx="4039417" cy="5031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BAE75F-642A-8CD2-6E41-8F247800AF2D}"/>
              </a:ext>
            </a:extLst>
          </p:cNvPr>
          <p:cNvSpPr txBox="1"/>
          <p:nvPr/>
        </p:nvSpPr>
        <p:spPr>
          <a:xfrm>
            <a:off x="3405189" y="6126889"/>
            <a:ext cx="1984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Mishra et al 2017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7B8632-7C04-41C4-7F4B-7B4D9E9C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097" y="2626139"/>
            <a:ext cx="6333763" cy="345056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Single-nucleotide Polymorphisms (SNPS)</a:t>
            </a:r>
          </a:p>
          <a:p>
            <a:r>
              <a:rPr lang="en-US" sz="3200" dirty="0"/>
              <a:t>Only two alleles per locus</a:t>
            </a:r>
          </a:p>
          <a:p>
            <a:r>
              <a:rPr lang="en-US" sz="3200" dirty="0"/>
              <a:t>Relatively cheap</a:t>
            </a:r>
          </a:p>
          <a:p>
            <a:r>
              <a:rPr lang="en-US" sz="3200" dirty="0"/>
              <a:t>Need to be developed</a:t>
            </a:r>
          </a:p>
          <a:p>
            <a:r>
              <a:rPr lang="en-US" sz="3200" dirty="0"/>
              <a:t>Higher level of technical expertise</a:t>
            </a:r>
          </a:p>
          <a:p>
            <a:r>
              <a:rPr lang="en-US" sz="3200" dirty="0"/>
              <a:t>1k – 100k+ loci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F98EC-0EB1-A17D-2A70-D52D29A63DC1}"/>
              </a:ext>
            </a:extLst>
          </p:cNvPr>
          <p:cNvSpPr txBox="1"/>
          <p:nvPr/>
        </p:nvSpPr>
        <p:spPr>
          <a:xfrm>
            <a:off x="5190612" y="1121557"/>
            <a:ext cx="29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CGGA</a:t>
            </a:r>
            <a:r>
              <a:rPr lang="en-US" sz="3600" dirty="0">
                <a:solidFill>
                  <a:srgbClr val="FF0000"/>
                </a:solidFill>
              </a:rPr>
              <a:t>C</a:t>
            </a:r>
            <a:r>
              <a:rPr lang="en-US" sz="3600" dirty="0"/>
              <a:t>TACG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E0AB4-0B2F-335F-9FBF-6D3B10FCBD63}"/>
              </a:ext>
            </a:extLst>
          </p:cNvPr>
          <p:cNvSpPr txBox="1"/>
          <p:nvPr/>
        </p:nvSpPr>
        <p:spPr>
          <a:xfrm>
            <a:off x="5190612" y="1656641"/>
            <a:ext cx="29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CGGA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TACG</a:t>
            </a:r>
          </a:p>
        </p:txBody>
      </p:sp>
    </p:spTree>
    <p:extLst>
      <p:ext uri="{BB962C8B-B14F-4D97-AF65-F5344CB8AC3E}">
        <p14:creationId xmlns:p14="http://schemas.microsoft.com/office/powerpoint/2010/main" val="244353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CEAD1-4DB3-9419-7444-62259F00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94" y="166310"/>
            <a:ext cx="3827506" cy="20386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80CAD9-D0E4-19D4-0564-A13D709A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3350"/>
            <a:ext cx="7092950" cy="776288"/>
          </a:xfrm>
        </p:spPr>
        <p:txBody>
          <a:bodyPr/>
          <a:lstStyle/>
          <a:p>
            <a:r>
              <a:rPr lang="en-US" dirty="0"/>
              <a:t>Reduced Representation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7B8632-7C04-41C4-7F4B-7B4D9E9C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928" y="2443570"/>
            <a:ext cx="6333763" cy="4187411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SNPs/structural variants, etc.</a:t>
            </a:r>
          </a:p>
          <a:p>
            <a:r>
              <a:rPr lang="en-US" sz="3200" dirty="0"/>
              <a:t>Can target random areas near cut sites (RAD)</a:t>
            </a:r>
          </a:p>
          <a:p>
            <a:pPr lvl="1"/>
            <a:r>
              <a:rPr lang="en-US" sz="2800" dirty="0"/>
              <a:t>Many exciting </a:t>
            </a:r>
            <a:r>
              <a:rPr lang="en-US" sz="2800" dirty="0" err="1"/>
              <a:t>flavours</a:t>
            </a:r>
            <a:r>
              <a:rPr lang="en-US" sz="2800" dirty="0"/>
              <a:t>!</a:t>
            </a:r>
          </a:p>
          <a:p>
            <a:r>
              <a:rPr lang="en-US" sz="3200" dirty="0"/>
              <a:t>Can target expressed or specific areas (sequence capture)</a:t>
            </a:r>
          </a:p>
          <a:p>
            <a:r>
              <a:rPr lang="en-US" sz="3200" dirty="0"/>
              <a:t>1k-100k+ loci</a:t>
            </a:r>
          </a:p>
          <a:p>
            <a:r>
              <a:rPr lang="en-US" sz="3200" dirty="0"/>
              <a:t>Fairly cheap</a:t>
            </a:r>
          </a:p>
          <a:p>
            <a:r>
              <a:rPr lang="en-US" sz="3200" dirty="0"/>
              <a:t>No development needed for some types</a:t>
            </a:r>
          </a:p>
          <a:p>
            <a:pPr lvl="1"/>
            <a:r>
              <a:rPr lang="en-US" sz="2800" dirty="0"/>
              <a:t>RAD variants</a:t>
            </a:r>
          </a:p>
          <a:p>
            <a:pPr lvl="1"/>
            <a:r>
              <a:rPr lang="en-US" sz="2800" dirty="0"/>
              <a:t>Greatly benefits from a reference genome</a:t>
            </a:r>
          </a:p>
          <a:p>
            <a:r>
              <a:rPr lang="en-US" sz="3200" dirty="0"/>
              <a:t>Great for studying patterns of diversity genome wide in non-model organisms</a:t>
            </a:r>
          </a:p>
          <a:p>
            <a:r>
              <a:rPr lang="en-US" sz="3200" dirty="0"/>
              <a:t>Can pool individuals to save money</a:t>
            </a:r>
          </a:p>
          <a:p>
            <a:pPr lvl="1"/>
            <a:r>
              <a:rPr lang="en-US" sz="2800" dirty="0"/>
              <a:t>No individual data, just population level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C9182-FEBD-D7E2-C342-40197054974F}"/>
              </a:ext>
            </a:extLst>
          </p:cNvPr>
          <p:cNvSpPr txBox="1"/>
          <p:nvPr/>
        </p:nvSpPr>
        <p:spPr>
          <a:xfrm>
            <a:off x="1858694" y="1092624"/>
            <a:ext cx="178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CTGACG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F3DC0-4608-38E2-1D86-3CAE2FD9BBA7}"/>
              </a:ext>
            </a:extLst>
          </p:cNvPr>
          <p:cNvSpPr txBox="1"/>
          <p:nvPr/>
        </p:nvSpPr>
        <p:spPr>
          <a:xfrm>
            <a:off x="1858694" y="1558622"/>
            <a:ext cx="178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GCAGTC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1E4090-7473-0616-0E02-3FD385EA0A00}"/>
              </a:ext>
            </a:extLst>
          </p:cNvPr>
          <p:cNvGrpSpPr/>
          <p:nvPr/>
        </p:nvGrpSpPr>
        <p:grpSpPr>
          <a:xfrm>
            <a:off x="2234393" y="1224807"/>
            <a:ext cx="983847" cy="871111"/>
            <a:chOff x="8884048" y="2610436"/>
            <a:chExt cx="983847" cy="87111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5CD5BE-6B3A-8F17-4FBF-ED13867B1994}"/>
                </a:ext>
              </a:extLst>
            </p:cNvPr>
            <p:cNvCxnSpPr>
              <a:cxnSpLocks/>
            </p:cNvCxnSpPr>
            <p:nvPr/>
          </p:nvCxnSpPr>
          <p:spPr>
            <a:xfrm>
              <a:off x="9855843" y="2610436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3A56A5-4523-5E56-F812-43E60627A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4048" y="3038699"/>
              <a:ext cx="983847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BD2F49-9967-8435-E923-24360F63E0A5}"/>
                </a:ext>
              </a:extLst>
            </p:cNvPr>
            <p:cNvCxnSpPr>
              <a:cxnSpLocks/>
            </p:cNvCxnSpPr>
            <p:nvPr/>
          </p:nvCxnSpPr>
          <p:spPr>
            <a:xfrm>
              <a:off x="8884048" y="3053284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C81D07-F067-0763-019E-8911184A01C6}"/>
              </a:ext>
            </a:extLst>
          </p:cNvPr>
          <p:cNvCxnSpPr/>
          <p:nvPr/>
        </p:nvCxnSpPr>
        <p:spPr>
          <a:xfrm>
            <a:off x="607671" y="2806860"/>
            <a:ext cx="43405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EB87F-2AC2-61B2-103B-A294A6F8FB6C}"/>
              </a:ext>
            </a:extLst>
          </p:cNvPr>
          <p:cNvCxnSpPr>
            <a:cxnSpLocks/>
          </p:cNvCxnSpPr>
          <p:nvPr/>
        </p:nvCxnSpPr>
        <p:spPr>
          <a:xfrm>
            <a:off x="607671" y="3784921"/>
            <a:ext cx="28705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FBA34F-FCC4-C0B6-90E8-40C16C79F4B8}"/>
              </a:ext>
            </a:extLst>
          </p:cNvPr>
          <p:cNvCxnSpPr>
            <a:cxnSpLocks/>
          </p:cNvCxnSpPr>
          <p:nvPr/>
        </p:nvCxnSpPr>
        <p:spPr>
          <a:xfrm>
            <a:off x="607671" y="4791919"/>
            <a:ext cx="34839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FC2119-5E05-180A-630B-F1126D2C7966}"/>
              </a:ext>
            </a:extLst>
          </p:cNvPr>
          <p:cNvCxnSpPr>
            <a:cxnSpLocks/>
          </p:cNvCxnSpPr>
          <p:nvPr/>
        </p:nvCxnSpPr>
        <p:spPr>
          <a:xfrm>
            <a:off x="1226916" y="2361235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478A5-5BB6-6F17-48AD-CE9F00D8D187}"/>
              </a:ext>
            </a:extLst>
          </p:cNvPr>
          <p:cNvCxnSpPr>
            <a:cxnSpLocks/>
          </p:cNvCxnSpPr>
          <p:nvPr/>
        </p:nvCxnSpPr>
        <p:spPr>
          <a:xfrm>
            <a:off x="1707266" y="2361235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9F6725-3133-73E3-A0C5-77142F546CD2}"/>
              </a:ext>
            </a:extLst>
          </p:cNvPr>
          <p:cNvCxnSpPr>
            <a:cxnSpLocks/>
          </p:cNvCxnSpPr>
          <p:nvPr/>
        </p:nvCxnSpPr>
        <p:spPr>
          <a:xfrm>
            <a:off x="3096228" y="2361235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C37680-CDE9-20D4-1A24-7BE828994240}"/>
              </a:ext>
            </a:extLst>
          </p:cNvPr>
          <p:cNvCxnSpPr>
            <a:cxnSpLocks/>
          </p:cNvCxnSpPr>
          <p:nvPr/>
        </p:nvCxnSpPr>
        <p:spPr>
          <a:xfrm>
            <a:off x="3767560" y="2361235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AF377E-8431-7D62-6839-51F9FF015A8A}"/>
              </a:ext>
            </a:extLst>
          </p:cNvPr>
          <p:cNvCxnSpPr>
            <a:cxnSpLocks/>
          </p:cNvCxnSpPr>
          <p:nvPr/>
        </p:nvCxnSpPr>
        <p:spPr>
          <a:xfrm>
            <a:off x="1059084" y="3345084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423F-F3E9-52C2-A00B-167EAAD7276F}"/>
              </a:ext>
            </a:extLst>
          </p:cNvPr>
          <p:cNvCxnSpPr>
            <a:cxnSpLocks/>
          </p:cNvCxnSpPr>
          <p:nvPr/>
        </p:nvCxnSpPr>
        <p:spPr>
          <a:xfrm>
            <a:off x="1649392" y="3345084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926C79-0CE4-75BF-0F3B-13E6E6CC1F01}"/>
              </a:ext>
            </a:extLst>
          </p:cNvPr>
          <p:cNvCxnSpPr>
            <a:cxnSpLocks/>
          </p:cNvCxnSpPr>
          <p:nvPr/>
        </p:nvCxnSpPr>
        <p:spPr>
          <a:xfrm>
            <a:off x="2083442" y="3345084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24C0E6-7D39-9DEA-32F2-620F35081985}"/>
              </a:ext>
            </a:extLst>
          </p:cNvPr>
          <p:cNvCxnSpPr>
            <a:cxnSpLocks/>
          </p:cNvCxnSpPr>
          <p:nvPr/>
        </p:nvCxnSpPr>
        <p:spPr>
          <a:xfrm>
            <a:off x="2835796" y="3345084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5E1679-C8E2-CDC2-D74D-D13EAB3ED3FD}"/>
              </a:ext>
            </a:extLst>
          </p:cNvPr>
          <p:cNvCxnSpPr>
            <a:cxnSpLocks/>
          </p:cNvCxnSpPr>
          <p:nvPr/>
        </p:nvCxnSpPr>
        <p:spPr>
          <a:xfrm>
            <a:off x="2835796" y="4340507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D5295E-3A3E-6C05-C2C8-15B13FD23B14}"/>
              </a:ext>
            </a:extLst>
          </p:cNvPr>
          <p:cNvCxnSpPr>
            <a:cxnSpLocks/>
          </p:cNvCxnSpPr>
          <p:nvPr/>
        </p:nvCxnSpPr>
        <p:spPr>
          <a:xfrm>
            <a:off x="2309148" y="4340507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7C86F5-3197-F11F-1905-62D70172B8D7}"/>
              </a:ext>
            </a:extLst>
          </p:cNvPr>
          <p:cNvCxnSpPr>
            <a:cxnSpLocks/>
          </p:cNvCxnSpPr>
          <p:nvPr/>
        </p:nvCxnSpPr>
        <p:spPr>
          <a:xfrm>
            <a:off x="954910" y="4340507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FC1965-2D34-BC8F-3355-198D9F6AFED3}"/>
              </a:ext>
            </a:extLst>
          </p:cNvPr>
          <p:cNvCxnSpPr>
            <a:cxnSpLocks/>
          </p:cNvCxnSpPr>
          <p:nvPr/>
        </p:nvCxnSpPr>
        <p:spPr>
          <a:xfrm>
            <a:off x="3617088" y="4340507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13CE49-725A-2712-4908-137986273970}"/>
              </a:ext>
            </a:extLst>
          </p:cNvPr>
          <p:cNvCxnSpPr>
            <a:cxnSpLocks/>
          </p:cNvCxnSpPr>
          <p:nvPr/>
        </p:nvCxnSpPr>
        <p:spPr>
          <a:xfrm>
            <a:off x="1736202" y="4340507"/>
            <a:ext cx="0" cy="393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E7A080-E8FF-0FCF-9D00-55D1376BCF51}"/>
              </a:ext>
            </a:extLst>
          </p:cNvPr>
          <p:cNvCxnSpPr>
            <a:cxnSpLocks/>
          </p:cNvCxnSpPr>
          <p:nvPr/>
        </p:nvCxnSpPr>
        <p:spPr>
          <a:xfrm>
            <a:off x="1736202" y="2754774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55F8AC-0566-DFD2-A8C5-5CB0DE322E47}"/>
              </a:ext>
            </a:extLst>
          </p:cNvPr>
          <p:cNvCxnSpPr>
            <a:cxnSpLocks/>
          </p:cNvCxnSpPr>
          <p:nvPr/>
        </p:nvCxnSpPr>
        <p:spPr>
          <a:xfrm>
            <a:off x="3096228" y="2754774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13003E-0543-BD0E-BC78-5E57ACD22128}"/>
              </a:ext>
            </a:extLst>
          </p:cNvPr>
          <p:cNvCxnSpPr>
            <a:cxnSpLocks/>
          </p:cNvCxnSpPr>
          <p:nvPr/>
        </p:nvCxnSpPr>
        <p:spPr>
          <a:xfrm>
            <a:off x="3767560" y="2754774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4502D9-604A-4DDF-4F30-E3A08A9D4D45}"/>
              </a:ext>
            </a:extLst>
          </p:cNvPr>
          <p:cNvCxnSpPr>
            <a:cxnSpLocks/>
          </p:cNvCxnSpPr>
          <p:nvPr/>
        </p:nvCxnSpPr>
        <p:spPr>
          <a:xfrm>
            <a:off x="1226916" y="2754774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965A40-B5A2-441F-2CAA-ED0E134D4169}"/>
              </a:ext>
            </a:extLst>
          </p:cNvPr>
          <p:cNvCxnSpPr>
            <a:cxnSpLocks/>
          </p:cNvCxnSpPr>
          <p:nvPr/>
        </p:nvCxnSpPr>
        <p:spPr>
          <a:xfrm>
            <a:off x="1053296" y="3738623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149962-0589-52AE-A841-D1A83FC96550}"/>
              </a:ext>
            </a:extLst>
          </p:cNvPr>
          <p:cNvCxnSpPr>
            <a:cxnSpLocks/>
          </p:cNvCxnSpPr>
          <p:nvPr/>
        </p:nvCxnSpPr>
        <p:spPr>
          <a:xfrm>
            <a:off x="1644562" y="3738623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A02AE3-389B-A014-B761-30DB9C3CED7D}"/>
              </a:ext>
            </a:extLst>
          </p:cNvPr>
          <p:cNvCxnSpPr>
            <a:cxnSpLocks/>
          </p:cNvCxnSpPr>
          <p:nvPr/>
        </p:nvCxnSpPr>
        <p:spPr>
          <a:xfrm>
            <a:off x="2083442" y="3738623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43ACBD-2C73-9836-2064-D004422BE483}"/>
              </a:ext>
            </a:extLst>
          </p:cNvPr>
          <p:cNvCxnSpPr>
            <a:cxnSpLocks/>
          </p:cNvCxnSpPr>
          <p:nvPr/>
        </p:nvCxnSpPr>
        <p:spPr>
          <a:xfrm>
            <a:off x="2835796" y="3738623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A6C3F5-72D6-9F79-344E-34957C4F636B}"/>
              </a:ext>
            </a:extLst>
          </p:cNvPr>
          <p:cNvCxnSpPr>
            <a:cxnSpLocks/>
          </p:cNvCxnSpPr>
          <p:nvPr/>
        </p:nvCxnSpPr>
        <p:spPr>
          <a:xfrm>
            <a:off x="954910" y="4734046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612D15-7041-B9A3-3530-BC7DAF5A4079}"/>
              </a:ext>
            </a:extLst>
          </p:cNvPr>
          <p:cNvCxnSpPr>
            <a:cxnSpLocks/>
          </p:cNvCxnSpPr>
          <p:nvPr/>
        </p:nvCxnSpPr>
        <p:spPr>
          <a:xfrm>
            <a:off x="1736202" y="4734046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D9B80A-6FC9-3563-11FD-1C727A30447B}"/>
              </a:ext>
            </a:extLst>
          </p:cNvPr>
          <p:cNvCxnSpPr>
            <a:cxnSpLocks/>
          </p:cNvCxnSpPr>
          <p:nvPr/>
        </p:nvCxnSpPr>
        <p:spPr>
          <a:xfrm>
            <a:off x="2309148" y="4734046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9A8775-4F58-0792-D5B5-5C26F22B961A}"/>
              </a:ext>
            </a:extLst>
          </p:cNvPr>
          <p:cNvCxnSpPr>
            <a:cxnSpLocks/>
          </p:cNvCxnSpPr>
          <p:nvPr/>
        </p:nvCxnSpPr>
        <p:spPr>
          <a:xfrm>
            <a:off x="2835796" y="4734046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5D4BB4-9408-B1D7-EDDF-193D5E91C603}"/>
              </a:ext>
            </a:extLst>
          </p:cNvPr>
          <p:cNvCxnSpPr>
            <a:cxnSpLocks/>
          </p:cNvCxnSpPr>
          <p:nvPr/>
        </p:nvCxnSpPr>
        <p:spPr>
          <a:xfrm>
            <a:off x="3617088" y="4734046"/>
            <a:ext cx="3472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047B6-8381-BA1D-41FA-1BF2FD606FE3}"/>
              </a:ext>
            </a:extLst>
          </p:cNvPr>
          <p:cNvSpPr txBox="1"/>
          <p:nvPr/>
        </p:nvSpPr>
        <p:spPr>
          <a:xfrm>
            <a:off x="10207710" y="4446357"/>
            <a:ext cx="1984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Hohenlohe et al 2010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8F24B-ABF1-CB50-721A-20B69654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3"/>
          <a:stretch/>
        </p:blipFill>
        <p:spPr>
          <a:xfrm>
            <a:off x="349007" y="1688796"/>
            <a:ext cx="11493985" cy="27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CEAD1-4DB3-9419-7444-62259F00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94" y="166310"/>
            <a:ext cx="3827506" cy="20386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80CAD9-D0E4-19D4-0564-A13D709A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3350"/>
            <a:ext cx="7092950" cy="776288"/>
          </a:xfrm>
        </p:spPr>
        <p:txBody>
          <a:bodyPr/>
          <a:lstStyle/>
          <a:p>
            <a:r>
              <a:rPr lang="en-US" dirty="0"/>
              <a:t>Whole-genome sequencing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7B8632-7C04-41C4-7F4B-7B4D9E9C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097" y="2626139"/>
            <a:ext cx="6333763" cy="3896195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SNPs/structural variants, etc.</a:t>
            </a:r>
          </a:p>
          <a:p>
            <a:pPr lvl="1"/>
            <a:r>
              <a:rPr lang="en-US" sz="2800" dirty="0"/>
              <a:t>Essentially everything barring tough-to-sequence regions</a:t>
            </a:r>
          </a:p>
          <a:p>
            <a:r>
              <a:rPr lang="en-US" sz="3200" dirty="0"/>
              <a:t>100k – 10M+ loci</a:t>
            </a:r>
          </a:p>
          <a:p>
            <a:r>
              <a:rPr lang="en-US" sz="3200" dirty="0"/>
              <a:t>Often expensive</a:t>
            </a:r>
          </a:p>
          <a:p>
            <a:pPr lvl="1"/>
            <a:r>
              <a:rPr lang="en-US" sz="2800" dirty="0"/>
              <a:t>getting cheaper over time!</a:t>
            </a:r>
          </a:p>
          <a:p>
            <a:r>
              <a:rPr lang="en-US" sz="3200" dirty="0"/>
              <a:t>No development needed</a:t>
            </a:r>
          </a:p>
          <a:p>
            <a:pPr lvl="1"/>
            <a:r>
              <a:rPr lang="en-US" sz="2800" dirty="0"/>
              <a:t>Greatly benefits from a reference genome.</a:t>
            </a:r>
          </a:p>
          <a:p>
            <a:r>
              <a:rPr lang="en-US" sz="3200" dirty="0"/>
              <a:t>Excellent for studying patterns of diversity genome wide</a:t>
            </a:r>
          </a:p>
          <a:p>
            <a:r>
              <a:rPr lang="en-US" sz="3200" dirty="0"/>
              <a:t>The gold standard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C81D07-F067-0763-019E-8911184A01C6}"/>
              </a:ext>
            </a:extLst>
          </p:cNvPr>
          <p:cNvCxnSpPr/>
          <p:nvPr/>
        </p:nvCxnSpPr>
        <p:spPr>
          <a:xfrm>
            <a:off x="584522" y="3009417"/>
            <a:ext cx="43405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EB87F-2AC2-61B2-103B-A294A6F8FB6C}"/>
              </a:ext>
            </a:extLst>
          </p:cNvPr>
          <p:cNvCxnSpPr>
            <a:cxnSpLocks/>
          </p:cNvCxnSpPr>
          <p:nvPr/>
        </p:nvCxnSpPr>
        <p:spPr>
          <a:xfrm>
            <a:off x="584522" y="3987478"/>
            <a:ext cx="28705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FBA34F-FCC4-C0B6-90E8-40C16C79F4B8}"/>
              </a:ext>
            </a:extLst>
          </p:cNvPr>
          <p:cNvCxnSpPr>
            <a:cxnSpLocks/>
          </p:cNvCxnSpPr>
          <p:nvPr/>
        </p:nvCxnSpPr>
        <p:spPr>
          <a:xfrm>
            <a:off x="584522" y="4994476"/>
            <a:ext cx="34839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246613B-BFA2-699A-FD41-52426A110B44}"/>
              </a:ext>
            </a:extLst>
          </p:cNvPr>
          <p:cNvGrpSpPr/>
          <p:nvPr/>
        </p:nvGrpSpPr>
        <p:grpSpPr>
          <a:xfrm>
            <a:off x="740780" y="2795285"/>
            <a:ext cx="4126375" cy="2326512"/>
            <a:chOff x="763929" y="2592728"/>
            <a:chExt cx="4126375" cy="2326512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DFC434D-8B45-2045-D2F7-B1E5821DD018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8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7FD828-CB5C-4F77-2824-56026C1CE194}"/>
                </a:ext>
              </a:extLst>
            </p:cNvPr>
            <p:cNvCxnSpPr>
              <a:cxnSpLocks/>
            </p:cNvCxnSpPr>
            <p:nvPr/>
          </p:nvCxnSpPr>
          <p:spPr>
            <a:xfrm>
              <a:off x="1070658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896950-E8A1-4CB1-9BFF-5AC651BA757D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27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3FBC0A-506D-5D68-1EEE-A7CA1C5207E1}"/>
                </a:ext>
              </a:extLst>
            </p:cNvPr>
            <p:cNvCxnSpPr>
              <a:cxnSpLocks/>
            </p:cNvCxnSpPr>
            <p:nvPr/>
          </p:nvCxnSpPr>
          <p:spPr>
            <a:xfrm>
              <a:off x="1365812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35C367-DC2C-0A3B-6CD7-83059D647C69}"/>
                </a:ext>
              </a:extLst>
            </p:cNvPr>
            <p:cNvCxnSpPr>
              <a:cxnSpLocks/>
            </p:cNvCxnSpPr>
            <p:nvPr/>
          </p:nvCxnSpPr>
          <p:spPr>
            <a:xfrm>
              <a:off x="1151681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1745AF1-8D52-AB00-0FB6-1A567DCE1B17}"/>
                </a:ext>
              </a:extLst>
            </p:cNvPr>
            <p:cNvCxnSpPr>
              <a:cxnSpLocks/>
            </p:cNvCxnSpPr>
            <p:nvPr/>
          </p:nvCxnSpPr>
          <p:spPr>
            <a:xfrm>
              <a:off x="1325301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6A785E-1438-767E-6FD0-F19B98E2167D}"/>
                </a:ext>
              </a:extLst>
            </p:cNvPr>
            <p:cNvCxnSpPr>
              <a:cxnSpLocks/>
            </p:cNvCxnSpPr>
            <p:nvPr/>
          </p:nvCxnSpPr>
          <p:spPr>
            <a:xfrm>
              <a:off x="1522070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D040ED-74CE-20F8-4DED-56CF72BDE762}"/>
                </a:ext>
              </a:extLst>
            </p:cNvPr>
            <p:cNvCxnSpPr>
              <a:cxnSpLocks/>
            </p:cNvCxnSpPr>
            <p:nvPr/>
          </p:nvCxnSpPr>
          <p:spPr>
            <a:xfrm>
              <a:off x="1620455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D28E13-8217-8897-224F-EF744AF2F6F1}"/>
                </a:ext>
              </a:extLst>
            </p:cNvPr>
            <p:cNvCxnSpPr>
              <a:cxnSpLocks/>
            </p:cNvCxnSpPr>
            <p:nvPr/>
          </p:nvCxnSpPr>
          <p:spPr>
            <a:xfrm>
              <a:off x="1713053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DC79A3-AF30-F77A-274F-B574922952FE}"/>
                </a:ext>
              </a:extLst>
            </p:cNvPr>
            <p:cNvCxnSpPr>
              <a:cxnSpLocks/>
            </p:cNvCxnSpPr>
            <p:nvPr/>
          </p:nvCxnSpPr>
          <p:spPr>
            <a:xfrm>
              <a:off x="1886673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9EB7D4-39AA-8565-B7E2-EBC5B84C4922}"/>
                </a:ext>
              </a:extLst>
            </p:cNvPr>
            <p:cNvCxnSpPr>
              <a:cxnSpLocks/>
            </p:cNvCxnSpPr>
            <p:nvPr/>
          </p:nvCxnSpPr>
          <p:spPr>
            <a:xfrm>
              <a:off x="2083442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6BD2E6-67D3-B26F-7898-F1814FDE8F55}"/>
                </a:ext>
              </a:extLst>
            </p:cNvPr>
            <p:cNvCxnSpPr>
              <a:cxnSpLocks/>
            </p:cNvCxnSpPr>
            <p:nvPr/>
          </p:nvCxnSpPr>
          <p:spPr>
            <a:xfrm>
              <a:off x="2181827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4A5C3C-B0B7-E5B8-C621-BD6D10812A66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71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86583F-E497-6B49-70A8-F58CCA05A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52891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BFD4C3-7A07-3516-1369-D9E8D2DC88EF}"/>
                </a:ext>
              </a:extLst>
            </p:cNvPr>
            <p:cNvCxnSpPr>
              <a:cxnSpLocks/>
            </p:cNvCxnSpPr>
            <p:nvPr/>
          </p:nvCxnSpPr>
          <p:spPr>
            <a:xfrm>
              <a:off x="2349660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C326FFF-278F-12AB-5F7E-86C075A9C863}"/>
                </a:ext>
              </a:extLst>
            </p:cNvPr>
            <p:cNvCxnSpPr>
              <a:cxnSpLocks/>
            </p:cNvCxnSpPr>
            <p:nvPr/>
          </p:nvCxnSpPr>
          <p:spPr>
            <a:xfrm>
              <a:off x="2448045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CF83E6-8B55-3D92-383A-DCB1200C1ADC}"/>
                </a:ext>
              </a:extLst>
            </p:cNvPr>
            <p:cNvCxnSpPr>
              <a:cxnSpLocks/>
            </p:cNvCxnSpPr>
            <p:nvPr/>
          </p:nvCxnSpPr>
          <p:spPr>
            <a:xfrm>
              <a:off x="2309150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ED78F2-752F-3E65-29C9-9124F51A057B}"/>
                </a:ext>
              </a:extLst>
            </p:cNvPr>
            <p:cNvCxnSpPr>
              <a:cxnSpLocks/>
            </p:cNvCxnSpPr>
            <p:nvPr/>
          </p:nvCxnSpPr>
          <p:spPr>
            <a:xfrm>
              <a:off x="2482770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E8FD0C-915B-04BB-656A-DC5367E5E66A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39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9D764C3-141E-0CBB-7071-F8045FD120C0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24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4CE27C8-CB27-30E9-A3CA-AC571EFD30C4}"/>
                </a:ext>
              </a:extLst>
            </p:cNvPr>
            <p:cNvCxnSpPr>
              <a:cxnSpLocks/>
            </p:cNvCxnSpPr>
            <p:nvPr/>
          </p:nvCxnSpPr>
          <p:spPr>
            <a:xfrm>
              <a:off x="2627453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ED8B8E-B0B0-CAE7-7985-9B97691F266A}"/>
                </a:ext>
              </a:extLst>
            </p:cNvPr>
            <p:cNvCxnSpPr>
              <a:cxnSpLocks/>
            </p:cNvCxnSpPr>
            <p:nvPr/>
          </p:nvCxnSpPr>
          <p:spPr>
            <a:xfrm>
              <a:off x="2801073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DE6027-6F2E-9238-D3FB-E5E66429BC47}"/>
                </a:ext>
              </a:extLst>
            </p:cNvPr>
            <p:cNvCxnSpPr>
              <a:cxnSpLocks/>
            </p:cNvCxnSpPr>
            <p:nvPr/>
          </p:nvCxnSpPr>
          <p:spPr>
            <a:xfrm>
              <a:off x="2997842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5F6879A-AEB0-F43F-EF47-1E91E6B271C0}"/>
                </a:ext>
              </a:extLst>
            </p:cNvPr>
            <p:cNvCxnSpPr>
              <a:cxnSpLocks/>
            </p:cNvCxnSpPr>
            <p:nvPr/>
          </p:nvCxnSpPr>
          <p:spPr>
            <a:xfrm>
              <a:off x="3096227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3BFFDE8-4E85-072C-CB2A-9E548F3B87E0}"/>
                </a:ext>
              </a:extLst>
            </p:cNvPr>
            <p:cNvCxnSpPr>
              <a:cxnSpLocks/>
            </p:cNvCxnSpPr>
            <p:nvPr/>
          </p:nvCxnSpPr>
          <p:spPr>
            <a:xfrm>
              <a:off x="2876308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C96447-AA3D-FA82-10AE-64D746166249}"/>
                </a:ext>
              </a:extLst>
            </p:cNvPr>
            <p:cNvCxnSpPr>
              <a:cxnSpLocks/>
            </p:cNvCxnSpPr>
            <p:nvPr/>
          </p:nvCxnSpPr>
          <p:spPr>
            <a:xfrm>
              <a:off x="3049928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ED8635-A2C8-921D-E9A6-8189EFB8DF70}"/>
                </a:ext>
              </a:extLst>
            </p:cNvPr>
            <p:cNvCxnSpPr>
              <a:cxnSpLocks/>
            </p:cNvCxnSpPr>
            <p:nvPr/>
          </p:nvCxnSpPr>
          <p:spPr>
            <a:xfrm>
              <a:off x="3246697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C01182-DDCD-2CD7-62F0-E5D58946C1EC}"/>
                </a:ext>
              </a:extLst>
            </p:cNvPr>
            <p:cNvCxnSpPr>
              <a:cxnSpLocks/>
            </p:cNvCxnSpPr>
            <p:nvPr/>
          </p:nvCxnSpPr>
          <p:spPr>
            <a:xfrm>
              <a:off x="3345082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112CFBC-AB1E-D2D5-AA77-5AD0D8C9FCF3}"/>
                </a:ext>
              </a:extLst>
            </p:cNvPr>
            <p:cNvCxnSpPr>
              <a:cxnSpLocks/>
            </p:cNvCxnSpPr>
            <p:nvPr/>
          </p:nvCxnSpPr>
          <p:spPr>
            <a:xfrm>
              <a:off x="3159888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BC6223-B3B7-66B8-3B76-5975C417BCE8}"/>
                </a:ext>
              </a:extLst>
            </p:cNvPr>
            <p:cNvCxnSpPr>
              <a:cxnSpLocks/>
            </p:cNvCxnSpPr>
            <p:nvPr/>
          </p:nvCxnSpPr>
          <p:spPr>
            <a:xfrm>
              <a:off x="3333508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86F141-53C2-2D23-C17F-0A6DB849ADD4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77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0DAF7E0-52BE-2535-5BA1-512E3EA198D4}"/>
                </a:ext>
              </a:extLst>
            </p:cNvPr>
            <p:cNvCxnSpPr>
              <a:cxnSpLocks/>
            </p:cNvCxnSpPr>
            <p:nvPr/>
          </p:nvCxnSpPr>
          <p:spPr>
            <a:xfrm>
              <a:off x="3628662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5C8911-A4D5-5075-626A-2C4075A458E6}"/>
                </a:ext>
              </a:extLst>
            </p:cNvPr>
            <p:cNvCxnSpPr>
              <a:cxnSpLocks/>
            </p:cNvCxnSpPr>
            <p:nvPr/>
          </p:nvCxnSpPr>
          <p:spPr>
            <a:xfrm>
              <a:off x="3316147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87CDC55-75DE-4B7E-07F6-BC37039FA03F}"/>
                </a:ext>
              </a:extLst>
            </p:cNvPr>
            <p:cNvCxnSpPr>
              <a:cxnSpLocks/>
            </p:cNvCxnSpPr>
            <p:nvPr/>
          </p:nvCxnSpPr>
          <p:spPr>
            <a:xfrm>
              <a:off x="3460830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F57E65-65DC-8494-DF0B-BF4AE464E43E}"/>
                </a:ext>
              </a:extLst>
            </p:cNvPr>
            <p:cNvCxnSpPr>
              <a:cxnSpLocks/>
            </p:cNvCxnSpPr>
            <p:nvPr/>
          </p:nvCxnSpPr>
          <p:spPr>
            <a:xfrm>
              <a:off x="3993265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1597EC5-9080-59D7-4084-D43EA1E95C5F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5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404F4FB-C243-9156-DD15-3F94277C468F}"/>
                </a:ext>
              </a:extLst>
            </p:cNvPr>
            <p:cNvCxnSpPr>
              <a:cxnSpLocks/>
            </p:cNvCxnSpPr>
            <p:nvPr/>
          </p:nvCxnSpPr>
          <p:spPr>
            <a:xfrm>
              <a:off x="4363654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D2C0AA-7327-28BF-A299-C8FFD1DA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462039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5C16B4-7259-92C4-1453-CC87ADD5944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961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399CF2-EB49-EC92-A86A-353A1D707941}"/>
                </a:ext>
              </a:extLst>
            </p:cNvPr>
            <p:cNvCxnSpPr>
              <a:cxnSpLocks/>
            </p:cNvCxnSpPr>
            <p:nvPr/>
          </p:nvCxnSpPr>
          <p:spPr>
            <a:xfrm>
              <a:off x="3773346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47D55F-8E95-AF05-F72D-9ACA54B73232}"/>
                </a:ext>
              </a:extLst>
            </p:cNvPr>
            <p:cNvCxnSpPr>
              <a:cxnSpLocks/>
            </p:cNvCxnSpPr>
            <p:nvPr/>
          </p:nvCxnSpPr>
          <p:spPr>
            <a:xfrm>
              <a:off x="3605514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48E5A8E-0265-13D3-4B8D-F5B0A5017BE8}"/>
                </a:ext>
              </a:extLst>
            </p:cNvPr>
            <p:cNvCxnSpPr>
              <a:cxnSpLocks/>
            </p:cNvCxnSpPr>
            <p:nvPr/>
          </p:nvCxnSpPr>
          <p:spPr>
            <a:xfrm>
              <a:off x="3941179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A01C89-ED7D-BC1D-D4CA-EEDFD5F3D466}"/>
                </a:ext>
              </a:extLst>
            </p:cNvPr>
            <p:cNvCxnSpPr>
              <a:cxnSpLocks/>
            </p:cNvCxnSpPr>
            <p:nvPr/>
          </p:nvCxnSpPr>
          <p:spPr>
            <a:xfrm>
              <a:off x="4039564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9A09FFC-88AA-0888-10AA-74E08963706C}"/>
                </a:ext>
              </a:extLst>
            </p:cNvPr>
            <p:cNvCxnSpPr>
              <a:cxnSpLocks/>
            </p:cNvCxnSpPr>
            <p:nvPr/>
          </p:nvCxnSpPr>
          <p:spPr>
            <a:xfrm>
              <a:off x="3871732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A6424A-75CE-12E8-C428-BBD448A596CA}"/>
                </a:ext>
              </a:extLst>
            </p:cNvPr>
            <p:cNvCxnSpPr>
              <a:cxnSpLocks/>
            </p:cNvCxnSpPr>
            <p:nvPr/>
          </p:nvCxnSpPr>
          <p:spPr>
            <a:xfrm>
              <a:off x="4531488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D4D179-368A-B0FF-1B34-FBAE8291409A}"/>
                </a:ext>
              </a:extLst>
            </p:cNvPr>
            <p:cNvCxnSpPr>
              <a:cxnSpLocks/>
            </p:cNvCxnSpPr>
            <p:nvPr/>
          </p:nvCxnSpPr>
          <p:spPr>
            <a:xfrm>
              <a:off x="4305782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B905105-987D-A001-8B7B-A058D3AFF97E}"/>
                </a:ext>
              </a:extLst>
            </p:cNvPr>
            <p:cNvCxnSpPr>
              <a:cxnSpLocks/>
            </p:cNvCxnSpPr>
            <p:nvPr/>
          </p:nvCxnSpPr>
          <p:spPr>
            <a:xfrm>
              <a:off x="4404167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B27FFA3-D24C-C7BD-A90E-20007FFF68E6}"/>
                </a:ext>
              </a:extLst>
            </p:cNvPr>
            <p:cNvCxnSpPr>
              <a:cxnSpLocks/>
            </p:cNvCxnSpPr>
            <p:nvPr/>
          </p:nvCxnSpPr>
          <p:spPr>
            <a:xfrm>
              <a:off x="4236335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39177AC-0D4D-5971-5087-248271CBD756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9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69F9D0-0D36-A085-49B9-2E656F195391}"/>
                </a:ext>
              </a:extLst>
            </p:cNvPr>
            <p:cNvCxnSpPr>
              <a:cxnSpLocks/>
            </p:cNvCxnSpPr>
            <p:nvPr/>
          </p:nvCxnSpPr>
          <p:spPr>
            <a:xfrm>
              <a:off x="937549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4A21153-E51B-223E-D076-A7800CB502D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572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03C9271-605A-192D-02AA-9EAE9FF08845}"/>
                </a:ext>
              </a:extLst>
            </p:cNvPr>
            <p:cNvCxnSpPr>
              <a:cxnSpLocks/>
            </p:cNvCxnSpPr>
            <p:nvPr/>
          </p:nvCxnSpPr>
          <p:spPr>
            <a:xfrm>
              <a:off x="1192192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230FF7D-4BEC-FC29-84F1-337AC7D15505}"/>
                </a:ext>
              </a:extLst>
            </p:cNvPr>
            <p:cNvCxnSpPr>
              <a:cxnSpLocks/>
            </p:cNvCxnSpPr>
            <p:nvPr/>
          </p:nvCxnSpPr>
          <p:spPr>
            <a:xfrm>
              <a:off x="4462041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566E61-3F2C-8AFE-E437-7E67AB4EAF6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661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A0872F1-3B22-7B3B-9F16-AFF8A12EEF4B}"/>
                </a:ext>
              </a:extLst>
            </p:cNvPr>
            <p:cNvCxnSpPr>
              <a:cxnSpLocks/>
            </p:cNvCxnSpPr>
            <p:nvPr/>
          </p:nvCxnSpPr>
          <p:spPr>
            <a:xfrm>
              <a:off x="4716684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0396BD0-B6BA-5895-E76E-1DE97CC4196A}"/>
                </a:ext>
              </a:extLst>
            </p:cNvPr>
            <p:cNvCxnSpPr>
              <a:cxnSpLocks/>
            </p:cNvCxnSpPr>
            <p:nvPr/>
          </p:nvCxnSpPr>
          <p:spPr>
            <a:xfrm>
              <a:off x="4890304" y="2592728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049FCFC-3F38-BA7A-520D-A497DB87C16B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9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2ABD302-7172-BF69-05B1-33AC373AFCAA}"/>
                </a:ext>
              </a:extLst>
            </p:cNvPr>
            <p:cNvCxnSpPr>
              <a:cxnSpLocks/>
            </p:cNvCxnSpPr>
            <p:nvPr/>
          </p:nvCxnSpPr>
          <p:spPr>
            <a:xfrm>
              <a:off x="850738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AC20AB-17AF-DAB7-A28F-6729E59274E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507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D093132-839F-7578-4F75-5EBE510693FA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2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89D0167-8B70-2A76-4457-420EFCA7EB14}"/>
                </a:ext>
              </a:extLst>
            </p:cNvPr>
            <p:cNvCxnSpPr>
              <a:cxnSpLocks/>
            </p:cNvCxnSpPr>
            <p:nvPr/>
          </p:nvCxnSpPr>
          <p:spPr>
            <a:xfrm>
              <a:off x="925973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A875C7F-E9E9-0EA6-9A7C-7CE7D7F42D63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93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0048A0E-C85E-F8A2-E395-C441A31198DD}"/>
                </a:ext>
              </a:extLst>
            </p:cNvPr>
            <p:cNvCxnSpPr>
              <a:cxnSpLocks/>
            </p:cNvCxnSpPr>
            <p:nvPr/>
          </p:nvCxnSpPr>
          <p:spPr>
            <a:xfrm>
              <a:off x="1296362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6A5A258-3A94-4050-63AA-5D50BEE5A6E6}"/>
                </a:ext>
              </a:extLst>
            </p:cNvPr>
            <p:cNvCxnSpPr>
              <a:cxnSpLocks/>
            </p:cNvCxnSpPr>
            <p:nvPr/>
          </p:nvCxnSpPr>
          <p:spPr>
            <a:xfrm>
              <a:off x="1394747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4347495-1490-EDCB-70BD-A3472F5E8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53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1A0BB3-073F-FAD3-A476-1158C7B4E773}"/>
                </a:ext>
              </a:extLst>
            </p:cNvPr>
            <p:cNvCxnSpPr>
              <a:cxnSpLocks/>
            </p:cNvCxnSpPr>
            <p:nvPr/>
          </p:nvCxnSpPr>
          <p:spPr>
            <a:xfrm>
              <a:off x="1383173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DC7BFC9-03A1-7065-6A94-4A6DDD62720F}"/>
                </a:ext>
              </a:extLst>
            </p:cNvPr>
            <p:cNvCxnSpPr>
              <a:cxnSpLocks/>
            </p:cNvCxnSpPr>
            <p:nvPr/>
          </p:nvCxnSpPr>
          <p:spPr>
            <a:xfrm>
              <a:off x="1579942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F24A91-92B6-2195-42F5-FF3ED02808B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327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C29643D-975C-5423-6906-EFF42B20F6A1}"/>
                </a:ext>
              </a:extLst>
            </p:cNvPr>
            <p:cNvCxnSpPr>
              <a:cxnSpLocks/>
            </p:cNvCxnSpPr>
            <p:nvPr/>
          </p:nvCxnSpPr>
          <p:spPr>
            <a:xfrm>
              <a:off x="1365812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C9D6EF-89BE-8457-9707-06B45EB29E46}"/>
                </a:ext>
              </a:extLst>
            </p:cNvPr>
            <p:cNvCxnSpPr>
              <a:cxnSpLocks/>
            </p:cNvCxnSpPr>
            <p:nvPr/>
          </p:nvCxnSpPr>
          <p:spPr>
            <a:xfrm>
              <a:off x="1510495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8184A82-A4DF-084E-BEC0-A07EA7ADA22B}"/>
                </a:ext>
              </a:extLst>
            </p:cNvPr>
            <p:cNvCxnSpPr>
              <a:cxnSpLocks/>
            </p:cNvCxnSpPr>
            <p:nvPr/>
          </p:nvCxnSpPr>
          <p:spPr>
            <a:xfrm>
              <a:off x="2042930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64F05A8-95C0-CAC4-EE24-70801C385FD7}"/>
                </a:ext>
              </a:extLst>
            </p:cNvPr>
            <p:cNvCxnSpPr>
              <a:cxnSpLocks/>
            </p:cNvCxnSpPr>
            <p:nvPr/>
          </p:nvCxnSpPr>
          <p:spPr>
            <a:xfrm>
              <a:off x="2216550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9BF734F-86EE-A94E-F89D-609EBD020176}"/>
                </a:ext>
              </a:extLst>
            </p:cNvPr>
            <p:cNvCxnSpPr>
              <a:cxnSpLocks/>
            </p:cNvCxnSpPr>
            <p:nvPr/>
          </p:nvCxnSpPr>
          <p:spPr>
            <a:xfrm>
              <a:off x="2413319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70F1728-5E81-9A10-A449-AE5A0FFFED5B}"/>
                </a:ext>
              </a:extLst>
            </p:cNvPr>
            <p:cNvCxnSpPr>
              <a:cxnSpLocks/>
            </p:cNvCxnSpPr>
            <p:nvPr/>
          </p:nvCxnSpPr>
          <p:spPr>
            <a:xfrm>
              <a:off x="2511704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B1AC4B7-E857-AA38-D957-C010A9989E2F}"/>
                </a:ext>
              </a:extLst>
            </p:cNvPr>
            <p:cNvCxnSpPr>
              <a:cxnSpLocks/>
            </p:cNvCxnSpPr>
            <p:nvPr/>
          </p:nvCxnSpPr>
          <p:spPr>
            <a:xfrm>
              <a:off x="1724626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78B4FC9-33F0-AF33-2D67-AC85ED36DD99}"/>
                </a:ext>
              </a:extLst>
            </p:cNvPr>
            <p:cNvCxnSpPr>
              <a:cxnSpLocks/>
            </p:cNvCxnSpPr>
            <p:nvPr/>
          </p:nvCxnSpPr>
          <p:spPr>
            <a:xfrm>
              <a:off x="1823011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111EF64-1BD4-C0C9-D5D7-79E04C29AB21}"/>
                </a:ext>
              </a:extLst>
            </p:cNvPr>
            <p:cNvCxnSpPr>
              <a:cxnSpLocks/>
            </p:cNvCxnSpPr>
            <p:nvPr/>
          </p:nvCxnSpPr>
          <p:spPr>
            <a:xfrm>
              <a:off x="1655179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F9C64FD-0A9E-A7D9-CD6A-47723D76CB92}"/>
                </a:ext>
              </a:extLst>
            </p:cNvPr>
            <p:cNvCxnSpPr>
              <a:cxnSpLocks/>
            </p:cNvCxnSpPr>
            <p:nvPr/>
          </p:nvCxnSpPr>
          <p:spPr>
            <a:xfrm>
              <a:off x="1990844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1F544C6-84F4-1D0C-7AB1-AD63DC2CC397}"/>
                </a:ext>
              </a:extLst>
            </p:cNvPr>
            <p:cNvCxnSpPr>
              <a:cxnSpLocks/>
            </p:cNvCxnSpPr>
            <p:nvPr/>
          </p:nvCxnSpPr>
          <p:spPr>
            <a:xfrm>
              <a:off x="2089229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A7D6240-E3AD-B15B-969D-95F02241B688}"/>
                </a:ext>
              </a:extLst>
            </p:cNvPr>
            <p:cNvCxnSpPr>
              <a:cxnSpLocks/>
            </p:cNvCxnSpPr>
            <p:nvPr/>
          </p:nvCxnSpPr>
          <p:spPr>
            <a:xfrm>
              <a:off x="1921397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DD18751-16E1-9D9E-0EA7-62104CA2E58B}"/>
                </a:ext>
              </a:extLst>
            </p:cNvPr>
            <p:cNvCxnSpPr>
              <a:cxnSpLocks/>
            </p:cNvCxnSpPr>
            <p:nvPr/>
          </p:nvCxnSpPr>
          <p:spPr>
            <a:xfrm>
              <a:off x="2581153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3C48D3E-D274-FFED-994E-D2813DBAC9A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47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5EE9A6D-382E-70C5-979B-402FB82D2DF2}"/>
                </a:ext>
              </a:extLst>
            </p:cNvPr>
            <p:cNvCxnSpPr>
              <a:cxnSpLocks/>
            </p:cNvCxnSpPr>
            <p:nvPr/>
          </p:nvCxnSpPr>
          <p:spPr>
            <a:xfrm>
              <a:off x="2453832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37A3893-DD78-1CC0-FBF5-9D4DF3C5F5F6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CC831B9-3929-820A-3A26-7AC237C0220E}"/>
                </a:ext>
              </a:extLst>
            </p:cNvPr>
            <p:cNvCxnSpPr>
              <a:cxnSpLocks/>
            </p:cNvCxnSpPr>
            <p:nvPr/>
          </p:nvCxnSpPr>
          <p:spPr>
            <a:xfrm>
              <a:off x="2511706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A979BB4-A15A-F6D1-F30F-DDB52AB1081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326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33DE2D1-61B1-CF65-4833-872D5EC27CF4}"/>
                </a:ext>
              </a:extLst>
            </p:cNvPr>
            <p:cNvCxnSpPr>
              <a:cxnSpLocks/>
            </p:cNvCxnSpPr>
            <p:nvPr/>
          </p:nvCxnSpPr>
          <p:spPr>
            <a:xfrm>
              <a:off x="2766349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2577116-BECB-CA02-891C-12C23175655E}"/>
                </a:ext>
              </a:extLst>
            </p:cNvPr>
            <p:cNvCxnSpPr>
              <a:cxnSpLocks/>
            </p:cNvCxnSpPr>
            <p:nvPr/>
          </p:nvCxnSpPr>
          <p:spPr>
            <a:xfrm>
              <a:off x="2939969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C25FF0-7A80-83FE-CF4A-F130664CDCCA}"/>
                </a:ext>
              </a:extLst>
            </p:cNvPr>
            <p:cNvCxnSpPr>
              <a:cxnSpLocks/>
            </p:cNvCxnSpPr>
            <p:nvPr/>
          </p:nvCxnSpPr>
          <p:spPr>
            <a:xfrm>
              <a:off x="2766348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78B40A5-0B05-D103-5588-CE50EFCEA70D}"/>
                </a:ext>
              </a:extLst>
            </p:cNvPr>
            <p:cNvCxnSpPr>
              <a:cxnSpLocks/>
            </p:cNvCxnSpPr>
            <p:nvPr/>
          </p:nvCxnSpPr>
          <p:spPr>
            <a:xfrm>
              <a:off x="3061502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1328E10-BD4C-FD16-9100-BCB60531EBC9}"/>
                </a:ext>
              </a:extLst>
            </p:cNvPr>
            <p:cNvCxnSpPr>
              <a:cxnSpLocks/>
            </p:cNvCxnSpPr>
            <p:nvPr/>
          </p:nvCxnSpPr>
          <p:spPr>
            <a:xfrm>
              <a:off x="2847371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E9744CC-92B6-734A-37F3-1D4194F26C52}"/>
                </a:ext>
              </a:extLst>
            </p:cNvPr>
            <p:cNvCxnSpPr>
              <a:cxnSpLocks/>
            </p:cNvCxnSpPr>
            <p:nvPr/>
          </p:nvCxnSpPr>
          <p:spPr>
            <a:xfrm>
              <a:off x="3020991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76F812-7C36-7623-BA1B-51BAEFD5387B}"/>
                </a:ext>
              </a:extLst>
            </p:cNvPr>
            <p:cNvCxnSpPr>
              <a:cxnSpLocks/>
            </p:cNvCxnSpPr>
            <p:nvPr/>
          </p:nvCxnSpPr>
          <p:spPr>
            <a:xfrm>
              <a:off x="3217760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6F9FAD3-241E-AE03-F587-451DC76F3C46}"/>
                </a:ext>
              </a:extLst>
            </p:cNvPr>
            <p:cNvCxnSpPr>
              <a:cxnSpLocks/>
            </p:cNvCxnSpPr>
            <p:nvPr/>
          </p:nvCxnSpPr>
          <p:spPr>
            <a:xfrm>
              <a:off x="3316145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61882C-83D2-B030-C74D-DB8CD56F19FE}"/>
                </a:ext>
              </a:extLst>
            </p:cNvPr>
            <p:cNvCxnSpPr>
              <a:cxnSpLocks/>
            </p:cNvCxnSpPr>
            <p:nvPr/>
          </p:nvCxnSpPr>
          <p:spPr>
            <a:xfrm>
              <a:off x="3408743" y="3570789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CFAB99C-3125-2032-B91B-5C3AC25DBD5A}"/>
                </a:ext>
              </a:extLst>
            </p:cNvPr>
            <p:cNvCxnSpPr>
              <a:cxnSpLocks/>
            </p:cNvCxnSpPr>
            <p:nvPr/>
          </p:nvCxnSpPr>
          <p:spPr>
            <a:xfrm>
              <a:off x="1360024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4D50005-80D2-6705-0787-4603FB1C67FD}"/>
                </a:ext>
              </a:extLst>
            </p:cNvPr>
            <p:cNvCxnSpPr>
              <a:cxnSpLocks/>
            </p:cNvCxnSpPr>
            <p:nvPr/>
          </p:nvCxnSpPr>
          <p:spPr>
            <a:xfrm>
              <a:off x="1383173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EC6BF2D-6BA5-6B98-58C2-DB75B342D194}"/>
                </a:ext>
              </a:extLst>
            </p:cNvPr>
            <p:cNvCxnSpPr>
              <a:cxnSpLocks/>
            </p:cNvCxnSpPr>
            <p:nvPr/>
          </p:nvCxnSpPr>
          <p:spPr>
            <a:xfrm>
              <a:off x="1579942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BEA4E7-4117-9643-C153-4AE807ACB7D6}"/>
                </a:ext>
              </a:extLst>
            </p:cNvPr>
            <p:cNvCxnSpPr>
              <a:cxnSpLocks/>
            </p:cNvCxnSpPr>
            <p:nvPr/>
          </p:nvCxnSpPr>
          <p:spPr>
            <a:xfrm>
              <a:off x="1678327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D1BE243-1190-D8EC-4609-79D829CDDE9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8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5E252CA-DC63-4BB0-877A-0EC0B5D7C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28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DCEDF43-4308-E486-AC3A-D36C3D1B71C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797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D10030C-8327-0164-2F96-1E6959D4AF7A}"/>
                </a:ext>
              </a:extLst>
            </p:cNvPr>
            <p:cNvCxnSpPr>
              <a:cxnSpLocks/>
            </p:cNvCxnSpPr>
            <p:nvPr/>
          </p:nvCxnSpPr>
          <p:spPr>
            <a:xfrm>
              <a:off x="1927182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77696DB-4847-2BF0-4A51-35953EB8DF43}"/>
                </a:ext>
              </a:extLst>
            </p:cNvPr>
            <p:cNvCxnSpPr>
              <a:cxnSpLocks/>
            </p:cNvCxnSpPr>
            <p:nvPr/>
          </p:nvCxnSpPr>
          <p:spPr>
            <a:xfrm>
              <a:off x="1741988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EBCF423-331A-B398-8F95-80B613957D61}"/>
                </a:ext>
              </a:extLst>
            </p:cNvPr>
            <p:cNvCxnSpPr>
              <a:cxnSpLocks/>
            </p:cNvCxnSpPr>
            <p:nvPr/>
          </p:nvCxnSpPr>
          <p:spPr>
            <a:xfrm>
              <a:off x="1915608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68982B5-FD13-58CC-2251-1BE75976B3F9}"/>
                </a:ext>
              </a:extLst>
            </p:cNvPr>
            <p:cNvCxnSpPr>
              <a:cxnSpLocks/>
            </p:cNvCxnSpPr>
            <p:nvPr/>
          </p:nvCxnSpPr>
          <p:spPr>
            <a:xfrm>
              <a:off x="2112377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2142A25-FB02-A77C-35BE-7F822B66A79F}"/>
                </a:ext>
              </a:extLst>
            </p:cNvPr>
            <p:cNvCxnSpPr>
              <a:cxnSpLocks/>
            </p:cNvCxnSpPr>
            <p:nvPr/>
          </p:nvCxnSpPr>
          <p:spPr>
            <a:xfrm>
              <a:off x="2210762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DD0D595-2BBA-01D7-4CEC-A5FF5E622BD6}"/>
                </a:ext>
              </a:extLst>
            </p:cNvPr>
            <p:cNvCxnSpPr>
              <a:cxnSpLocks/>
            </p:cNvCxnSpPr>
            <p:nvPr/>
          </p:nvCxnSpPr>
          <p:spPr>
            <a:xfrm>
              <a:off x="1898247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73647EE-7985-2F92-F9EC-EC879C10B1AF}"/>
                </a:ext>
              </a:extLst>
            </p:cNvPr>
            <p:cNvCxnSpPr>
              <a:cxnSpLocks/>
            </p:cNvCxnSpPr>
            <p:nvPr/>
          </p:nvCxnSpPr>
          <p:spPr>
            <a:xfrm>
              <a:off x="2042930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21B25DC-805B-6276-BE3A-37697D23968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365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DE6628F-F17E-DF33-0295-6E6BAC3CF6E4}"/>
                </a:ext>
              </a:extLst>
            </p:cNvPr>
            <p:cNvCxnSpPr>
              <a:cxnSpLocks/>
            </p:cNvCxnSpPr>
            <p:nvPr/>
          </p:nvCxnSpPr>
          <p:spPr>
            <a:xfrm>
              <a:off x="2748985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D6DFC7B-10E8-1763-50D6-CF5EDE01F45D}"/>
                </a:ext>
              </a:extLst>
            </p:cNvPr>
            <p:cNvCxnSpPr>
              <a:cxnSpLocks/>
            </p:cNvCxnSpPr>
            <p:nvPr/>
          </p:nvCxnSpPr>
          <p:spPr>
            <a:xfrm>
              <a:off x="2945754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C8E408E-25E8-E4F5-8263-36D6EB277316}"/>
                </a:ext>
              </a:extLst>
            </p:cNvPr>
            <p:cNvCxnSpPr>
              <a:cxnSpLocks/>
            </p:cNvCxnSpPr>
            <p:nvPr/>
          </p:nvCxnSpPr>
          <p:spPr>
            <a:xfrm>
              <a:off x="3044139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3EC69CF-825D-0ABB-ED4A-231B4AAC5F53}"/>
                </a:ext>
              </a:extLst>
            </p:cNvPr>
            <p:cNvCxnSpPr>
              <a:cxnSpLocks/>
            </p:cNvCxnSpPr>
            <p:nvPr/>
          </p:nvCxnSpPr>
          <p:spPr>
            <a:xfrm>
              <a:off x="2257061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B53DF9-9C10-03A4-33B4-54064E94D1AB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46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06A7723-9C6B-6E8C-ECBB-DB7A16C23C7C}"/>
                </a:ext>
              </a:extLst>
            </p:cNvPr>
            <p:cNvCxnSpPr>
              <a:cxnSpLocks/>
            </p:cNvCxnSpPr>
            <p:nvPr/>
          </p:nvCxnSpPr>
          <p:spPr>
            <a:xfrm>
              <a:off x="2187614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1BE3C7E-149F-0384-D522-584258BE40FE}"/>
                </a:ext>
              </a:extLst>
            </p:cNvPr>
            <p:cNvCxnSpPr>
              <a:cxnSpLocks/>
            </p:cNvCxnSpPr>
            <p:nvPr/>
          </p:nvCxnSpPr>
          <p:spPr>
            <a:xfrm>
              <a:off x="2523279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BAB31B-D0DD-53C4-979B-A15712F5DE31}"/>
                </a:ext>
              </a:extLst>
            </p:cNvPr>
            <p:cNvCxnSpPr>
              <a:cxnSpLocks/>
            </p:cNvCxnSpPr>
            <p:nvPr/>
          </p:nvCxnSpPr>
          <p:spPr>
            <a:xfrm>
              <a:off x="2621664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74E3BF7-3DF0-692D-192B-5BA564BB2B7B}"/>
                </a:ext>
              </a:extLst>
            </p:cNvPr>
            <p:cNvCxnSpPr>
              <a:cxnSpLocks/>
            </p:cNvCxnSpPr>
            <p:nvPr/>
          </p:nvCxnSpPr>
          <p:spPr>
            <a:xfrm>
              <a:off x="2453832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229E586-3376-A9E5-2788-47D0264B4B04}"/>
                </a:ext>
              </a:extLst>
            </p:cNvPr>
            <p:cNvCxnSpPr>
              <a:cxnSpLocks/>
            </p:cNvCxnSpPr>
            <p:nvPr/>
          </p:nvCxnSpPr>
          <p:spPr>
            <a:xfrm>
              <a:off x="3113588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E833572-6E7C-0E3E-8F47-288F6E95F0FD}"/>
                </a:ext>
              </a:extLst>
            </p:cNvPr>
            <p:cNvCxnSpPr>
              <a:cxnSpLocks/>
            </p:cNvCxnSpPr>
            <p:nvPr/>
          </p:nvCxnSpPr>
          <p:spPr>
            <a:xfrm>
              <a:off x="2887882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ABF1C11-E4EC-1F0F-185B-420137AABD36}"/>
                </a:ext>
              </a:extLst>
            </p:cNvPr>
            <p:cNvCxnSpPr>
              <a:cxnSpLocks/>
            </p:cNvCxnSpPr>
            <p:nvPr/>
          </p:nvCxnSpPr>
          <p:spPr>
            <a:xfrm>
              <a:off x="2986267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586DDF6-38DD-1D52-CCDC-9FEFC08AA436}"/>
                </a:ext>
              </a:extLst>
            </p:cNvPr>
            <p:cNvCxnSpPr>
              <a:cxnSpLocks/>
            </p:cNvCxnSpPr>
            <p:nvPr/>
          </p:nvCxnSpPr>
          <p:spPr>
            <a:xfrm>
              <a:off x="2818435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20B90A-87FB-0308-9A7E-F632A365C0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4141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360D19B-A51B-7933-B9A8-C851EA049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17761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6C590DE-3FE0-C56A-73A3-52581A8E8C49}"/>
                </a:ext>
              </a:extLst>
            </p:cNvPr>
            <p:cNvCxnSpPr>
              <a:cxnSpLocks/>
            </p:cNvCxnSpPr>
            <p:nvPr/>
          </p:nvCxnSpPr>
          <p:spPr>
            <a:xfrm>
              <a:off x="3298784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8987BA5-438B-7496-5087-4680EB2C190A}"/>
                </a:ext>
              </a:extLst>
            </p:cNvPr>
            <p:cNvCxnSpPr>
              <a:cxnSpLocks/>
            </p:cNvCxnSpPr>
            <p:nvPr/>
          </p:nvCxnSpPr>
          <p:spPr>
            <a:xfrm>
              <a:off x="3472404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4836B08-337F-3F89-F42F-46E55A2860F7}"/>
                </a:ext>
              </a:extLst>
            </p:cNvPr>
            <p:cNvCxnSpPr>
              <a:cxnSpLocks/>
            </p:cNvCxnSpPr>
            <p:nvPr/>
          </p:nvCxnSpPr>
          <p:spPr>
            <a:xfrm>
              <a:off x="3298783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28E9E63-F7A1-2BEA-B7EF-86F451EEE0AA}"/>
                </a:ext>
              </a:extLst>
            </p:cNvPr>
            <p:cNvCxnSpPr>
              <a:cxnSpLocks/>
            </p:cNvCxnSpPr>
            <p:nvPr/>
          </p:nvCxnSpPr>
          <p:spPr>
            <a:xfrm>
              <a:off x="3593937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D007BC-5A9D-FE10-007C-4958F546BF2C}"/>
                </a:ext>
              </a:extLst>
            </p:cNvPr>
            <p:cNvCxnSpPr>
              <a:cxnSpLocks/>
            </p:cNvCxnSpPr>
            <p:nvPr/>
          </p:nvCxnSpPr>
          <p:spPr>
            <a:xfrm>
              <a:off x="3379806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FE254AA-3AA0-F867-75FC-CC3EF9815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3426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3230640-5C96-7348-4506-9209067723E1}"/>
                </a:ext>
              </a:extLst>
            </p:cNvPr>
            <p:cNvCxnSpPr>
              <a:cxnSpLocks/>
            </p:cNvCxnSpPr>
            <p:nvPr/>
          </p:nvCxnSpPr>
          <p:spPr>
            <a:xfrm>
              <a:off x="3750195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841759A-8E9B-EBB1-9E47-9201CBD7CC8D}"/>
                </a:ext>
              </a:extLst>
            </p:cNvPr>
            <p:cNvCxnSpPr>
              <a:cxnSpLocks/>
            </p:cNvCxnSpPr>
            <p:nvPr/>
          </p:nvCxnSpPr>
          <p:spPr>
            <a:xfrm>
              <a:off x="3848580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A37468E-0BA1-95AF-ED38-D838F9146FC8}"/>
                </a:ext>
              </a:extLst>
            </p:cNvPr>
            <p:cNvCxnSpPr>
              <a:cxnSpLocks/>
            </p:cNvCxnSpPr>
            <p:nvPr/>
          </p:nvCxnSpPr>
          <p:spPr>
            <a:xfrm>
              <a:off x="3941178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DA0A995-E24F-D6BA-C6F4-52329C28C147}"/>
                </a:ext>
              </a:extLst>
            </p:cNvPr>
            <p:cNvCxnSpPr>
              <a:cxnSpLocks/>
            </p:cNvCxnSpPr>
            <p:nvPr/>
          </p:nvCxnSpPr>
          <p:spPr>
            <a:xfrm>
              <a:off x="868101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DDB76E4-3380-2982-1C0A-46D877083B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21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4CE46E6-1180-C223-D350-F5B3B04492BD}"/>
                </a:ext>
              </a:extLst>
            </p:cNvPr>
            <p:cNvCxnSpPr>
              <a:cxnSpLocks/>
            </p:cNvCxnSpPr>
            <p:nvPr/>
          </p:nvCxnSpPr>
          <p:spPr>
            <a:xfrm>
              <a:off x="868100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B11175-0AF5-5139-43CB-6BF744969240}"/>
                </a:ext>
              </a:extLst>
            </p:cNvPr>
            <p:cNvCxnSpPr>
              <a:cxnSpLocks/>
            </p:cNvCxnSpPr>
            <p:nvPr/>
          </p:nvCxnSpPr>
          <p:spPr>
            <a:xfrm>
              <a:off x="1163254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EDD8D1E-284E-9128-10BD-2D781188ACFE}"/>
                </a:ext>
              </a:extLst>
            </p:cNvPr>
            <p:cNvCxnSpPr>
              <a:cxnSpLocks/>
            </p:cNvCxnSpPr>
            <p:nvPr/>
          </p:nvCxnSpPr>
          <p:spPr>
            <a:xfrm>
              <a:off x="949123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70367C4-4369-3342-1C52-8229ED508198}"/>
                </a:ext>
              </a:extLst>
            </p:cNvPr>
            <p:cNvCxnSpPr>
              <a:cxnSpLocks/>
            </p:cNvCxnSpPr>
            <p:nvPr/>
          </p:nvCxnSpPr>
          <p:spPr>
            <a:xfrm>
              <a:off x="1122743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D471A36-E116-5C64-53C0-072825C7864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512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4B2A9F3-07C0-694E-1D20-05DF42BA8D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7897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1B0DB8B-3ACE-5C8C-B93D-9D295B70BC34}"/>
                </a:ext>
              </a:extLst>
            </p:cNvPr>
            <p:cNvCxnSpPr>
              <a:cxnSpLocks/>
            </p:cNvCxnSpPr>
            <p:nvPr/>
          </p:nvCxnSpPr>
          <p:spPr>
            <a:xfrm>
              <a:off x="1510495" y="4490977"/>
              <a:ext cx="0" cy="42826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56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388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Genetics and Genomics: Data Types</vt:lpstr>
      <vt:lpstr>PowerPoint Presentation</vt:lpstr>
      <vt:lpstr>Allozymes and RLFPs</vt:lpstr>
      <vt:lpstr>Microsatellites</vt:lpstr>
      <vt:lpstr>Microsatellites</vt:lpstr>
      <vt:lpstr>SNP panels/SNP chips</vt:lpstr>
      <vt:lpstr>Reduced Representation</vt:lpstr>
      <vt:lpstr>PowerPoint Presentation</vt:lpstr>
      <vt:lpstr>Whole-genome sequencing</vt:lpstr>
      <vt:lpstr>RNA-seq</vt:lpstr>
      <vt:lpstr>eDNA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and Genomics: Data Types</dc:title>
  <dc:creator>Hemstrom, William Beryl</dc:creator>
  <cp:lastModifiedBy>Hemstrom, William Beryl</cp:lastModifiedBy>
  <cp:revision>3</cp:revision>
  <dcterms:created xsi:type="dcterms:W3CDTF">2023-07-16T02:40:34Z</dcterms:created>
  <dcterms:modified xsi:type="dcterms:W3CDTF">2023-07-16T05:10:32Z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2023-07-16T04:09:28Z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81aa7cc8-6e0c-4f06-b088-024d50e4eb8f</vt:lpwstr>
  </property>
  <property fmtid="{D5CDD505-2E9C-101B-9397-08002B2CF9AE}" pid="8" name="MSIP_Label_4044bd30-2ed7-4c9d-9d12-46200872a97b_ContentBits">
    <vt:lpwstr>0</vt:lpwstr>
  </property>
</Properties>
</file>