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7E24D-0C7A-CECA-5DC9-EA460BFDF8FA}" v="25" dt="2025-07-30T19:41:33.064"/>
    <p1510:client id="{3D82606D-BB14-7F59-C698-DAE41DF1D731}" v="15" dt="2025-07-30T19:44:06.96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CD7E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DCD7E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0D0A2C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6802" y="515762"/>
            <a:ext cx="13076794" cy="165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50" b="0" i="0">
                <a:solidFill>
                  <a:srgbClr val="F1F0F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67489" y="2272267"/>
            <a:ext cx="7277734" cy="536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DCD7E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4.png"/><Relationship Id="rId7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mu-08/ai_powered_image_taggling" TargetMode="External"/><Relationship Id="rId4" Type="http://schemas.openxmlformats.org/officeDocument/2006/relationships/image" Target="../media/image2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516" y="2318544"/>
            <a:ext cx="7540625" cy="2562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1270" algn="ctr">
              <a:lnSpc>
                <a:spcPct val="124700"/>
              </a:lnSpc>
              <a:spcBef>
                <a:spcPts val="100"/>
              </a:spcBef>
            </a:pPr>
            <a:r>
              <a:rPr sz="4450" spc="470" dirty="0"/>
              <a:t>AI-</a:t>
            </a:r>
            <a:r>
              <a:rPr sz="4450" spc="480" dirty="0"/>
              <a:t>Powered</a:t>
            </a:r>
            <a:r>
              <a:rPr sz="4450" spc="170" dirty="0"/>
              <a:t> </a:t>
            </a:r>
            <a:r>
              <a:rPr sz="4450" spc="635" dirty="0"/>
              <a:t>Image </a:t>
            </a:r>
            <a:r>
              <a:rPr sz="4450" spc="625" dirty="0"/>
              <a:t>Tagging</a:t>
            </a:r>
            <a:r>
              <a:rPr sz="4450" spc="165" dirty="0"/>
              <a:t> </a:t>
            </a:r>
            <a:r>
              <a:rPr sz="4450" spc="570" dirty="0"/>
              <a:t>using</a:t>
            </a:r>
            <a:r>
              <a:rPr sz="4450" spc="170" dirty="0"/>
              <a:t> </a:t>
            </a:r>
            <a:r>
              <a:rPr sz="4450" spc="385" dirty="0"/>
              <a:t>Generative </a:t>
            </a:r>
            <a:r>
              <a:rPr sz="4450" dirty="0"/>
              <a:t>&amp;</a:t>
            </a:r>
            <a:r>
              <a:rPr sz="4450" spc="135" dirty="0"/>
              <a:t> </a:t>
            </a:r>
            <a:r>
              <a:rPr sz="4450" spc="465" dirty="0"/>
              <a:t>Vision-</a:t>
            </a:r>
            <a:r>
              <a:rPr sz="4450" spc="600" dirty="0"/>
              <a:t>Language</a:t>
            </a:r>
            <a:r>
              <a:rPr sz="4450" spc="140" dirty="0"/>
              <a:t> </a:t>
            </a:r>
            <a:r>
              <a:rPr sz="4450" spc="415" dirty="0"/>
              <a:t>Models</a:t>
            </a:r>
            <a:endParaRPr sz="44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42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Results:</a:t>
            </a:r>
            <a:r>
              <a:rPr spc="140" dirty="0"/>
              <a:t> </a:t>
            </a:r>
            <a:r>
              <a:rPr spc="484" dirty="0"/>
              <a:t>High-</a:t>
            </a:r>
            <a:r>
              <a:rPr spc="325" dirty="0"/>
              <a:t>Precision</a:t>
            </a:r>
            <a:r>
              <a:rPr spc="145" dirty="0"/>
              <a:t> </a:t>
            </a:r>
            <a:r>
              <a:rPr spc="509" dirty="0"/>
              <a:t>Image</a:t>
            </a:r>
            <a:r>
              <a:rPr spc="140" dirty="0"/>
              <a:t> </a:t>
            </a:r>
            <a:r>
              <a:rPr spc="500" dirty="0"/>
              <a:t>Tagging</a:t>
            </a:r>
            <a:r>
              <a:rPr spc="145" dirty="0"/>
              <a:t> </a:t>
            </a:r>
            <a:r>
              <a:rPr spc="330" dirty="0"/>
              <a:t>in</a:t>
            </a:r>
            <a:r>
              <a:rPr spc="145" dirty="0"/>
              <a:t> </a:t>
            </a:r>
            <a:r>
              <a:rPr spc="360" dirty="0"/>
              <a:t>Action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90" y="5117385"/>
            <a:ext cx="5502275" cy="63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25" dirty="0">
                <a:solidFill>
                  <a:srgbClr val="DCD7E4"/>
                </a:solidFill>
                <a:latin typeface="Calibri"/>
                <a:cs typeface="Calibri"/>
              </a:rPr>
              <a:t>Example</a:t>
            </a:r>
            <a:r>
              <a:rPr sz="175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750" spc="240" dirty="0">
                <a:solidFill>
                  <a:srgbClr val="DCD7E4"/>
                </a:solidFill>
                <a:latin typeface="Calibri"/>
                <a:cs typeface="Calibri"/>
              </a:rPr>
              <a:t>Image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Generated</a:t>
            </a:r>
            <a:r>
              <a:rPr sz="1400" b="1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DCD7E4"/>
                </a:solidFill>
                <a:latin typeface="Arial"/>
                <a:cs typeface="Arial"/>
              </a:rPr>
              <a:t>Caption:</a:t>
            </a:r>
            <a:r>
              <a:rPr sz="1400" b="1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players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are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all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smiles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as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they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walk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on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DCD7E4"/>
                </a:solidFill>
                <a:latin typeface="Arial"/>
                <a:cs typeface="Arial"/>
              </a:rPr>
              <a:t>ﬁeld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100" y="5910563"/>
            <a:ext cx="58159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Extracted</a:t>
            </a:r>
            <a:r>
              <a:rPr sz="1400" b="1" spc="-7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DCD7E4"/>
                </a:solidFill>
                <a:latin typeface="Arial"/>
                <a:cs typeface="Arial"/>
              </a:rPr>
              <a:t>Tags:</a:t>
            </a:r>
            <a:r>
              <a:rPr sz="1400" b="1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'players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smiles',</a:t>
            </a:r>
            <a:r>
              <a:rPr sz="14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'smiles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walk',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'walk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ﬁeld',</a:t>
            </a:r>
            <a:r>
              <a:rPr sz="14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'players',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'smiles'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38588" y="5117385"/>
            <a:ext cx="2670810" cy="633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225" dirty="0">
                <a:solidFill>
                  <a:srgbClr val="DCD7E4"/>
                </a:solidFill>
                <a:latin typeface="Calibri"/>
                <a:cs typeface="Calibri"/>
              </a:rPr>
              <a:t>Example</a:t>
            </a:r>
            <a:r>
              <a:rPr sz="175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750" spc="240" dirty="0">
                <a:solidFill>
                  <a:srgbClr val="DCD7E4"/>
                </a:solidFill>
                <a:latin typeface="Calibri"/>
                <a:cs typeface="Calibri"/>
              </a:rPr>
              <a:t>Image</a:t>
            </a: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Generated</a:t>
            </a:r>
            <a:r>
              <a:rPr sz="1400" b="1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55" dirty="0">
                <a:solidFill>
                  <a:srgbClr val="DCD7E4"/>
                </a:solidFill>
                <a:latin typeface="Arial"/>
                <a:cs typeface="Arial"/>
              </a:rPr>
              <a:t>Caption:</a:t>
            </a:r>
            <a:r>
              <a:rPr sz="1400" b="1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city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skyline.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38588" y="5910572"/>
            <a:ext cx="33261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Extracted</a:t>
            </a:r>
            <a:r>
              <a:rPr sz="1400" b="1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DCD7E4"/>
                </a:solidFill>
                <a:latin typeface="Arial"/>
                <a:cs typeface="Arial"/>
              </a:rPr>
              <a:t>Tags:</a:t>
            </a:r>
            <a:r>
              <a:rPr sz="1400" b="1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'city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DCD7E4"/>
                </a:solidFill>
                <a:latin typeface="Arial"/>
                <a:cs typeface="Arial"/>
              </a:rPr>
              <a:t>skyline',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DCD7E4"/>
                </a:solidFill>
                <a:latin typeface="Arial"/>
                <a:cs typeface="Arial"/>
              </a:rPr>
              <a:t>'skyline',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'city'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090" y="6309670"/>
            <a:ext cx="12939395" cy="107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670040" algn="l"/>
              </a:tabLst>
            </a:pP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Final</a:t>
            </a:r>
            <a:r>
              <a:rPr sz="1400" b="1" spc="-7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DCD7E4"/>
                </a:solidFill>
                <a:latin typeface="Arial"/>
                <a:cs typeface="Arial"/>
              </a:rPr>
              <a:t>Tags:</a:t>
            </a:r>
            <a:r>
              <a:rPr sz="1400" b="1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'players</a:t>
            </a:r>
            <a:r>
              <a:rPr sz="14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smiles',</a:t>
            </a:r>
            <a:r>
              <a:rPr sz="14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'players'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	</a:t>
            </a:r>
            <a:r>
              <a:rPr sz="1400" b="1" spc="-50" dirty="0">
                <a:solidFill>
                  <a:srgbClr val="DCD7E4"/>
                </a:solidFill>
                <a:latin typeface="Arial"/>
                <a:cs typeface="Arial"/>
              </a:rPr>
              <a:t>Final</a:t>
            </a:r>
            <a:r>
              <a:rPr sz="1400" b="1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b="1" spc="-65" dirty="0">
                <a:solidFill>
                  <a:srgbClr val="DCD7E4"/>
                </a:solidFill>
                <a:latin typeface="Arial"/>
                <a:cs typeface="Arial"/>
              </a:rPr>
              <a:t>Tags:</a:t>
            </a:r>
            <a:r>
              <a:rPr sz="1400" b="1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'city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DCD7E4"/>
                </a:solidFill>
                <a:latin typeface="Arial"/>
                <a:cs typeface="Arial"/>
              </a:rPr>
              <a:t>skyline',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30" dirty="0">
                <a:solidFill>
                  <a:srgbClr val="DCD7E4"/>
                </a:solidFill>
                <a:latin typeface="Arial"/>
                <a:cs typeface="Arial"/>
              </a:rPr>
              <a:t>'skyline',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'city'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60700"/>
              </a:lnSpc>
              <a:spcBef>
                <a:spcPts val="1190"/>
              </a:spcBef>
            </a:pPr>
            <a:r>
              <a:rPr sz="1400" spc="-20" dirty="0">
                <a:solidFill>
                  <a:srgbClr val="DCD7E4"/>
                </a:solidFill>
                <a:latin typeface="Arial"/>
                <a:cs typeface="Arial"/>
              </a:rPr>
              <a:t>Here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we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can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see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some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examples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power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55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DCD7E4"/>
                </a:solidFill>
                <a:latin typeface="Arial"/>
                <a:cs typeface="Arial"/>
              </a:rPr>
              <a:t>AI-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Powered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400" spc="-8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DCD7E4"/>
                </a:solidFill>
                <a:latin typeface="Arial"/>
                <a:cs typeface="Arial"/>
              </a:rPr>
              <a:t>Tagging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System.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75" dirty="0">
                <a:solidFill>
                  <a:srgbClr val="DCD7E4"/>
                </a:solidFill>
                <a:latin typeface="Arial"/>
                <a:cs typeface="Arial"/>
              </a:rPr>
              <a:t>We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can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see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generated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caption,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extracted</a:t>
            </a:r>
            <a:r>
              <a:rPr sz="14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tags,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ﬁnal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4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DCD7E4"/>
                </a:solidFill>
                <a:latin typeface="Arial"/>
                <a:cs typeface="Arial"/>
              </a:rPr>
              <a:t>for </a:t>
            </a:r>
            <a:r>
              <a:rPr sz="1400" dirty="0">
                <a:solidFill>
                  <a:srgbClr val="DCD7E4"/>
                </a:solidFill>
                <a:latin typeface="Arial"/>
                <a:cs typeface="Arial"/>
              </a:rPr>
              <a:t>each</a:t>
            </a:r>
            <a:r>
              <a:rPr sz="1400" spc="-9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DCD7E4"/>
                </a:solidFill>
                <a:latin typeface="Arial"/>
                <a:cs typeface="Arial"/>
              </a:rPr>
              <a:t>image.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9036" y="1712725"/>
            <a:ext cx="5897687" cy="331744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200" y="2001797"/>
            <a:ext cx="5229224" cy="29432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02910" marR="5080">
              <a:lnSpc>
                <a:spcPct val="125400"/>
              </a:lnSpc>
              <a:spcBef>
                <a:spcPts val="95"/>
              </a:spcBef>
            </a:pPr>
            <a:r>
              <a:rPr spc="360" dirty="0"/>
              <a:t>Advantages:</a:t>
            </a:r>
            <a:r>
              <a:rPr spc="150" dirty="0"/>
              <a:t> </a:t>
            </a:r>
            <a:r>
              <a:rPr spc="305" dirty="0"/>
              <a:t>Accurate,</a:t>
            </a:r>
            <a:r>
              <a:rPr spc="150" dirty="0"/>
              <a:t> </a:t>
            </a:r>
            <a:r>
              <a:rPr spc="310" dirty="0"/>
              <a:t>Scalable, </a:t>
            </a:r>
            <a:r>
              <a:rPr spc="484" dirty="0"/>
              <a:t>and</a:t>
            </a:r>
            <a:r>
              <a:rPr spc="130" dirty="0"/>
              <a:t> </a:t>
            </a:r>
            <a:r>
              <a:rPr spc="254" dirty="0"/>
              <a:t>Versatile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75427" y="2289095"/>
            <a:ext cx="417830" cy="417830"/>
            <a:chOff x="6275427" y="2289095"/>
            <a:chExt cx="417830" cy="417830"/>
          </a:xfrm>
        </p:grpSpPr>
        <p:sp>
          <p:nvSpPr>
            <p:cNvPr id="5" name="object 5"/>
            <p:cNvSpPr/>
            <p:nvPr/>
          </p:nvSpPr>
          <p:spPr>
            <a:xfrm>
              <a:off x="6280189" y="229385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332049" y="408264"/>
                  </a:move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lnTo>
                    <a:pt x="22322" y="22322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5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80189" y="229385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5">
                  <a:moveTo>
                    <a:pt x="0" y="76214"/>
                  </a:moveTo>
                  <a:lnTo>
                    <a:pt x="5989" y="46548"/>
                  </a:lnTo>
                  <a:lnTo>
                    <a:pt x="22322" y="22322"/>
                  </a:lnTo>
                  <a:lnTo>
                    <a:pt x="46548" y="5989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5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48173" y="2327850"/>
              <a:ext cx="272176" cy="34016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6275427" y="3357205"/>
            <a:ext cx="417830" cy="417830"/>
            <a:chOff x="6275427" y="3357205"/>
            <a:chExt cx="417830" cy="417830"/>
          </a:xfrm>
        </p:grpSpPr>
        <p:sp>
          <p:nvSpPr>
            <p:cNvPr id="9" name="object 9"/>
            <p:cNvSpPr/>
            <p:nvPr/>
          </p:nvSpPr>
          <p:spPr>
            <a:xfrm>
              <a:off x="6280189" y="336196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332049" y="408264"/>
                  </a:move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lnTo>
                    <a:pt x="22322" y="22322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0189" y="336196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76214"/>
                  </a:moveTo>
                  <a:lnTo>
                    <a:pt x="5989" y="46548"/>
                  </a:lnTo>
                  <a:lnTo>
                    <a:pt x="22322" y="22322"/>
                  </a:lnTo>
                  <a:lnTo>
                    <a:pt x="46548" y="5989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8173" y="3395960"/>
              <a:ext cx="272176" cy="34016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275427" y="4425315"/>
            <a:ext cx="417830" cy="417830"/>
            <a:chOff x="6275427" y="4425315"/>
            <a:chExt cx="417830" cy="417830"/>
          </a:xfrm>
        </p:grpSpPr>
        <p:sp>
          <p:nvSpPr>
            <p:cNvPr id="13" name="object 13"/>
            <p:cNvSpPr/>
            <p:nvPr/>
          </p:nvSpPr>
          <p:spPr>
            <a:xfrm>
              <a:off x="6280189" y="443007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332049" y="408264"/>
                  </a:move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lnTo>
                    <a:pt x="5888" y="47048"/>
                  </a:lnTo>
                  <a:lnTo>
                    <a:pt x="5989" y="46548"/>
                  </a:lnTo>
                  <a:lnTo>
                    <a:pt x="22322" y="22322"/>
                  </a:lnTo>
                  <a:lnTo>
                    <a:pt x="46548" y="5989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80189" y="4430078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76214"/>
                  </a:moveTo>
                  <a:lnTo>
                    <a:pt x="5989" y="46548"/>
                  </a:lnTo>
                  <a:lnTo>
                    <a:pt x="22322" y="22322"/>
                  </a:lnTo>
                  <a:lnTo>
                    <a:pt x="46548" y="5989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48173" y="4464070"/>
              <a:ext cx="272176" cy="340161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275427" y="5493424"/>
            <a:ext cx="417830" cy="417830"/>
            <a:chOff x="6275427" y="5493424"/>
            <a:chExt cx="417830" cy="417830"/>
          </a:xfrm>
        </p:grpSpPr>
        <p:sp>
          <p:nvSpPr>
            <p:cNvPr id="17" name="object 17"/>
            <p:cNvSpPr/>
            <p:nvPr/>
          </p:nvSpPr>
          <p:spPr>
            <a:xfrm>
              <a:off x="6280189" y="5498186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332049" y="408264"/>
                  </a:move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lnTo>
                    <a:pt x="22323" y="22322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80189" y="5498186"/>
              <a:ext cx="408305" cy="408305"/>
            </a:xfrm>
            <a:custGeom>
              <a:avLst/>
              <a:gdLst/>
              <a:ahLst/>
              <a:cxnLst/>
              <a:rect l="l" t="t" r="r" b="b"/>
              <a:pathLst>
                <a:path w="408304" h="408304">
                  <a:moveTo>
                    <a:pt x="0" y="76214"/>
                  </a:moveTo>
                  <a:lnTo>
                    <a:pt x="5989" y="46548"/>
                  </a:lnTo>
                  <a:lnTo>
                    <a:pt x="22322" y="22322"/>
                  </a:lnTo>
                  <a:lnTo>
                    <a:pt x="46548" y="5989"/>
                  </a:lnTo>
                  <a:lnTo>
                    <a:pt x="76214" y="0"/>
                  </a:lnTo>
                  <a:lnTo>
                    <a:pt x="332049" y="0"/>
                  </a:lnTo>
                  <a:lnTo>
                    <a:pt x="374334" y="12804"/>
                  </a:lnTo>
                  <a:lnTo>
                    <a:pt x="402463" y="47048"/>
                  </a:lnTo>
                  <a:lnTo>
                    <a:pt x="408264" y="76214"/>
                  </a:lnTo>
                  <a:lnTo>
                    <a:pt x="408264" y="332049"/>
                  </a:lnTo>
                  <a:lnTo>
                    <a:pt x="402275" y="361716"/>
                  </a:lnTo>
                  <a:lnTo>
                    <a:pt x="385942" y="385942"/>
                  </a:lnTo>
                  <a:lnTo>
                    <a:pt x="361716" y="402275"/>
                  </a:lnTo>
                  <a:lnTo>
                    <a:pt x="332049" y="408264"/>
                  </a:lnTo>
                  <a:lnTo>
                    <a:pt x="76214" y="408264"/>
                  </a:lnTo>
                  <a:lnTo>
                    <a:pt x="46548" y="402275"/>
                  </a:lnTo>
                  <a:lnTo>
                    <a:pt x="22322" y="385942"/>
                  </a:lnTo>
                  <a:lnTo>
                    <a:pt x="5989" y="361716"/>
                  </a:lnTo>
                  <a:lnTo>
                    <a:pt x="0" y="332049"/>
                  </a:lnTo>
                  <a:lnTo>
                    <a:pt x="0" y="76214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48173" y="5532180"/>
              <a:ext cx="272176" cy="340161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1980">
              <a:lnSpc>
                <a:spcPct val="100000"/>
              </a:lnSpc>
              <a:spcBef>
                <a:spcPts val="100"/>
              </a:spcBef>
            </a:pPr>
            <a:r>
              <a:rPr spc="204" dirty="0"/>
              <a:t>Highly</a:t>
            </a:r>
            <a:r>
              <a:rPr spc="65" dirty="0"/>
              <a:t> </a:t>
            </a:r>
            <a:r>
              <a:rPr spc="160" dirty="0"/>
              <a:t>Accurate</a:t>
            </a:r>
          </a:p>
          <a:p>
            <a:pPr marL="601980">
              <a:lnSpc>
                <a:spcPct val="100000"/>
              </a:lnSpc>
              <a:spcBef>
                <a:spcPts val="1000"/>
              </a:spcBef>
            </a:pPr>
            <a:r>
              <a:rPr sz="1400" dirty="0">
                <a:latin typeface="Arial"/>
                <a:cs typeface="Arial"/>
              </a:rPr>
              <a:t>Contextual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tagging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pc="160" dirty="0"/>
              <a:t>Zero-</a:t>
            </a:r>
            <a:r>
              <a:rPr spc="180" dirty="0"/>
              <a:t>Shot</a:t>
            </a:r>
          </a:p>
          <a:p>
            <a:pPr marL="601980">
              <a:lnSpc>
                <a:spcPct val="100000"/>
              </a:lnSpc>
              <a:spcBef>
                <a:spcPts val="1000"/>
              </a:spcBef>
            </a:pPr>
            <a:r>
              <a:rPr sz="1400" spc="-10" dirty="0">
                <a:latin typeface="Arial"/>
                <a:cs typeface="Arial"/>
              </a:rPr>
              <a:t>Works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unseen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domains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pc="170" dirty="0"/>
              <a:t>Scalable</a:t>
            </a:r>
          </a:p>
          <a:p>
            <a:pPr marL="601980">
              <a:lnSpc>
                <a:spcPct val="100000"/>
              </a:lnSpc>
              <a:spcBef>
                <a:spcPts val="1005"/>
              </a:spcBef>
            </a:pPr>
            <a:r>
              <a:rPr sz="1400" dirty="0">
                <a:latin typeface="Arial"/>
                <a:cs typeface="Arial"/>
              </a:rPr>
              <a:t>Fast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efficient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processing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5"/>
              </a:spcBef>
            </a:pPr>
            <a:endParaRPr sz="1400">
              <a:latin typeface="Arial"/>
              <a:cs typeface="Arial"/>
            </a:endParaRPr>
          </a:p>
          <a:p>
            <a:pPr marL="601980">
              <a:lnSpc>
                <a:spcPct val="100000"/>
              </a:lnSpc>
            </a:pPr>
            <a:r>
              <a:rPr spc="120" dirty="0"/>
              <a:t>Versatile</a:t>
            </a:r>
          </a:p>
          <a:p>
            <a:pPr marL="601980">
              <a:lnSpc>
                <a:spcPct val="100000"/>
              </a:lnSpc>
              <a:spcBef>
                <a:spcPts val="1005"/>
              </a:spcBef>
            </a:pPr>
            <a:r>
              <a:rPr sz="1400" spc="-45" dirty="0">
                <a:latin typeface="Arial"/>
                <a:cs typeface="Arial"/>
              </a:rPr>
              <a:t>Can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integrated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into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content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platforms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ct val="160700"/>
              </a:lnSpc>
              <a:spcBef>
                <a:spcPts val="1190"/>
              </a:spcBef>
            </a:pPr>
            <a:r>
              <a:rPr sz="1400" dirty="0">
                <a:latin typeface="Arial"/>
                <a:cs typeface="Arial"/>
              </a:rPr>
              <a:t>This </a:t>
            </a:r>
            <a:r>
              <a:rPr sz="1400" spc="-20" dirty="0">
                <a:latin typeface="Arial"/>
                <a:cs typeface="Arial"/>
              </a:rPr>
              <a:t>AI-</a:t>
            </a:r>
            <a:r>
              <a:rPr sz="1400" spc="-10" dirty="0">
                <a:latin typeface="Arial"/>
                <a:cs typeface="Arial"/>
              </a:rPr>
              <a:t>powered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tagging system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offers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numerous </a:t>
            </a:r>
            <a:r>
              <a:rPr sz="1400" spc="-10" dirty="0">
                <a:latin typeface="Arial"/>
                <a:cs typeface="Arial"/>
              </a:rPr>
              <a:t>advantages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over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traditional </a:t>
            </a:r>
            <a:r>
              <a:rPr sz="1400" spc="-10" dirty="0">
                <a:latin typeface="Arial"/>
                <a:cs typeface="Arial"/>
              </a:rPr>
              <a:t>manual </a:t>
            </a:r>
            <a:r>
              <a:rPr sz="1400" dirty="0">
                <a:latin typeface="Arial"/>
                <a:cs typeface="Arial"/>
              </a:rPr>
              <a:t>tagging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methods.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system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highly</a:t>
            </a:r>
            <a:r>
              <a:rPr sz="1400" spc="-10" dirty="0">
                <a:latin typeface="Arial"/>
                <a:cs typeface="Arial"/>
              </a:rPr>
              <a:t> accurate, </a:t>
            </a:r>
            <a:r>
              <a:rPr sz="1400" dirty="0">
                <a:latin typeface="Arial"/>
                <a:cs typeface="Arial"/>
              </a:rPr>
              <a:t>providing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contextual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tagging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that </a:t>
            </a:r>
            <a:r>
              <a:rPr sz="1400" dirty="0">
                <a:latin typeface="Arial"/>
                <a:cs typeface="Arial"/>
              </a:rPr>
              <a:t>captures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nuances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55" dirty="0">
                <a:latin typeface="Arial"/>
                <a:cs typeface="Arial"/>
              </a:rPr>
              <a:t>of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each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image.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works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unseen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domains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zero-</a:t>
            </a:r>
            <a:r>
              <a:rPr sz="1400" dirty="0">
                <a:latin typeface="Arial"/>
                <a:cs typeface="Arial"/>
              </a:rPr>
              <a:t>shot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manner, </a:t>
            </a:r>
            <a:r>
              <a:rPr sz="1400" dirty="0">
                <a:latin typeface="Arial"/>
                <a:cs typeface="Arial"/>
              </a:rPr>
              <a:t>eliminating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need</a:t>
            </a:r>
            <a:r>
              <a:rPr sz="1400" dirty="0">
                <a:latin typeface="Arial"/>
                <a:cs typeface="Arial"/>
              </a:rPr>
              <a:t> for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extensive training </a:t>
            </a:r>
            <a:r>
              <a:rPr sz="1400" spc="-10" dirty="0">
                <a:latin typeface="Arial"/>
                <a:cs typeface="Arial"/>
              </a:rPr>
              <a:t>data.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2501797"/>
            <a:ext cx="766127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440" dirty="0"/>
              <a:t>Limitations</a:t>
            </a:r>
            <a:r>
              <a:rPr sz="4450" spc="150" dirty="0"/>
              <a:t> </a:t>
            </a:r>
            <a:r>
              <a:rPr sz="4450" dirty="0"/>
              <a:t>&amp;</a:t>
            </a:r>
            <a:r>
              <a:rPr sz="4450" spc="155" dirty="0"/>
              <a:t> </a:t>
            </a:r>
            <a:r>
              <a:rPr sz="4450" spc="484" dirty="0"/>
              <a:t>Future</a:t>
            </a:r>
            <a:r>
              <a:rPr sz="4450" spc="130" dirty="0"/>
              <a:t> </a:t>
            </a:r>
            <a:r>
              <a:rPr sz="4450" spc="545" dirty="0"/>
              <a:t>Scope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789027" y="3949898"/>
            <a:ext cx="520065" cy="520065"/>
            <a:chOff x="789027" y="3949898"/>
            <a:chExt cx="520065" cy="520065"/>
          </a:xfrm>
        </p:grpSpPr>
        <p:sp>
          <p:nvSpPr>
            <p:cNvPr id="5" name="object 5"/>
            <p:cNvSpPr/>
            <p:nvPr/>
          </p:nvSpPr>
          <p:spPr>
            <a:xfrm>
              <a:off x="793790" y="395466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360" y="58810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790" y="395466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5502" y="3971004"/>
            <a:ext cx="14732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440" dirty="0">
                <a:solidFill>
                  <a:srgbClr val="DCD7E4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206" y="3930785"/>
            <a:ext cx="4267835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10" dirty="0">
                <a:solidFill>
                  <a:srgbClr val="DCD7E4"/>
                </a:solidFill>
                <a:latin typeface="Calibri"/>
                <a:cs typeface="Calibri"/>
              </a:rPr>
              <a:t>Limitations</a:t>
            </a:r>
            <a:endParaRPr sz="2200">
              <a:latin typeface="Calibri"/>
              <a:cs typeface="Calibri"/>
            </a:endParaRPr>
          </a:p>
          <a:p>
            <a:pPr marL="354965" indent="-306705">
              <a:lnSpc>
                <a:spcPct val="100000"/>
              </a:lnSpc>
              <a:spcBef>
                <a:spcPts val="1240"/>
              </a:spcBef>
              <a:buChar char="•"/>
              <a:tabLst>
                <a:tab pos="354965" algn="l"/>
              </a:tabLst>
            </a:pPr>
            <a:r>
              <a:rPr sz="1750" spc="-35" dirty="0">
                <a:solidFill>
                  <a:srgbClr val="DCD7E4"/>
                </a:solidFill>
                <a:latin typeface="Arial"/>
                <a:cs typeface="Arial"/>
              </a:rPr>
              <a:t>Relies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on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pre-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trained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model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quality.</a:t>
            </a:r>
            <a:endParaRPr sz="1750">
              <a:latin typeface="Arial"/>
              <a:cs typeface="Arial"/>
            </a:endParaRPr>
          </a:p>
          <a:p>
            <a:pPr marL="354965" indent="-306705">
              <a:lnSpc>
                <a:spcPct val="100000"/>
              </a:lnSpc>
              <a:spcBef>
                <a:spcPts val="1380"/>
              </a:spcBef>
              <a:buChar char="•"/>
              <a:tabLst>
                <a:tab pos="354965" algn="l"/>
              </a:tabLst>
            </a:pP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Requires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75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internet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75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model</a:t>
            </a:r>
            <a:r>
              <a:rPr sz="175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loading.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423904" y="3949898"/>
            <a:ext cx="520065" cy="520065"/>
            <a:chOff x="7423904" y="3949898"/>
            <a:chExt cx="520065" cy="520065"/>
          </a:xfrm>
        </p:grpSpPr>
        <p:sp>
          <p:nvSpPr>
            <p:cNvPr id="10" name="object 10"/>
            <p:cNvSpPr/>
            <p:nvPr/>
          </p:nvSpPr>
          <p:spPr>
            <a:xfrm>
              <a:off x="7428667" y="395466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7" y="510301"/>
                  </a:lnTo>
                  <a:lnTo>
                    <a:pt x="58184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27903" y="27903"/>
                  </a:lnTo>
                  <a:lnTo>
                    <a:pt x="95267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49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4" y="452116"/>
                  </a:lnTo>
                  <a:lnTo>
                    <a:pt x="482397" y="482398"/>
                  </a:lnTo>
                  <a:lnTo>
                    <a:pt x="452115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428667" y="3954660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4" y="7486"/>
                  </a:lnTo>
                  <a:lnTo>
                    <a:pt x="95267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49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4" y="452116"/>
                  </a:lnTo>
                  <a:lnTo>
                    <a:pt x="482397" y="482398"/>
                  </a:lnTo>
                  <a:lnTo>
                    <a:pt x="452115" y="502815"/>
                  </a:lnTo>
                  <a:lnTo>
                    <a:pt x="415033" y="510301"/>
                  </a:lnTo>
                  <a:lnTo>
                    <a:pt x="95267" y="510301"/>
                  </a:lnTo>
                  <a:lnTo>
                    <a:pt x="58184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75551" y="3971004"/>
            <a:ext cx="2171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110" dirty="0">
                <a:solidFill>
                  <a:srgbClr val="DCD7E4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53082" y="3930785"/>
            <a:ext cx="4209415" cy="16694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35" dirty="0">
                <a:solidFill>
                  <a:srgbClr val="DCD7E4"/>
                </a:solidFill>
                <a:latin typeface="Calibri"/>
                <a:cs typeface="Calibri"/>
              </a:rPr>
              <a:t>Future</a:t>
            </a:r>
            <a:r>
              <a:rPr sz="2200" spc="10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200" spc="270" dirty="0">
                <a:solidFill>
                  <a:srgbClr val="DCD7E4"/>
                </a:solidFill>
                <a:latin typeface="Calibri"/>
                <a:cs typeface="Calibri"/>
              </a:rPr>
              <a:t>Scope</a:t>
            </a:r>
            <a:endParaRPr sz="2200">
              <a:latin typeface="Calibri"/>
              <a:cs typeface="Calibri"/>
            </a:endParaRPr>
          </a:p>
          <a:p>
            <a:pPr marL="354965" indent="-306705">
              <a:lnSpc>
                <a:spcPct val="100000"/>
              </a:lnSpc>
              <a:spcBef>
                <a:spcPts val="1240"/>
              </a:spcBef>
              <a:buChar char="•"/>
              <a:tabLst>
                <a:tab pos="354965" algn="l"/>
              </a:tabLst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Adding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support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multiple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languages.</a:t>
            </a:r>
            <a:endParaRPr sz="1750">
              <a:latin typeface="Arial"/>
              <a:cs typeface="Arial"/>
            </a:endParaRPr>
          </a:p>
          <a:p>
            <a:pPr marL="354965" indent="-306705">
              <a:lnSpc>
                <a:spcPct val="100000"/>
              </a:lnSpc>
              <a:spcBef>
                <a:spcPts val="1380"/>
              </a:spcBef>
              <a:buChar char="•"/>
              <a:tabLst>
                <a:tab pos="354965" algn="l"/>
              </a:tabLst>
            </a:pP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Fine-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tuning</a:t>
            </a:r>
            <a:r>
              <a:rPr sz="1750" spc="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750" spc="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speciﬁc</a:t>
            </a:r>
            <a:r>
              <a:rPr sz="1750" spc="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domains.</a:t>
            </a:r>
            <a:endParaRPr sz="1750">
              <a:latin typeface="Arial"/>
              <a:cs typeface="Arial"/>
            </a:endParaRPr>
          </a:p>
          <a:p>
            <a:pPr marL="354965" indent="-306705">
              <a:lnSpc>
                <a:spcPct val="100000"/>
              </a:lnSpc>
              <a:spcBef>
                <a:spcPts val="1380"/>
              </a:spcBef>
              <a:buChar char="•"/>
              <a:tabLst>
                <a:tab pos="354965" algn="l"/>
              </a:tabLst>
            </a:pP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Wrapping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tool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into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API.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2581092"/>
            <a:ext cx="315976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470" dirty="0"/>
              <a:t>Conclusion</a:t>
            </a:r>
            <a:endParaRPr sz="4450"/>
          </a:p>
        </p:txBody>
      </p:sp>
      <p:grpSp>
        <p:nvGrpSpPr>
          <p:cNvPr id="4" name="object 4"/>
          <p:cNvGrpSpPr/>
          <p:nvPr/>
        </p:nvGrpSpPr>
        <p:grpSpPr>
          <a:xfrm>
            <a:off x="789027" y="4029194"/>
            <a:ext cx="520065" cy="520065"/>
            <a:chOff x="789027" y="4029194"/>
            <a:chExt cx="520065" cy="520065"/>
          </a:xfrm>
        </p:grpSpPr>
        <p:sp>
          <p:nvSpPr>
            <p:cNvPr id="5" name="object 5"/>
            <p:cNvSpPr/>
            <p:nvPr/>
          </p:nvSpPr>
          <p:spPr>
            <a:xfrm>
              <a:off x="793790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360" y="58810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790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5502" y="4050300"/>
            <a:ext cx="14732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-440" dirty="0">
                <a:solidFill>
                  <a:srgbClr val="DCD7E4"/>
                </a:solidFill>
                <a:latin typeface="Calibri"/>
                <a:cs typeface="Calibri"/>
              </a:rPr>
              <a:t>1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206" y="4010081"/>
            <a:ext cx="2553335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04" dirty="0">
                <a:solidFill>
                  <a:srgbClr val="DCD7E4"/>
                </a:solidFill>
                <a:latin typeface="Calibri"/>
                <a:cs typeface="Calibri"/>
              </a:rPr>
              <a:t>AI-</a:t>
            </a:r>
            <a:r>
              <a:rPr sz="2200" spc="215" dirty="0">
                <a:solidFill>
                  <a:srgbClr val="DCD7E4"/>
                </a:solidFill>
                <a:latin typeface="Calibri"/>
                <a:cs typeface="Calibri"/>
              </a:rPr>
              <a:t>Driven</a:t>
            </a:r>
            <a:r>
              <a:rPr sz="2200" spc="11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200" spc="210" dirty="0">
                <a:solidFill>
                  <a:srgbClr val="DCD7E4"/>
                </a:solidFill>
                <a:latin typeface="Calibri"/>
                <a:cs typeface="Calibri"/>
              </a:rPr>
              <a:t>Pipeline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750" spc="-90" dirty="0">
                <a:solidFill>
                  <a:srgbClr val="DCD7E4"/>
                </a:solidFill>
                <a:latin typeface="Arial"/>
                <a:cs typeface="Arial"/>
              </a:rPr>
              <a:t>We</a:t>
            </a:r>
            <a:r>
              <a:rPr sz="17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built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</a:t>
            </a:r>
            <a:r>
              <a:rPr sz="17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AI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pipeline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endParaRPr sz="1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18206" y="4937125"/>
            <a:ext cx="294894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automatically</a:t>
            </a:r>
            <a:r>
              <a:rPr sz="1750" spc="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generate</a:t>
            </a:r>
            <a:r>
              <a:rPr sz="1750" spc="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endParaRPr sz="1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8206" y="5371465"/>
            <a:ext cx="51752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tags.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212199" y="4029194"/>
            <a:ext cx="520065" cy="520065"/>
            <a:chOff x="5212199" y="4029194"/>
            <a:chExt cx="520065" cy="520065"/>
          </a:xfrm>
        </p:grpSpPr>
        <p:sp>
          <p:nvSpPr>
            <p:cNvPr id="12" name="object 12"/>
            <p:cNvSpPr/>
            <p:nvPr/>
          </p:nvSpPr>
          <p:spPr>
            <a:xfrm>
              <a:off x="5216961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360" y="58810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216961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39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5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8" y="16006"/>
                  </a:lnTo>
                  <a:lnTo>
                    <a:pt x="503050" y="58810"/>
                  </a:lnTo>
                  <a:lnTo>
                    <a:pt x="510301" y="95268"/>
                  </a:lnTo>
                  <a:lnTo>
                    <a:pt x="510301" y="415033"/>
                  </a:lnTo>
                  <a:lnTo>
                    <a:pt x="502815" y="452116"/>
                  </a:lnTo>
                  <a:lnTo>
                    <a:pt x="482398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5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63847" y="4050300"/>
            <a:ext cx="217170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110" dirty="0">
                <a:solidFill>
                  <a:srgbClr val="DCD7E4"/>
                </a:solidFill>
                <a:latin typeface="Calibri"/>
                <a:cs typeface="Calibri"/>
              </a:rPr>
              <a:t>2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41378" y="4010081"/>
            <a:ext cx="3329304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220" dirty="0">
                <a:solidFill>
                  <a:srgbClr val="DCD7E4"/>
                </a:solidFill>
                <a:latin typeface="Calibri"/>
                <a:cs typeface="Calibri"/>
              </a:rPr>
              <a:t>Accurate</a:t>
            </a:r>
            <a:r>
              <a:rPr sz="2200" spc="9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200" spc="295" dirty="0">
                <a:solidFill>
                  <a:srgbClr val="DCD7E4"/>
                </a:solidFill>
                <a:latin typeface="Calibri"/>
                <a:cs typeface="Calibri"/>
              </a:rPr>
              <a:t>Tagging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750" spc="-60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system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ensures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accurate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endParaRPr sz="17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41378" y="4937125"/>
            <a:ext cx="295529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visually</a:t>
            </a:r>
            <a:r>
              <a:rPr sz="17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each</a:t>
            </a:r>
            <a:endParaRPr sz="17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41378" y="5371465"/>
            <a:ext cx="69850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image.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9635370" y="4029194"/>
            <a:ext cx="520065" cy="520065"/>
            <a:chOff x="9635370" y="4029194"/>
            <a:chExt cx="520065" cy="520065"/>
          </a:xfrm>
        </p:grpSpPr>
        <p:sp>
          <p:nvSpPr>
            <p:cNvPr id="19" name="object 19"/>
            <p:cNvSpPr/>
            <p:nvPr/>
          </p:nvSpPr>
          <p:spPr>
            <a:xfrm>
              <a:off x="9640132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415033" y="510301"/>
                  </a:moveTo>
                  <a:lnTo>
                    <a:pt x="95268" y="510301"/>
                  </a:lnTo>
                  <a:lnTo>
                    <a:pt x="58186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lnTo>
                    <a:pt x="7360" y="58810"/>
                  </a:lnTo>
                  <a:lnTo>
                    <a:pt x="7486" y="58185"/>
                  </a:lnTo>
                  <a:lnTo>
                    <a:pt x="27903" y="27903"/>
                  </a:lnTo>
                  <a:lnTo>
                    <a:pt x="58186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9" y="16006"/>
                  </a:lnTo>
                  <a:lnTo>
                    <a:pt x="503050" y="58810"/>
                  </a:lnTo>
                  <a:lnTo>
                    <a:pt x="510302" y="95268"/>
                  </a:lnTo>
                  <a:lnTo>
                    <a:pt x="510302" y="415033"/>
                  </a:lnTo>
                  <a:lnTo>
                    <a:pt x="502815" y="452116"/>
                  </a:lnTo>
                  <a:lnTo>
                    <a:pt x="482399" y="482398"/>
                  </a:lnTo>
                  <a:lnTo>
                    <a:pt x="452116" y="502815"/>
                  </a:lnTo>
                  <a:lnTo>
                    <a:pt x="415033" y="510301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640132" y="4033956"/>
              <a:ext cx="510540" cy="510540"/>
            </a:xfrm>
            <a:custGeom>
              <a:avLst/>
              <a:gdLst/>
              <a:ahLst/>
              <a:cxnLst/>
              <a:rect l="l" t="t" r="r" b="b"/>
              <a:pathLst>
                <a:path w="510540" h="510539">
                  <a:moveTo>
                    <a:pt x="0" y="95268"/>
                  </a:moveTo>
                  <a:lnTo>
                    <a:pt x="7486" y="58185"/>
                  </a:lnTo>
                  <a:lnTo>
                    <a:pt x="27903" y="27903"/>
                  </a:lnTo>
                  <a:lnTo>
                    <a:pt x="58186" y="7486"/>
                  </a:lnTo>
                  <a:lnTo>
                    <a:pt x="95268" y="0"/>
                  </a:lnTo>
                  <a:lnTo>
                    <a:pt x="415033" y="0"/>
                  </a:lnTo>
                  <a:lnTo>
                    <a:pt x="467889" y="16006"/>
                  </a:lnTo>
                  <a:lnTo>
                    <a:pt x="503050" y="58810"/>
                  </a:lnTo>
                  <a:lnTo>
                    <a:pt x="510302" y="95268"/>
                  </a:lnTo>
                  <a:lnTo>
                    <a:pt x="510302" y="415033"/>
                  </a:lnTo>
                  <a:lnTo>
                    <a:pt x="502815" y="452116"/>
                  </a:lnTo>
                  <a:lnTo>
                    <a:pt x="482399" y="482398"/>
                  </a:lnTo>
                  <a:lnTo>
                    <a:pt x="452116" y="502815"/>
                  </a:lnTo>
                  <a:lnTo>
                    <a:pt x="415033" y="510301"/>
                  </a:lnTo>
                  <a:lnTo>
                    <a:pt x="95268" y="510301"/>
                  </a:lnTo>
                  <a:lnTo>
                    <a:pt x="58186" y="502815"/>
                  </a:lnTo>
                  <a:lnTo>
                    <a:pt x="27903" y="482398"/>
                  </a:lnTo>
                  <a:lnTo>
                    <a:pt x="7486" y="452116"/>
                  </a:lnTo>
                  <a:lnTo>
                    <a:pt x="0" y="415033"/>
                  </a:lnTo>
                  <a:lnTo>
                    <a:pt x="0" y="95268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787692" y="4050300"/>
            <a:ext cx="215265" cy="4292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spc="95" dirty="0">
                <a:solidFill>
                  <a:srgbClr val="DCD7E4"/>
                </a:solidFill>
                <a:latin typeface="Calibri"/>
                <a:cs typeface="Calibri"/>
              </a:rPr>
              <a:t>3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64549" y="4010081"/>
            <a:ext cx="3279775" cy="784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305" dirty="0">
                <a:solidFill>
                  <a:srgbClr val="DCD7E4"/>
                </a:solidFill>
                <a:latin typeface="Calibri"/>
                <a:cs typeface="Calibri"/>
              </a:rPr>
              <a:t>Combining</a:t>
            </a:r>
            <a:r>
              <a:rPr sz="2200" spc="9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200" spc="229" dirty="0">
                <a:solidFill>
                  <a:srgbClr val="DCD7E4"/>
                </a:solidFill>
                <a:latin typeface="Calibri"/>
                <a:cs typeface="Calibri"/>
              </a:rPr>
              <a:t>Techniques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Combines</a:t>
            </a:r>
            <a:r>
              <a:rPr sz="17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best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captioning,</a:t>
            </a:r>
            <a:endParaRPr sz="17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364549" y="4937125"/>
            <a:ext cx="236474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keyword</a:t>
            </a:r>
            <a:r>
              <a:rPr sz="1750" spc="-9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extraction,</a:t>
            </a:r>
            <a:r>
              <a:rPr sz="1750" spc="-9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endParaRPr sz="17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364549" y="5371465"/>
            <a:ext cx="2637790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vision-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language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relevance.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70" y="8229583"/>
                </a:moveTo>
                <a:lnTo>
                  <a:pt x="0" y="8229583"/>
                </a:lnTo>
                <a:lnTo>
                  <a:pt x="0" y="0"/>
                </a:lnTo>
                <a:lnTo>
                  <a:pt x="14630370" y="0"/>
                </a:lnTo>
                <a:lnTo>
                  <a:pt x="14630370" y="82295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70" y="8229583"/>
                </a:moveTo>
                <a:lnTo>
                  <a:pt x="0" y="8229583"/>
                </a:lnTo>
                <a:lnTo>
                  <a:pt x="0" y="0"/>
                </a:lnTo>
                <a:lnTo>
                  <a:pt x="14630370" y="0"/>
                </a:lnTo>
                <a:lnTo>
                  <a:pt x="14630370" y="8229583"/>
                </a:lnTo>
                <a:close/>
              </a:path>
            </a:pathLst>
          </a:custGeom>
          <a:solidFill>
            <a:srgbClr val="0D092C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9143981" y="0"/>
            <a:ext cx="5486400" cy="8229600"/>
            <a:chOff x="9143981" y="0"/>
            <a:chExt cx="5486400" cy="8229600"/>
          </a:xfrm>
        </p:grpSpPr>
        <p:pic>
          <p:nvPicPr>
            <p:cNvPr id="5" name="object 5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189" y="7749524"/>
              <a:ext cx="1722601" cy="4114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81" y="0"/>
              <a:ext cx="5486388" cy="822958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1087" y="2225333"/>
            <a:ext cx="1787525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710" dirty="0">
                <a:solidFill>
                  <a:srgbClr val="F1EFF4"/>
                </a:solidFill>
              </a:rPr>
              <a:t>Demo</a:t>
            </a:r>
            <a:endParaRPr sz="4450"/>
          </a:p>
        </p:txBody>
      </p:sp>
      <p:sp>
        <p:nvSpPr>
          <p:cNvPr id="8" name="object 8"/>
          <p:cNvSpPr txBox="1"/>
          <p:nvPr/>
        </p:nvSpPr>
        <p:spPr>
          <a:xfrm>
            <a:off x="781086" y="3325056"/>
            <a:ext cx="6002999" cy="180100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Interactive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demos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showcase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the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system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in</a:t>
            </a:r>
            <a:r>
              <a:rPr sz="1750" spc="-2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6E4"/>
                </a:solidFill>
                <a:latin typeface="Arial"/>
                <a:cs typeface="Arial"/>
              </a:rPr>
              <a:t>action.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231700"/>
              </a:lnSpc>
            </a:pPr>
            <a:r>
              <a:rPr sz="1750" spc="-35" dirty="0">
                <a:solidFill>
                  <a:srgbClr val="DCD6E4"/>
                </a:solidFill>
                <a:latin typeface="Arial"/>
                <a:cs typeface="Arial"/>
              </a:rPr>
              <a:t>They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 allow users</a:t>
            </a:r>
            <a:r>
              <a:rPr sz="1750" spc="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to test the</a:t>
            </a:r>
            <a:r>
              <a:rPr sz="1750" spc="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image tagging with</a:t>
            </a:r>
            <a:r>
              <a:rPr sz="1750" spc="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their </a:t>
            </a:r>
            <a:r>
              <a:rPr sz="1750" spc="-10" dirty="0">
                <a:solidFill>
                  <a:srgbClr val="DCD6E4"/>
                </a:solidFill>
                <a:latin typeface="Arial"/>
                <a:cs typeface="Arial"/>
              </a:rPr>
              <a:t>images. </a:t>
            </a:r>
            <a:r>
              <a:rPr sz="1750" spc="-30" dirty="0">
                <a:solidFill>
                  <a:srgbClr val="DCD6E4"/>
                </a:solidFill>
                <a:latin typeface="Arial"/>
                <a:cs typeface="Arial"/>
              </a:rPr>
              <a:t>Check</a:t>
            </a:r>
            <a:r>
              <a:rPr sz="1750" spc="-50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out</a:t>
            </a:r>
            <a:r>
              <a:rPr sz="1750" spc="-50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6E4"/>
                </a:solidFill>
                <a:latin typeface="Arial"/>
                <a:cs typeface="Arial"/>
              </a:rPr>
              <a:t>our</a:t>
            </a:r>
            <a:r>
              <a:rPr sz="1750" spc="-50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spc="-30" dirty="0">
                <a:solidFill>
                  <a:srgbClr val="DCD6E4"/>
                </a:solidFill>
                <a:latin typeface="Arial"/>
                <a:cs typeface="Arial"/>
              </a:rPr>
              <a:t>Google</a:t>
            </a:r>
            <a:r>
              <a:rPr sz="1750" spc="-45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DCD6E4"/>
                </a:solidFill>
                <a:latin typeface="Arial"/>
                <a:cs typeface="Arial"/>
              </a:rPr>
              <a:t>Colab</a:t>
            </a:r>
            <a:r>
              <a:rPr sz="1750" spc="-50" dirty="0">
                <a:solidFill>
                  <a:srgbClr val="DCD6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6E4"/>
                </a:solidFill>
                <a:latin typeface="Arial"/>
                <a:cs typeface="Arial"/>
              </a:rPr>
              <a:t>demo!</a:t>
            </a:r>
            <a:endParaRPr sz="1750">
              <a:latin typeface="Arial"/>
              <a:cs typeface="Arial"/>
            </a:endParaRPr>
          </a:p>
          <a:p>
            <a:pPr>
              <a:tabLst>
                <a:tab pos="353695" algn="l"/>
                <a:tab pos="640715" algn="l"/>
              </a:tabLst>
            </a:pPr>
            <a:r>
              <a:rPr lang="en-US" b="1" dirty="0">
                <a:solidFill>
                  <a:schemeClr val="bg2"/>
                </a:solidFill>
                <a:latin typeface="Times New Roman"/>
                <a:cs typeface="Times New Roman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https://github.com/hemu-08/ai_powered_image_taggling</a:t>
            </a:r>
            <a:endParaRPr lang="en-US" b="1">
              <a:solidFill>
                <a:schemeClr val="bg2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1945" y="2971053"/>
            <a:ext cx="8928735" cy="20599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350" spc="1650" dirty="0"/>
              <a:t>Thank</a:t>
            </a:r>
            <a:r>
              <a:rPr sz="13350" spc="475" dirty="0"/>
              <a:t> </a:t>
            </a:r>
            <a:r>
              <a:rPr sz="13350" spc="1035" dirty="0"/>
              <a:t>Y</a:t>
            </a:r>
            <a:r>
              <a:rPr sz="13350" spc="1645" dirty="0"/>
              <a:t>ou</a:t>
            </a:r>
            <a:endParaRPr sz="133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533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450" spc="595" dirty="0"/>
              <a:t>INTRODUCTION</a:t>
            </a:r>
            <a:endParaRPr sz="4450"/>
          </a:p>
        </p:txBody>
      </p:sp>
      <p:sp>
        <p:nvSpPr>
          <p:cNvPr id="4" name="object 4"/>
          <p:cNvSpPr txBox="1"/>
          <p:nvPr/>
        </p:nvSpPr>
        <p:spPr>
          <a:xfrm>
            <a:off x="781090" y="2528013"/>
            <a:ext cx="7544434" cy="2029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This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presentation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explores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innovative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approach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7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automated</a:t>
            </a:r>
            <a:r>
              <a:rPr sz="17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endParaRPr sz="1750">
              <a:latin typeface="Arial"/>
              <a:cs typeface="Arial"/>
            </a:endParaRPr>
          </a:p>
          <a:p>
            <a:pPr marL="12700" marR="5080">
              <a:lnSpc>
                <a:spcPct val="162900"/>
              </a:lnSpc>
            </a:pP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tagging,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leveraging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power</a:t>
            </a:r>
            <a:r>
              <a:rPr sz="17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generative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7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vision-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language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models.</a:t>
            </a:r>
            <a:r>
              <a:rPr sz="17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Our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method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combines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80" dirty="0">
                <a:solidFill>
                  <a:srgbClr val="DCD7E4"/>
                </a:solidFill>
                <a:latin typeface="Arial"/>
                <a:cs typeface="Arial"/>
              </a:rPr>
              <a:t>BLIP,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14" dirty="0">
                <a:solidFill>
                  <a:srgbClr val="DCD7E4"/>
                </a:solidFill>
                <a:latin typeface="Arial"/>
                <a:cs typeface="Arial"/>
              </a:rPr>
              <a:t>KeyBERT,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65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7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achieve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highly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accurate, context-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aware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tagging,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enabling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various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applications</a:t>
            </a:r>
            <a:r>
              <a:rPr sz="17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such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as</a:t>
            </a:r>
            <a:r>
              <a:rPr sz="17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content moderation,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smart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photo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albums,</a:t>
            </a:r>
            <a:r>
              <a:rPr sz="17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automated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social</a:t>
            </a:r>
            <a:r>
              <a:rPr sz="17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dirty="0">
                <a:solidFill>
                  <a:srgbClr val="DCD7E4"/>
                </a:solidFill>
                <a:latin typeface="Arial"/>
                <a:cs typeface="Arial"/>
              </a:rPr>
              <a:t>media</a:t>
            </a:r>
            <a:r>
              <a:rPr sz="17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750" spc="-10" dirty="0">
                <a:solidFill>
                  <a:srgbClr val="DCD7E4"/>
                </a:solidFill>
                <a:latin typeface="Arial"/>
                <a:cs typeface="Arial"/>
              </a:rPr>
              <a:t>tagging.</a:t>
            </a:r>
            <a:endParaRPr sz="1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" marR="5080">
              <a:lnSpc>
                <a:spcPct val="126200"/>
              </a:lnSpc>
              <a:spcBef>
                <a:spcPts val="100"/>
              </a:spcBef>
            </a:pPr>
            <a:r>
              <a:rPr sz="4200" spc="509" dirty="0"/>
              <a:t>Problem</a:t>
            </a:r>
            <a:r>
              <a:rPr sz="4200" spc="160" dirty="0"/>
              <a:t> </a:t>
            </a:r>
            <a:r>
              <a:rPr sz="4200" spc="409" dirty="0"/>
              <a:t>Statement:</a:t>
            </a:r>
            <a:r>
              <a:rPr sz="4200" spc="160" dirty="0"/>
              <a:t> </a:t>
            </a:r>
            <a:r>
              <a:rPr sz="4200" spc="465" dirty="0"/>
              <a:t>The</a:t>
            </a:r>
            <a:r>
              <a:rPr sz="4200" spc="160" dirty="0"/>
              <a:t> </a:t>
            </a:r>
            <a:r>
              <a:rPr sz="4200" spc="545" dirty="0"/>
              <a:t>Need</a:t>
            </a:r>
            <a:r>
              <a:rPr sz="4200" spc="160" dirty="0"/>
              <a:t> </a:t>
            </a:r>
            <a:r>
              <a:rPr sz="4200" spc="235" dirty="0"/>
              <a:t>for</a:t>
            </a:r>
            <a:r>
              <a:rPr sz="4200" spc="160" dirty="0"/>
              <a:t> </a:t>
            </a:r>
            <a:r>
              <a:rPr sz="4200" spc="495" dirty="0"/>
              <a:t>Automated </a:t>
            </a:r>
            <a:r>
              <a:rPr sz="4200" spc="605" dirty="0"/>
              <a:t>Image</a:t>
            </a:r>
            <a:r>
              <a:rPr sz="4200" spc="165" dirty="0"/>
              <a:t> </a:t>
            </a:r>
            <a:r>
              <a:rPr sz="4200" spc="575" dirty="0"/>
              <a:t>Tagging</a:t>
            </a:r>
            <a:endParaRPr sz="4200"/>
          </a:p>
        </p:txBody>
      </p:sp>
      <p:sp>
        <p:nvSpPr>
          <p:cNvPr id="4" name="object 4"/>
          <p:cNvSpPr txBox="1"/>
          <p:nvPr/>
        </p:nvSpPr>
        <p:spPr>
          <a:xfrm>
            <a:off x="781110" y="2573352"/>
            <a:ext cx="800354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Manual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tagging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DCD7E4"/>
                </a:solidFill>
                <a:latin typeface="Arial"/>
                <a:cs typeface="Arial"/>
              </a:rPr>
              <a:t>labor-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intensive,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time-consuming,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inconsistent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1110" y="3034708"/>
            <a:ext cx="784479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process.</a:t>
            </a:r>
            <a:r>
              <a:rPr sz="1850" spc="-1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850" spc="-7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need</a:t>
            </a:r>
            <a:r>
              <a:rPr sz="1850" spc="-7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5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850" spc="-8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an</a:t>
            </a:r>
            <a:r>
              <a:rPr sz="1850" spc="-7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automated,</a:t>
            </a:r>
            <a:r>
              <a:rPr sz="1850" spc="-7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20" dirty="0">
                <a:solidFill>
                  <a:srgbClr val="DCD7E4"/>
                </a:solidFill>
                <a:latin typeface="Arial"/>
                <a:cs typeface="Arial"/>
              </a:rPr>
              <a:t>high-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quality,</a:t>
            </a:r>
            <a:r>
              <a:rPr sz="1850" spc="-8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850" spc="-7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context-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aware</a:t>
            </a:r>
            <a:r>
              <a:rPr sz="1850" spc="-8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110" y="3496064"/>
            <a:ext cx="7969884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tagging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solution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850" spc="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paramount.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Automatic</a:t>
            </a:r>
            <a:r>
              <a:rPr sz="1850" spc="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tagging</a:t>
            </a:r>
            <a:r>
              <a:rPr sz="1850" spc="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has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850" spc="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potential</a:t>
            </a:r>
            <a:r>
              <a:rPr sz="1850" spc="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1110" y="3957421"/>
            <a:ext cx="7973059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revolutionize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various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industries,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enhancing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content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moderation,</a:t>
            </a:r>
            <a:r>
              <a:rPr sz="18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streamlining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110" y="4418777"/>
            <a:ext cx="6899909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25" dirty="0">
                <a:solidFill>
                  <a:srgbClr val="DCD7E4"/>
                </a:solidFill>
                <a:latin typeface="Arial"/>
                <a:cs typeface="Arial"/>
              </a:rPr>
              <a:t>search,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facilitating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creation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7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smart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dirty="0">
                <a:solidFill>
                  <a:srgbClr val="DCD7E4"/>
                </a:solidFill>
                <a:latin typeface="Arial"/>
                <a:cs typeface="Arial"/>
              </a:rPr>
              <a:t>photo</a:t>
            </a:r>
            <a:r>
              <a:rPr sz="1850" spc="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850" spc="-10" dirty="0">
                <a:solidFill>
                  <a:srgbClr val="DCD7E4"/>
                </a:solidFill>
                <a:latin typeface="Arial"/>
                <a:cs typeface="Arial"/>
              </a:rPr>
              <a:t>albums.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5162" y="5590332"/>
            <a:ext cx="3745865" cy="1057910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321310" indent="-308610">
              <a:lnSpc>
                <a:spcPct val="100000"/>
              </a:lnSpc>
              <a:spcBef>
                <a:spcPts val="825"/>
              </a:spcBef>
              <a:buChar char="•"/>
              <a:tabLst>
                <a:tab pos="321310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Tedious</a:t>
            </a:r>
            <a:r>
              <a:rPr sz="16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time-</a:t>
            </a:r>
            <a:r>
              <a:rPr sz="1650" spc="-10" dirty="0">
                <a:solidFill>
                  <a:srgbClr val="DCD7E4"/>
                </a:solidFill>
                <a:latin typeface="Arial"/>
                <a:cs typeface="Arial"/>
              </a:rPr>
              <a:t>consuming</a:t>
            </a:r>
            <a:endParaRPr sz="1650">
              <a:latin typeface="Arial"/>
              <a:cs typeface="Arial"/>
            </a:endParaRPr>
          </a:p>
          <a:p>
            <a:pPr marL="321310" indent="-308610">
              <a:lnSpc>
                <a:spcPct val="100000"/>
              </a:lnSpc>
              <a:spcBef>
                <a:spcPts val="730"/>
              </a:spcBef>
              <a:buChar char="•"/>
              <a:tabLst>
                <a:tab pos="321310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Inconsistent</a:t>
            </a:r>
            <a:r>
              <a:rPr sz="1650" spc="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50" spc="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DCD7E4"/>
                </a:solidFill>
                <a:latin typeface="Arial"/>
                <a:cs typeface="Arial"/>
              </a:rPr>
              <a:t>subjective</a:t>
            </a:r>
            <a:endParaRPr sz="1650">
              <a:latin typeface="Arial"/>
              <a:cs typeface="Arial"/>
            </a:endParaRPr>
          </a:p>
          <a:p>
            <a:pPr marL="321310" indent="-308610">
              <a:lnSpc>
                <a:spcPct val="100000"/>
              </a:lnSpc>
              <a:spcBef>
                <a:spcPts val="730"/>
              </a:spcBef>
              <a:buChar char="•"/>
              <a:tabLst>
                <a:tab pos="321310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Not</a:t>
            </a:r>
            <a:r>
              <a:rPr sz="16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scalable</a:t>
            </a:r>
            <a:r>
              <a:rPr sz="165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6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large</a:t>
            </a:r>
            <a:r>
              <a:rPr sz="16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6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DCD7E4"/>
                </a:solidFill>
                <a:latin typeface="Arial"/>
                <a:cs typeface="Arial"/>
              </a:rPr>
              <a:t>datasets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41032" y="2593626"/>
            <a:ext cx="3665854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235" dirty="0">
                <a:solidFill>
                  <a:srgbClr val="F1F0F4"/>
                </a:solidFill>
                <a:latin typeface="Calibri"/>
                <a:cs typeface="Calibri"/>
              </a:rPr>
              <a:t>Use</a:t>
            </a:r>
            <a:r>
              <a:rPr sz="2100" spc="85" dirty="0">
                <a:solidFill>
                  <a:srgbClr val="F1F0F4"/>
                </a:solidFill>
                <a:latin typeface="Calibri"/>
                <a:cs typeface="Calibri"/>
              </a:rPr>
              <a:t> </a:t>
            </a:r>
            <a:r>
              <a:rPr sz="2100" spc="240" dirty="0">
                <a:solidFill>
                  <a:srgbClr val="F1F0F4"/>
                </a:solidFill>
                <a:latin typeface="Calibri"/>
                <a:cs typeface="Calibri"/>
              </a:rPr>
              <a:t>Case</a:t>
            </a:r>
            <a:r>
              <a:rPr sz="2100" spc="85" dirty="0">
                <a:solidFill>
                  <a:srgbClr val="F1F0F4"/>
                </a:solidFill>
                <a:latin typeface="Calibri"/>
                <a:cs typeface="Calibri"/>
              </a:rPr>
              <a:t> </a:t>
            </a:r>
            <a:r>
              <a:rPr sz="2100" spc="254" dirty="0">
                <a:solidFill>
                  <a:srgbClr val="F1F0F4"/>
                </a:solidFill>
                <a:latin typeface="Calibri"/>
                <a:cs typeface="Calibri"/>
              </a:rPr>
              <a:t>Examples</a:t>
            </a:r>
            <a:endParaRPr sz="2100">
              <a:latin typeface="Calibri"/>
              <a:cs typeface="Calibri"/>
            </a:endParaRPr>
          </a:p>
          <a:p>
            <a:pPr marL="354965" indent="-308610">
              <a:lnSpc>
                <a:spcPct val="100000"/>
              </a:lnSpc>
              <a:spcBef>
                <a:spcPts val="1845"/>
              </a:spcBef>
              <a:buChar char="•"/>
              <a:tabLst>
                <a:tab pos="354965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Instagram/Pinterest-style</a:t>
            </a:r>
            <a:r>
              <a:rPr sz="1650" spc="1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auto-</a:t>
            </a:r>
            <a:r>
              <a:rPr sz="1650" spc="-2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endParaRPr sz="1650">
              <a:latin typeface="Arial"/>
              <a:cs typeface="Arial"/>
            </a:endParaRPr>
          </a:p>
          <a:p>
            <a:pPr marL="354965" indent="-308610">
              <a:lnSpc>
                <a:spcPct val="100000"/>
              </a:lnSpc>
              <a:spcBef>
                <a:spcPts val="1325"/>
              </a:spcBef>
              <a:buChar char="•"/>
              <a:tabLst>
                <a:tab pos="354965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Content</a:t>
            </a:r>
            <a:r>
              <a:rPr sz="16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moderation</a:t>
            </a:r>
            <a:r>
              <a:rPr sz="16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DCD7E4"/>
                </a:solidFill>
                <a:latin typeface="Arial"/>
                <a:cs typeface="Arial"/>
              </a:rPr>
              <a:t>discovery</a:t>
            </a:r>
            <a:endParaRPr sz="1650">
              <a:latin typeface="Arial"/>
              <a:cs typeface="Arial"/>
            </a:endParaRPr>
          </a:p>
          <a:p>
            <a:pPr marL="354965" indent="-308610">
              <a:lnSpc>
                <a:spcPct val="100000"/>
              </a:lnSpc>
              <a:spcBef>
                <a:spcPts val="1330"/>
              </a:spcBef>
              <a:buChar char="•"/>
              <a:tabLst>
                <a:tab pos="354965" algn="l"/>
              </a:tabLst>
            </a:pP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Smart</a:t>
            </a:r>
            <a:r>
              <a:rPr sz="165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DCD7E4"/>
                </a:solidFill>
                <a:latin typeface="Arial"/>
                <a:cs typeface="Arial"/>
              </a:rPr>
              <a:t>photo</a:t>
            </a:r>
            <a:r>
              <a:rPr sz="165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DCD7E4"/>
                </a:solidFill>
                <a:latin typeface="Arial"/>
                <a:cs typeface="Arial"/>
              </a:rPr>
              <a:t>albums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65011" y="4506516"/>
            <a:ext cx="4676601" cy="31177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594304"/>
            <a:ext cx="100831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315" dirty="0"/>
              <a:t>Solution</a:t>
            </a:r>
            <a:r>
              <a:rPr sz="3300" spc="125" dirty="0"/>
              <a:t> </a:t>
            </a:r>
            <a:r>
              <a:rPr sz="3300" spc="270" dirty="0"/>
              <a:t>Overview:</a:t>
            </a:r>
            <a:r>
              <a:rPr sz="3300" spc="130" dirty="0"/>
              <a:t> </a:t>
            </a:r>
            <a:r>
              <a:rPr sz="3300" spc="515" dirty="0"/>
              <a:t>BLIP</a:t>
            </a:r>
            <a:r>
              <a:rPr sz="3300" spc="125" dirty="0"/>
              <a:t> </a:t>
            </a:r>
            <a:r>
              <a:rPr sz="3300" spc="245" dirty="0"/>
              <a:t>+</a:t>
            </a:r>
            <a:r>
              <a:rPr sz="3300" spc="130" dirty="0"/>
              <a:t> </a:t>
            </a:r>
            <a:r>
              <a:rPr sz="3300" spc="465" dirty="0"/>
              <a:t>KeyBERT</a:t>
            </a:r>
            <a:r>
              <a:rPr sz="3300" spc="125" dirty="0"/>
              <a:t> </a:t>
            </a:r>
            <a:r>
              <a:rPr sz="3300" spc="245" dirty="0"/>
              <a:t>+</a:t>
            </a:r>
            <a:r>
              <a:rPr sz="3300" spc="130" dirty="0"/>
              <a:t> </a:t>
            </a:r>
            <a:r>
              <a:rPr sz="3300" spc="480" dirty="0"/>
              <a:t>CLIP</a:t>
            </a:r>
            <a:r>
              <a:rPr sz="3300" spc="125" dirty="0"/>
              <a:t> </a:t>
            </a:r>
            <a:r>
              <a:rPr sz="3300" spc="360" dirty="0"/>
              <a:t>Stack</a:t>
            </a:r>
            <a:endParaRPr sz="3300"/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790" y="1495544"/>
            <a:ext cx="850582" cy="510361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1090" y="1644482"/>
            <a:ext cx="12889865" cy="5990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8235">
              <a:lnSpc>
                <a:spcPct val="100000"/>
              </a:lnSpc>
              <a:spcBef>
                <a:spcPts val="100"/>
              </a:spcBef>
            </a:pPr>
            <a:r>
              <a:rPr sz="1650" spc="245" dirty="0">
                <a:solidFill>
                  <a:srgbClr val="DCD7E4"/>
                </a:solidFill>
                <a:latin typeface="Calibri"/>
                <a:cs typeface="Calibri"/>
              </a:rPr>
              <a:t>Image</a:t>
            </a:r>
            <a:r>
              <a:rPr sz="1650" spc="6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0" dirty="0">
                <a:solidFill>
                  <a:srgbClr val="DCD7E4"/>
                </a:solidFill>
                <a:latin typeface="Calibri"/>
                <a:cs typeface="Calibri"/>
              </a:rPr>
              <a:t>Input</a:t>
            </a:r>
            <a:endParaRPr sz="1650">
              <a:latin typeface="Calibri"/>
              <a:cs typeface="Calibri"/>
            </a:endParaRPr>
          </a:p>
          <a:p>
            <a:pPr marL="1118235">
              <a:lnSpc>
                <a:spcPct val="100000"/>
              </a:lnSpc>
              <a:spcBef>
                <a:spcPts val="930"/>
              </a:spcBef>
            </a:pPr>
            <a:r>
              <a:rPr sz="1300" spc="-45" dirty="0">
                <a:solidFill>
                  <a:srgbClr val="DCD7E4"/>
                </a:solidFill>
                <a:latin typeface="Arial"/>
                <a:cs typeface="Arial"/>
              </a:rPr>
              <a:t>Raw</a:t>
            </a:r>
            <a:r>
              <a:rPr sz="13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3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as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input.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00">
              <a:latin typeface="Arial"/>
              <a:cs typeface="Arial"/>
            </a:endParaRPr>
          </a:p>
          <a:p>
            <a:pPr marL="1118235">
              <a:lnSpc>
                <a:spcPct val="100000"/>
              </a:lnSpc>
            </a:pPr>
            <a:r>
              <a:rPr sz="1650" spc="254" dirty="0">
                <a:solidFill>
                  <a:srgbClr val="DCD7E4"/>
                </a:solidFill>
                <a:latin typeface="Calibri"/>
                <a:cs typeface="Calibri"/>
              </a:rPr>
              <a:t>BLIP</a:t>
            </a:r>
            <a:r>
              <a:rPr sz="1650" spc="6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85" dirty="0">
                <a:solidFill>
                  <a:srgbClr val="DCD7E4"/>
                </a:solidFill>
                <a:latin typeface="Calibri"/>
                <a:cs typeface="Calibri"/>
              </a:rPr>
              <a:t>Captioning</a:t>
            </a:r>
            <a:endParaRPr sz="1650">
              <a:latin typeface="Calibri"/>
              <a:cs typeface="Calibri"/>
            </a:endParaRPr>
          </a:p>
          <a:p>
            <a:pPr marL="1118235">
              <a:lnSpc>
                <a:spcPct val="100000"/>
              </a:lnSpc>
              <a:spcBef>
                <a:spcPts val="930"/>
              </a:spcBef>
            </a:pP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Generates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context-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aware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BLIP.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00">
              <a:latin typeface="Arial"/>
              <a:cs typeface="Arial"/>
            </a:endParaRPr>
          </a:p>
          <a:p>
            <a:pPr marL="1118235">
              <a:lnSpc>
                <a:spcPct val="100000"/>
              </a:lnSpc>
              <a:spcBef>
                <a:spcPts val="5"/>
              </a:spcBef>
            </a:pPr>
            <a:r>
              <a:rPr sz="1650" spc="229" dirty="0">
                <a:solidFill>
                  <a:srgbClr val="DCD7E4"/>
                </a:solidFill>
                <a:latin typeface="Calibri"/>
                <a:cs typeface="Calibri"/>
              </a:rPr>
              <a:t>KeyBERT</a:t>
            </a:r>
            <a:r>
              <a:rPr sz="1650" spc="6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204" dirty="0">
                <a:solidFill>
                  <a:srgbClr val="DCD7E4"/>
                </a:solidFill>
                <a:latin typeface="Calibri"/>
                <a:cs typeface="Calibri"/>
              </a:rPr>
              <a:t>Tag</a:t>
            </a:r>
            <a:r>
              <a:rPr sz="1650" spc="6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45" dirty="0">
                <a:solidFill>
                  <a:srgbClr val="DCD7E4"/>
                </a:solidFill>
                <a:latin typeface="Calibri"/>
                <a:cs typeface="Calibri"/>
              </a:rPr>
              <a:t>Extraction</a:t>
            </a:r>
            <a:endParaRPr sz="1650">
              <a:latin typeface="Calibri"/>
              <a:cs typeface="Calibri"/>
            </a:endParaRPr>
          </a:p>
          <a:p>
            <a:pPr marL="1118235">
              <a:lnSpc>
                <a:spcPct val="100000"/>
              </a:lnSpc>
              <a:spcBef>
                <a:spcPts val="930"/>
              </a:spcBef>
            </a:pP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Extracts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keywords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80" dirty="0">
                <a:solidFill>
                  <a:srgbClr val="DCD7E4"/>
                </a:solidFill>
                <a:latin typeface="Arial"/>
                <a:cs typeface="Arial"/>
              </a:rPr>
              <a:t>KeyBERT</a:t>
            </a:r>
            <a:r>
              <a:rPr sz="1300" spc="-6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from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generated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caption.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00">
              <a:latin typeface="Arial"/>
              <a:cs typeface="Arial"/>
            </a:endParaRPr>
          </a:p>
          <a:p>
            <a:pPr marL="1118235">
              <a:lnSpc>
                <a:spcPct val="100000"/>
              </a:lnSpc>
            </a:pPr>
            <a:r>
              <a:rPr sz="1650" spc="245" dirty="0">
                <a:solidFill>
                  <a:srgbClr val="DCD7E4"/>
                </a:solidFill>
                <a:latin typeface="Calibri"/>
                <a:cs typeface="Calibri"/>
              </a:rPr>
              <a:t>CLIP</a:t>
            </a:r>
            <a:r>
              <a:rPr sz="165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5" dirty="0">
                <a:solidFill>
                  <a:srgbClr val="DCD7E4"/>
                </a:solidFill>
                <a:latin typeface="Calibri"/>
                <a:cs typeface="Calibri"/>
              </a:rPr>
              <a:t>Relevance</a:t>
            </a:r>
            <a:r>
              <a:rPr sz="165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80" dirty="0">
                <a:solidFill>
                  <a:srgbClr val="DCD7E4"/>
                </a:solidFill>
                <a:latin typeface="Calibri"/>
                <a:cs typeface="Calibri"/>
              </a:rPr>
              <a:t>Scoring</a:t>
            </a:r>
            <a:endParaRPr sz="1650">
              <a:latin typeface="Calibri"/>
              <a:cs typeface="Calibri"/>
            </a:endParaRPr>
          </a:p>
          <a:p>
            <a:pPr marL="1118235">
              <a:lnSpc>
                <a:spcPct val="100000"/>
              </a:lnSpc>
              <a:spcBef>
                <a:spcPts val="930"/>
              </a:spcBef>
            </a:pP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Uses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ﬁlter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retain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only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visually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tags.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00">
              <a:latin typeface="Arial"/>
              <a:cs typeface="Arial"/>
            </a:endParaRPr>
          </a:p>
          <a:p>
            <a:pPr marL="1118235">
              <a:lnSpc>
                <a:spcPct val="100000"/>
              </a:lnSpc>
              <a:spcBef>
                <a:spcPts val="5"/>
              </a:spcBef>
            </a:pPr>
            <a:r>
              <a:rPr sz="1650" spc="170" dirty="0">
                <a:solidFill>
                  <a:srgbClr val="DCD7E4"/>
                </a:solidFill>
                <a:latin typeface="Calibri"/>
                <a:cs typeface="Calibri"/>
              </a:rPr>
              <a:t>Final</a:t>
            </a:r>
            <a:r>
              <a:rPr sz="1650" spc="5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5" dirty="0">
                <a:solidFill>
                  <a:srgbClr val="DCD7E4"/>
                </a:solidFill>
                <a:latin typeface="Calibri"/>
                <a:cs typeface="Calibri"/>
              </a:rPr>
              <a:t>Tags</a:t>
            </a:r>
            <a:endParaRPr sz="1650">
              <a:latin typeface="Calibri"/>
              <a:cs typeface="Calibri"/>
            </a:endParaRPr>
          </a:p>
          <a:p>
            <a:pPr marL="1118235">
              <a:lnSpc>
                <a:spcPct val="100000"/>
              </a:lnSpc>
              <a:spcBef>
                <a:spcPts val="930"/>
              </a:spcBef>
            </a:pP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Outputs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reﬁned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set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tags.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61500"/>
              </a:lnSpc>
              <a:spcBef>
                <a:spcPts val="5"/>
              </a:spcBef>
            </a:pPr>
            <a:r>
              <a:rPr sz="1300" spc="-50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solution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leverages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strengths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three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powerful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models: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60" dirty="0">
                <a:solidFill>
                  <a:srgbClr val="DCD7E4"/>
                </a:solidFill>
                <a:latin typeface="Arial"/>
                <a:cs typeface="Arial"/>
              </a:rPr>
              <a:t>BLIP,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CD7E4"/>
                </a:solidFill>
                <a:latin typeface="Arial"/>
                <a:cs typeface="Arial"/>
              </a:rPr>
              <a:t>KeyBERT,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0" dirty="0">
                <a:solidFill>
                  <a:srgbClr val="DCD7E4"/>
                </a:solidFill>
                <a:latin typeface="Arial"/>
                <a:cs typeface="Arial"/>
              </a:rPr>
              <a:t>CLIP.</a:t>
            </a:r>
            <a:r>
              <a:rPr sz="13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process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begins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with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generating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descriptive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input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BLIP,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followed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by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extracting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keywords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from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CD7E4"/>
                </a:solidFill>
                <a:latin typeface="Arial"/>
                <a:cs typeface="Arial"/>
              </a:rPr>
              <a:t>KeyBERT.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Finally,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employed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assess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visual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relevance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each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tag,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ensuring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high-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precision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image tagging.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48724" y="1381125"/>
            <a:ext cx="4248413" cy="4735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36575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9673" rIns="0" bIns="0" rtlCol="0">
            <a:spAutoFit/>
          </a:bodyPr>
          <a:lstStyle/>
          <a:p>
            <a:pPr marL="3674110" marR="5080">
              <a:lnSpc>
                <a:spcPct val="125299"/>
              </a:lnSpc>
              <a:spcBef>
                <a:spcPts val="100"/>
              </a:spcBef>
            </a:pPr>
            <a:r>
              <a:rPr sz="3750" spc="270" dirty="0"/>
              <a:t>Tools</a:t>
            </a:r>
            <a:r>
              <a:rPr sz="3750" spc="110" dirty="0"/>
              <a:t> </a:t>
            </a:r>
            <a:r>
              <a:rPr sz="3750" dirty="0"/>
              <a:t>&amp;</a:t>
            </a:r>
            <a:r>
              <a:rPr sz="3750" spc="114" dirty="0"/>
              <a:t> </a:t>
            </a:r>
            <a:r>
              <a:rPr sz="3750" spc="340" dirty="0"/>
              <a:t>Technologies:</a:t>
            </a:r>
            <a:r>
              <a:rPr sz="3750" spc="110" dirty="0"/>
              <a:t> </a:t>
            </a:r>
            <a:r>
              <a:rPr sz="3750" spc="415" dirty="0"/>
              <a:t>The</a:t>
            </a:r>
            <a:r>
              <a:rPr sz="3750" spc="114" dirty="0"/>
              <a:t> </a:t>
            </a:r>
            <a:r>
              <a:rPr sz="3750" spc="450" dirty="0"/>
              <a:t>Building </a:t>
            </a:r>
            <a:r>
              <a:rPr sz="3750" spc="425" dirty="0"/>
              <a:t>Blocks</a:t>
            </a:r>
            <a:endParaRPr sz="37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1390" y="2293382"/>
            <a:ext cx="481964" cy="48196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438689" y="2946011"/>
            <a:ext cx="240474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65" dirty="0">
                <a:solidFill>
                  <a:srgbClr val="DCD7E4"/>
                </a:solidFill>
                <a:latin typeface="Calibri"/>
                <a:cs typeface="Calibri"/>
              </a:rPr>
              <a:t>BLIP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Vision-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Language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Captioning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8689" y="3730387"/>
            <a:ext cx="10566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(Salesforce)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76198" y="2293382"/>
            <a:ext cx="481965" cy="48196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663498" y="2946011"/>
            <a:ext cx="2225675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45" dirty="0">
                <a:solidFill>
                  <a:srgbClr val="DCD7E4"/>
                </a:solidFill>
                <a:latin typeface="Calibri"/>
                <a:cs typeface="Calibri"/>
              </a:rPr>
              <a:t>KeyBERT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Keyword</a:t>
            </a:r>
            <a:r>
              <a:rPr sz="1500" spc="-7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Extraction</a:t>
            </a:r>
            <a:r>
              <a:rPr sz="1500" spc="-6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(BERT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3498" y="3730387"/>
            <a:ext cx="11398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embeddings)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901005" y="2293382"/>
            <a:ext cx="481964" cy="4819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888305" y="2946011"/>
            <a:ext cx="2616200" cy="673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54" dirty="0">
                <a:solidFill>
                  <a:srgbClr val="DCD7E4"/>
                </a:solidFill>
                <a:latin typeface="Calibri"/>
                <a:cs typeface="Calibri"/>
              </a:rPr>
              <a:t>CLIP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Image-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Text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Similarity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(OpenAI)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51390" y="4580096"/>
            <a:ext cx="481964" cy="48196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4438689" y="5232724"/>
            <a:ext cx="9333230" cy="229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165" dirty="0">
                <a:solidFill>
                  <a:srgbClr val="DCD7E4"/>
                </a:solidFill>
                <a:latin typeface="Calibri"/>
                <a:cs typeface="Calibri"/>
              </a:rPr>
              <a:t>PyTorch</a:t>
            </a: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1500" spc="-60" dirty="0">
                <a:solidFill>
                  <a:srgbClr val="DCD7E4"/>
                </a:solidFill>
                <a:latin typeface="Arial"/>
                <a:cs typeface="Arial"/>
              </a:rPr>
              <a:t>Deep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Learning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Framework</a:t>
            </a:r>
            <a:endParaRPr sz="1500">
              <a:latin typeface="Arial"/>
              <a:cs typeface="Arial"/>
            </a:endParaRPr>
          </a:p>
          <a:p>
            <a:pPr marL="12700" marR="5080">
              <a:lnSpc>
                <a:spcPct val="160000"/>
              </a:lnSpc>
              <a:spcBef>
                <a:spcPts val="1255"/>
              </a:spcBef>
            </a:pP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project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utilizes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combination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cutting-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edge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tools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technologies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achieve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accurate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efficient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tagging.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70" dirty="0">
                <a:solidFill>
                  <a:srgbClr val="DCD7E4"/>
                </a:solidFill>
                <a:latin typeface="Arial"/>
                <a:cs typeface="Arial"/>
              </a:rPr>
              <a:t>We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leverage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power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BLIP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vision-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language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captioning,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0" dirty="0">
                <a:solidFill>
                  <a:srgbClr val="DCD7E4"/>
                </a:solidFill>
                <a:latin typeface="Arial"/>
                <a:cs typeface="Arial"/>
              </a:rPr>
              <a:t>KeyBERT</a:t>
            </a:r>
            <a:r>
              <a:rPr sz="1500" spc="-7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keyword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extraction,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for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image-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text similarity.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These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tools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are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built</a:t>
            </a:r>
            <a:r>
              <a:rPr sz="150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upon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foundation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Transformers,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Sentence-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Transformers,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PyTorch,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are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implemented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within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Jupyter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Notebook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environment.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4" name="object 14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1060647"/>
            <a:ext cx="12794615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50" spc="540" dirty="0"/>
              <a:t>How</a:t>
            </a:r>
            <a:r>
              <a:rPr sz="3750" spc="145" dirty="0"/>
              <a:t> </a:t>
            </a:r>
            <a:r>
              <a:rPr sz="3750" spc="585" dirty="0"/>
              <a:t>BLIP</a:t>
            </a:r>
            <a:r>
              <a:rPr sz="3750" spc="150" dirty="0"/>
              <a:t> </a:t>
            </a:r>
            <a:r>
              <a:rPr sz="3750" spc="285" dirty="0"/>
              <a:t>Works:</a:t>
            </a:r>
            <a:r>
              <a:rPr sz="3750" spc="150" dirty="0"/>
              <a:t> </a:t>
            </a:r>
            <a:r>
              <a:rPr sz="3750" spc="400" dirty="0"/>
              <a:t>Generating</a:t>
            </a:r>
            <a:r>
              <a:rPr sz="3750" spc="145" dirty="0"/>
              <a:t> </a:t>
            </a:r>
            <a:r>
              <a:rPr sz="3750" spc="350" dirty="0"/>
              <a:t>Context-</a:t>
            </a:r>
            <a:r>
              <a:rPr sz="3750" spc="375" dirty="0"/>
              <a:t>Aware</a:t>
            </a:r>
            <a:r>
              <a:rPr sz="3750" spc="150" dirty="0"/>
              <a:t> </a:t>
            </a:r>
            <a:r>
              <a:rPr sz="3750" spc="390" dirty="0"/>
              <a:t>Captions</a:t>
            </a:r>
            <a:endParaRPr sz="3750"/>
          </a:p>
        </p:txBody>
      </p:sp>
      <p:sp>
        <p:nvSpPr>
          <p:cNvPr id="4" name="object 4"/>
          <p:cNvSpPr txBox="1"/>
          <p:nvPr/>
        </p:nvSpPr>
        <p:spPr>
          <a:xfrm>
            <a:off x="707215" y="2131734"/>
            <a:ext cx="6002655" cy="1717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BLIP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(Bootstrapping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Language-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Pre-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training)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vision-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language</a:t>
            </a:r>
            <a:endParaRPr sz="1500">
              <a:latin typeface="Arial"/>
              <a:cs typeface="Arial"/>
            </a:endParaRPr>
          </a:p>
          <a:p>
            <a:pPr marL="12700" marR="71755">
              <a:lnSpc>
                <a:spcPct val="160000"/>
              </a:lnSpc>
            </a:pP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model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developed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by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Salesforce.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It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5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pre-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trained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on</a:t>
            </a: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large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image-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text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datasets to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generate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 descriptive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context-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aware</a:t>
            </a:r>
            <a:r>
              <a:rPr sz="15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captions</a:t>
            </a:r>
            <a:r>
              <a:rPr sz="150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for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input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images.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BLIP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excels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at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capturing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nuances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details</a:t>
            </a:r>
            <a:r>
              <a:rPr sz="15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image,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providing a rich textual</a:t>
            </a:r>
            <a:r>
              <a:rPr sz="150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representation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 for downstream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tasks.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064" y="5995194"/>
            <a:ext cx="36722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har char="•"/>
              <a:tabLst>
                <a:tab pos="324485" algn="l"/>
              </a:tabLst>
            </a:pP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Pretrained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on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large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image-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text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datasets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2064" y="6370954"/>
            <a:ext cx="29559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har char="•"/>
              <a:tabLst>
                <a:tab pos="324485" algn="l"/>
              </a:tabLst>
            </a:pPr>
            <a:r>
              <a:rPr sz="1500" spc="-30" dirty="0">
                <a:solidFill>
                  <a:srgbClr val="DCD7E4"/>
                </a:solidFill>
                <a:latin typeface="Arial"/>
                <a:cs typeface="Arial"/>
              </a:rPr>
              <a:t>Generates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descriptive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captions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064" y="6746716"/>
            <a:ext cx="3419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 indent="-311785">
              <a:lnSpc>
                <a:spcPct val="100000"/>
              </a:lnSpc>
              <a:spcBef>
                <a:spcPts val="100"/>
              </a:spcBef>
              <a:buChar char="•"/>
              <a:tabLst>
                <a:tab pos="324485" algn="l"/>
              </a:tabLst>
            </a:pP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Captures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nuances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details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45267" y="6326664"/>
            <a:ext cx="4395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0" dirty="0">
                <a:solidFill>
                  <a:srgbClr val="DCD7E4"/>
                </a:solidFill>
                <a:latin typeface="Arial"/>
                <a:cs typeface="Arial"/>
              </a:rPr>
              <a:t>Example:</a:t>
            </a:r>
            <a:r>
              <a:rPr sz="1500" b="1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Image: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[</a:t>
            </a:r>
            <a:r>
              <a:rPr sz="15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dog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running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in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ﬁeld].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5267" y="6692424"/>
            <a:ext cx="52374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Caption: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“A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dog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running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across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grassy</a:t>
            </a:r>
            <a:r>
              <a:rPr sz="150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ﬁeld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on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0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DCD7E4"/>
                </a:solidFill>
                <a:latin typeface="Arial"/>
                <a:cs typeface="Arial"/>
              </a:rPr>
              <a:t>sunny</a:t>
            </a:r>
            <a:r>
              <a:rPr sz="15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DCD7E4"/>
                </a:solidFill>
                <a:latin typeface="Arial"/>
                <a:cs typeface="Arial"/>
              </a:rPr>
              <a:t>day”.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84853" y="2152054"/>
            <a:ext cx="5829298" cy="38861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5424" y="4090475"/>
            <a:ext cx="6625149" cy="357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6802" y="587550"/>
            <a:ext cx="13022580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565" dirty="0"/>
              <a:t>How</a:t>
            </a:r>
            <a:r>
              <a:rPr sz="3950" spc="150" dirty="0"/>
              <a:t> </a:t>
            </a:r>
            <a:r>
              <a:rPr sz="3950" spc="555" dirty="0"/>
              <a:t>KeyBERT</a:t>
            </a:r>
            <a:r>
              <a:rPr sz="3950" spc="155" dirty="0"/>
              <a:t> </a:t>
            </a:r>
            <a:r>
              <a:rPr sz="3950" spc="300" dirty="0"/>
              <a:t>Works:</a:t>
            </a:r>
            <a:r>
              <a:rPr sz="3950" spc="155" dirty="0"/>
              <a:t> </a:t>
            </a:r>
            <a:r>
              <a:rPr sz="3950" spc="415" dirty="0"/>
              <a:t>Extracting</a:t>
            </a:r>
            <a:r>
              <a:rPr sz="3950" spc="155" dirty="0"/>
              <a:t> </a:t>
            </a:r>
            <a:r>
              <a:rPr sz="3950" spc="395" dirty="0"/>
              <a:t>Relevant</a:t>
            </a:r>
            <a:r>
              <a:rPr sz="3950" spc="110" dirty="0"/>
              <a:t> </a:t>
            </a:r>
            <a:r>
              <a:rPr sz="3950" spc="415" dirty="0"/>
              <a:t>Keywords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776802" y="1860494"/>
            <a:ext cx="6269990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105" dirty="0">
                <a:solidFill>
                  <a:srgbClr val="DCD7E4"/>
                </a:solidFill>
                <a:latin typeface="Arial"/>
                <a:cs typeface="Arial"/>
              </a:rPr>
              <a:t>KeyBERT</a:t>
            </a:r>
            <a:r>
              <a:rPr sz="1550" spc="-6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keyword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extraction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technique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that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5" dirty="0">
                <a:solidFill>
                  <a:srgbClr val="DCD7E4"/>
                </a:solidFill>
                <a:latin typeface="Arial"/>
                <a:cs typeface="Arial"/>
              </a:rPr>
              <a:t>leverages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BERT</a:t>
            </a:r>
            <a:endParaRPr sz="1550">
              <a:latin typeface="Arial"/>
              <a:cs typeface="Arial"/>
            </a:endParaRPr>
          </a:p>
          <a:p>
            <a:pPr marL="12700" marR="5080">
              <a:lnSpc>
                <a:spcPct val="164500"/>
              </a:lnSpc>
            </a:pP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embeddings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identify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most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keywords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or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key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phrases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from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given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text.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75" dirty="0">
                <a:solidFill>
                  <a:srgbClr val="DCD7E4"/>
                </a:solidFill>
                <a:latin typeface="Arial"/>
                <a:cs typeface="Arial"/>
              </a:rPr>
              <a:t>By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calculating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cosine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similarity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between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text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embedding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embeddings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6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candidate</a:t>
            </a:r>
            <a:r>
              <a:rPr sz="15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keywords,</a:t>
            </a: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KeyBERT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effectively</a:t>
            </a:r>
            <a:r>
              <a:rPr sz="1550" spc="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extracts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terms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that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best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represent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55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content.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843" y="6257949"/>
            <a:ext cx="404749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0"/>
              </a:spcBef>
              <a:buChar char="•"/>
              <a:tabLst>
                <a:tab pos="323215" algn="l"/>
              </a:tabLst>
            </a:pPr>
            <a:r>
              <a:rPr sz="1550" spc="-35" dirty="0">
                <a:solidFill>
                  <a:srgbClr val="DCD7E4"/>
                </a:solidFill>
                <a:latin typeface="Arial"/>
                <a:cs typeface="Arial"/>
              </a:rPr>
              <a:t>Uses </a:t>
            </a:r>
            <a:r>
              <a:rPr sz="1550" spc="-130" dirty="0">
                <a:solidFill>
                  <a:srgbClr val="DCD7E4"/>
                </a:solidFill>
                <a:latin typeface="Arial"/>
                <a:cs typeface="Arial"/>
              </a:rPr>
              <a:t>BERT</a:t>
            </a:r>
            <a:r>
              <a:rPr sz="1550" spc="-8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embeddings</a:t>
            </a:r>
            <a:r>
              <a:rPr sz="155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80" dirty="0">
                <a:solidFill>
                  <a:srgbClr val="DCD7E4"/>
                </a:solidFill>
                <a:latin typeface="Arial"/>
                <a:cs typeface="Arial"/>
              </a:rPr>
              <a:t>+</a:t>
            </a:r>
            <a:r>
              <a:rPr sz="15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cosine</a:t>
            </a:r>
            <a:r>
              <a:rPr sz="15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similarity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8843" y="6653712"/>
            <a:ext cx="212090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0"/>
              </a:spcBef>
              <a:buChar char="•"/>
              <a:tabLst>
                <a:tab pos="323215" algn="l"/>
              </a:tabLst>
            </a:pPr>
            <a:r>
              <a:rPr sz="1550" spc="-30" dirty="0">
                <a:solidFill>
                  <a:srgbClr val="DCD7E4"/>
                </a:solidFill>
                <a:latin typeface="Arial"/>
                <a:cs typeface="Arial"/>
              </a:rPr>
              <a:t>Removes</a:t>
            </a:r>
            <a:r>
              <a:rPr sz="1550" spc="-5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stopwords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8843" y="7049475"/>
            <a:ext cx="189865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215" indent="-310515">
              <a:lnSpc>
                <a:spcPct val="100000"/>
              </a:lnSpc>
              <a:spcBef>
                <a:spcPts val="100"/>
              </a:spcBef>
              <a:buChar char="•"/>
              <a:tabLst>
                <a:tab pos="323215" algn="l"/>
              </a:tabLst>
            </a:pP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Supports</a:t>
            </a:r>
            <a:r>
              <a:rPr sz="1550" spc="-35" dirty="0">
                <a:solidFill>
                  <a:srgbClr val="DCD7E4"/>
                </a:solidFill>
                <a:latin typeface="Arial"/>
                <a:cs typeface="Arial"/>
              </a:rPr>
              <a:t> n-</a:t>
            </a:r>
            <a:r>
              <a:rPr sz="1550" spc="-20" dirty="0">
                <a:solidFill>
                  <a:srgbClr val="DCD7E4"/>
                </a:solidFill>
                <a:latin typeface="Arial"/>
                <a:cs typeface="Arial"/>
              </a:rPr>
              <a:t>grams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23550" y="6784675"/>
            <a:ext cx="641350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b="1" spc="-75" dirty="0">
                <a:solidFill>
                  <a:srgbClr val="DCD7E4"/>
                </a:solidFill>
                <a:latin typeface="Arial"/>
                <a:cs typeface="Arial"/>
              </a:rPr>
              <a:t>Example:</a:t>
            </a:r>
            <a:r>
              <a:rPr sz="1550" b="1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Caption:</a:t>
            </a:r>
            <a:r>
              <a:rPr sz="15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spc="-30" dirty="0">
                <a:solidFill>
                  <a:srgbClr val="DCD7E4"/>
                </a:solidFill>
                <a:latin typeface="Arial"/>
                <a:cs typeface="Arial"/>
              </a:rPr>
              <a:t>"A</a:t>
            </a:r>
            <a:r>
              <a:rPr sz="14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group</a:t>
            </a:r>
            <a:r>
              <a:rPr sz="14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spc="5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4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friends</a:t>
            </a:r>
            <a:r>
              <a:rPr sz="14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hiking</a:t>
            </a:r>
            <a:r>
              <a:rPr sz="14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in</a:t>
            </a:r>
            <a:r>
              <a:rPr sz="14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4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mountains</a:t>
            </a:r>
            <a:r>
              <a:rPr sz="145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rgbClr val="DCD7E4"/>
                </a:solidFill>
                <a:latin typeface="Arial"/>
                <a:cs typeface="Arial"/>
              </a:rPr>
              <a:t>during</a:t>
            </a:r>
            <a:r>
              <a:rPr sz="14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DCD7E4"/>
                </a:solidFill>
                <a:latin typeface="Arial"/>
                <a:cs typeface="Arial"/>
              </a:rPr>
              <a:t>sunset".</a:t>
            </a:r>
            <a:endParaRPr sz="14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3550" y="7173295"/>
            <a:ext cx="417830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50" dirty="0">
                <a:solidFill>
                  <a:srgbClr val="DCD7E4"/>
                </a:solidFill>
                <a:latin typeface="Arial"/>
                <a:cs typeface="Arial"/>
              </a:rPr>
              <a:t>Tags:</a:t>
            </a:r>
            <a:r>
              <a:rPr sz="15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[“hiking”,</a:t>
            </a:r>
            <a:r>
              <a:rPr sz="15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“mountains”,</a:t>
            </a:r>
            <a:r>
              <a:rPr sz="155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dirty="0">
                <a:solidFill>
                  <a:srgbClr val="DCD7E4"/>
                </a:solidFill>
                <a:latin typeface="Arial"/>
                <a:cs typeface="Arial"/>
              </a:rPr>
              <a:t>“friends”,</a:t>
            </a:r>
            <a:r>
              <a:rPr sz="155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550" spc="-10" dirty="0">
                <a:solidFill>
                  <a:srgbClr val="DCD7E4"/>
                </a:solidFill>
                <a:latin typeface="Arial"/>
                <a:cs typeface="Arial"/>
              </a:rPr>
              <a:t>“sunset”].</a:t>
            </a:r>
            <a:endParaRPr sz="155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20003" y="2041446"/>
            <a:ext cx="6908477" cy="461140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3925" y="3977399"/>
            <a:ext cx="6580099" cy="35619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534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sz="4000" spc="570" dirty="0"/>
              <a:t>How</a:t>
            </a:r>
            <a:r>
              <a:rPr sz="4000" spc="155" dirty="0"/>
              <a:t> </a:t>
            </a:r>
            <a:r>
              <a:rPr sz="4000" spc="585" dirty="0"/>
              <a:t>CLIP</a:t>
            </a:r>
            <a:r>
              <a:rPr sz="4000" spc="155" dirty="0"/>
              <a:t> </a:t>
            </a:r>
            <a:r>
              <a:rPr sz="4000" spc="300" dirty="0"/>
              <a:t>Filters</a:t>
            </a:r>
            <a:r>
              <a:rPr sz="4000" spc="155" dirty="0"/>
              <a:t> </a:t>
            </a:r>
            <a:r>
              <a:rPr sz="4000" spc="325" dirty="0"/>
              <a:t>Tags:</a:t>
            </a:r>
            <a:r>
              <a:rPr sz="4000" spc="155" dirty="0"/>
              <a:t> </a:t>
            </a:r>
            <a:r>
              <a:rPr sz="4000" spc="505" dirty="0"/>
              <a:t>Ensuring</a:t>
            </a:r>
            <a:r>
              <a:rPr sz="4000" spc="155" dirty="0"/>
              <a:t> </a:t>
            </a:r>
            <a:r>
              <a:rPr sz="4000" spc="350" dirty="0"/>
              <a:t>Visual</a:t>
            </a:r>
            <a:r>
              <a:rPr sz="4000" spc="135" dirty="0"/>
              <a:t> </a:t>
            </a:r>
            <a:r>
              <a:rPr sz="4000" spc="420" dirty="0"/>
              <a:t>Relevance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358378" y="2349360"/>
            <a:ext cx="1610360" cy="88582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290" dirty="0">
                <a:solidFill>
                  <a:srgbClr val="DCD7E4"/>
                </a:solidFill>
                <a:latin typeface="Calibri"/>
                <a:cs typeface="Calibri"/>
              </a:rPr>
              <a:t>Image</a:t>
            </a:r>
            <a:r>
              <a:rPr sz="200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DCD7E4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520065">
              <a:lnSpc>
                <a:spcPct val="100000"/>
              </a:lnSpc>
              <a:spcBef>
                <a:spcPts val="1090"/>
              </a:spcBef>
            </a:pP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Input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1015" y="1978819"/>
            <a:ext cx="4108370" cy="410837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132948" y="2800461"/>
            <a:ext cx="135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5" dirty="0">
                <a:solidFill>
                  <a:srgbClr val="DCD7E4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62795" y="2349360"/>
            <a:ext cx="2087245" cy="88582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250" dirty="0">
                <a:solidFill>
                  <a:srgbClr val="DCD7E4"/>
                </a:solidFill>
                <a:latin typeface="Calibri"/>
                <a:cs typeface="Calibri"/>
              </a:rPr>
              <a:t>Tag</a:t>
            </a:r>
            <a:r>
              <a:rPr sz="2000" spc="7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000" spc="210" dirty="0">
                <a:solidFill>
                  <a:srgbClr val="DCD7E4"/>
                </a:solidFill>
                <a:latin typeface="Calibri"/>
                <a:cs typeface="Calibri"/>
              </a:rPr>
              <a:t>Input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Extracted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Keyword</a:t>
            </a:r>
            <a:r>
              <a:rPr sz="1600" spc="-8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DCD7E4"/>
                </a:solidFill>
                <a:latin typeface="Arial"/>
                <a:cs typeface="Arial"/>
              </a:rPr>
              <a:t>Tag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61015" y="1978819"/>
            <a:ext cx="4108370" cy="41083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66418" y="2800461"/>
            <a:ext cx="19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solidFill>
                  <a:srgbClr val="DCD7E4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62795" y="4556661"/>
            <a:ext cx="2507615" cy="88582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sz="2000" spc="290" dirty="0">
                <a:solidFill>
                  <a:srgbClr val="DCD7E4"/>
                </a:solidFill>
                <a:latin typeface="Calibri"/>
                <a:cs typeface="Calibri"/>
              </a:rPr>
              <a:t>CLIP</a:t>
            </a:r>
            <a:r>
              <a:rPr sz="2000" spc="7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000" spc="295" dirty="0">
                <a:solidFill>
                  <a:srgbClr val="DCD7E4"/>
                </a:solidFill>
                <a:latin typeface="Calibri"/>
                <a:cs typeface="Calibri"/>
              </a:rPr>
              <a:t>Embedding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Embed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both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tag.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61015" y="1978819"/>
            <a:ext cx="4108370" cy="41083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66418" y="4833930"/>
            <a:ext cx="197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DCD7E4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35212" y="4556661"/>
            <a:ext cx="2134235" cy="885825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167640">
              <a:lnSpc>
                <a:spcPct val="100000"/>
              </a:lnSpc>
              <a:spcBef>
                <a:spcPts val="1460"/>
              </a:spcBef>
            </a:pPr>
            <a:r>
              <a:rPr sz="2000" spc="160" dirty="0">
                <a:solidFill>
                  <a:srgbClr val="DCD7E4"/>
                </a:solidFill>
                <a:latin typeface="Calibri"/>
                <a:cs typeface="Calibri"/>
              </a:rPr>
              <a:t>Similarity</a:t>
            </a:r>
            <a:r>
              <a:rPr sz="2000" spc="8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2000" spc="190" dirty="0">
                <a:solidFill>
                  <a:srgbClr val="DCD7E4"/>
                </a:solidFill>
                <a:latin typeface="Calibri"/>
                <a:cs typeface="Calibri"/>
              </a:rPr>
              <a:t>Score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Cosine</a:t>
            </a:r>
            <a:r>
              <a:rPr sz="1600" spc="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similarity</a:t>
            </a:r>
            <a:r>
              <a:rPr sz="1600" spc="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90" dirty="0">
                <a:solidFill>
                  <a:srgbClr val="DCD7E4"/>
                </a:solidFill>
                <a:latin typeface="Arial"/>
                <a:cs typeface="Arial"/>
              </a:rPr>
              <a:t>&gt;</a:t>
            </a:r>
            <a:r>
              <a:rPr sz="1600" spc="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0.25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61015" y="1978819"/>
            <a:ext cx="4108370" cy="410837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132948" y="4833930"/>
            <a:ext cx="227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10" dirty="0">
                <a:solidFill>
                  <a:srgbClr val="DCD7E4"/>
                </a:solidFill>
                <a:latin typeface="Calibri"/>
                <a:cs typeface="Calibri"/>
              </a:rPr>
              <a:t>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1090" y="6295914"/>
            <a:ext cx="12892405" cy="104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(Contrastive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30" dirty="0">
                <a:solidFill>
                  <a:srgbClr val="DCD7E4"/>
                </a:solidFill>
                <a:latin typeface="Arial"/>
                <a:cs typeface="Arial"/>
              </a:rPr>
              <a:t>Language-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Pre-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training)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is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neural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network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trained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by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45" dirty="0">
                <a:solidFill>
                  <a:srgbClr val="DCD7E4"/>
                </a:solidFill>
                <a:latin typeface="Arial"/>
                <a:cs typeface="Arial"/>
              </a:rPr>
              <a:t>OpenAI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to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learn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relationships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between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images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text.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In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59400"/>
              </a:lnSpc>
            </a:pP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project,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plays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crucial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role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in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ﬁltering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extracted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tags,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ensuring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that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only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visually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are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retained.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6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embeds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both</a:t>
            </a:r>
            <a:r>
              <a:rPr sz="16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6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input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6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each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tag,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compares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their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similarity,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ﬁlters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out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600" spc="-2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that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do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not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meet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a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DCD7E4"/>
                </a:solidFill>
                <a:latin typeface="Arial"/>
                <a:cs typeface="Arial"/>
              </a:rPr>
              <a:t>predeﬁned</a:t>
            </a:r>
            <a:r>
              <a:rPr sz="1600" spc="-20" dirty="0">
                <a:solidFill>
                  <a:srgbClr val="DCD7E4"/>
                </a:solidFill>
                <a:latin typeface="Arial"/>
                <a:cs typeface="Arial"/>
              </a:rPr>
              <a:t> relevance </a:t>
            </a:r>
            <a:r>
              <a:rPr sz="1600" spc="-10" dirty="0">
                <a:solidFill>
                  <a:srgbClr val="DCD7E4"/>
                </a:solidFill>
                <a:latin typeface="Arial"/>
                <a:cs typeface="Arial"/>
              </a:rPr>
              <a:t>threshold.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765475" y="7776650"/>
            <a:ext cx="1768349" cy="4000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090" y="661575"/>
            <a:ext cx="112617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375" dirty="0"/>
              <a:t>Implementation</a:t>
            </a:r>
            <a:r>
              <a:rPr sz="3300" spc="125" dirty="0"/>
              <a:t> </a:t>
            </a:r>
            <a:r>
              <a:rPr sz="3300" spc="260" dirty="0"/>
              <a:t>Flow:</a:t>
            </a:r>
            <a:r>
              <a:rPr sz="3300" spc="130" dirty="0"/>
              <a:t> </a:t>
            </a:r>
            <a:r>
              <a:rPr sz="3300" spc="459" dirty="0"/>
              <a:t>From</a:t>
            </a:r>
            <a:r>
              <a:rPr sz="3300" spc="125" dirty="0"/>
              <a:t> </a:t>
            </a:r>
            <a:r>
              <a:rPr sz="3300" spc="475" dirty="0"/>
              <a:t>Image</a:t>
            </a:r>
            <a:r>
              <a:rPr sz="3300" spc="130" dirty="0"/>
              <a:t> </a:t>
            </a:r>
            <a:r>
              <a:rPr sz="3300" spc="250" dirty="0"/>
              <a:t>to</a:t>
            </a:r>
            <a:r>
              <a:rPr sz="3300" spc="125" dirty="0"/>
              <a:t> </a:t>
            </a:r>
            <a:r>
              <a:rPr sz="3300" spc="455" dirty="0"/>
              <a:t>Tagged</a:t>
            </a:r>
            <a:r>
              <a:rPr sz="3300" spc="130" dirty="0"/>
              <a:t> </a:t>
            </a:r>
            <a:r>
              <a:rPr sz="3300" spc="405" dirty="0"/>
              <a:t>Output</a:t>
            </a:r>
            <a:endParaRPr sz="3300"/>
          </a:p>
        </p:txBody>
      </p:sp>
      <p:grpSp>
        <p:nvGrpSpPr>
          <p:cNvPr id="4" name="object 4"/>
          <p:cNvGrpSpPr/>
          <p:nvPr/>
        </p:nvGrpSpPr>
        <p:grpSpPr>
          <a:xfrm>
            <a:off x="789027" y="1558051"/>
            <a:ext cx="1313815" cy="989965"/>
            <a:chOff x="789027" y="1558051"/>
            <a:chExt cx="1313815" cy="989965"/>
          </a:xfrm>
        </p:grpSpPr>
        <p:sp>
          <p:nvSpPr>
            <p:cNvPr id="5" name="object 5"/>
            <p:cNvSpPr/>
            <p:nvPr/>
          </p:nvSpPr>
          <p:spPr>
            <a:xfrm>
              <a:off x="793790" y="1562814"/>
              <a:ext cx="1304290" cy="980440"/>
            </a:xfrm>
            <a:custGeom>
              <a:avLst/>
              <a:gdLst/>
              <a:ahLst/>
              <a:cxnLst/>
              <a:rect l="l" t="t" r="r" b="b"/>
              <a:pathLst>
                <a:path w="1304289" h="980439">
                  <a:moveTo>
                    <a:pt x="1232758" y="980002"/>
                  </a:move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1232758" y="0"/>
                  </a:lnTo>
                  <a:lnTo>
                    <a:pt x="1272400" y="12004"/>
                  </a:lnTo>
                  <a:lnTo>
                    <a:pt x="1298772" y="44108"/>
                  </a:lnTo>
                  <a:lnTo>
                    <a:pt x="1304210" y="71451"/>
                  </a:lnTo>
                  <a:lnTo>
                    <a:pt x="1304210" y="908550"/>
                  </a:lnTo>
                  <a:lnTo>
                    <a:pt x="1298595" y="936363"/>
                  </a:lnTo>
                  <a:lnTo>
                    <a:pt x="1283283" y="959075"/>
                  </a:lnTo>
                  <a:lnTo>
                    <a:pt x="1260571" y="974387"/>
                  </a:lnTo>
                  <a:lnTo>
                    <a:pt x="1232758" y="980002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790" y="1562814"/>
              <a:ext cx="1304290" cy="980440"/>
            </a:xfrm>
            <a:custGeom>
              <a:avLst/>
              <a:gdLst/>
              <a:ahLst/>
              <a:cxnLst/>
              <a:rect l="l" t="t" r="r" b="b"/>
              <a:pathLst>
                <a:path w="1304289" h="980439">
                  <a:moveTo>
                    <a:pt x="0" y="71451"/>
                  </a:move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1232758" y="0"/>
                  </a:lnTo>
                  <a:lnTo>
                    <a:pt x="1272400" y="12004"/>
                  </a:lnTo>
                  <a:lnTo>
                    <a:pt x="1298772" y="44108"/>
                  </a:lnTo>
                  <a:lnTo>
                    <a:pt x="1304210" y="71451"/>
                  </a:lnTo>
                  <a:lnTo>
                    <a:pt x="1304210" y="908550"/>
                  </a:lnTo>
                  <a:lnTo>
                    <a:pt x="1298595" y="936363"/>
                  </a:lnTo>
                  <a:lnTo>
                    <a:pt x="1283283" y="959075"/>
                  </a:lnTo>
                  <a:lnTo>
                    <a:pt x="1260571" y="974387"/>
                  </a:lnTo>
                  <a:lnTo>
                    <a:pt x="1232758" y="980002"/>
                  </a:ln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90744" y="1881235"/>
            <a:ext cx="110489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325" dirty="0">
                <a:solidFill>
                  <a:srgbClr val="DCD7E4"/>
                </a:solidFill>
                <a:latin typeface="Calibri"/>
                <a:cs typeface="Calibri"/>
              </a:rPr>
              <a:t>1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55322" y="1711754"/>
            <a:ext cx="2261870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90" dirty="0">
                <a:solidFill>
                  <a:srgbClr val="DCD7E4"/>
                </a:solidFill>
                <a:latin typeface="Calibri"/>
                <a:cs typeface="Calibri"/>
              </a:rPr>
              <a:t>Fetch</a:t>
            </a:r>
            <a:r>
              <a:rPr sz="1650" spc="6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225" dirty="0">
                <a:solidFill>
                  <a:srgbClr val="DCD7E4"/>
                </a:solidFill>
                <a:latin typeface="Calibri"/>
                <a:cs typeface="Calibri"/>
              </a:rPr>
              <a:t>Image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Fetch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from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CD7E4"/>
                </a:solidFill>
                <a:latin typeface="Arial"/>
                <a:cs typeface="Arial"/>
              </a:rPr>
              <a:t>URL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or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input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183010" y="2533293"/>
            <a:ext cx="11569065" cy="11430"/>
          </a:xfrm>
          <a:custGeom>
            <a:avLst/>
            <a:gdLst/>
            <a:ahLst/>
            <a:cxnLst/>
            <a:rect l="l" t="t" r="r" b="b"/>
            <a:pathLst>
              <a:path w="11569065" h="11430">
                <a:moveTo>
                  <a:pt x="11566028" y="11429"/>
                </a:moveTo>
                <a:lnTo>
                  <a:pt x="2558" y="11429"/>
                </a:lnTo>
                <a:lnTo>
                  <a:pt x="0" y="8871"/>
                </a:lnTo>
                <a:lnTo>
                  <a:pt x="0" y="5714"/>
                </a:lnTo>
                <a:lnTo>
                  <a:pt x="0" y="2558"/>
                </a:lnTo>
                <a:lnTo>
                  <a:pt x="2558" y="0"/>
                </a:lnTo>
                <a:lnTo>
                  <a:pt x="11564388" y="0"/>
                </a:lnTo>
                <a:lnTo>
                  <a:pt x="11565843" y="602"/>
                </a:lnTo>
                <a:lnTo>
                  <a:pt x="11567987" y="2745"/>
                </a:lnTo>
                <a:lnTo>
                  <a:pt x="11568588" y="4199"/>
                </a:lnTo>
                <a:lnTo>
                  <a:pt x="11568588" y="8871"/>
                </a:lnTo>
                <a:lnTo>
                  <a:pt x="11566028" y="11429"/>
                </a:lnTo>
                <a:close/>
              </a:path>
            </a:pathLst>
          </a:custGeom>
          <a:solidFill>
            <a:srgbClr val="4A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789027" y="2623065"/>
            <a:ext cx="2618105" cy="989965"/>
            <a:chOff x="789027" y="2623065"/>
            <a:chExt cx="2618105" cy="989965"/>
          </a:xfrm>
        </p:grpSpPr>
        <p:sp>
          <p:nvSpPr>
            <p:cNvPr id="11" name="object 11"/>
            <p:cNvSpPr/>
            <p:nvPr/>
          </p:nvSpPr>
          <p:spPr>
            <a:xfrm>
              <a:off x="793790" y="2627827"/>
              <a:ext cx="2608580" cy="980440"/>
            </a:xfrm>
            <a:custGeom>
              <a:avLst/>
              <a:gdLst/>
              <a:ahLst/>
              <a:cxnLst/>
              <a:rect l="l" t="t" r="r" b="b"/>
              <a:pathLst>
                <a:path w="2608579" h="980439">
                  <a:moveTo>
                    <a:pt x="2537087" y="980002"/>
                  </a:move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2537087" y="0"/>
                  </a:lnTo>
                  <a:lnTo>
                    <a:pt x="2576729" y="12004"/>
                  </a:lnTo>
                  <a:lnTo>
                    <a:pt x="2603101" y="44108"/>
                  </a:lnTo>
                  <a:lnTo>
                    <a:pt x="2608539" y="71451"/>
                  </a:lnTo>
                  <a:lnTo>
                    <a:pt x="2608539" y="908550"/>
                  </a:lnTo>
                  <a:lnTo>
                    <a:pt x="2602924" y="936363"/>
                  </a:lnTo>
                  <a:lnTo>
                    <a:pt x="2587612" y="959075"/>
                  </a:lnTo>
                  <a:lnTo>
                    <a:pt x="2564900" y="974387"/>
                  </a:lnTo>
                  <a:lnTo>
                    <a:pt x="2537087" y="980002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3790" y="2627827"/>
              <a:ext cx="2608580" cy="980440"/>
            </a:xfrm>
            <a:custGeom>
              <a:avLst/>
              <a:gdLst/>
              <a:ahLst/>
              <a:cxnLst/>
              <a:rect l="l" t="t" r="r" b="b"/>
              <a:pathLst>
                <a:path w="2608579" h="980439">
                  <a:moveTo>
                    <a:pt x="0" y="71451"/>
                  </a:move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2537087" y="0"/>
                  </a:lnTo>
                  <a:lnTo>
                    <a:pt x="2576729" y="12004"/>
                  </a:lnTo>
                  <a:lnTo>
                    <a:pt x="2603101" y="44108"/>
                  </a:lnTo>
                  <a:lnTo>
                    <a:pt x="2608539" y="71451"/>
                  </a:lnTo>
                  <a:lnTo>
                    <a:pt x="2608539" y="908550"/>
                  </a:lnTo>
                  <a:lnTo>
                    <a:pt x="2602924" y="936363"/>
                  </a:lnTo>
                  <a:lnTo>
                    <a:pt x="2587612" y="959075"/>
                  </a:lnTo>
                  <a:lnTo>
                    <a:pt x="2564900" y="974387"/>
                  </a:lnTo>
                  <a:lnTo>
                    <a:pt x="2537087" y="980002"/>
                  </a:ln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18662" y="2946249"/>
            <a:ext cx="15938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60" dirty="0">
                <a:solidFill>
                  <a:srgbClr val="DCD7E4"/>
                </a:solidFill>
                <a:latin typeface="Calibri"/>
                <a:cs typeface="Calibri"/>
              </a:rPr>
              <a:t>2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59651" y="2776768"/>
            <a:ext cx="210248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solidFill>
                  <a:srgbClr val="DCD7E4"/>
                </a:solidFill>
                <a:latin typeface="Calibri"/>
                <a:cs typeface="Calibri"/>
              </a:rPr>
              <a:t>Generate</a:t>
            </a:r>
            <a:r>
              <a:rPr sz="1650" spc="8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5" dirty="0">
                <a:solidFill>
                  <a:srgbClr val="DCD7E4"/>
                </a:solidFill>
                <a:latin typeface="Calibri"/>
                <a:cs typeface="Calibri"/>
              </a:rPr>
              <a:t>Caption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Generate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 using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BLIP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7341" y="3598307"/>
            <a:ext cx="10264775" cy="11430"/>
          </a:xfrm>
          <a:custGeom>
            <a:avLst/>
            <a:gdLst/>
            <a:ahLst/>
            <a:cxnLst/>
            <a:rect l="l" t="t" r="r" b="b"/>
            <a:pathLst>
              <a:path w="10264775" h="11429">
                <a:moveTo>
                  <a:pt x="10261698" y="11429"/>
                </a:moveTo>
                <a:lnTo>
                  <a:pt x="2558" y="11429"/>
                </a:lnTo>
                <a:lnTo>
                  <a:pt x="0" y="8870"/>
                </a:lnTo>
                <a:lnTo>
                  <a:pt x="0" y="5714"/>
                </a:lnTo>
                <a:lnTo>
                  <a:pt x="0" y="2558"/>
                </a:lnTo>
                <a:lnTo>
                  <a:pt x="2558" y="0"/>
                </a:lnTo>
                <a:lnTo>
                  <a:pt x="10260058" y="0"/>
                </a:lnTo>
                <a:lnTo>
                  <a:pt x="10261513" y="601"/>
                </a:lnTo>
                <a:lnTo>
                  <a:pt x="10263657" y="2745"/>
                </a:lnTo>
                <a:lnTo>
                  <a:pt x="10264258" y="4199"/>
                </a:lnTo>
                <a:lnTo>
                  <a:pt x="10264258" y="8870"/>
                </a:lnTo>
                <a:lnTo>
                  <a:pt x="10261698" y="11429"/>
                </a:lnTo>
                <a:close/>
              </a:path>
            </a:pathLst>
          </a:custGeom>
          <a:solidFill>
            <a:srgbClr val="4A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789027" y="3688080"/>
            <a:ext cx="3922395" cy="989965"/>
            <a:chOff x="789027" y="3688080"/>
            <a:chExt cx="3922395" cy="989965"/>
          </a:xfrm>
        </p:grpSpPr>
        <p:sp>
          <p:nvSpPr>
            <p:cNvPr id="17" name="object 17"/>
            <p:cNvSpPr/>
            <p:nvPr/>
          </p:nvSpPr>
          <p:spPr>
            <a:xfrm>
              <a:off x="793790" y="3692842"/>
              <a:ext cx="3912870" cy="980440"/>
            </a:xfrm>
            <a:custGeom>
              <a:avLst/>
              <a:gdLst/>
              <a:ahLst/>
              <a:cxnLst/>
              <a:rect l="l" t="t" r="r" b="b"/>
              <a:pathLst>
                <a:path w="3912870" h="980439">
                  <a:moveTo>
                    <a:pt x="3841298" y="980002"/>
                  </a:move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1"/>
                  </a:lnTo>
                  <a:lnTo>
                    <a:pt x="0" y="71451"/>
                  </a:ln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3841298" y="0"/>
                  </a:lnTo>
                  <a:lnTo>
                    <a:pt x="3880940" y="12004"/>
                  </a:lnTo>
                  <a:lnTo>
                    <a:pt x="3907312" y="44108"/>
                  </a:lnTo>
                  <a:lnTo>
                    <a:pt x="3912750" y="71451"/>
                  </a:lnTo>
                  <a:lnTo>
                    <a:pt x="3912750" y="908551"/>
                  </a:lnTo>
                  <a:lnTo>
                    <a:pt x="3907135" y="936363"/>
                  </a:lnTo>
                  <a:lnTo>
                    <a:pt x="3891823" y="959075"/>
                  </a:lnTo>
                  <a:lnTo>
                    <a:pt x="3869111" y="974387"/>
                  </a:lnTo>
                  <a:lnTo>
                    <a:pt x="3841298" y="980002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3790" y="3692842"/>
              <a:ext cx="3912870" cy="980440"/>
            </a:xfrm>
            <a:custGeom>
              <a:avLst/>
              <a:gdLst/>
              <a:ahLst/>
              <a:cxnLst/>
              <a:rect l="l" t="t" r="r" b="b"/>
              <a:pathLst>
                <a:path w="3912870" h="980439">
                  <a:moveTo>
                    <a:pt x="0" y="71451"/>
                  </a:move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3841298" y="0"/>
                  </a:lnTo>
                  <a:lnTo>
                    <a:pt x="3880940" y="12004"/>
                  </a:lnTo>
                  <a:lnTo>
                    <a:pt x="3907312" y="44108"/>
                  </a:lnTo>
                  <a:lnTo>
                    <a:pt x="3912750" y="71451"/>
                  </a:lnTo>
                  <a:lnTo>
                    <a:pt x="3912750" y="908551"/>
                  </a:lnTo>
                  <a:lnTo>
                    <a:pt x="3907135" y="936363"/>
                  </a:lnTo>
                  <a:lnTo>
                    <a:pt x="3891823" y="959075"/>
                  </a:lnTo>
                  <a:lnTo>
                    <a:pt x="3869111" y="974387"/>
                  </a:lnTo>
                  <a:lnTo>
                    <a:pt x="3841298" y="980002"/>
                  </a:ln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1"/>
                  </a:lnTo>
                  <a:lnTo>
                    <a:pt x="0" y="71451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71237" y="4011263"/>
            <a:ext cx="15811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50" dirty="0">
                <a:solidFill>
                  <a:srgbClr val="DCD7E4"/>
                </a:solidFill>
                <a:latin typeface="Calibri"/>
                <a:cs typeface="Calibri"/>
              </a:rPr>
              <a:t>3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63862" y="3841782"/>
            <a:ext cx="2045335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55" dirty="0">
                <a:solidFill>
                  <a:srgbClr val="DCD7E4"/>
                </a:solidFill>
                <a:latin typeface="Calibri"/>
                <a:cs typeface="Calibri"/>
              </a:rPr>
              <a:t>Extract</a:t>
            </a:r>
            <a:r>
              <a:rPr sz="1650" spc="60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5" dirty="0">
                <a:solidFill>
                  <a:srgbClr val="DCD7E4"/>
                </a:solidFill>
                <a:latin typeface="Calibri"/>
                <a:cs typeface="Calibri"/>
              </a:rPr>
              <a:t>Tags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Extract</a:t>
            </a:r>
            <a:r>
              <a:rPr sz="1300" spc="-4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3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4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55" dirty="0">
                <a:solidFill>
                  <a:srgbClr val="DCD7E4"/>
                </a:solidFill>
                <a:latin typeface="Arial"/>
                <a:cs typeface="Arial"/>
              </a:rPr>
              <a:t>KeyBERT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791551" y="4663321"/>
            <a:ext cx="8960485" cy="11430"/>
          </a:xfrm>
          <a:custGeom>
            <a:avLst/>
            <a:gdLst/>
            <a:ahLst/>
            <a:cxnLst/>
            <a:rect l="l" t="t" r="r" b="b"/>
            <a:pathLst>
              <a:path w="8960485" h="11429">
                <a:moveTo>
                  <a:pt x="8957488" y="11430"/>
                </a:moveTo>
                <a:lnTo>
                  <a:pt x="2558" y="11430"/>
                </a:lnTo>
                <a:lnTo>
                  <a:pt x="0" y="8871"/>
                </a:lnTo>
                <a:lnTo>
                  <a:pt x="0" y="5714"/>
                </a:lnTo>
                <a:lnTo>
                  <a:pt x="0" y="2558"/>
                </a:lnTo>
                <a:lnTo>
                  <a:pt x="2558" y="0"/>
                </a:lnTo>
                <a:lnTo>
                  <a:pt x="8955848" y="0"/>
                </a:lnTo>
                <a:lnTo>
                  <a:pt x="8957301" y="601"/>
                </a:lnTo>
                <a:lnTo>
                  <a:pt x="8959446" y="2745"/>
                </a:lnTo>
                <a:lnTo>
                  <a:pt x="8960047" y="4199"/>
                </a:lnTo>
                <a:lnTo>
                  <a:pt x="8960047" y="8871"/>
                </a:lnTo>
                <a:lnTo>
                  <a:pt x="8957488" y="11430"/>
                </a:lnTo>
                <a:close/>
              </a:path>
            </a:pathLst>
          </a:custGeom>
          <a:solidFill>
            <a:srgbClr val="4A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789027" y="4753094"/>
            <a:ext cx="5226685" cy="989965"/>
            <a:chOff x="789027" y="4753094"/>
            <a:chExt cx="5226685" cy="989965"/>
          </a:xfrm>
        </p:grpSpPr>
        <p:sp>
          <p:nvSpPr>
            <p:cNvPr id="23" name="object 23"/>
            <p:cNvSpPr/>
            <p:nvPr/>
          </p:nvSpPr>
          <p:spPr>
            <a:xfrm>
              <a:off x="793790" y="4757856"/>
              <a:ext cx="5217160" cy="980440"/>
            </a:xfrm>
            <a:custGeom>
              <a:avLst/>
              <a:gdLst/>
              <a:ahLst/>
              <a:cxnLst/>
              <a:rect l="l" t="t" r="r" b="b"/>
              <a:pathLst>
                <a:path w="5217160" h="980439">
                  <a:moveTo>
                    <a:pt x="5145629" y="980002"/>
                  </a:move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5145629" y="0"/>
                  </a:lnTo>
                  <a:lnTo>
                    <a:pt x="5185270" y="12004"/>
                  </a:lnTo>
                  <a:lnTo>
                    <a:pt x="5211642" y="44108"/>
                  </a:lnTo>
                  <a:lnTo>
                    <a:pt x="5217080" y="71451"/>
                  </a:lnTo>
                  <a:lnTo>
                    <a:pt x="5217080" y="908550"/>
                  </a:lnTo>
                  <a:lnTo>
                    <a:pt x="5211465" y="936363"/>
                  </a:lnTo>
                  <a:lnTo>
                    <a:pt x="5196153" y="959075"/>
                  </a:lnTo>
                  <a:lnTo>
                    <a:pt x="5173441" y="974387"/>
                  </a:lnTo>
                  <a:lnTo>
                    <a:pt x="5145629" y="980002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3790" y="4757856"/>
              <a:ext cx="5217160" cy="980440"/>
            </a:xfrm>
            <a:custGeom>
              <a:avLst/>
              <a:gdLst/>
              <a:ahLst/>
              <a:cxnLst/>
              <a:rect l="l" t="t" r="r" b="b"/>
              <a:pathLst>
                <a:path w="5217160" h="980439">
                  <a:moveTo>
                    <a:pt x="0" y="71451"/>
                  </a:move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5145629" y="0"/>
                  </a:lnTo>
                  <a:lnTo>
                    <a:pt x="5185270" y="12004"/>
                  </a:lnTo>
                  <a:lnTo>
                    <a:pt x="5211642" y="44108"/>
                  </a:lnTo>
                  <a:lnTo>
                    <a:pt x="5217080" y="71451"/>
                  </a:lnTo>
                  <a:lnTo>
                    <a:pt x="5217080" y="908550"/>
                  </a:lnTo>
                  <a:lnTo>
                    <a:pt x="5211465" y="936363"/>
                  </a:lnTo>
                  <a:lnTo>
                    <a:pt x="5196153" y="959075"/>
                  </a:lnTo>
                  <a:lnTo>
                    <a:pt x="5173441" y="974387"/>
                  </a:lnTo>
                  <a:lnTo>
                    <a:pt x="5145629" y="980002"/>
                  </a:lnTo>
                  <a:lnTo>
                    <a:pt x="71451" y="980002"/>
                  </a:lnTo>
                  <a:lnTo>
                    <a:pt x="43639" y="974387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11952" y="5076276"/>
            <a:ext cx="18097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229" dirty="0">
                <a:solidFill>
                  <a:srgbClr val="DCD7E4"/>
                </a:solidFill>
                <a:latin typeface="Calibri"/>
                <a:cs typeface="Calibri"/>
              </a:rPr>
              <a:t>4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68192" y="4906796"/>
            <a:ext cx="1586230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20" dirty="0">
                <a:solidFill>
                  <a:srgbClr val="DCD7E4"/>
                </a:solidFill>
                <a:latin typeface="Calibri"/>
                <a:cs typeface="Calibri"/>
              </a:rPr>
              <a:t>Filter</a:t>
            </a:r>
            <a:r>
              <a:rPr sz="1650" spc="65" dirty="0">
                <a:solidFill>
                  <a:srgbClr val="DCD7E4"/>
                </a:solidFill>
                <a:latin typeface="Calibri"/>
                <a:cs typeface="Calibri"/>
              </a:rPr>
              <a:t> </a:t>
            </a:r>
            <a:r>
              <a:rPr sz="1650" spc="175" dirty="0">
                <a:solidFill>
                  <a:srgbClr val="DCD7E4"/>
                </a:solidFill>
                <a:latin typeface="Calibri"/>
                <a:cs typeface="Calibri"/>
              </a:rPr>
              <a:t>Tags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Filter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CLIP</a:t>
            </a:r>
            <a:endParaRPr sz="13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5880" y="5728334"/>
            <a:ext cx="7656195" cy="11430"/>
          </a:xfrm>
          <a:custGeom>
            <a:avLst/>
            <a:gdLst/>
            <a:ahLst/>
            <a:cxnLst/>
            <a:rect l="l" t="t" r="r" b="b"/>
            <a:pathLst>
              <a:path w="7656194" h="11429">
                <a:moveTo>
                  <a:pt x="7653159" y="11429"/>
                </a:moveTo>
                <a:lnTo>
                  <a:pt x="2559" y="11429"/>
                </a:lnTo>
                <a:lnTo>
                  <a:pt x="0" y="8871"/>
                </a:lnTo>
                <a:lnTo>
                  <a:pt x="0" y="5714"/>
                </a:lnTo>
                <a:lnTo>
                  <a:pt x="0" y="2558"/>
                </a:lnTo>
                <a:lnTo>
                  <a:pt x="2559" y="0"/>
                </a:lnTo>
                <a:lnTo>
                  <a:pt x="7651519" y="0"/>
                </a:lnTo>
                <a:lnTo>
                  <a:pt x="7652974" y="601"/>
                </a:lnTo>
                <a:lnTo>
                  <a:pt x="7654045" y="1673"/>
                </a:lnTo>
                <a:lnTo>
                  <a:pt x="7655117" y="2745"/>
                </a:lnTo>
                <a:lnTo>
                  <a:pt x="7655719" y="4199"/>
                </a:lnTo>
                <a:lnTo>
                  <a:pt x="7655719" y="8871"/>
                </a:lnTo>
                <a:lnTo>
                  <a:pt x="7653159" y="11429"/>
                </a:lnTo>
                <a:close/>
              </a:path>
            </a:pathLst>
          </a:custGeom>
          <a:solidFill>
            <a:srgbClr val="4A2C8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789027" y="5818108"/>
            <a:ext cx="6530975" cy="989965"/>
            <a:chOff x="789027" y="5818108"/>
            <a:chExt cx="6530975" cy="989965"/>
          </a:xfrm>
        </p:grpSpPr>
        <p:sp>
          <p:nvSpPr>
            <p:cNvPr id="29" name="object 29"/>
            <p:cNvSpPr/>
            <p:nvPr/>
          </p:nvSpPr>
          <p:spPr>
            <a:xfrm>
              <a:off x="793790" y="5822870"/>
              <a:ext cx="6521450" cy="980440"/>
            </a:xfrm>
            <a:custGeom>
              <a:avLst/>
              <a:gdLst/>
              <a:ahLst/>
              <a:cxnLst/>
              <a:rect l="l" t="t" r="r" b="b"/>
              <a:pathLst>
                <a:path w="6521450" h="980440">
                  <a:moveTo>
                    <a:pt x="6449957" y="980003"/>
                  </a:moveTo>
                  <a:lnTo>
                    <a:pt x="71451" y="980003"/>
                  </a:lnTo>
                  <a:lnTo>
                    <a:pt x="43639" y="974388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6449957" y="0"/>
                  </a:lnTo>
                  <a:lnTo>
                    <a:pt x="6489599" y="12004"/>
                  </a:lnTo>
                  <a:lnTo>
                    <a:pt x="6515970" y="44108"/>
                  </a:lnTo>
                  <a:lnTo>
                    <a:pt x="6521409" y="71451"/>
                  </a:lnTo>
                  <a:lnTo>
                    <a:pt x="6521409" y="908550"/>
                  </a:lnTo>
                  <a:lnTo>
                    <a:pt x="6515794" y="936363"/>
                  </a:lnTo>
                  <a:lnTo>
                    <a:pt x="6500482" y="959075"/>
                  </a:lnTo>
                  <a:lnTo>
                    <a:pt x="6477770" y="974388"/>
                  </a:lnTo>
                  <a:lnTo>
                    <a:pt x="6449957" y="980003"/>
                  </a:lnTo>
                  <a:close/>
                </a:path>
              </a:pathLst>
            </a:custGeom>
            <a:solidFill>
              <a:srgbClr val="31136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93790" y="5822870"/>
              <a:ext cx="6521450" cy="980440"/>
            </a:xfrm>
            <a:custGeom>
              <a:avLst/>
              <a:gdLst/>
              <a:ahLst/>
              <a:cxnLst/>
              <a:rect l="l" t="t" r="r" b="b"/>
              <a:pathLst>
                <a:path w="6521450" h="980440">
                  <a:moveTo>
                    <a:pt x="0" y="71451"/>
                  </a:moveTo>
                  <a:lnTo>
                    <a:pt x="5615" y="43639"/>
                  </a:lnTo>
                  <a:lnTo>
                    <a:pt x="20927" y="20927"/>
                  </a:lnTo>
                  <a:lnTo>
                    <a:pt x="43639" y="5615"/>
                  </a:lnTo>
                  <a:lnTo>
                    <a:pt x="71451" y="0"/>
                  </a:lnTo>
                  <a:lnTo>
                    <a:pt x="6449957" y="0"/>
                  </a:lnTo>
                  <a:lnTo>
                    <a:pt x="6489599" y="12004"/>
                  </a:lnTo>
                  <a:lnTo>
                    <a:pt x="6515970" y="44108"/>
                  </a:lnTo>
                  <a:lnTo>
                    <a:pt x="6521409" y="71451"/>
                  </a:lnTo>
                  <a:lnTo>
                    <a:pt x="6521409" y="908550"/>
                  </a:lnTo>
                  <a:lnTo>
                    <a:pt x="6515794" y="936363"/>
                  </a:lnTo>
                  <a:lnTo>
                    <a:pt x="6500482" y="959075"/>
                  </a:lnTo>
                  <a:lnTo>
                    <a:pt x="6477770" y="974388"/>
                  </a:lnTo>
                  <a:lnTo>
                    <a:pt x="6449957" y="980003"/>
                  </a:lnTo>
                  <a:lnTo>
                    <a:pt x="71451" y="980003"/>
                  </a:lnTo>
                  <a:lnTo>
                    <a:pt x="43639" y="974388"/>
                  </a:lnTo>
                  <a:lnTo>
                    <a:pt x="20927" y="959075"/>
                  </a:lnTo>
                  <a:lnTo>
                    <a:pt x="5615" y="936363"/>
                  </a:lnTo>
                  <a:lnTo>
                    <a:pt x="0" y="908550"/>
                  </a:lnTo>
                  <a:lnTo>
                    <a:pt x="0" y="71451"/>
                  </a:lnTo>
                  <a:close/>
                </a:path>
              </a:pathLst>
            </a:custGeom>
            <a:ln w="9524">
              <a:solidFill>
                <a:srgbClr val="4A2C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975332" y="6141291"/>
            <a:ext cx="15875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50" dirty="0">
                <a:solidFill>
                  <a:srgbClr val="DCD7E4"/>
                </a:solidFill>
                <a:latin typeface="Calibri"/>
                <a:cs typeface="Calibri"/>
              </a:rPr>
              <a:t>5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472521" y="5971809"/>
            <a:ext cx="2143760" cy="593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195" dirty="0">
                <a:solidFill>
                  <a:srgbClr val="DCD7E4"/>
                </a:solidFill>
                <a:latin typeface="Calibri"/>
                <a:cs typeface="Calibri"/>
              </a:rPr>
              <a:t>Output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Output</a:t>
            </a:r>
            <a:r>
              <a:rPr sz="1300" spc="-1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and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ﬁnal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090" y="6974904"/>
            <a:ext cx="129800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implementation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flow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of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our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AI-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powered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tagging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system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can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be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summarized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in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following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steps: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1.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Fetch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image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from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CD7E4"/>
                </a:solidFill>
                <a:latin typeface="Arial"/>
                <a:cs typeface="Arial"/>
              </a:rPr>
              <a:t>URL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or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input.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2.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Generate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5" dirty="0">
                <a:solidFill>
                  <a:srgbClr val="DCD7E4"/>
                </a:solidFill>
                <a:latin typeface="Arial"/>
                <a:cs typeface="Arial"/>
              </a:rPr>
              <a:t>BLIP.</a:t>
            </a:r>
            <a:r>
              <a:rPr sz="1300" spc="-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5" dirty="0">
                <a:solidFill>
                  <a:srgbClr val="DCD7E4"/>
                </a:solidFill>
                <a:latin typeface="Arial"/>
                <a:cs typeface="Arial"/>
              </a:rPr>
              <a:t>3.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Extract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90" dirty="0">
                <a:solidFill>
                  <a:srgbClr val="DCD7E4"/>
                </a:solidFill>
                <a:latin typeface="Arial"/>
                <a:cs typeface="Arial"/>
              </a:rPr>
              <a:t>KeyBERT.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4.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Filter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tags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using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5" dirty="0">
                <a:solidFill>
                  <a:srgbClr val="DCD7E4"/>
                </a:solidFill>
                <a:latin typeface="Arial"/>
                <a:cs typeface="Arial"/>
              </a:rPr>
              <a:t>CLIP.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5.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Output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DCD7E4"/>
                </a:solidFill>
                <a:latin typeface="Arial"/>
                <a:cs typeface="Arial"/>
              </a:rPr>
              <a:t>generated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caption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along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with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the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ﬁnal,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DCD7E4"/>
                </a:solidFill>
                <a:latin typeface="Arial"/>
                <a:cs typeface="Arial"/>
              </a:rPr>
              <a:t>visually</a:t>
            </a:r>
            <a:r>
              <a:rPr sz="1300" spc="-35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relevant</a:t>
            </a:r>
            <a:r>
              <a:rPr sz="1300" spc="-30" dirty="0">
                <a:solidFill>
                  <a:srgbClr val="DCD7E4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DCD7E4"/>
                </a:solidFill>
                <a:latin typeface="Arial"/>
                <a:cs typeface="Arial"/>
              </a:rPr>
              <a:t>tags.</a:t>
            </a:r>
            <a:endParaRPr sz="1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AI-Powered Image Tagging using Generative &amp; Vision-Language Models</vt:lpstr>
      <vt:lpstr>INTRODUCTION</vt:lpstr>
      <vt:lpstr>Problem Statement: The Need for Automated Image Tagging</vt:lpstr>
      <vt:lpstr>Solution Overview: BLIP + KeyBERT + CLIP Stack</vt:lpstr>
      <vt:lpstr>Tools &amp; Technologies: The Building Blocks</vt:lpstr>
      <vt:lpstr>How BLIP Works: Generating Context-Aware Captions</vt:lpstr>
      <vt:lpstr>How KeyBERT Works: Extracting Relevant Keywords</vt:lpstr>
      <vt:lpstr>How CLIP Filters Tags: Ensuring Visual Relevance</vt:lpstr>
      <vt:lpstr>Implementation Flow: From Image to Tagged Output</vt:lpstr>
      <vt:lpstr>Results: High-Precision Image Tagging in Action</vt:lpstr>
      <vt:lpstr>Advantages: Accurate, Scalable, and Versatile</vt:lpstr>
      <vt:lpstr>Limitations &amp; Future Scope</vt:lpstr>
      <vt:lpstr>Conclusion</vt:lpstr>
      <vt:lpstr>Demo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Image Tagging using Generative &amp; Vision-Language Models</dc:title>
  <cp:revision>15</cp:revision>
  <dcterms:created xsi:type="dcterms:W3CDTF">2025-07-30T19:37:53Z</dcterms:created>
  <dcterms:modified xsi:type="dcterms:W3CDTF">2025-07-30T19:44:30Z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2025-07-30T00:00:00Z</vt:filetime>
  </property>
</Properties>
</file>