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66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E1EE4-4AE6-7C4E-A10A-F966ED253C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1EDB99-EE30-0443-8A61-E2F23D204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4"/>
            <a:ext cx="7766936" cy="511228"/>
          </a:xfrm>
        </p:spPr>
        <p:txBody>
          <a:bodyPr/>
          <a:lstStyle/>
          <a:p>
            <a:r>
              <a:rPr lang="en-US" dirty="0"/>
              <a:t>Facebook’s Distributed Data Store For Social Graph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042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AB1A-3F1F-5A40-9E40-E6D9F22CA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5378"/>
          </a:xfrm>
        </p:spPr>
        <p:txBody>
          <a:bodyPr/>
          <a:lstStyle/>
          <a:p>
            <a:r>
              <a:rPr lang="en-US" dirty="0"/>
              <a:t>Failure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C8AEF-055E-094D-8BBE-6B00C7308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4259"/>
            <a:ext cx="8596668" cy="3880773"/>
          </a:xfrm>
        </p:spPr>
        <p:txBody>
          <a:bodyPr>
            <a:noAutofit/>
          </a:bodyPr>
          <a:lstStyle/>
          <a:p>
            <a:r>
              <a:rPr lang="en-US" sz="1400" dirty="0"/>
              <a:t>Network Failures</a:t>
            </a:r>
          </a:p>
          <a:p>
            <a:pPr lvl="1"/>
            <a:r>
              <a:rPr lang="en-US" sz="1400" dirty="0"/>
              <a:t>Aggressive timeouts and routing around them in case of lack of responses</a:t>
            </a:r>
          </a:p>
          <a:p>
            <a:r>
              <a:rPr lang="en-US" sz="1400" dirty="0"/>
              <a:t>Database Failures</a:t>
            </a:r>
          </a:p>
          <a:p>
            <a:pPr lvl="1"/>
            <a:r>
              <a:rPr lang="en-US" sz="1400" dirty="0"/>
              <a:t>If a master goes down, one of the slaves is promoted to the master role</a:t>
            </a:r>
          </a:p>
          <a:p>
            <a:pPr lvl="1"/>
            <a:r>
              <a:rPr lang="en-US" sz="1400" dirty="0"/>
              <a:t>A slave database failure can be addressed by going to the leader in the master region</a:t>
            </a:r>
          </a:p>
          <a:p>
            <a:r>
              <a:rPr lang="en-US" sz="1400" dirty="0"/>
              <a:t>Leader Failures</a:t>
            </a:r>
          </a:p>
          <a:p>
            <a:pPr lvl="1"/>
            <a:r>
              <a:rPr lang="en-US" sz="1400" dirty="0"/>
              <a:t>When a leader server fails, other servers in the leader tier are used for routing around it. Followers just send requests to a random leader in that tier.</a:t>
            </a:r>
          </a:p>
          <a:p>
            <a:r>
              <a:rPr lang="en-US" sz="1400" dirty="0"/>
              <a:t>Follower Failures</a:t>
            </a:r>
          </a:p>
          <a:p>
            <a:pPr lvl="1"/>
            <a:r>
              <a:rPr lang="en-US" sz="1400" dirty="0"/>
              <a:t>When a follower fails, other tiers can help with serving the shard</a:t>
            </a:r>
          </a:p>
          <a:p>
            <a:pPr lvl="1"/>
            <a:r>
              <a:rPr lang="en-US" sz="1400" dirty="0"/>
              <a:t>Each client is configured to have a primary and a backup follower tier</a:t>
            </a:r>
          </a:p>
        </p:txBody>
      </p:sp>
    </p:spTree>
    <p:extLst>
      <p:ext uri="{BB962C8B-B14F-4D97-AF65-F5344CB8AC3E}">
        <p14:creationId xmlns:p14="http://schemas.microsoft.com/office/powerpoint/2010/main" val="2934660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AB1A-3F1F-5A40-9E40-E6D9F22CA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599831" cy="766439"/>
          </a:xfrm>
        </p:spPr>
        <p:txBody>
          <a:bodyPr/>
          <a:lstStyle/>
          <a:p>
            <a:r>
              <a:rPr lang="en-US" dirty="0"/>
              <a:t>Critique About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C8AEF-055E-094D-8BBE-6B00C7308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95130"/>
            <a:ext cx="9132492" cy="31249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TAO is a geographically distributed eventually consistent graph store optimized for reads. Previous distributed systems works have explored relaxed consistency, graph databases, and read-optimized storage. To my knowledge, TAO is the first to combine all these techniques in a single system at large scale.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Eventual Consistency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Geographically Distributed Data Stores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Distributed Hash Tables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Hierarchical Connectivity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Structured Storage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Graph Processing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818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AB1A-3F1F-5A40-9E40-E6D9F22CA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599831" cy="766439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C8AEF-055E-094D-8BBE-6B00C7308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95130"/>
            <a:ext cx="9132492" cy="3124940"/>
          </a:xfrm>
        </p:spPr>
        <p:txBody>
          <a:bodyPr>
            <a:normAutofit/>
          </a:bodyPr>
          <a:lstStyle/>
          <a:p>
            <a:r>
              <a:rPr lang="en-US" dirty="0"/>
              <a:t>Geographically distributed caching servers and data stores</a:t>
            </a:r>
          </a:p>
          <a:p>
            <a:r>
              <a:rPr lang="en-US" dirty="0"/>
              <a:t>Highly scalable database, support billions read, and millions write per second</a:t>
            </a:r>
          </a:p>
          <a:p>
            <a:r>
              <a:rPr lang="en-US" dirty="0"/>
              <a:t>Cache and persistent store are separated</a:t>
            </a:r>
          </a:p>
          <a:p>
            <a:pPr lvl="1"/>
            <a:r>
              <a:rPr lang="en-US" dirty="0"/>
              <a:t>Allows those layers to be independently designed, scaled, and operated, and maximizes the reuse of components across our organization</a:t>
            </a:r>
          </a:p>
          <a:p>
            <a:pPr lvl="1"/>
            <a:r>
              <a:rPr lang="en-US" dirty="0"/>
              <a:t>Allows to choose different tradeoffs for efficiency and consistency at the two layers, and to use an idempotent cache invalidation strategy</a:t>
            </a:r>
          </a:p>
          <a:p>
            <a:r>
              <a:rPr lang="en-US" dirty="0"/>
              <a:t>Deployed at scale inside Facebook</a:t>
            </a:r>
          </a:p>
          <a:p>
            <a:pPr lvl="1"/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63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E3153-3793-F743-95CF-334652EB6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6D00A-C080-4141-BD37-E288D4745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Motivation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Data Model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API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Objects API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Associations API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Association Query API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Requirement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Architecture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Failure Handling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Critique About Paper  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Conclusion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2AFDFB0-3DB7-6F40-8AED-7B158CEA8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939" y="1606379"/>
            <a:ext cx="5866557" cy="3432135"/>
          </a:xfrm>
          <a:prstGeom prst="rect">
            <a:avLst/>
          </a:prstGeom>
        </p:spPr>
      </p:pic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069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5D87-2D2F-AF4E-9787-6B1D050C0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9070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657E9-F28C-304F-A0B4-D69CE3476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1665"/>
            <a:ext cx="8596668" cy="4459697"/>
          </a:xfrm>
        </p:spPr>
        <p:txBody>
          <a:bodyPr/>
          <a:lstStyle/>
          <a:p>
            <a:r>
              <a:rPr lang="en-US" dirty="0"/>
              <a:t>Before TAO, Facebook’s web servers directly accessed MySQL to read or write the social graph, aggressively using Memcached as a lookaside cache. This makes engineers life complicated to write code for modifying graph</a:t>
            </a:r>
          </a:p>
          <a:p>
            <a:r>
              <a:rPr lang="en-US" dirty="0"/>
              <a:t>TAO implements a graph abstraction directly, allowing it to avoid some of the fundamental shortcomings of a lookaside cache architecture</a:t>
            </a:r>
          </a:p>
          <a:p>
            <a:r>
              <a:rPr lang="en-US" dirty="0"/>
              <a:t>A new abstraction of Objects &amp; Associations was created, which allowed expressing a lot of actions on FB as objects and their associations</a:t>
            </a:r>
          </a:p>
          <a:p>
            <a:r>
              <a:rPr lang="en-US" dirty="0"/>
              <a:t>TAO read-optimized graph data store, which was built to handle a demanding Facebook workload</a:t>
            </a:r>
          </a:p>
        </p:txBody>
      </p:sp>
    </p:spTree>
    <p:extLst>
      <p:ext uri="{BB962C8B-B14F-4D97-AF65-F5344CB8AC3E}">
        <p14:creationId xmlns:p14="http://schemas.microsoft.com/office/powerpoint/2010/main" val="2178023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F203-79B5-A74C-8B7D-6CB979B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705"/>
          </a:xfrm>
        </p:spPr>
        <p:txBody>
          <a:bodyPr/>
          <a:lstStyle/>
          <a:p>
            <a:r>
              <a:rPr lang="en-US" dirty="0"/>
              <a:t>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3554-01E1-D84E-BF95-FB24CDBA6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8850"/>
            <a:ext cx="8448911" cy="43378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Data model consists of two main entities</a:t>
            </a:r>
          </a:p>
          <a:p>
            <a:pPr marL="0" indent="0">
              <a:buNone/>
            </a:pPr>
            <a:r>
              <a:rPr lang="en-US" sz="1600" dirty="0"/>
              <a:t>Object: (id) -&gt; (</a:t>
            </a:r>
            <a:r>
              <a:rPr lang="en-US" sz="1600" dirty="0" err="1"/>
              <a:t>otype</a:t>
            </a:r>
            <a:r>
              <a:rPr lang="en-US" sz="1600" dirty="0"/>
              <a:t>, (key-&gt; value)*)</a:t>
            </a:r>
          </a:p>
          <a:p>
            <a:pPr marL="0" indent="0">
              <a:buNone/>
            </a:pPr>
            <a:r>
              <a:rPr lang="en-US" sz="1600" dirty="0"/>
              <a:t>Associations: (id1, </a:t>
            </a:r>
            <a:r>
              <a:rPr lang="en-US" sz="1600" dirty="0" err="1"/>
              <a:t>atype</a:t>
            </a:r>
            <a:r>
              <a:rPr lang="en-US" sz="1600" dirty="0"/>
              <a:t>, id2) -&gt; (time, (key, value)*)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100" dirty="0"/>
              <a:t>Example: </a:t>
            </a:r>
            <a:r>
              <a:rPr lang="en-US" sz="1100" b="1" i="1" dirty="0"/>
              <a:t>Alice</a:t>
            </a:r>
            <a:r>
              <a:rPr lang="en-US" sz="1100" i="1" dirty="0"/>
              <a:t> was at the </a:t>
            </a:r>
            <a:r>
              <a:rPr lang="en-US" sz="1100" b="1" i="1" dirty="0"/>
              <a:t>Golden Gate Bridge</a:t>
            </a:r>
            <a:r>
              <a:rPr lang="en-US" sz="1100" i="1" dirty="0"/>
              <a:t> with </a:t>
            </a:r>
            <a:r>
              <a:rPr lang="en-US" sz="1100" b="1" i="1" dirty="0"/>
              <a:t>Bob</a:t>
            </a:r>
          </a:p>
          <a:p>
            <a:pPr marL="0" indent="0">
              <a:buNone/>
            </a:pPr>
            <a:r>
              <a:rPr lang="en-US" sz="1100" dirty="0"/>
              <a:t>In the above example objects are:</a:t>
            </a:r>
          </a:p>
          <a:p>
            <a:pPr marL="0" indent="0">
              <a:buNone/>
            </a:pPr>
            <a:r>
              <a:rPr lang="en-US" sz="1100" dirty="0"/>
              <a:t>Object 1: (id1 -&gt; (USER, (name: Alice)</a:t>
            </a:r>
          </a:p>
          <a:p>
            <a:pPr marL="0" indent="0">
              <a:buNone/>
            </a:pPr>
            <a:r>
              <a:rPr lang="en-US" sz="1100" dirty="0"/>
              <a:t>Object 2: (id2 -&gt; (USER, (name: Bob)</a:t>
            </a:r>
          </a:p>
          <a:p>
            <a:pPr marL="0" indent="0">
              <a:buNone/>
            </a:pPr>
            <a:r>
              <a:rPr lang="en-US" sz="1100" dirty="0"/>
              <a:t>Object 3: (id3 -&gt; (LOCATION, (name: Golden Gate Bridge, location: &lt;location&gt;)</a:t>
            </a:r>
          </a:p>
          <a:p>
            <a:pPr marL="0" indent="0">
              <a:buNone/>
            </a:pPr>
            <a:r>
              <a:rPr lang="en-US" sz="1100" dirty="0"/>
              <a:t>Object 4: (id4 -&gt; (CHECKIN, some value)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Associations are:</a:t>
            </a:r>
          </a:p>
          <a:p>
            <a:pPr marL="0" indent="0">
              <a:buNone/>
            </a:pPr>
            <a:r>
              <a:rPr lang="en-US" sz="1100" dirty="0"/>
              <a:t>(id1, FRIEND, id2) -&gt; (time, …)    Alice and Bob associated as friend</a:t>
            </a:r>
          </a:p>
          <a:p>
            <a:pPr marL="0" indent="0">
              <a:buNone/>
            </a:pPr>
            <a:r>
              <a:rPr lang="en-US" sz="1100" dirty="0"/>
              <a:t>(id3, CHECKINASSOCIATION, id4) -&gt; (time, …)  Golden gate location is associated with check-in using checking associations) </a:t>
            </a:r>
          </a:p>
        </p:txBody>
      </p:sp>
    </p:spTree>
    <p:extLst>
      <p:ext uri="{BB962C8B-B14F-4D97-AF65-F5344CB8AC3E}">
        <p14:creationId xmlns:p14="http://schemas.microsoft.com/office/powerpoint/2010/main" val="576254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15567-F7AB-7A4E-9828-2435F8AB3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6338"/>
          </a:xfrm>
        </p:spPr>
        <p:txBody>
          <a:bodyPr/>
          <a:lstStyle/>
          <a:p>
            <a:r>
              <a:rPr lang="en-US" dirty="0"/>
              <a:t>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B3D9E-ECE0-D743-80C0-002CE2000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5938"/>
            <a:ext cx="8596668" cy="4194807"/>
          </a:xfrm>
        </p:spPr>
        <p:txBody>
          <a:bodyPr>
            <a:normAutofit/>
          </a:bodyPr>
          <a:lstStyle/>
          <a:p>
            <a:r>
              <a:rPr lang="en-US" dirty="0"/>
              <a:t>The API is simple by design</a:t>
            </a:r>
          </a:p>
          <a:p>
            <a:r>
              <a:rPr lang="en-US" dirty="0"/>
              <a:t>Most are intuitive to understand</a:t>
            </a:r>
          </a:p>
          <a:p>
            <a:r>
              <a:rPr lang="en-US" dirty="0"/>
              <a:t>TAO’s object API provides operations to allocate a new object and id, and to retrieve, update, or delete the object associated with an id</a:t>
            </a:r>
          </a:p>
          <a:p>
            <a:r>
              <a:rPr lang="en-US" dirty="0"/>
              <a:t>Association API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 err="1"/>
              <a:t>assoc_add</a:t>
            </a:r>
            <a:r>
              <a:rPr lang="en-US" dirty="0"/>
              <a:t>(id1, </a:t>
            </a:r>
            <a:r>
              <a:rPr lang="en-US" dirty="0" err="1"/>
              <a:t>atype</a:t>
            </a:r>
            <a:r>
              <a:rPr lang="en-US" dirty="0"/>
              <a:t>, id2, time, (</a:t>
            </a:r>
            <a:r>
              <a:rPr lang="en-US" dirty="0" err="1"/>
              <a:t>k→v</a:t>
            </a:r>
            <a:r>
              <a:rPr lang="en-US" dirty="0"/>
              <a:t>)*): Add an association of type </a:t>
            </a:r>
            <a:r>
              <a:rPr lang="en-US" dirty="0" err="1"/>
              <a:t>atype</a:t>
            </a:r>
            <a:r>
              <a:rPr lang="en-US" dirty="0"/>
              <a:t> from id1 to id2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 err="1"/>
              <a:t>assoc_delete</a:t>
            </a:r>
            <a:r>
              <a:rPr lang="en-US" dirty="0"/>
              <a:t>(id1, </a:t>
            </a:r>
            <a:r>
              <a:rPr lang="en-US" dirty="0" err="1"/>
              <a:t>atype</a:t>
            </a:r>
            <a:r>
              <a:rPr lang="en-US" dirty="0"/>
              <a:t>, id2): Delete the association of type </a:t>
            </a:r>
            <a:r>
              <a:rPr lang="en-US" dirty="0" err="1"/>
              <a:t>atype</a:t>
            </a:r>
            <a:r>
              <a:rPr lang="en-US" dirty="0"/>
              <a:t> from id1 to id2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 err="1"/>
              <a:t>assoc_change_type</a:t>
            </a:r>
            <a:r>
              <a:rPr lang="en-US" dirty="0"/>
              <a:t>(id1, </a:t>
            </a:r>
            <a:r>
              <a:rPr lang="en-US" dirty="0" err="1"/>
              <a:t>atype</a:t>
            </a:r>
            <a:r>
              <a:rPr lang="en-US" dirty="0"/>
              <a:t>, id2, </a:t>
            </a:r>
            <a:r>
              <a:rPr lang="en-US" dirty="0" err="1"/>
              <a:t>newtype</a:t>
            </a:r>
            <a:r>
              <a:rPr lang="en-US" dirty="0"/>
              <a:t>) – Changes the association (id1, </a:t>
            </a:r>
            <a:r>
              <a:rPr lang="en-US" dirty="0" err="1"/>
              <a:t>atype</a:t>
            </a:r>
            <a:r>
              <a:rPr lang="en-US" dirty="0"/>
              <a:t>, id2) to (id1, </a:t>
            </a:r>
            <a:r>
              <a:rPr lang="en-US" dirty="0" err="1"/>
              <a:t>newtype</a:t>
            </a:r>
            <a:r>
              <a:rPr lang="en-US" dirty="0"/>
              <a:t>, id2), if (id1, </a:t>
            </a:r>
            <a:r>
              <a:rPr lang="en-US" dirty="0" err="1"/>
              <a:t>atype</a:t>
            </a:r>
            <a:r>
              <a:rPr lang="en-US" dirty="0"/>
              <a:t>, id2) exists</a:t>
            </a:r>
          </a:p>
        </p:txBody>
      </p:sp>
    </p:spTree>
    <p:extLst>
      <p:ext uri="{BB962C8B-B14F-4D97-AF65-F5344CB8AC3E}">
        <p14:creationId xmlns:p14="http://schemas.microsoft.com/office/powerpoint/2010/main" val="1434404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15567-F7AB-7A4E-9828-2435F8AB3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6338"/>
          </a:xfrm>
        </p:spPr>
        <p:txBody>
          <a:bodyPr/>
          <a:lstStyle/>
          <a:p>
            <a:r>
              <a:rPr lang="en-US" dirty="0"/>
              <a:t>API Continue…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B3D9E-ECE0-D743-80C0-002CE2000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5938"/>
            <a:ext cx="8596668" cy="419480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Association Query API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 err="1"/>
              <a:t>assoc_get</a:t>
            </a:r>
            <a:r>
              <a:rPr lang="en-US" dirty="0"/>
              <a:t>(id1, </a:t>
            </a:r>
            <a:r>
              <a:rPr lang="en-US" dirty="0" err="1"/>
              <a:t>atype</a:t>
            </a:r>
            <a:r>
              <a:rPr lang="en-US" dirty="0"/>
              <a:t>, id2set, high?, low?): Returns </a:t>
            </a:r>
            <a:r>
              <a:rPr lang="en-US" dirty="0" err="1"/>
              <a:t>assocications</a:t>
            </a:r>
            <a:r>
              <a:rPr lang="en-US" dirty="0"/>
              <a:t> of </a:t>
            </a:r>
            <a:r>
              <a:rPr lang="en-US" dirty="0" err="1"/>
              <a:t>atype</a:t>
            </a:r>
            <a:r>
              <a:rPr lang="en-US" dirty="0"/>
              <a:t> between id1 and members of id2set, and creation time lies between [</a:t>
            </a:r>
            <a:r>
              <a:rPr lang="en-US" dirty="0" err="1"/>
              <a:t>high,low</a:t>
            </a:r>
            <a:r>
              <a:rPr lang="en-US" dirty="0"/>
              <a:t>][</a:t>
            </a:r>
            <a:r>
              <a:rPr lang="en-US" dirty="0" err="1"/>
              <a:t>high,low</a:t>
            </a:r>
            <a:r>
              <a:rPr lang="en-US" dirty="0"/>
              <a:t>].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 err="1"/>
              <a:t>assoc_count</a:t>
            </a:r>
            <a:r>
              <a:rPr lang="en-US" dirty="0"/>
              <a:t>(id1, </a:t>
            </a:r>
            <a:r>
              <a:rPr lang="en-US" dirty="0" err="1"/>
              <a:t>atype</a:t>
            </a:r>
            <a:r>
              <a:rPr lang="en-US" dirty="0"/>
              <a:t>): Number of </a:t>
            </a:r>
            <a:r>
              <a:rPr lang="en-US" dirty="0" err="1"/>
              <a:t>assocications</a:t>
            </a:r>
            <a:r>
              <a:rPr lang="en-US" dirty="0"/>
              <a:t> from id1 of type </a:t>
            </a:r>
            <a:r>
              <a:rPr lang="en-US" dirty="0" err="1"/>
              <a:t>atype</a:t>
            </a:r>
            <a:r>
              <a:rPr lang="en-US" dirty="0"/>
              <a:t>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 err="1"/>
              <a:t>assoc_range</a:t>
            </a:r>
            <a:r>
              <a:rPr lang="en-US" dirty="0"/>
              <a:t>(id1, </a:t>
            </a:r>
            <a:r>
              <a:rPr lang="en-US" dirty="0" err="1"/>
              <a:t>atype</a:t>
            </a:r>
            <a:r>
              <a:rPr lang="en-US" dirty="0"/>
              <a:t>, pos, limit) – returns elements of the (id1, </a:t>
            </a:r>
            <a:r>
              <a:rPr lang="en-US" dirty="0" err="1"/>
              <a:t>atype</a:t>
            </a:r>
            <a:r>
              <a:rPr lang="en-US" dirty="0"/>
              <a:t>) association list with index </a:t>
            </a:r>
            <a:r>
              <a:rPr lang="en-US" dirty="0" err="1"/>
              <a:t>i</a:t>
            </a:r>
            <a:r>
              <a:rPr lang="en-US" dirty="0"/>
              <a:t> ∈ [</a:t>
            </a:r>
            <a:r>
              <a:rPr lang="en-US" dirty="0" err="1"/>
              <a:t>pos,pos+limit</a:t>
            </a:r>
            <a:r>
              <a:rPr lang="en-US" dirty="0"/>
              <a:t>). 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 err="1"/>
              <a:t>assoc_time</a:t>
            </a:r>
            <a:r>
              <a:rPr lang="en-US" dirty="0"/>
              <a:t> range(id1, </a:t>
            </a:r>
            <a:r>
              <a:rPr lang="en-US" dirty="0" err="1"/>
              <a:t>atype</a:t>
            </a:r>
            <a:r>
              <a:rPr lang="en-US" dirty="0"/>
              <a:t>, high, low, limit) – returns elements from the (id1, </a:t>
            </a:r>
            <a:r>
              <a:rPr lang="en-US" dirty="0" err="1"/>
              <a:t>atype</a:t>
            </a:r>
            <a:r>
              <a:rPr lang="en-US" dirty="0"/>
              <a:t>) association list, starting with the first association where time ≤ high, returning only edges where time ≥ low</a:t>
            </a:r>
          </a:p>
          <a:p>
            <a:pPr fontAlgn="base"/>
            <a:r>
              <a:rPr lang="en-US" i="1" dirty="0"/>
              <a:t>TAO enforces a per-</a:t>
            </a:r>
            <a:r>
              <a:rPr lang="en-US" i="1" dirty="0" err="1"/>
              <a:t>atype</a:t>
            </a:r>
            <a:r>
              <a:rPr lang="en-US" i="1" dirty="0"/>
              <a:t> upper bound (typically 6,000) on the actual limit used for an association query.</a:t>
            </a:r>
          </a:p>
          <a:p>
            <a:pPr lvl="1" fontAlgn="base"/>
            <a:r>
              <a:rPr lang="en-US" dirty="0"/>
              <a:t>This is also probably why the maximum number of friends you can have on FB is 5000.</a:t>
            </a:r>
          </a:p>
          <a:p>
            <a:pPr marL="457200" lvl="1" indent="0" fontAlgn="base">
              <a:buNone/>
            </a:pPr>
            <a:endParaRPr lang="en-US" i="1" dirty="0"/>
          </a:p>
          <a:p>
            <a:pPr marL="57150" indent="0" fontAlgn="base">
              <a:buNone/>
            </a:pPr>
            <a:r>
              <a:rPr lang="en-US" i="1" dirty="0"/>
              <a:t>Example:</a:t>
            </a:r>
          </a:p>
          <a:p>
            <a:pPr marL="57150" indent="0" fontAlgn="base">
              <a:buNone/>
            </a:pPr>
            <a:r>
              <a:rPr lang="en-US" dirty="0"/>
              <a:t>“50 most recent comments on Alice’s </a:t>
            </a:r>
            <a:r>
              <a:rPr lang="en-US" dirty="0" err="1"/>
              <a:t>checkin</a:t>
            </a:r>
            <a:r>
              <a:rPr lang="en-US" dirty="0"/>
              <a:t>” ⇒  </a:t>
            </a:r>
            <a:r>
              <a:rPr lang="en-US" dirty="0" err="1"/>
              <a:t>assoc_range</a:t>
            </a:r>
            <a:r>
              <a:rPr lang="en-US" dirty="0"/>
              <a:t>(632, COMMENT, 0, 50)</a:t>
            </a:r>
          </a:p>
          <a:p>
            <a:pPr marL="57150" indent="0" fontAlgn="base">
              <a:buNone/>
            </a:pPr>
            <a:r>
              <a:rPr lang="en-US" dirty="0"/>
              <a:t>“How many </a:t>
            </a:r>
            <a:r>
              <a:rPr lang="en-US" dirty="0" err="1"/>
              <a:t>checkins</a:t>
            </a:r>
            <a:r>
              <a:rPr lang="en-US" dirty="0"/>
              <a:t> at the GG Bridge?” ⇒ </a:t>
            </a:r>
            <a:r>
              <a:rPr lang="en-US" dirty="0" err="1"/>
              <a:t>assoc_count</a:t>
            </a:r>
            <a:r>
              <a:rPr lang="en-US" dirty="0"/>
              <a:t>(534, CHECKIN)</a:t>
            </a:r>
            <a:endParaRPr lang="en-US" i="1" dirty="0"/>
          </a:p>
          <a:p>
            <a:pPr fontAlgn="base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903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82145-D4B7-DB43-80E1-62E124BEC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453"/>
          </a:xfrm>
        </p:spPr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8135B-DEF8-584B-B208-C249B4FF3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6555"/>
            <a:ext cx="8596668" cy="2667848"/>
          </a:xfrm>
        </p:spPr>
        <p:txBody>
          <a:bodyPr/>
          <a:lstStyle/>
          <a:p>
            <a:pPr fontAlgn="base"/>
            <a:r>
              <a:rPr lang="en-US" dirty="0"/>
              <a:t>On FB the aggregate consumption of content (reads), is far more than the aggregate content creation (writes). The read-write ratio to 500:1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The read availability is required to be very high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Each read request latency should be very low and cannot read cross data-center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094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82145-D4B7-DB43-80E1-62E124BEC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439"/>
          </a:xfrm>
        </p:spPr>
        <p:txBody>
          <a:bodyPr anchor="t">
            <a:normAutofit/>
          </a:bodyPr>
          <a:lstStyle/>
          <a:p>
            <a:r>
              <a:rPr lang="en-US" dirty="0"/>
              <a:t>Architecture</a:t>
            </a:r>
          </a:p>
        </p:txBody>
      </p:sp>
      <p:pic>
        <p:nvPicPr>
          <p:cNvPr id="5" name="Picture 4" descr="A picture containing toy&#10;&#10;Description automatically generated">
            <a:extLst>
              <a:ext uri="{FF2B5EF4-FFF2-40B4-BE49-F238E27FC236}">
                <a16:creationId xmlns:a16="http://schemas.microsoft.com/office/drawing/2014/main" id="{098C4A3C-403A-194F-9592-B673E0548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5" y="1775535"/>
            <a:ext cx="5251732" cy="324922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8135B-DEF8-584B-B208-C249B4FF3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1775535"/>
            <a:ext cx="2994291" cy="426582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1200" dirty="0" err="1"/>
              <a:t>Sharding</a:t>
            </a:r>
            <a:r>
              <a:rPr lang="en-US" sz="1200" dirty="0"/>
              <a:t>/Data Distribution</a:t>
            </a:r>
          </a:p>
          <a:p>
            <a:pPr lvl="1">
              <a:lnSpc>
                <a:spcPct val="90000"/>
              </a:lnSpc>
            </a:pPr>
            <a:r>
              <a:rPr lang="en-US" sz="1200" i="1" dirty="0"/>
              <a:t>Each object id contains an embedded shard id that identifies its hosting shard.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An association is stored in the shard belonging to its id1.</a:t>
            </a:r>
            <a:endParaRPr lang="en-US" sz="1200" i="1" dirty="0"/>
          </a:p>
          <a:p>
            <a:pPr>
              <a:lnSpc>
                <a:spcPct val="90000"/>
              </a:lnSpc>
            </a:pPr>
            <a:r>
              <a:rPr lang="en-US" sz="1200" dirty="0"/>
              <a:t>Consistency Semantics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“read-after-write” consistency semantics for writers, and eventual consistency for readers.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Storage Layer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The underlying DB is MySQL, and the TAO API is mapped to simple SQL queries. </a:t>
            </a: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Caching Layer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The caching layer consists of multiple cache servers that together form a tier.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A tier is collectively capable of responding to any TAO request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LRU eviction policy</a:t>
            </a:r>
          </a:p>
          <a:p>
            <a:pPr lvl="1">
              <a:lnSpc>
                <a:spcPct val="90000"/>
              </a:lnSpc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39295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AB1A-3F1F-5A40-9E40-E6D9F22CA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b="1" dirty="0"/>
              <a:t>Scaling the caching servers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C8AEF-055E-094D-8BBE-6B00C7308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Multi Regions</a:t>
            </a:r>
          </a:p>
          <a:p>
            <a:pPr lvl="1"/>
            <a:r>
              <a:rPr lang="en-US" dirty="0"/>
              <a:t>TAO is setup with multiple regions, and user requests hit the regions closest to them</a:t>
            </a:r>
          </a:p>
          <a:p>
            <a:pPr lvl="1"/>
            <a:r>
              <a:rPr lang="en-US" dirty="0"/>
              <a:t>A region will consist multiple tiers, but only one tier will be a leader tier and the rest will be follower tiers</a:t>
            </a:r>
          </a:p>
          <a:p>
            <a:r>
              <a:rPr lang="en-US" dirty="0"/>
              <a:t>Leaders and Followers</a:t>
            </a:r>
          </a:p>
          <a:p>
            <a:pPr lvl="1"/>
            <a:r>
              <a:rPr lang="en-US" dirty="0"/>
              <a:t>The cache is spitted into two levels: a leader tier and multiple follower tiers.</a:t>
            </a:r>
          </a:p>
          <a:p>
            <a:pPr lvl="1"/>
            <a:r>
              <a:rPr lang="en-US" dirty="0"/>
              <a:t>Read request goes to follower first, read misses either goes to another follower tiers or to the leader</a:t>
            </a:r>
          </a:p>
          <a:p>
            <a:pPr lvl="1"/>
            <a:r>
              <a:rPr lang="en-US" dirty="0"/>
              <a:t>Write always goes to the leader and follower and slave updated asynchronously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6726496-967D-2B4D-B37F-5FD309597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470" y="2159331"/>
            <a:ext cx="3694322" cy="375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557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1778</TotalTime>
  <Words>1138</Words>
  <Application>Microsoft Macintosh PowerPoint</Application>
  <PresentationFormat>Widescreen</PresentationFormat>
  <Paragraphs>104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TAO</vt:lpstr>
      <vt:lpstr>Agenda</vt:lpstr>
      <vt:lpstr>Motivation</vt:lpstr>
      <vt:lpstr>Data Model</vt:lpstr>
      <vt:lpstr>API</vt:lpstr>
      <vt:lpstr>API Continue…</vt:lpstr>
      <vt:lpstr>Requirements</vt:lpstr>
      <vt:lpstr>Architecture</vt:lpstr>
      <vt:lpstr>Scaling the caching servers</vt:lpstr>
      <vt:lpstr>Failure Handling</vt:lpstr>
      <vt:lpstr>Critique About Paper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TAO</dc:title>
  <dc:creator>Hemendra Choudhary</dc:creator>
  <cp:lastModifiedBy>Hemendra Choudhary</cp:lastModifiedBy>
  <cp:revision>17</cp:revision>
  <dcterms:created xsi:type="dcterms:W3CDTF">2020-07-04T17:19:44Z</dcterms:created>
  <dcterms:modified xsi:type="dcterms:W3CDTF">2020-07-05T22:58:23Z</dcterms:modified>
</cp:coreProperties>
</file>