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/>
      <p:sp>
        <p:nvSpPr>
          <p:cNvPr id="4" name="右箭头 3"/>
          <p:cNvSpPr/>
          <p:nvPr/>
        </p:nvSpPr>
        <p:spPr>
          <a:xfrm>
            <a:off x="1988185" y="2454275"/>
            <a:ext cx="1079500" cy="314960"/>
          </a:xfrm>
          <a:prstGeom prst="rightArrow">
            <a:avLst/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1946910" y="2473960"/>
            <a:ext cx="97345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1946~1956</a:t>
            </a:r>
            <a:endParaRPr lang="en-US" altLang="zh-CN" sz="1200"/>
          </a:p>
        </p:txBody>
      </p:sp>
      <p:sp>
        <p:nvSpPr>
          <p:cNvPr id="6" name="右箭头 5"/>
          <p:cNvSpPr/>
          <p:nvPr/>
        </p:nvSpPr>
        <p:spPr>
          <a:xfrm>
            <a:off x="3154045" y="2451100"/>
            <a:ext cx="1079500" cy="314960"/>
          </a:xfrm>
          <a:prstGeom prst="rightArrow">
            <a:avLst/>
          </a:prstGeom>
          <a:gradFill>
            <a:gsLst>
              <a:gs pos="0">
                <a:srgbClr val="FECF40"/>
              </a:gs>
              <a:gs pos="100000">
                <a:srgbClr val="846C21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3112770" y="2470785"/>
            <a:ext cx="97345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1956~1964</a:t>
            </a:r>
            <a:endParaRPr lang="en-US" altLang="zh-CN" sz="1200"/>
          </a:p>
        </p:txBody>
      </p:sp>
      <p:sp>
        <p:nvSpPr>
          <p:cNvPr id="10" name="文本框 9"/>
          <p:cNvSpPr txBox="1"/>
          <p:nvPr/>
        </p:nvSpPr>
        <p:spPr>
          <a:xfrm>
            <a:off x="875030" y="3175635"/>
            <a:ext cx="8940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/>
              <a:t>算盘时期</a:t>
            </a:r>
            <a:endParaRPr lang="zh-CN" altLang="en-US" sz="1400"/>
          </a:p>
        </p:txBody>
      </p:sp>
      <p:sp>
        <p:nvSpPr>
          <p:cNvPr id="11" name="文本框 10"/>
          <p:cNvSpPr txBox="1"/>
          <p:nvPr/>
        </p:nvSpPr>
        <p:spPr>
          <a:xfrm>
            <a:off x="1043305" y="4735195"/>
            <a:ext cx="61912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机械式计算机</a:t>
            </a:r>
            <a:endParaRPr lang="zh-CN" altLang="en-US" sz="1400"/>
          </a:p>
        </p:txBody>
      </p:sp>
      <p:sp>
        <p:nvSpPr>
          <p:cNvPr id="12" name="文本框 11"/>
          <p:cNvSpPr txBox="1"/>
          <p:nvPr/>
        </p:nvSpPr>
        <p:spPr>
          <a:xfrm>
            <a:off x="2635885" y="3175635"/>
            <a:ext cx="894080" cy="306705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zh-CN" altLang="en-US" sz="1400"/>
              <a:t>开关时期</a:t>
            </a:r>
            <a:endParaRPr lang="zh-CN" altLang="en-US" sz="1400"/>
          </a:p>
        </p:txBody>
      </p:sp>
      <p:sp>
        <p:nvSpPr>
          <p:cNvPr id="14" name="椭圆形标注 13"/>
          <p:cNvSpPr/>
          <p:nvPr/>
        </p:nvSpPr>
        <p:spPr>
          <a:xfrm>
            <a:off x="1500505" y="1543685"/>
            <a:ext cx="1155065" cy="539115"/>
          </a:xfrm>
          <a:prstGeom prst="wedgeEllipseCallout">
            <a:avLst>
              <a:gd name="adj1" fmla="val 54288"/>
              <a:gd name="adj2" fmla="val 125971"/>
            </a:avLst>
          </a:prstGeom>
          <a:gradFill>
            <a:gsLst>
              <a:gs pos="0">
                <a:srgbClr val="007BD3"/>
              </a:gs>
              <a:gs pos="100000">
                <a:srgbClr val="034373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/>
              <a:t>电子管计算机</a:t>
            </a:r>
            <a:endParaRPr lang="zh-CN" altLang="en-US" sz="1400"/>
          </a:p>
        </p:txBody>
      </p:sp>
      <p:sp>
        <p:nvSpPr>
          <p:cNvPr id="15" name="椭圆形标注 14"/>
          <p:cNvSpPr/>
          <p:nvPr/>
        </p:nvSpPr>
        <p:spPr>
          <a:xfrm>
            <a:off x="2762250" y="1543685"/>
            <a:ext cx="1155065" cy="539115"/>
          </a:xfrm>
          <a:prstGeom prst="wedgeEllipseCallout">
            <a:avLst>
              <a:gd name="adj1" fmla="val 27130"/>
              <a:gd name="adj2" fmla="val 125736"/>
            </a:avLst>
          </a:prstGeom>
          <a:gradFill>
            <a:gsLst>
              <a:gs pos="0">
                <a:srgbClr val="FECF40"/>
              </a:gs>
              <a:gs pos="100000">
                <a:srgbClr val="846C21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ln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晶体管计算机</a:t>
            </a:r>
            <a:endParaRPr lang="zh-CN" altLang="en-US" sz="1400">
              <a:ln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8" name="右箭头 17"/>
          <p:cNvSpPr/>
          <p:nvPr/>
        </p:nvSpPr>
        <p:spPr>
          <a:xfrm>
            <a:off x="4234180" y="2454275"/>
            <a:ext cx="2322830" cy="314960"/>
          </a:xfrm>
          <a:prstGeom prst="rightArrow">
            <a:avLst/>
          </a:prstGeom>
          <a:gradFill>
            <a:gsLst>
              <a:gs pos="0">
                <a:srgbClr val="FBFB11"/>
              </a:gs>
              <a:gs pos="100000">
                <a:srgbClr val="838309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4785995" y="2473960"/>
            <a:ext cx="97345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1964~1970</a:t>
            </a:r>
            <a:endParaRPr lang="en-US" altLang="zh-CN" sz="1200"/>
          </a:p>
        </p:txBody>
      </p:sp>
      <p:sp>
        <p:nvSpPr>
          <p:cNvPr id="21" name="椭圆形标注 20"/>
          <p:cNvSpPr/>
          <p:nvPr/>
        </p:nvSpPr>
        <p:spPr>
          <a:xfrm>
            <a:off x="4038600" y="1543685"/>
            <a:ext cx="2330450" cy="600710"/>
          </a:xfrm>
          <a:prstGeom prst="wedgeEllipseCallout">
            <a:avLst>
              <a:gd name="adj1" fmla="val 34790"/>
              <a:gd name="adj2" fmla="val 114664"/>
            </a:avLst>
          </a:prstGeom>
          <a:gradFill>
            <a:gsLst>
              <a:gs pos="0">
                <a:srgbClr val="FBFB11"/>
              </a:gs>
              <a:gs pos="100000">
                <a:srgbClr val="838309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sym typeface="+mn-ea"/>
              </a:rPr>
              <a:t>集成电路和</a:t>
            </a:r>
            <a:endParaRPr lang="zh-CN" altLang="en-US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zh-CN" altLang="en-US" sz="1400">
                <a:ln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大规模集成电路</a:t>
            </a:r>
            <a:endParaRPr lang="zh-CN" altLang="en-US" sz="1400">
              <a:ln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4752340" y="3129280"/>
            <a:ext cx="13474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集成电路时期</a:t>
            </a:r>
            <a:endParaRPr lang="zh-CN" altLang="en-US" sz="1400"/>
          </a:p>
        </p:txBody>
      </p:sp>
      <p:sp>
        <p:nvSpPr>
          <p:cNvPr id="24" name="右大括号 23"/>
          <p:cNvSpPr/>
          <p:nvPr/>
        </p:nvSpPr>
        <p:spPr>
          <a:xfrm rot="5400000">
            <a:off x="5275580" y="1847215"/>
            <a:ext cx="300990" cy="226187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5" name="右大括号 24"/>
          <p:cNvSpPr/>
          <p:nvPr/>
        </p:nvSpPr>
        <p:spPr>
          <a:xfrm rot="5400000">
            <a:off x="2932430" y="1905000"/>
            <a:ext cx="300990" cy="214757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6" name="右大括号 25"/>
          <p:cNvSpPr/>
          <p:nvPr/>
        </p:nvSpPr>
        <p:spPr>
          <a:xfrm rot="5400000">
            <a:off x="7531100" y="2778125"/>
            <a:ext cx="300990" cy="214820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7" name="文本框 26"/>
          <p:cNvSpPr txBox="1"/>
          <p:nvPr/>
        </p:nvSpPr>
        <p:spPr>
          <a:xfrm>
            <a:off x="7007860" y="3975100"/>
            <a:ext cx="13474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计算机时代</a:t>
            </a:r>
            <a:endParaRPr lang="zh-CN" altLang="en-US" sz="1400"/>
          </a:p>
        </p:txBody>
      </p:sp>
      <p:sp>
        <p:nvSpPr>
          <p:cNvPr id="28" name="右箭头 27"/>
          <p:cNvSpPr/>
          <p:nvPr/>
        </p:nvSpPr>
        <p:spPr>
          <a:xfrm>
            <a:off x="782320" y="2454275"/>
            <a:ext cx="1079500" cy="3149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右大括号 28"/>
          <p:cNvSpPr/>
          <p:nvPr/>
        </p:nvSpPr>
        <p:spPr>
          <a:xfrm rot="5400000">
            <a:off x="1171575" y="2439035"/>
            <a:ext cx="300990" cy="107886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右大括号 29"/>
          <p:cNvSpPr/>
          <p:nvPr/>
        </p:nvSpPr>
        <p:spPr>
          <a:xfrm rot="5400000">
            <a:off x="6297295" y="-93980"/>
            <a:ext cx="300990" cy="917257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文本框 30"/>
          <p:cNvSpPr txBox="1"/>
          <p:nvPr/>
        </p:nvSpPr>
        <p:spPr>
          <a:xfrm>
            <a:off x="5584825" y="4695190"/>
            <a:ext cx="152209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电子计算机时代</a:t>
            </a:r>
            <a:endParaRPr lang="zh-CN" altLang="en-US" sz="1400"/>
          </a:p>
        </p:txBody>
      </p:sp>
      <p:sp>
        <p:nvSpPr>
          <p:cNvPr id="32" name="右大括号 31"/>
          <p:cNvSpPr/>
          <p:nvPr/>
        </p:nvSpPr>
        <p:spPr>
          <a:xfrm rot="5400000">
            <a:off x="659765" y="4258945"/>
            <a:ext cx="300990" cy="46609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文本框 32"/>
          <p:cNvSpPr txBox="1"/>
          <p:nvPr/>
        </p:nvSpPr>
        <p:spPr>
          <a:xfrm>
            <a:off x="450850" y="4735195"/>
            <a:ext cx="718185" cy="73723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史前计算机时代</a:t>
            </a:r>
            <a:endParaRPr lang="zh-CN" altLang="en-US" sz="1400"/>
          </a:p>
        </p:txBody>
      </p:sp>
      <p:sp>
        <p:nvSpPr>
          <p:cNvPr id="34" name="右大括号 33"/>
          <p:cNvSpPr/>
          <p:nvPr/>
        </p:nvSpPr>
        <p:spPr>
          <a:xfrm rot="5400000">
            <a:off x="9724390" y="2805430"/>
            <a:ext cx="300990" cy="209423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文本框 34"/>
          <p:cNvSpPr txBox="1"/>
          <p:nvPr/>
        </p:nvSpPr>
        <p:spPr>
          <a:xfrm>
            <a:off x="9309735" y="3975100"/>
            <a:ext cx="134747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人工智能时代</a:t>
            </a:r>
            <a:endParaRPr lang="zh-CN" altLang="en-US" sz="1400"/>
          </a:p>
        </p:txBody>
      </p:sp>
      <p:sp>
        <p:nvSpPr>
          <p:cNvPr id="36" name="右大括号 35"/>
          <p:cNvSpPr/>
          <p:nvPr/>
        </p:nvSpPr>
        <p:spPr>
          <a:xfrm rot="5400000">
            <a:off x="4705350" y="2150745"/>
            <a:ext cx="300990" cy="34036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" name="文本框 36"/>
          <p:cNvSpPr txBox="1"/>
          <p:nvPr/>
        </p:nvSpPr>
        <p:spPr>
          <a:xfrm>
            <a:off x="4039235" y="4003040"/>
            <a:ext cx="172021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 大型计算机时代</a:t>
            </a:r>
            <a:endParaRPr lang="zh-CN" altLang="en-US" sz="1400"/>
          </a:p>
        </p:txBody>
      </p:sp>
      <p:sp>
        <p:nvSpPr>
          <p:cNvPr id="38" name="右大括号 37"/>
          <p:cNvSpPr/>
          <p:nvPr/>
        </p:nvSpPr>
        <p:spPr>
          <a:xfrm rot="5400000">
            <a:off x="7139940" y="2319655"/>
            <a:ext cx="300990" cy="131826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9" name="文本框 38"/>
          <p:cNvSpPr txBox="1"/>
          <p:nvPr/>
        </p:nvSpPr>
        <p:spPr>
          <a:xfrm>
            <a:off x="6607810" y="3129280"/>
            <a:ext cx="1280160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微处理器时期</a:t>
            </a:r>
            <a:endParaRPr lang="zh-CN" altLang="en-US" sz="1400"/>
          </a:p>
        </p:txBody>
      </p:sp>
      <p:sp>
        <p:nvSpPr>
          <p:cNvPr id="40" name="右箭头 39"/>
          <p:cNvSpPr/>
          <p:nvPr/>
        </p:nvSpPr>
        <p:spPr>
          <a:xfrm>
            <a:off x="6671945" y="2454275"/>
            <a:ext cx="2238375" cy="314960"/>
          </a:xfrm>
          <a:prstGeom prst="rightArrow">
            <a:avLst/>
          </a:prstGeom>
          <a:gradFill>
            <a:gsLst>
              <a:gs pos="0">
                <a:srgbClr val="14CD68"/>
              </a:gs>
              <a:gs pos="100000">
                <a:srgbClr val="0B6E38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1" name="文本框 40"/>
          <p:cNvSpPr txBox="1"/>
          <p:nvPr/>
        </p:nvSpPr>
        <p:spPr>
          <a:xfrm>
            <a:off x="6630670" y="2473960"/>
            <a:ext cx="1129665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1970~1990</a:t>
            </a:r>
            <a:endParaRPr lang="zh-CN" altLang="en-US" sz="1200"/>
          </a:p>
        </p:txBody>
      </p:sp>
      <p:sp>
        <p:nvSpPr>
          <p:cNvPr id="42" name="椭圆形标注 41"/>
          <p:cNvSpPr/>
          <p:nvPr/>
        </p:nvSpPr>
        <p:spPr>
          <a:xfrm>
            <a:off x="6467475" y="1513205"/>
            <a:ext cx="2054860" cy="600710"/>
          </a:xfrm>
          <a:prstGeom prst="wedgeEllipseCallout">
            <a:avLst>
              <a:gd name="adj1" fmla="val 16594"/>
              <a:gd name="adj2" fmla="val 119133"/>
            </a:avLst>
          </a:prstGeom>
          <a:gradFill>
            <a:gsLst>
              <a:gs pos="0">
                <a:srgbClr val="14CD68"/>
              </a:gs>
              <a:gs pos="100000">
                <a:srgbClr val="0B6E38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超大规模集成电路计算机时代</a:t>
            </a:r>
            <a:endParaRPr lang="zh-CN" altLang="en-US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45" name="右大括号 44"/>
          <p:cNvSpPr/>
          <p:nvPr/>
        </p:nvSpPr>
        <p:spPr>
          <a:xfrm rot="5400000">
            <a:off x="8672195" y="2175510"/>
            <a:ext cx="300990" cy="160528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" name="文本框 45"/>
          <p:cNvSpPr txBox="1"/>
          <p:nvPr/>
        </p:nvSpPr>
        <p:spPr>
          <a:xfrm>
            <a:off x="8020050" y="3129280"/>
            <a:ext cx="172021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超级计算机时期</a:t>
            </a:r>
            <a:endParaRPr lang="zh-CN" altLang="en-US" sz="1400"/>
          </a:p>
        </p:txBody>
      </p:sp>
      <p:sp>
        <p:nvSpPr>
          <p:cNvPr id="47" name="右大括号 46"/>
          <p:cNvSpPr/>
          <p:nvPr/>
        </p:nvSpPr>
        <p:spPr>
          <a:xfrm rot="5400000">
            <a:off x="10206990" y="2302510"/>
            <a:ext cx="300990" cy="1351915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" name="文本框 47"/>
          <p:cNvSpPr txBox="1"/>
          <p:nvPr/>
        </p:nvSpPr>
        <p:spPr>
          <a:xfrm>
            <a:off x="9928225" y="3175635"/>
            <a:ext cx="859155" cy="30670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1400"/>
              <a:t>云计算</a:t>
            </a:r>
            <a:endParaRPr lang="zh-CN" altLang="en-US" sz="1400"/>
          </a:p>
        </p:txBody>
      </p:sp>
      <p:sp>
        <p:nvSpPr>
          <p:cNvPr id="49" name="右箭头 48"/>
          <p:cNvSpPr/>
          <p:nvPr/>
        </p:nvSpPr>
        <p:spPr>
          <a:xfrm>
            <a:off x="9020175" y="2434590"/>
            <a:ext cx="2012950" cy="314960"/>
          </a:xfrm>
          <a:prstGeom prst="rightArrow">
            <a:avLst/>
          </a:prstGeom>
          <a:gradFill>
            <a:gsLst>
              <a:gs pos="0">
                <a:srgbClr val="14CD68"/>
              </a:gs>
              <a:gs pos="100000">
                <a:srgbClr val="035C7D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" name="文本框 49"/>
          <p:cNvSpPr txBox="1"/>
          <p:nvPr/>
        </p:nvSpPr>
        <p:spPr>
          <a:xfrm>
            <a:off x="8978900" y="2454275"/>
            <a:ext cx="1678940" cy="2755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1200"/>
              <a:t>20</a:t>
            </a:r>
            <a:r>
              <a:rPr lang="zh-CN" altLang="en-US" sz="1200"/>
              <a:t>世纪</a:t>
            </a:r>
            <a:r>
              <a:rPr lang="en-US" altLang="zh-CN" sz="1200"/>
              <a:t>90</a:t>
            </a:r>
            <a:r>
              <a:rPr lang="zh-CN" altLang="en-US" sz="1200"/>
              <a:t>年的</a:t>
            </a:r>
            <a:r>
              <a:rPr lang="en-US" altLang="zh-CN" sz="1200"/>
              <a:t>~</a:t>
            </a:r>
            <a:r>
              <a:rPr lang="zh-CN" altLang="en-US" sz="1200"/>
              <a:t>至今</a:t>
            </a:r>
            <a:endParaRPr lang="zh-CN" altLang="en-US" sz="1200"/>
          </a:p>
        </p:txBody>
      </p:sp>
      <p:sp>
        <p:nvSpPr>
          <p:cNvPr id="51" name="椭圆形标注 50"/>
          <p:cNvSpPr/>
          <p:nvPr/>
        </p:nvSpPr>
        <p:spPr>
          <a:xfrm>
            <a:off x="8732520" y="1482090"/>
            <a:ext cx="2054860" cy="600710"/>
          </a:xfrm>
          <a:prstGeom prst="wedgeEllipseCallout">
            <a:avLst>
              <a:gd name="adj1" fmla="val 16594"/>
              <a:gd name="adj2" fmla="val 119133"/>
            </a:avLst>
          </a:prstGeom>
          <a:gradFill>
            <a:gsLst>
              <a:gs pos="0">
                <a:srgbClr val="14CD68"/>
              </a:gs>
              <a:gs pos="100000">
                <a:srgbClr val="035C7D"/>
              </a:gs>
            </a:gsLst>
            <a:lin ang="5400000" scaled="0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140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智能计算机时代</a:t>
            </a:r>
            <a:endParaRPr lang="zh-CN" altLang="en-US" sz="140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2" name="右大括号 51"/>
          <p:cNvSpPr/>
          <p:nvPr/>
        </p:nvSpPr>
        <p:spPr>
          <a:xfrm rot="5400000">
            <a:off x="1279525" y="4152900"/>
            <a:ext cx="300990" cy="67818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160</Words>
  <Application>WPS 演示</Application>
  <PresentationFormat>宽屏</PresentationFormat>
  <Paragraphs>45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Arial</vt:lpstr>
      <vt:lpstr>宋体</vt:lpstr>
      <vt:lpstr>Wingdings</vt:lpstr>
      <vt:lpstr>Arial Unicode MS</vt:lpstr>
      <vt:lpstr>Calibri</vt:lpstr>
      <vt:lpstr>微软雅黑</vt:lpstr>
      <vt:lpstr>Office 主题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Administrator</cp:lastModifiedBy>
  <cp:revision>2</cp:revision>
  <dcterms:created xsi:type="dcterms:W3CDTF">2024-05-13T13:40:44Z</dcterms:created>
  <dcterms:modified xsi:type="dcterms:W3CDTF">2024-05-13T15:32:28Z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2052-11.1.0.10314</vt:lpwstr>
  </property>
</Properties>
</file>