
<file path=[Content_Types].xml><?xml version="1.0" encoding="utf-8"?>
<Types xmlns="http://schemas.openxmlformats.org/package/2006/content-types">
  <Default Extension="jpeg" ContentType="image/jpeg"/>
  <Default Extension="wav" ContentType="audio/x-wav"/>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44"/>
  </p:notesMasterIdLst>
  <p:sldIdLst>
    <p:sldId id="258" r:id="rId4"/>
    <p:sldId id="266" r:id="rId5"/>
    <p:sldId id="316" r:id="rId6"/>
    <p:sldId id="317" r:id="rId7"/>
    <p:sldId id="318" r:id="rId8"/>
    <p:sldId id="319" r:id="rId9"/>
    <p:sldId id="320" r:id="rId10"/>
    <p:sldId id="321" r:id="rId11"/>
    <p:sldId id="322" r:id="rId12"/>
    <p:sldId id="323" r:id="rId13"/>
    <p:sldId id="324" r:id="rId14"/>
    <p:sldId id="325"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4" r:id="rId37"/>
    <p:sldId id="375" r:id="rId38"/>
    <p:sldId id="376" r:id="rId39"/>
    <p:sldId id="377" r:id="rId40"/>
    <p:sldId id="378" r:id="rId41"/>
    <p:sldId id="379" r:id="rId42"/>
    <p:sldId id="291" r:id="rId43"/>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0517"/>
    <a:srgbClr val="055A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howGuides="1">
      <p:cViewPr>
        <p:scale>
          <a:sx n="47" d="100"/>
          <a:sy n="47" d="100"/>
        </p:scale>
        <p:origin x="-2994" y="-1206"/>
      </p:cViewPr>
      <p:guideLst>
        <p:guide orient="horz" pos="2196"/>
        <p:guide pos="3840"/>
      </p:guideLst>
    </p:cSldViewPr>
  </p:slideViewPr>
  <p:notesTextViewPr>
    <p:cViewPr>
      <p:scale>
        <a:sx n="1" d="1"/>
        <a:sy n="1" d="1"/>
      </p:scale>
      <p:origin x="0" y="0"/>
    </p:cViewPr>
  </p:notesTextViewPr>
  <p:sorterViewPr showFormatting="0">
    <p:cViewPr>
      <p:scale>
        <a:sx n="100" d="100"/>
        <a:sy n="100" d="100"/>
      </p:scale>
      <p:origin x="0" y="-1073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notesMaster" Target="notesMasters/notesMaster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4" Type="http://schemas.openxmlformats.org/officeDocument/2006/relationships/theme" Target="../theme/theme2.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jpe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0.jpeg"/><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GI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27.GIF"/></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audio2.wav"/><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29.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0.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4.jpeg"/><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image" Target="../media/image31.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5.jpe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image" Target="../media/image36.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3.jpeg"/><Relationship Id="rId1" Type="http://schemas.openxmlformats.org/officeDocument/2006/relationships/image" Target="../media/image42.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5.jpeg"/><Relationship Id="rId1" Type="http://schemas.openxmlformats.org/officeDocument/2006/relationships/image" Target="../media/image44.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6.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7.GI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8.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9.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6.png"/><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9.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0.jpe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3" name="矩形 2"/>
          <p:cNvSpPr/>
          <p:nvPr/>
        </p:nvSpPr>
        <p:spPr>
          <a:xfrm>
            <a:off x="0" y="0"/>
            <a:ext cx="12192000" cy="6858000"/>
          </a:xfrm>
          <a:prstGeom prst="rect">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00" name="文本框 4"/>
          <p:cNvSpPr txBox="1"/>
          <p:nvPr/>
        </p:nvSpPr>
        <p:spPr>
          <a:xfrm>
            <a:off x="3285490" y="2717483"/>
            <a:ext cx="5905500" cy="1014730"/>
          </a:xfrm>
          <a:prstGeom prst="rect">
            <a:avLst/>
          </a:prstGeom>
          <a:noFill/>
          <a:ln w="9525">
            <a:noFill/>
          </a:ln>
        </p:spPr>
        <p:txBody>
          <a:bodyPr>
            <a:spAutoFit/>
          </a:bodyPr>
          <a:p>
            <a:pPr algn="l"/>
            <a:r>
              <a:rPr lang="en-US" altLang="zh-CN" sz="6000" b="1" dirty="0" smtClean="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  </a:t>
            </a:r>
            <a:r>
              <a:rPr lang="zh-CN" sz="6000" b="1" dirty="0" smtClean="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计算机发展史</a:t>
            </a:r>
            <a:endParaRPr lang="zh-CN" altLang="en-US" sz="6000" b="1" dirty="0" smtClean="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cxnSp>
        <p:nvCxnSpPr>
          <p:cNvPr id="8" name="直接连接符 7"/>
          <p:cNvCxnSpPr/>
          <p:nvPr/>
        </p:nvCxnSpPr>
        <p:spPr>
          <a:xfrm>
            <a:off x="3559175" y="1726883"/>
            <a:ext cx="628650" cy="6286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469823" y="3967798"/>
            <a:ext cx="628650" cy="6286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105" name="组合 9"/>
          <p:cNvGrpSpPr/>
          <p:nvPr/>
        </p:nvGrpSpPr>
        <p:grpSpPr>
          <a:xfrm>
            <a:off x="5108258" y="1957705"/>
            <a:ext cx="1789112" cy="522288"/>
            <a:chOff x="4368800" y="1262743"/>
            <a:chExt cx="1886857" cy="522514"/>
          </a:xfrm>
        </p:grpSpPr>
        <p:cxnSp>
          <p:nvCxnSpPr>
            <p:cNvPr id="11" name="直接连接符 10"/>
            <p:cNvCxnSpPr/>
            <p:nvPr/>
          </p:nvCxnSpPr>
          <p:spPr>
            <a:xfrm>
              <a:off x="4368800" y="1262743"/>
              <a:ext cx="0" cy="5225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68800" y="1262743"/>
              <a:ext cx="18868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255657" y="1262743"/>
              <a:ext cx="0" cy="5225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106" name="组合 13"/>
          <p:cNvGrpSpPr/>
          <p:nvPr/>
        </p:nvGrpSpPr>
        <p:grpSpPr>
          <a:xfrm rot="10800000">
            <a:off x="5111750" y="3968115"/>
            <a:ext cx="1789113" cy="522288"/>
            <a:chOff x="4368800" y="1262743"/>
            <a:chExt cx="1886857" cy="522514"/>
          </a:xfrm>
        </p:grpSpPr>
        <p:cxnSp>
          <p:nvCxnSpPr>
            <p:cNvPr id="15" name="直接连接符 14"/>
            <p:cNvCxnSpPr/>
            <p:nvPr/>
          </p:nvCxnSpPr>
          <p:spPr>
            <a:xfrm>
              <a:off x="4365452" y="1262743"/>
              <a:ext cx="0" cy="5225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372148" y="1259567"/>
              <a:ext cx="18868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255657" y="1262743"/>
              <a:ext cx="0" cy="5225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3"/>
          <p:cNvPicPr>
            <a:picLocks noChangeAspect="1"/>
          </p:cNvPicPr>
          <p:nvPr/>
        </p:nvPicPr>
        <p:blipFill>
          <a:blip r:embed="rId1"/>
          <a:stretch>
            <a:fillRect/>
          </a:stretch>
        </p:blipFill>
        <p:spPr>
          <a:xfrm>
            <a:off x="0" y="0"/>
            <a:ext cx="12192000" cy="6858000"/>
          </a:xfrm>
          <a:prstGeom prst="rect">
            <a:avLst/>
          </a:prstGeom>
          <a:solidFill>
            <a:srgbClr val="060517"/>
          </a:solidFill>
          <a:ln w="9525">
            <a:noFill/>
          </a:ln>
        </p:spPr>
      </p:pic>
      <p:sp>
        <p:nvSpPr>
          <p:cNvPr id="5125" name="Freeform 177"/>
          <p:cNvSpPr>
            <a:spLocks noEditPoints="1"/>
          </p:cNvSpPr>
          <p:nvPr/>
        </p:nvSpPr>
        <p:spPr>
          <a:xfrm>
            <a:off x="10833100" y="5834380"/>
            <a:ext cx="1196975" cy="1023620"/>
          </a:xfrm>
          <a:custGeom>
            <a:avLst/>
            <a:gdLst/>
            <a:ahLst/>
            <a:cxnLst>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chemeClr val="bg1">
              <a:alpha val="100000"/>
            </a:schemeClr>
          </a:solidFill>
          <a:ln w="9525">
            <a:noFill/>
          </a:ln>
        </p:spPr>
        <p:txBody>
          <a:bodyPr/>
          <a:p>
            <a:endParaRPr lang="zh-CN" altLang="en-US"/>
          </a:p>
        </p:txBody>
      </p:sp>
      <p:sp>
        <p:nvSpPr>
          <p:cNvPr id="21506" name="WordArt 4"/>
          <p:cNvSpPr>
            <a:spLocks noTextEdit="1"/>
          </p:cNvSpPr>
          <p:nvPr/>
        </p:nvSpPr>
        <p:spPr>
          <a:xfrm>
            <a:off x="3479800" y="451485"/>
            <a:ext cx="4751388" cy="576263"/>
          </a:xfrm>
          <a:prstGeom prst="rect">
            <a:avLst/>
          </a:prstGeom>
        </p:spPr>
        <p:txBody>
          <a:bodyPr wrap="none" fromWordArt="1">
            <a:prstTxWarp prst="textPlain">
              <a:avLst>
                <a:gd name="adj" fmla="val 50000"/>
              </a:avLst>
            </a:prstTxWarp>
            <a:normAutofit fontScale="90000" lnSpcReduction="10000"/>
          </a:bodyPr>
          <a:p>
            <a:pPr algn="ctr"/>
            <a:r>
              <a:rPr lang="zh-CN" altLang="en-US" sz="3600" b="1">
                <a:ln w="12700" cap="flat" cmpd="sng">
                  <a:solidFill>
                    <a:srgbClr val="EAEAEA"/>
                  </a:solidFill>
                  <a:prstDash val="solid"/>
                  <a:headEnd type="none" w="med" len="med"/>
                  <a:tailEnd type="none" w="med" len="med"/>
                </a:ln>
                <a:gradFill rotWithShape="1">
                  <a:gsLst>
                    <a:gs pos="0">
                      <a:srgbClr val="A603AB">
                        <a:alpha val="100000"/>
                      </a:srgbClr>
                    </a:gs>
                    <a:gs pos="12000">
                      <a:srgbClr val="E81766">
                        <a:alpha val="100000"/>
                      </a:srgbClr>
                    </a:gs>
                    <a:gs pos="26999">
                      <a:srgbClr val="EE3F17">
                        <a:alpha val="100000"/>
                      </a:srgbClr>
                    </a:gs>
                    <a:gs pos="48000">
                      <a:srgbClr val="FFFF00">
                        <a:alpha val="100000"/>
                      </a:srgbClr>
                    </a:gs>
                    <a:gs pos="64998">
                      <a:srgbClr val="1A8D48">
                        <a:alpha val="100000"/>
                      </a:srgbClr>
                    </a:gs>
                    <a:gs pos="78998">
                      <a:srgbClr val="0819FB">
                        <a:alpha val="100000"/>
                      </a:srgbClr>
                    </a:gs>
                    <a:gs pos="100000">
                      <a:srgbClr val="A603AB">
                        <a:alpha val="100000"/>
                      </a:srgbClr>
                    </a:gs>
                  </a:gsLst>
                  <a:lin ang="0" scaled="1"/>
                  <a:tileRect/>
                </a:gradFill>
                <a:latin typeface="宋体" panose="02010600030101010101" pitchFamily="2" charset="-122"/>
                <a:ea typeface="宋体" panose="02010600030101010101" pitchFamily="2" charset="-122"/>
              </a:rPr>
              <a:t>第二代晶体管计算机</a:t>
            </a:r>
            <a:endParaRPr lang="zh-CN" altLang="en-US" sz="3600" b="1">
              <a:ln w="12700" cap="flat" cmpd="sng">
                <a:solidFill>
                  <a:srgbClr val="EAEAEA"/>
                </a:solidFill>
                <a:prstDash val="solid"/>
                <a:headEnd type="none" w="med" len="med"/>
                <a:tailEnd type="none" w="med" len="med"/>
              </a:ln>
              <a:gradFill rotWithShape="1">
                <a:gsLst>
                  <a:gs pos="0">
                    <a:srgbClr val="A603AB">
                      <a:alpha val="100000"/>
                    </a:srgbClr>
                  </a:gs>
                  <a:gs pos="12000">
                    <a:srgbClr val="E81766">
                      <a:alpha val="100000"/>
                    </a:srgbClr>
                  </a:gs>
                  <a:gs pos="26999">
                    <a:srgbClr val="EE3F17">
                      <a:alpha val="100000"/>
                    </a:srgbClr>
                  </a:gs>
                  <a:gs pos="48000">
                    <a:srgbClr val="FFFF00">
                      <a:alpha val="100000"/>
                    </a:srgbClr>
                  </a:gs>
                  <a:gs pos="64998">
                    <a:srgbClr val="1A8D48">
                      <a:alpha val="100000"/>
                    </a:srgbClr>
                  </a:gs>
                  <a:gs pos="78998">
                    <a:srgbClr val="0819FB">
                      <a:alpha val="100000"/>
                    </a:srgbClr>
                  </a:gs>
                  <a:gs pos="100000">
                    <a:srgbClr val="A603AB">
                      <a:alpha val="100000"/>
                    </a:srgbClr>
                  </a:gs>
                </a:gsLst>
                <a:lin ang="0" scaled="1"/>
                <a:tileRect/>
              </a:gradFill>
              <a:latin typeface="宋体" panose="02010600030101010101" pitchFamily="2" charset="-122"/>
              <a:ea typeface="宋体" panose="02010600030101010101" pitchFamily="2" charset="-122"/>
            </a:endParaRPr>
          </a:p>
        </p:txBody>
      </p:sp>
      <p:pic>
        <p:nvPicPr>
          <p:cNvPr id="9219" name="Picture 5" descr="images"/>
          <p:cNvPicPr>
            <a:picLocks noChangeAspect="1"/>
          </p:cNvPicPr>
          <p:nvPr/>
        </p:nvPicPr>
        <p:blipFill>
          <a:blip r:embed="rId2"/>
          <a:stretch>
            <a:fillRect/>
          </a:stretch>
        </p:blipFill>
        <p:spPr>
          <a:xfrm>
            <a:off x="2439670" y="1381760"/>
            <a:ext cx="1990090" cy="2820670"/>
          </a:xfrm>
          <a:prstGeom prst="rect">
            <a:avLst/>
          </a:prstGeom>
          <a:noFill/>
          <a:ln w="9525">
            <a:noFill/>
          </a:ln>
        </p:spPr>
      </p:pic>
      <p:sp>
        <p:nvSpPr>
          <p:cNvPr id="9220" name="Text Box 6"/>
          <p:cNvSpPr/>
          <p:nvPr/>
        </p:nvSpPr>
        <p:spPr>
          <a:xfrm>
            <a:off x="2721610" y="4337050"/>
            <a:ext cx="1426210" cy="368300"/>
          </a:xfrm>
          <a:prstGeom prst="rect">
            <a:avLst/>
          </a:prstGeom>
          <a:noFill/>
          <a:ln w="9525">
            <a:noFill/>
          </a:ln>
        </p:spPr>
        <p:txBody>
          <a:bodyPr wrap="none">
            <a:spAutoFit/>
          </a:bodyPr>
          <a:p>
            <a:pPr eaLnBrk="1" hangingPunct="1"/>
            <a:r>
              <a:rPr lang="zh-CN" altLang="en-US" b="1" dirty="0">
                <a:solidFill>
                  <a:schemeClr val="bg1"/>
                </a:solidFill>
                <a:latin typeface="微软雅黑" panose="020B0503020204020204" pitchFamily="34" charset="-122"/>
                <a:ea typeface="微软雅黑" panose="020B0503020204020204" pitchFamily="34" charset="-122"/>
                <a:sym typeface="Arial Unicode MS" panose="020B0604020202020204" charset="-122"/>
              </a:rPr>
              <a:t>威廉</a:t>
            </a:r>
            <a:r>
              <a:rPr lang="en-US" altLang="zh-CN" b="1" dirty="0">
                <a:solidFill>
                  <a:schemeClr val="bg1"/>
                </a:solidFill>
                <a:latin typeface="微软雅黑" panose="020B0503020204020204" pitchFamily="34" charset="-122"/>
                <a:ea typeface="微软雅黑" panose="020B0503020204020204" pitchFamily="34" charset="-122"/>
                <a:sym typeface="Arial Unicode MS" panose="020B0604020202020204" charset="-122"/>
              </a:rPr>
              <a:t>·</a:t>
            </a:r>
            <a:r>
              <a:rPr lang="zh-CN" altLang="en-US" b="1" dirty="0">
                <a:solidFill>
                  <a:schemeClr val="bg1"/>
                </a:solidFill>
                <a:latin typeface="微软雅黑" panose="020B0503020204020204" pitchFamily="34" charset="-122"/>
                <a:ea typeface="微软雅黑" panose="020B0503020204020204" pitchFamily="34" charset="-122"/>
                <a:sym typeface="Arial Unicode MS" panose="020B0604020202020204" charset="-122"/>
              </a:rPr>
              <a:t>肖克利</a:t>
            </a:r>
            <a:endParaRPr lang="zh-CN" altLang="en-US" dirty="0">
              <a:latin typeface="Arial" panose="020B0604020202020204" pitchFamily="34" charset="0"/>
              <a:sym typeface="Arial" panose="020B0604020202020204" pitchFamily="34" charset="0"/>
            </a:endParaRPr>
          </a:p>
        </p:txBody>
      </p:sp>
      <p:sp>
        <p:nvSpPr>
          <p:cNvPr id="9221" name="Text Box 23"/>
          <p:cNvSpPr/>
          <p:nvPr/>
        </p:nvSpPr>
        <p:spPr>
          <a:xfrm>
            <a:off x="885825" y="2373313"/>
            <a:ext cx="877888" cy="1828800"/>
          </a:xfrm>
          <a:prstGeom prst="rect">
            <a:avLst/>
          </a:prstGeom>
          <a:noFill/>
          <a:ln w="9525">
            <a:noFill/>
          </a:ln>
        </p:spPr>
        <p:txBody>
          <a:bodyPr>
            <a:spAutoFit/>
          </a:bodyPr>
          <a:p>
            <a:pPr eaLnBrk="1" hangingPunct="1">
              <a:spcBef>
                <a:spcPct val="50000"/>
              </a:spcBef>
            </a:pPr>
            <a:r>
              <a:rPr lang="zh-CN" altLang="en-US" b="1" dirty="0">
                <a:solidFill>
                  <a:schemeClr val="bg1"/>
                </a:solidFill>
                <a:latin typeface="Arial" panose="020B0604020202020204" pitchFamily="34" charset="0"/>
                <a:sym typeface="Arial" panose="020B0604020202020204" pitchFamily="34" charset="0"/>
              </a:rPr>
              <a:t>晶体管之父</a:t>
            </a:r>
            <a:endParaRPr lang="zh-CN" altLang="en-US" b="1" dirty="0">
              <a:solidFill>
                <a:schemeClr val="bg1"/>
              </a:solidFill>
              <a:latin typeface="Arial" panose="020B0604020202020204" pitchFamily="34" charset="0"/>
              <a:sym typeface="Arial" panose="020B0604020202020204" pitchFamily="34" charset="0"/>
            </a:endParaRPr>
          </a:p>
          <a:p>
            <a:pPr eaLnBrk="1" hangingPunct="1">
              <a:spcBef>
                <a:spcPct val="50000"/>
              </a:spcBef>
            </a:pPr>
            <a:endParaRPr lang="zh-CN" altLang="en-US" b="1" dirty="0">
              <a:solidFill>
                <a:schemeClr val="bg1"/>
              </a:solidFill>
              <a:latin typeface="Arial" panose="020B0604020202020204" pitchFamily="34" charset="0"/>
              <a:sym typeface="Arial" panose="020B0604020202020204" pitchFamily="34" charset="0"/>
            </a:endParaRPr>
          </a:p>
        </p:txBody>
      </p:sp>
      <p:pic>
        <p:nvPicPr>
          <p:cNvPr id="9222" name="Picture 10" descr="1954_first_prod_si_q"/>
          <p:cNvPicPr>
            <a:picLocks noChangeAspect="1"/>
          </p:cNvPicPr>
          <p:nvPr/>
        </p:nvPicPr>
        <p:blipFill>
          <a:blip r:embed="rId3"/>
          <a:stretch>
            <a:fillRect/>
          </a:stretch>
        </p:blipFill>
        <p:spPr>
          <a:xfrm>
            <a:off x="6292215" y="1381760"/>
            <a:ext cx="2556510" cy="2856230"/>
          </a:xfrm>
          <a:prstGeom prst="rect">
            <a:avLst/>
          </a:prstGeom>
          <a:noFill/>
          <a:ln w="9525">
            <a:noFill/>
          </a:ln>
        </p:spPr>
      </p:pic>
      <p:sp>
        <p:nvSpPr>
          <p:cNvPr id="9223" name="Text Box 22"/>
          <p:cNvSpPr/>
          <p:nvPr/>
        </p:nvSpPr>
        <p:spPr>
          <a:xfrm>
            <a:off x="6774180" y="4336733"/>
            <a:ext cx="1783080" cy="368300"/>
          </a:xfrm>
          <a:prstGeom prst="rect">
            <a:avLst/>
          </a:prstGeom>
          <a:noFill/>
          <a:ln w="9525">
            <a:noFill/>
          </a:ln>
        </p:spPr>
        <p:txBody>
          <a:bodyPr wrap="none">
            <a:spAutoFit/>
          </a:bodyPr>
          <a:p>
            <a:pPr eaLnBrk="1" hangingPunct="1"/>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第一代硅晶体管</a:t>
            </a:r>
            <a:endPar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224" name="矩形 7"/>
          <p:cNvSpPr/>
          <p:nvPr/>
        </p:nvSpPr>
        <p:spPr>
          <a:xfrm>
            <a:off x="778510" y="5003165"/>
            <a:ext cx="10634980" cy="1198880"/>
          </a:xfrm>
          <a:prstGeom prst="rect">
            <a:avLst/>
          </a:prstGeom>
          <a:noFill/>
          <a:ln w="9525">
            <a:noFill/>
          </a:ln>
        </p:spPr>
        <p:txBody>
          <a:bodyPr wrap="square">
            <a:spAutoFit/>
          </a:bodyPr>
          <a:p>
            <a:r>
              <a:rPr lang="en-US" altLang="zh-CN" sz="2000" dirty="0">
                <a:solidFill>
                  <a:srgbClr val="FFFFFF"/>
                </a:solidFill>
                <a:latin typeface="Tahoma" panose="020B0604030504040204" pitchFamily="34" charset="0"/>
                <a:sym typeface="Constantia" panose="02030602050306030303" pitchFamily="18" charset="0"/>
              </a:rPr>
              <a:t> </a:t>
            </a:r>
            <a:r>
              <a:rPr lang="en-US" altLang="zh-CN" sz="2000" b="1" dirty="0">
                <a:solidFill>
                  <a:srgbClr val="FFFFFF"/>
                </a:solidFill>
                <a:latin typeface="微软雅黑" panose="020B0503020204020204" pitchFamily="34" charset="-122"/>
                <a:ea typeface="微软雅黑" panose="020B0503020204020204" pitchFamily="34" charset="-122"/>
                <a:sym typeface="Constantia" panose="02030602050306030303" pitchFamily="18" charset="0"/>
              </a:rPr>
              <a:t>    </a:t>
            </a:r>
            <a:r>
              <a:rPr lang="en-US" altLang="zh-CN" sz="2400" b="1" dirty="0">
                <a:solidFill>
                  <a:srgbClr val="FFFFFF"/>
                </a:solidFill>
                <a:latin typeface="微软雅黑" panose="020B0503020204020204" pitchFamily="34" charset="-122"/>
                <a:ea typeface="微软雅黑" panose="020B0503020204020204" pitchFamily="34" charset="-122"/>
                <a:sym typeface="Constantia" panose="02030602050306030303" pitchFamily="18" charset="0"/>
              </a:rPr>
              <a:t>   </a:t>
            </a:r>
            <a:r>
              <a:rPr lang="zh-CN" altLang="en-US" sz="2400" b="1" dirty="0">
                <a:solidFill>
                  <a:srgbClr val="FFFFFF"/>
                </a:solidFill>
                <a:latin typeface="微软雅黑" panose="020B0503020204020204" pitchFamily="34" charset="-122"/>
                <a:ea typeface="微软雅黑" panose="020B0503020204020204" pitchFamily="34" charset="-122"/>
                <a:sym typeface="华文新魏" panose="02010800040101010101" pitchFamily="2" charset="-122"/>
              </a:rPr>
              <a:t>随着晶体管技术日趋成熟，逐渐地，晶体管开始替代电子管成为制造计算机的主要构件。    因为晶体管不仅能实现电子管的功能，又具有尺寸小、重量轻、寿命长、效率高、发热少、功耗低等优点。</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filter="fade">
                                      <p:cBhvr>
                                        <p:cTn id="7" dur="500"/>
                                        <p:tgtEl>
                                          <p:spTgt spid="92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21"/>
                                        </p:tgtEl>
                                        <p:attrNameLst>
                                          <p:attrName>style.visibility</p:attrName>
                                        </p:attrNameLst>
                                      </p:cBhvr>
                                      <p:to>
                                        <p:strVal val="visible"/>
                                      </p:to>
                                    </p:set>
                                    <p:animEffect filter="fade">
                                      <p:cBhvr>
                                        <p:cTn id="10" dur="500"/>
                                        <p:tgtEl>
                                          <p:spTgt spid="92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220"/>
                                        </p:tgtEl>
                                        <p:attrNameLst>
                                          <p:attrName>style.visibility</p:attrName>
                                        </p:attrNameLst>
                                      </p:cBhvr>
                                      <p:to>
                                        <p:strVal val="visible"/>
                                      </p:to>
                                    </p:set>
                                    <p:animEffect filter="fade">
                                      <p:cBhvr>
                                        <p:cTn id="13" dur="500"/>
                                        <p:tgtEl>
                                          <p:spTgt spid="922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222"/>
                                        </p:tgtEl>
                                        <p:attrNameLst>
                                          <p:attrName>style.visibility</p:attrName>
                                        </p:attrNameLst>
                                      </p:cBhvr>
                                      <p:to>
                                        <p:strVal val="visible"/>
                                      </p:to>
                                    </p:set>
                                    <p:animEffect filter="fade">
                                      <p:cBhvr>
                                        <p:cTn id="18" dur="500"/>
                                        <p:tgtEl>
                                          <p:spTgt spid="922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23"/>
                                        </p:tgtEl>
                                        <p:attrNameLst>
                                          <p:attrName>style.visibility</p:attrName>
                                        </p:attrNameLst>
                                      </p:cBhvr>
                                      <p:to>
                                        <p:strVal val="visible"/>
                                      </p:to>
                                    </p:set>
                                    <p:animEffect filter="fade">
                                      <p:cBhvr>
                                        <p:cTn id="21" dur="500"/>
                                        <p:tgtEl>
                                          <p:spTgt spid="9223"/>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9224"/>
                                        </p:tgtEl>
                                        <p:attrNameLst>
                                          <p:attrName>style.visibility</p:attrName>
                                        </p:attrNameLst>
                                      </p:cBhvr>
                                      <p:to>
                                        <p:strVal val="visible"/>
                                      </p:to>
                                    </p:set>
                                    <p:animEffect filter="barn(inVertical)">
                                      <p:cBhvr>
                                        <p:cTn id="26" dur="500"/>
                                        <p:tgtEl>
                                          <p:spTgt spid="9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ldLvl="0"/>
      <p:bldP spid="9221" grpId="0" bldLvl="0"/>
      <p:bldP spid="9223" grpId="0" bldLvl="0"/>
      <p:bldP spid="9224" grpId="0" bldLvl="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3"/>
          <p:cNvPicPr>
            <a:picLocks noChangeAspect="1"/>
          </p:cNvPicPr>
          <p:nvPr/>
        </p:nvPicPr>
        <p:blipFill>
          <a:blip r:embed="rId1"/>
          <a:stretch>
            <a:fillRect/>
          </a:stretch>
        </p:blipFill>
        <p:spPr>
          <a:xfrm>
            <a:off x="0" y="0"/>
            <a:ext cx="12192000" cy="6858000"/>
          </a:xfrm>
          <a:prstGeom prst="rect">
            <a:avLst/>
          </a:prstGeom>
          <a:solidFill>
            <a:srgbClr val="060517"/>
          </a:solidFill>
          <a:ln w="9525">
            <a:noFill/>
          </a:ln>
        </p:spPr>
      </p:pic>
      <p:sp>
        <p:nvSpPr>
          <p:cNvPr id="5125" name="Freeform 177"/>
          <p:cNvSpPr>
            <a:spLocks noEditPoints="1"/>
          </p:cNvSpPr>
          <p:nvPr/>
        </p:nvSpPr>
        <p:spPr>
          <a:xfrm>
            <a:off x="10833100" y="5834380"/>
            <a:ext cx="1196975" cy="1023620"/>
          </a:xfrm>
          <a:custGeom>
            <a:avLst/>
            <a:gdLst/>
            <a:ahLst/>
            <a:cxnLst>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chemeClr val="bg1">
              <a:alpha val="100000"/>
            </a:schemeClr>
          </a:solidFill>
          <a:ln w="9525">
            <a:noFill/>
          </a:ln>
        </p:spPr>
        <p:txBody>
          <a:bodyPr/>
          <a:p>
            <a:endParaRPr lang="zh-CN" altLang="en-US"/>
          </a:p>
        </p:txBody>
      </p:sp>
      <p:sp>
        <p:nvSpPr>
          <p:cNvPr id="23554" name="WordArt 6"/>
          <p:cNvSpPr>
            <a:spLocks noTextEdit="1"/>
          </p:cNvSpPr>
          <p:nvPr/>
        </p:nvSpPr>
        <p:spPr>
          <a:xfrm>
            <a:off x="3719830" y="522605"/>
            <a:ext cx="4751388" cy="576263"/>
          </a:xfrm>
          <a:prstGeom prst="rect">
            <a:avLst/>
          </a:prstGeom>
        </p:spPr>
        <p:txBody>
          <a:bodyPr wrap="none" fromWordArt="1">
            <a:prstTxWarp prst="textPlain">
              <a:avLst>
                <a:gd name="adj" fmla="val 50000"/>
              </a:avLst>
            </a:prstTxWarp>
            <a:normAutofit fontScale="90000" lnSpcReduction="10000"/>
          </a:bodyPr>
          <a:p>
            <a:pPr algn="ctr"/>
            <a:r>
              <a:rPr lang="zh-CN" altLang="en-US" sz="3600" b="1">
                <a:ln w="12700" cap="flat" cmpd="sng">
                  <a:solidFill>
                    <a:srgbClr val="EAEAEA"/>
                  </a:solidFill>
                  <a:prstDash val="solid"/>
                  <a:headEnd type="none" w="med" len="med"/>
                  <a:tailEnd type="none" w="med" len="med"/>
                </a:ln>
                <a:gradFill rotWithShape="1">
                  <a:gsLst>
                    <a:gs pos="0">
                      <a:srgbClr val="A603AB">
                        <a:alpha val="100000"/>
                      </a:srgbClr>
                    </a:gs>
                    <a:gs pos="12000">
                      <a:srgbClr val="E81766">
                        <a:alpha val="100000"/>
                      </a:srgbClr>
                    </a:gs>
                    <a:gs pos="26999">
                      <a:srgbClr val="EE3F17">
                        <a:alpha val="100000"/>
                      </a:srgbClr>
                    </a:gs>
                    <a:gs pos="48000">
                      <a:srgbClr val="FFFF00">
                        <a:alpha val="100000"/>
                      </a:srgbClr>
                    </a:gs>
                    <a:gs pos="64998">
                      <a:srgbClr val="1A8D48">
                        <a:alpha val="100000"/>
                      </a:srgbClr>
                    </a:gs>
                    <a:gs pos="78998">
                      <a:srgbClr val="0819FB">
                        <a:alpha val="100000"/>
                      </a:srgbClr>
                    </a:gs>
                    <a:gs pos="100000">
                      <a:srgbClr val="A603AB">
                        <a:alpha val="100000"/>
                      </a:srgbClr>
                    </a:gs>
                  </a:gsLst>
                  <a:lin ang="0" scaled="1"/>
                  <a:tileRect/>
                </a:gradFill>
                <a:latin typeface="宋体" panose="02010600030101010101" pitchFamily="2" charset="-122"/>
                <a:ea typeface="宋体" panose="02010600030101010101" pitchFamily="2" charset="-122"/>
              </a:rPr>
              <a:t>第二代晶体管计算机</a:t>
            </a:r>
            <a:endParaRPr lang="zh-CN" altLang="en-US" sz="3600" b="1">
              <a:ln w="12700" cap="flat" cmpd="sng">
                <a:solidFill>
                  <a:srgbClr val="EAEAEA"/>
                </a:solidFill>
                <a:prstDash val="solid"/>
                <a:headEnd type="none" w="med" len="med"/>
                <a:tailEnd type="none" w="med" len="med"/>
              </a:ln>
              <a:gradFill rotWithShape="1">
                <a:gsLst>
                  <a:gs pos="0">
                    <a:srgbClr val="A603AB">
                      <a:alpha val="100000"/>
                    </a:srgbClr>
                  </a:gs>
                  <a:gs pos="12000">
                    <a:srgbClr val="E81766">
                      <a:alpha val="100000"/>
                    </a:srgbClr>
                  </a:gs>
                  <a:gs pos="26999">
                    <a:srgbClr val="EE3F17">
                      <a:alpha val="100000"/>
                    </a:srgbClr>
                  </a:gs>
                  <a:gs pos="48000">
                    <a:srgbClr val="FFFF00">
                      <a:alpha val="100000"/>
                    </a:srgbClr>
                  </a:gs>
                  <a:gs pos="64998">
                    <a:srgbClr val="1A8D48">
                      <a:alpha val="100000"/>
                    </a:srgbClr>
                  </a:gs>
                  <a:gs pos="78998">
                    <a:srgbClr val="0819FB">
                      <a:alpha val="100000"/>
                    </a:srgbClr>
                  </a:gs>
                  <a:gs pos="100000">
                    <a:srgbClr val="A603AB">
                      <a:alpha val="100000"/>
                    </a:srgbClr>
                  </a:gs>
                </a:gsLst>
                <a:lin ang="0" scaled="1"/>
                <a:tileRect/>
              </a:gradFill>
              <a:latin typeface="宋体" panose="02010600030101010101" pitchFamily="2" charset="-122"/>
              <a:ea typeface="宋体" panose="02010600030101010101" pitchFamily="2" charset="-122"/>
            </a:endParaRPr>
          </a:p>
        </p:txBody>
      </p:sp>
      <p:sp>
        <p:nvSpPr>
          <p:cNvPr id="11267" name="Text Box 7"/>
          <p:cNvSpPr/>
          <p:nvPr/>
        </p:nvSpPr>
        <p:spPr>
          <a:xfrm>
            <a:off x="304800" y="1682115"/>
            <a:ext cx="7239000" cy="583565"/>
          </a:xfrm>
          <a:prstGeom prst="rect">
            <a:avLst/>
          </a:prstGeom>
          <a:noFill/>
          <a:ln w="9525">
            <a:noFill/>
          </a:ln>
        </p:spPr>
        <p:txBody>
          <a:bodyPr>
            <a:spAutoFit/>
          </a:bodyPr>
          <a:p>
            <a:pPr eaLnBrk="1" hangingPunct="1">
              <a:spcBef>
                <a:spcPct val="50000"/>
              </a:spcBef>
            </a:pPr>
            <a:r>
              <a:rPr lang="en-US" altLang="zh-CN" sz="3200" b="1" dirty="0">
                <a:solidFill>
                  <a:schemeClr val="bg1"/>
                </a:solidFill>
                <a:latin typeface="微软雅黑" panose="020B0503020204020204" pitchFamily="34" charset="-122"/>
                <a:ea typeface="微软雅黑" panose="020B0503020204020204" pitchFamily="34" charset="-122"/>
                <a:sym typeface="华文新魏" panose="02010800040101010101" pitchFamily="2" charset="-122"/>
              </a:rPr>
              <a:t>1</a:t>
            </a:r>
            <a:r>
              <a:rPr lang="zh-CN" altLang="en-US" sz="3200" b="1" dirty="0">
                <a:solidFill>
                  <a:schemeClr val="bg1"/>
                </a:solidFill>
                <a:latin typeface="微软雅黑" panose="020B0503020204020204" pitchFamily="34" charset="-122"/>
                <a:ea typeface="微软雅黑" panose="020B0503020204020204" pitchFamily="34" charset="-122"/>
                <a:sym typeface="华文新魏" panose="02010800040101010101" pitchFamily="2" charset="-122"/>
              </a:rPr>
              <a:t>、晶体管计算机的优势</a:t>
            </a:r>
            <a:endParaRPr lang="zh-CN" altLang="en-US" sz="3200" b="1" dirty="0">
              <a:solidFill>
                <a:schemeClr val="bg1"/>
              </a:solidFill>
              <a:latin typeface="微软雅黑" panose="020B0503020204020204" pitchFamily="34" charset="-122"/>
              <a:ea typeface="微软雅黑" panose="020B0503020204020204" pitchFamily="34" charset="-122"/>
              <a:sym typeface="华文新魏" panose="02010800040101010101" pitchFamily="2" charset="-122"/>
            </a:endParaRPr>
          </a:p>
        </p:txBody>
      </p:sp>
      <p:sp>
        <p:nvSpPr>
          <p:cNvPr id="11268" name="Rectangle 8"/>
          <p:cNvSpPr/>
          <p:nvPr/>
        </p:nvSpPr>
        <p:spPr>
          <a:xfrm>
            <a:off x="914400" y="2359978"/>
            <a:ext cx="6400800" cy="427037"/>
          </a:xfrm>
          <a:prstGeom prst="rect">
            <a:avLst/>
          </a:prstGeom>
          <a:noFill/>
          <a:ln w="9525">
            <a:noFill/>
          </a:ln>
        </p:spPr>
        <p:txBody>
          <a:bodyPr anchor="ctr"/>
          <a:p>
            <a:r>
              <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尺寸小、重量轻、寿命长、效率高、发热少、功耗低等</a:t>
            </a:r>
            <a:endPar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269" name="Text Box 9"/>
          <p:cNvSpPr/>
          <p:nvPr/>
        </p:nvSpPr>
        <p:spPr>
          <a:xfrm>
            <a:off x="831850" y="3827145"/>
            <a:ext cx="7467600" cy="1270000"/>
          </a:xfrm>
          <a:prstGeom prst="rect">
            <a:avLst/>
          </a:prstGeom>
          <a:noFill/>
          <a:ln w="9525">
            <a:noFill/>
          </a:ln>
        </p:spPr>
        <p:txBody>
          <a:bodyPr anchor="ctr"/>
          <a:p>
            <a:pPr eaLnBrk="1" hangingPunct="1"/>
            <a:r>
              <a:rPr lang="en-US" altLang="zh-CN" sz="2000" b="1" dirty="0">
                <a:solidFill>
                  <a:schemeClr val="bg1"/>
                </a:solidFill>
                <a:latin typeface="微软雅黑" panose="020B0503020204020204" pitchFamily="34" charset="-122"/>
                <a:ea typeface="微软雅黑" panose="020B0503020204020204" pitchFamily="34" charset="-122"/>
              </a:rPr>
              <a:t>1</a:t>
            </a:r>
            <a:r>
              <a:rPr lang="zh-CN" altLang="en-US" sz="2000" b="1" dirty="0">
                <a:solidFill>
                  <a:schemeClr val="bg1"/>
                </a:solidFill>
                <a:latin typeface="微软雅黑" panose="020B0503020204020204" pitchFamily="34" charset="-122"/>
                <a:ea typeface="微软雅黑" panose="020B0503020204020204" pitchFamily="34" charset="-122"/>
              </a:rPr>
              <a:t>）逻辑元件逐步由电子管改为晶体管</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1" hangingPunct="1"/>
            <a:r>
              <a:rPr lang="en-US" altLang="zh-CN" sz="2000" b="1" dirty="0">
                <a:solidFill>
                  <a:schemeClr val="bg1"/>
                </a:solidFill>
                <a:latin typeface="微软雅黑" panose="020B0503020204020204" pitchFamily="34" charset="-122"/>
                <a:ea typeface="微软雅黑" panose="020B0503020204020204" pitchFamily="34" charset="-122"/>
              </a:rPr>
              <a:t>2</a:t>
            </a:r>
            <a:r>
              <a:rPr lang="zh-CN" altLang="en-US" sz="2000" b="1" dirty="0">
                <a:solidFill>
                  <a:schemeClr val="bg1"/>
                </a:solidFill>
                <a:latin typeface="微软雅黑" panose="020B0503020204020204" pitchFamily="34" charset="-122"/>
                <a:ea typeface="微软雅黑" panose="020B0503020204020204" pitchFamily="34" charset="-122"/>
              </a:rPr>
              <a:t>）内存所使用的器件大都使用铁氧磁性材料制成的磁芯存储器</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1" hangingPunct="1"/>
            <a:r>
              <a:rPr lang="en-US" altLang="zh-CN" sz="2000" b="1" dirty="0">
                <a:solidFill>
                  <a:schemeClr val="bg1"/>
                </a:solidFill>
                <a:latin typeface="微软雅黑" panose="020B0503020204020204" pitchFamily="34" charset="-122"/>
                <a:ea typeface="微软雅黑" panose="020B0503020204020204" pitchFamily="34" charset="-122"/>
              </a:rPr>
              <a:t>3</a:t>
            </a:r>
            <a:r>
              <a:rPr lang="zh-CN" altLang="en-US" sz="2000" b="1" dirty="0">
                <a:solidFill>
                  <a:schemeClr val="bg1"/>
                </a:solidFill>
                <a:latin typeface="微软雅黑" panose="020B0503020204020204" pitchFamily="34" charset="-122"/>
                <a:ea typeface="微软雅黑" panose="020B0503020204020204" pitchFamily="34" charset="-122"/>
              </a:rPr>
              <a:t>）外存储器有了磁盘、磁带</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1" hangingPunct="1"/>
            <a:r>
              <a:rPr lang="en-US" altLang="zh-CN" sz="2000" b="1" dirty="0">
                <a:solidFill>
                  <a:schemeClr val="bg1"/>
                </a:solidFill>
                <a:latin typeface="微软雅黑" panose="020B0503020204020204" pitchFamily="34" charset="-122"/>
                <a:ea typeface="微软雅黑" panose="020B0503020204020204" pitchFamily="34" charset="-122"/>
              </a:rPr>
              <a:t>4</a:t>
            </a:r>
            <a:r>
              <a:rPr lang="zh-CN" altLang="en-US" sz="2000" b="1" dirty="0">
                <a:solidFill>
                  <a:schemeClr val="bg1"/>
                </a:solidFill>
                <a:latin typeface="微软雅黑" panose="020B0503020204020204" pitchFamily="34" charset="-122"/>
                <a:ea typeface="微软雅黑" panose="020B0503020204020204" pitchFamily="34" charset="-122"/>
              </a:rPr>
              <a:t>）运算速度大到每秒几十万次，内存容量扩大到几十</a:t>
            </a:r>
            <a:r>
              <a:rPr lang="en-US" altLang="zh-CN" sz="2000" b="1" dirty="0">
                <a:solidFill>
                  <a:schemeClr val="bg1"/>
                </a:solidFill>
                <a:latin typeface="微软雅黑" panose="020B0503020204020204" pitchFamily="34" charset="-122"/>
                <a:ea typeface="微软雅黑" panose="020B0503020204020204" pitchFamily="34" charset="-122"/>
              </a:rPr>
              <a:t>KB</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1270" name="Text Box 13"/>
          <p:cNvSpPr/>
          <p:nvPr/>
        </p:nvSpPr>
        <p:spPr>
          <a:xfrm>
            <a:off x="603250" y="5364480"/>
            <a:ext cx="9920605" cy="706755"/>
          </a:xfrm>
          <a:prstGeom prst="rect">
            <a:avLst/>
          </a:prstGeom>
          <a:noFill/>
          <a:ln w="9525">
            <a:noFill/>
          </a:ln>
        </p:spPr>
        <p:txBody>
          <a:bodyPr wrap="square">
            <a:spAutoFit/>
          </a:bodyPr>
          <a:p>
            <a:pPr eaLnBrk="1" hangingPunct="1">
              <a:spcBef>
                <a:spcPct val="50000"/>
              </a:spcBef>
            </a:pPr>
            <a:r>
              <a:rPr lang="zh-CN" altLang="en-US" sz="2000" b="1" dirty="0">
                <a:solidFill>
                  <a:schemeClr val="bg1"/>
                </a:solidFill>
                <a:latin typeface="宋体" panose="02010600030101010101" pitchFamily="2" charset="-122"/>
                <a:sym typeface="宋体" panose="02010600030101010101" pitchFamily="2" charset="-122"/>
              </a:rPr>
              <a:t>   期间伴随出现了打印机，而且开发了一些高级语言，出现了</a:t>
            </a:r>
            <a:r>
              <a:rPr lang="en-US" altLang="zh-CN" sz="2000" b="1" dirty="0">
                <a:solidFill>
                  <a:schemeClr val="bg1"/>
                </a:solidFill>
                <a:latin typeface="宋体" panose="02010600030101010101" pitchFamily="2" charset="-122"/>
                <a:sym typeface="宋体" panose="02010600030101010101" pitchFamily="2" charset="-122"/>
              </a:rPr>
              <a:t>FORTRAN</a:t>
            </a:r>
            <a:r>
              <a:rPr lang="zh-CN" altLang="en-US" sz="2000" b="1" dirty="0">
                <a:solidFill>
                  <a:schemeClr val="bg1"/>
                </a:solidFill>
                <a:latin typeface="宋体" panose="02010600030101010101" pitchFamily="2" charset="-122"/>
                <a:sym typeface="宋体" panose="02010600030101010101" pitchFamily="2" charset="-122"/>
              </a:rPr>
              <a:t>、</a:t>
            </a:r>
            <a:r>
              <a:rPr lang="en-US" altLang="zh-CN" sz="2000" b="1" dirty="0">
                <a:solidFill>
                  <a:schemeClr val="bg1"/>
                </a:solidFill>
                <a:latin typeface="宋体" panose="02010600030101010101" pitchFamily="2" charset="-122"/>
                <a:sym typeface="宋体" panose="02010600030101010101" pitchFamily="2" charset="-122"/>
              </a:rPr>
              <a:t>COBOL</a:t>
            </a:r>
            <a:r>
              <a:rPr lang="zh-CN" altLang="en-US" sz="2000" b="1" dirty="0">
                <a:solidFill>
                  <a:schemeClr val="bg1"/>
                </a:solidFill>
                <a:latin typeface="宋体" panose="02010600030101010101" pitchFamily="2" charset="-122"/>
                <a:sym typeface="宋体" panose="02010600030101010101" pitchFamily="2" charset="-122"/>
              </a:rPr>
              <a:t>、</a:t>
            </a:r>
            <a:r>
              <a:rPr lang="en-US" altLang="zh-CN" sz="2000" b="1" dirty="0">
                <a:solidFill>
                  <a:schemeClr val="bg1"/>
                </a:solidFill>
                <a:latin typeface="宋体" panose="02010600030101010101" pitchFamily="2" charset="-122"/>
                <a:sym typeface="宋体" panose="02010600030101010101" pitchFamily="2" charset="-122"/>
              </a:rPr>
              <a:t>ALGOL</a:t>
            </a:r>
            <a:r>
              <a:rPr lang="zh-CN" altLang="en-US" sz="2000" b="1" dirty="0">
                <a:solidFill>
                  <a:schemeClr val="bg1"/>
                </a:solidFill>
                <a:latin typeface="宋体" panose="02010600030101010101" pitchFamily="2" charset="-122"/>
                <a:sym typeface="宋体" panose="02010600030101010101" pitchFamily="2" charset="-122"/>
              </a:rPr>
              <a:t>等高级语言，软件产业也由此产生。</a:t>
            </a:r>
            <a:endParaRPr lang="zh-CN" altLang="en-US" sz="2000" b="1" dirty="0">
              <a:solidFill>
                <a:schemeClr val="bg1"/>
              </a:solidFill>
              <a:latin typeface="宋体" panose="02010600030101010101" pitchFamily="2" charset="-122"/>
              <a:sym typeface="宋体" panose="02010600030101010101" pitchFamily="2" charset="-122"/>
            </a:endParaRPr>
          </a:p>
        </p:txBody>
      </p:sp>
      <p:sp>
        <p:nvSpPr>
          <p:cNvPr id="11271" name="Text Box 7"/>
          <p:cNvSpPr/>
          <p:nvPr/>
        </p:nvSpPr>
        <p:spPr>
          <a:xfrm>
            <a:off x="304800" y="3015933"/>
            <a:ext cx="7239000" cy="583565"/>
          </a:xfrm>
          <a:prstGeom prst="rect">
            <a:avLst/>
          </a:prstGeom>
          <a:noFill/>
          <a:ln w="9525">
            <a:noFill/>
          </a:ln>
        </p:spPr>
        <p:txBody>
          <a:bodyPr>
            <a:spAutoFit/>
          </a:bodyPr>
          <a:p>
            <a:pPr eaLnBrk="1" hangingPunct="1">
              <a:spcBef>
                <a:spcPct val="50000"/>
              </a:spcBef>
            </a:pPr>
            <a:r>
              <a:rPr lang="zh-CN" altLang="en-US" sz="3200" b="1" dirty="0">
                <a:solidFill>
                  <a:schemeClr val="bg1"/>
                </a:solidFill>
                <a:latin typeface="微软雅黑" panose="020B0503020204020204" pitchFamily="34" charset="-122"/>
                <a:ea typeface="微软雅黑" panose="020B0503020204020204" pitchFamily="34" charset="-122"/>
                <a:sym typeface="华文新魏" panose="02010800040101010101" pitchFamily="2" charset="-122"/>
              </a:rPr>
              <a:t>2、晶体管计算机的基本特征</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filter="barn(inVertical)">
                                      <p:cBhvr>
                                        <p:cTn id="7" dur="500"/>
                                        <p:tgtEl>
                                          <p:spTgt spid="112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8"/>
                                        </p:tgtEl>
                                        <p:attrNameLst>
                                          <p:attrName>style.visibility</p:attrName>
                                        </p:attrNameLst>
                                      </p:cBhvr>
                                      <p:to>
                                        <p:strVal val="visible"/>
                                      </p:to>
                                    </p:set>
                                    <p:animEffect filter="fade">
                                      <p:cBhvr>
                                        <p:cTn id="12" dur="500"/>
                                        <p:tgtEl>
                                          <p:spTgt spid="1126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1271"/>
                                        </p:tgtEl>
                                        <p:attrNameLst>
                                          <p:attrName>style.visibility</p:attrName>
                                        </p:attrNameLst>
                                      </p:cBhvr>
                                      <p:to>
                                        <p:strVal val="visible"/>
                                      </p:to>
                                    </p:set>
                                    <p:animEffect filter="fade">
                                      <p:cBhvr>
                                        <p:cTn id="17" dur="1000"/>
                                        <p:tgtEl>
                                          <p:spTgt spid="11271"/>
                                        </p:tgtEl>
                                      </p:cBhvr>
                                    </p:animEffect>
                                    <p:anim calcmode="lin" valueType="num">
                                      <p:cBhvr>
                                        <p:cTn id="18" dur="1000" fill="hold"/>
                                        <p:tgtEl>
                                          <p:spTgt spid="11271"/>
                                        </p:tgtEl>
                                        <p:attrNameLst>
                                          <p:attrName>ppt_x</p:attrName>
                                        </p:attrNameLst>
                                      </p:cBhvr>
                                      <p:tavLst>
                                        <p:tav tm="0">
                                          <p:val>
                                            <p:strVal val="#ppt_x"/>
                                          </p:val>
                                        </p:tav>
                                        <p:tav tm="100000">
                                          <p:val>
                                            <p:strVal val="#ppt_x"/>
                                          </p:val>
                                        </p:tav>
                                      </p:tavLst>
                                    </p:anim>
                                    <p:anim calcmode="lin" valueType="num">
                                      <p:cBhvr>
                                        <p:cTn id="19" dur="1000" fill="hold"/>
                                        <p:tgtEl>
                                          <p:spTgt spid="1127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1269">
                                            <p:txEl>
                                              <p:charRg st="0" end="18"/>
                                            </p:txEl>
                                          </p:spTgt>
                                        </p:tgtEl>
                                        <p:attrNameLst>
                                          <p:attrName>style.visibility</p:attrName>
                                        </p:attrNameLst>
                                      </p:cBhvr>
                                      <p:to>
                                        <p:strVal val="visible"/>
                                      </p:to>
                                    </p:set>
                                    <p:animEffect filter="barn(inVertical)">
                                      <p:cBhvr>
                                        <p:cTn id="24" dur="500"/>
                                        <p:tgtEl>
                                          <p:spTgt spid="11269">
                                            <p:txEl>
                                              <p:charRg st="0" end="1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1269">
                                            <p:txEl>
                                              <p:charRg st="18" end="47"/>
                                            </p:txEl>
                                          </p:spTgt>
                                        </p:tgtEl>
                                        <p:attrNameLst>
                                          <p:attrName>style.visibility</p:attrName>
                                        </p:attrNameLst>
                                      </p:cBhvr>
                                      <p:to>
                                        <p:strVal val="visible"/>
                                      </p:to>
                                    </p:set>
                                    <p:animEffect filter="barn(inVertical)">
                                      <p:cBhvr>
                                        <p:cTn id="29" dur="500"/>
                                        <p:tgtEl>
                                          <p:spTgt spid="11269">
                                            <p:txEl>
                                              <p:charRg st="18" end="4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11269">
                                            <p:txEl>
                                              <p:charRg st="47" end="61"/>
                                            </p:txEl>
                                          </p:spTgt>
                                        </p:tgtEl>
                                        <p:attrNameLst>
                                          <p:attrName>style.visibility</p:attrName>
                                        </p:attrNameLst>
                                      </p:cBhvr>
                                      <p:to>
                                        <p:strVal val="visible"/>
                                      </p:to>
                                    </p:set>
                                    <p:animEffect filter="barn(inVertical)">
                                      <p:cBhvr>
                                        <p:cTn id="34" dur="500"/>
                                        <p:tgtEl>
                                          <p:spTgt spid="11269">
                                            <p:txEl>
                                              <p:charRg st="47" end="6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1269">
                                            <p:txEl>
                                              <p:charRg st="61" end="88"/>
                                            </p:txEl>
                                          </p:spTgt>
                                        </p:tgtEl>
                                        <p:attrNameLst>
                                          <p:attrName>style.visibility</p:attrName>
                                        </p:attrNameLst>
                                      </p:cBhvr>
                                      <p:to>
                                        <p:strVal val="visible"/>
                                      </p:to>
                                    </p:set>
                                    <p:animEffect filter="barn(inVertical)">
                                      <p:cBhvr>
                                        <p:cTn id="39" dur="500"/>
                                        <p:tgtEl>
                                          <p:spTgt spid="11269">
                                            <p:txEl>
                                              <p:charRg st="61" end="8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1270"/>
                                        </p:tgtEl>
                                        <p:attrNameLst>
                                          <p:attrName>style.visibility</p:attrName>
                                        </p:attrNameLst>
                                      </p:cBhvr>
                                      <p:to>
                                        <p:strVal val="visible"/>
                                      </p:to>
                                    </p:set>
                                    <p:animEffect filter="wipe(down)">
                                      <p:cBhvr>
                                        <p:cTn id="44" dur="500"/>
                                        <p:tgtEl>
                                          <p:spTgt spid="1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ldLvl="0"/>
      <p:bldP spid="11268" grpId="0" bldLvl="0"/>
      <p:bldP spid="11270" grpId="0" bldLvl="0"/>
      <p:bldP spid="11271" grpId="0" bldLvl="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3"/>
          <p:cNvPicPr>
            <a:picLocks noChangeAspect="1"/>
          </p:cNvPicPr>
          <p:nvPr/>
        </p:nvPicPr>
        <p:blipFill>
          <a:blip r:embed="rId1"/>
          <a:stretch>
            <a:fillRect/>
          </a:stretch>
        </p:blipFill>
        <p:spPr>
          <a:xfrm>
            <a:off x="0" y="0"/>
            <a:ext cx="12192000" cy="6858000"/>
          </a:xfrm>
          <a:prstGeom prst="rect">
            <a:avLst/>
          </a:prstGeom>
          <a:solidFill>
            <a:srgbClr val="060517"/>
          </a:solidFill>
          <a:ln w="9525">
            <a:noFill/>
          </a:ln>
        </p:spPr>
      </p:pic>
      <p:sp>
        <p:nvSpPr>
          <p:cNvPr id="5125" name="Freeform 177"/>
          <p:cNvSpPr>
            <a:spLocks noEditPoints="1"/>
          </p:cNvSpPr>
          <p:nvPr/>
        </p:nvSpPr>
        <p:spPr>
          <a:xfrm>
            <a:off x="10833100" y="5834380"/>
            <a:ext cx="1196975" cy="1023620"/>
          </a:xfrm>
          <a:custGeom>
            <a:avLst/>
            <a:gdLst/>
            <a:ahLst/>
            <a:cxnLst>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chemeClr val="bg1">
              <a:alpha val="100000"/>
            </a:schemeClr>
          </a:solidFill>
          <a:ln w="9525">
            <a:noFill/>
          </a:ln>
        </p:spPr>
        <p:txBody>
          <a:bodyPr/>
          <a:p>
            <a:endParaRPr lang="zh-CN" altLang="en-US"/>
          </a:p>
        </p:txBody>
      </p:sp>
      <p:sp>
        <p:nvSpPr>
          <p:cNvPr id="24578" name="WordArt 2"/>
          <p:cNvSpPr>
            <a:spLocks noTextEdit="1"/>
          </p:cNvSpPr>
          <p:nvPr/>
        </p:nvSpPr>
        <p:spPr>
          <a:xfrm>
            <a:off x="2759075" y="381000"/>
            <a:ext cx="5715000" cy="609600"/>
          </a:xfrm>
          <a:prstGeom prst="rect">
            <a:avLst/>
          </a:prstGeom>
        </p:spPr>
        <p:txBody>
          <a:bodyPr wrap="none" fromWordArt="1">
            <a:prstTxWarp prst="textPlain">
              <a:avLst>
                <a:gd name="adj" fmla="val 50000"/>
              </a:avLst>
            </a:prstTxWarp>
            <a:normAutofit lnSpcReduction="10000"/>
          </a:bodyPr>
          <a:p>
            <a:pPr algn="ctr"/>
            <a:r>
              <a:rPr lang="zh-CN" altLang="en-US" sz="3600" b="1">
                <a:ln w="12700" cap="flat" cmpd="sng">
                  <a:solidFill>
                    <a:srgbClr val="EAEAEA"/>
                  </a:solidFill>
                  <a:prstDash val="solid"/>
                  <a:headEnd type="none" w="med" len="med"/>
                  <a:tailEnd type="none" w="med" len="med"/>
                </a:ln>
                <a:gradFill rotWithShape="1">
                  <a:gsLst>
                    <a:gs pos="0">
                      <a:srgbClr val="A603AB">
                        <a:alpha val="100000"/>
                      </a:srgbClr>
                    </a:gs>
                    <a:gs pos="12000">
                      <a:srgbClr val="E81766">
                        <a:alpha val="100000"/>
                      </a:srgbClr>
                    </a:gs>
                    <a:gs pos="26999">
                      <a:srgbClr val="EE3F17">
                        <a:alpha val="100000"/>
                      </a:srgbClr>
                    </a:gs>
                    <a:gs pos="48000">
                      <a:srgbClr val="FFFF00">
                        <a:alpha val="100000"/>
                      </a:srgbClr>
                    </a:gs>
                    <a:gs pos="64998">
                      <a:srgbClr val="1A8D48">
                        <a:alpha val="100000"/>
                      </a:srgbClr>
                    </a:gs>
                    <a:gs pos="78998">
                      <a:srgbClr val="0819FB">
                        <a:alpha val="100000"/>
                      </a:srgbClr>
                    </a:gs>
                    <a:gs pos="100000">
                      <a:srgbClr val="A603AB">
                        <a:alpha val="100000"/>
                      </a:srgbClr>
                    </a:gs>
                  </a:gsLst>
                  <a:lin ang="0" scaled="1"/>
                  <a:tileRect/>
                </a:gradFill>
                <a:latin typeface="宋体" panose="02010600030101010101" pitchFamily="2" charset="-122"/>
                <a:ea typeface="宋体" panose="02010600030101010101" pitchFamily="2" charset="-122"/>
              </a:rPr>
              <a:t>第三代集成电路数字计算机 </a:t>
            </a:r>
            <a:endParaRPr lang="zh-CN" altLang="en-US" sz="3600" b="1">
              <a:ln w="12700" cap="flat" cmpd="sng">
                <a:solidFill>
                  <a:srgbClr val="EAEAEA"/>
                </a:solidFill>
                <a:prstDash val="solid"/>
                <a:headEnd type="none" w="med" len="med"/>
                <a:tailEnd type="none" w="med" len="med"/>
              </a:ln>
              <a:gradFill rotWithShape="1">
                <a:gsLst>
                  <a:gs pos="0">
                    <a:srgbClr val="A603AB">
                      <a:alpha val="100000"/>
                    </a:srgbClr>
                  </a:gs>
                  <a:gs pos="12000">
                    <a:srgbClr val="E81766">
                      <a:alpha val="100000"/>
                    </a:srgbClr>
                  </a:gs>
                  <a:gs pos="26999">
                    <a:srgbClr val="EE3F17">
                      <a:alpha val="100000"/>
                    </a:srgbClr>
                  </a:gs>
                  <a:gs pos="48000">
                    <a:srgbClr val="FFFF00">
                      <a:alpha val="100000"/>
                    </a:srgbClr>
                  </a:gs>
                  <a:gs pos="64998">
                    <a:srgbClr val="1A8D48">
                      <a:alpha val="100000"/>
                    </a:srgbClr>
                  </a:gs>
                  <a:gs pos="78998">
                    <a:srgbClr val="0819FB">
                      <a:alpha val="100000"/>
                    </a:srgbClr>
                  </a:gs>
                  <a:gs pos="100000">
                    <a:srgbClr val="A603AB">
                      <a:alpha val="100000"/>
                    </a:srgbClr>
                  </a:gs>
                </a:gsLst>
                <a:lin ang="0" scaled="1"/>
                <a:tileRect/>
              </a:gradFill>
              <a:latin typeface="宋体" panose="02010600030101010101" pitchFamily="2" charset="-122"/>
              <a:ea typeface="宋体" panose="02010600030101010101" pitchFamily="2" charset="-122"/>
            </a:endParaRPr>
          </a:p>
        </p:txBody>
      </p:sp>
      <p:sp>
        <p:nvSpPr>
          <p:cNvPr id="24579" name="Text Box 3"/>
          <p:cNvSpPr/>
          <p:nvPr/>
        </p:nvSpPr>
        <p:spPr>
          <a:xfrm>
            <a:off x="1676400" y="2240280"/>
            <a:ext cx="5486400" cy="369888"/>
          </a:xfrm>
          <a:prstGeom prst="rect">
            <a:avLst/>
          </a:prstGeom>
          <a:noFill/>
          <a:ln w="9525">
            <a:noFill/>
          </a:ln>
        </p:spPr>
        <p:txBody>
          <a:bodyPr>
            <a:spAutoFit/>
          </a:bodyPr>
          <a:p>
            <a:pPr eaLnBrk="1" hangingPunct="1">
              <a:spcBef>
                <a:spcPct val="50000"/>
              </a:spcBef>
            </a:pPr>
            <a:endParaRPr lang="zh-CN" altLang="zh-CN" dirty="0">
              <a:latin typeface="Tahoma" panose="020B0604030504040204" pitchFamily="34" charset="0"/>
            </a:endParaRPr>
          </a:p>
        </p:txBody>
      </p:sp>
      <p:sp>
        <p:nvSpPr>
          <p:cNvPr id="24580" name="Text Box 5"/>
          <p:cNvSpPr/>
          <p:nvPr/>
        </p:nvSpPr>
        <p:spPr>
          <a:xfrm>
            <a:off x="1005840" y="1346835"/>
            <a:ext cx="10391140" cy="583565"/>
          </a:xfrm>
          <a:prstGeom prst="rect">
            <a:avLst/>
          </a:prstGeom>
          <a:noFill/>
          <a:ln w="9525">
            <a:noFill/>
          </a:ln>
        </p:spPr>
        <p:txBody>
          <a:bodyPr wrap="square">
            <a:spAutoFit/>
          </a:bodyPr>
          <a:p>
            <a:pPr eaLnBrk="1" hangingPunct="1">
              <a:spcBef>
                <a:spcPct val="50000"/>
              </a:spcBef>
            </a:pPr>
            <a:r>
              <a:rPr lang="zh-CN" altLang="en-US" sz="3200" b="1" dirty="0">
                <a:solidFill>
                  <a:schemeClr val="bg1"/>
                </a:solidFill>
                <a:latin typeface="微软雅黑" panose="020B0503020204020204" pitchFamily="34" charset="-122"/>
                <a:ea typeface="微软雅黑" panose="020B0503020204020204" pitchFamily="34" charset="-122"/>
                <a:sym typeface="华文新魏" panose="02010800040101010101" pitchFamily="2" charset="-122"/>
              </a:rPr>
              <a:t>三、第三代集成电路数字计算机(1964~1971)</a:t>
            </a:r>
            <a:r>
              <a:rPr lang="zh-CN" altLang="en-US" sz="3200" b="1" dirty="0">
                <a:solidFill>
                  <a:schemeClr val="bg1"/>
                </a:solidFill>
                <a:latin typeface="微软雅黑" panose="020B0503020204020204" pitchFamily="34" charset="-122"/>
                <a:ea typeface="微软雅黑" panose="020B0503020204020204" pitchFamily="34" charset="-122"/>
                <a:sym typeface="Times New Roman" panose="02020603050405020304" pitchFamily="18" charset="0"/>
              </a:rPr>
              <a:t> </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nvGrpSpPr>
          <p:cNvPr id="2" name="Group 5"/>
          <p:cNvGrpSpPr/>
          <p:nvPr/>
        </p:nvGrpSpPr>
        <p:grpSpPr>
          <a:xfrm>
            <a:off x="1127125" y="2519680"/>
            <a:ext cx="3562350" cy="3833813"/>
            <a:chOff x="-315" y="0"/>
            <a:chExt cx="2244" cy="2415"/>
          </a:xfrm>
        </p:grpSpPr>
        <p:pic>
          <p:nvPicPr>
            <p:cNvPr id="24592" name="Picture 7" descr="jsj5"/>
            <p:cNvPicPr>
              <a:picLocks noChangeAspect="1"/>
            </p:cNvPicPr>
            <p:nvPr/>
          </p:nvPicPr>
          <p:blipFill>
            <a:blip r:embed="rId2"/>
            <a:stretch>
              <a:fillRect/>
            </a:stretch>
          </p:blipFill>
          <p:spPr>
            <a:xfrm>
              <a:off x="182" y="0"/>
              <a:ext cx="1391" cy="1814"/>
            </a:xfrm>
            <a:prstGeom prst="rect">
              <a:avLst/>
            </a:prstGeom>
            <a:noFill/>
            <a:ln w="9525">
              <a:noFill/>
            </a:ln>
          </p:spPr>
        </p:pic>
        <p:sp>
          <p:nvSpPr>
            <p:cNvPr id="24593" name="Rectangle 9"/>
            <p:cNvSpPr/>
            <p:nvPr/>
          </p:nvSpPr>
          <p:spPr>
            <a:xfrm>
              <a:off x="-315" y="1892"/>
              <a:ext cx="2244" cy="523"/>
            </a:xfrm>
            <a:prstGeom prst="rect">
              <a:avLst/>
            </a:prstGeom>
            <a:noFill/>
            <a:ln w="9525">
              <a:noFill/>
            </a:ln>
          </p:spPr>
          <p:txBody>
            <a:bodyPr wrap="square" anchor="ctr">
              <a:spAutoFit/>
            </a:bodyPr>
            <a:p>
              <a:r>
                <a:rPr lang="en-US" altLang="zh-CN" sz="1600" b="1" dirty="0">
                  <a:solidFill>
                    <a:schemeClr val="bg1"/>
                  </a:solidFill>
                  <a:latin typeface="Arial" panose="020B0604020202020204" pitchFamily="34" charset="0"/>
                  <a:ea typeface="仿宋_GB2312" pitchFamily="49" charset="-122"/>
                  <a:sym typeface="Arial" panose="020B0604020202020204" pitchFamily="34" charset="0"/>
                </a:rPr>
                <a:t>1964</a:t>
              </a:r>
              <a:r>
                <a:rPr lang="zh-CN" altLang="en-US" sz="1600" b="1" dirty="0">
                  <a:solidFill>
                    <a:schemeClr val="bg1"/>
                  </a:solidFill>
                  <a:latin typeface="Arial" panose="020B0604020202020204" pitchFamily="34" charset="0"/>
                  <a:ea typeface="仿宋_GB2312" pitchFamily="49" charset="-122"/>
                  <a:sym typeface="Arial" panose="020B0604020202020204" pitchFamily="34" charset="0"/>
                </a:rPr>
                <a:t>年，美国</a:t>
              </a:r>
              <a:r>
                <a:rPr lang="en-US" altLang="zh-CN" sz="1600" b="1" dirty="0">
                  <a:solidFill>
                    <a:schemeClr val="bg1"/>
                  </a:solidFill>
                  <a:latin typeface="Arial" panose="020B0604020202020204" pitchFamily="34" charset="0"/>
                  <a:ea typeface="仿宋_GB2312" pitchFamily="49" charset="-122"/>
                  <a:sym typeface="Arial" panose="020B0604020202020204" pitchFamily="34" charset="0"/>
                </a:rPr>
                <a:t>IBM</a:t>
              </a:r>
              <a:r>
                <a:rPr lang="zh-CN" altLang="en-US" sz="1600" b="1" dirty="0">
                  <a:solidFill>
                    <a:schemeClr val="bg1"/>
                  </a:solidFill>
                  <a:latin typeface="Arial" panose="020B0604020202020204" pitchFamily="34" charset="0"/>
                  <a:ea typeface="仿宋_GB2312" pitchFamily="49" charset="-122"/>
                  <a:sym typeface="Arial" panose="020B0604020202020204" pitchFamily="34" charset="0"/>
                </a:rPr>
                <a:t>公司研制成功第一个采用集成电路的通用电子计算机系列</a:t>
              </a:r>
              <a:r>
                <a:rPr lang="en-US" altLang="zh-CN" sz="1600" b="1" dirty="0">
                  <a:solidFill>
                    <a:schemeClr val="bg1"/>
                  </a:solidFill>
                  <a:latin typeface="Arial" panose="020B0604020202020204" pitchFamily="34" charset="0"/>
                  <a:ea typeface="仿宋_GB2312" pitchFamily="49" charset="-122"/>
                  <a:sym typeface="Arial" panose="020B0604020202020204" pitchFamily="34" charset="0"/>
                </a:rPr>
                <a:t>IBM360</a:t>
              </a:r>
              <a:r>
                <a:rPr lang="zh-CN" altLang="en-US" sz="1600" b="1" dirty="0">
                  <a:solidFill>
                    <a:schemeClr val="bg1"/>
                  </a:solidFill>
                  <a:latin typeface="Arial" panose="020B0604020202020204" pitchFamily="34" charset="0"/>
                  <a:ea typeface="仿宋_GB2312" pitchFamily="49" charset="-122"/>
                  <a:sym typeface="Arial" panose="020B0604020202020204" pitchFamily="34" charset="0"/>
                </a:rPr>
                <a:t>系统</a:t>
              </a:r>
              <a:r>
                <a:rPr lang="zh-CN" altLang="en-US" sz="1600" b="1" dirty="0">
                  <a:solidFill>
                    <a:schemeClr val="bg1"/>
                  </a:solidFill>
                  <a:latin typeface="Tahoma" panose="020B0604030504040204" pitchFamily="34" charset="0"/>
                  <a:sym typeface="华文新魏" panose="02010800040101010101" pitchFamily="2" charset="-122"/>
                </a:rPr>
                <a:t> </a:t>
              </a:r>
              <a:endParaRPr lang="zh-CN" altLang="en-US" sz="1600" b="1" dirty="0">
                <a:solidFill>
                  <a:schemeClr val="bg1"/>
                </a:solidFill>
                <a:latin typeface="Tahoma" panose="020B0604030504040204" pitchFamily="34" charset="0"/>
                <a:sym typeface="华文新魏" panose="02010800040101010101" pitchFamily="2" charset="-122"/>
              </a:endParaRPr>
            </a:p>
          </p:txBody>
        </p:sp>
      </p:grpSp>
      <p:sp>
        <p:nvSpPr>
          <p:cNvPr id="12296" name="AutoShape 12"/>
          <p:cNvSpPr/>
          <p:nvPr/>
        </p:nvSpPr>
        <p:spPr>
          <a:xfrm>
            <a:off x="4148138" y="3959543"/>
            <a:ext cx="287337" cy="287337"/>
          </a:xfrm>
          <a:prstGeom prst="notchedRigh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zh-CN" dirty="0">
              <a:solidFill>
                <a:srgbClr val="FFFFFF"/>
              </a:solidFill>
              <a:latin typeface="Tahoma" panose="020B0604030504040204" pitchFamily="34" charset="0"/>
              <a:sym typeface="华文新魏" panose="02010800040101010101" pitchFamily="2" charset="-122"/>
            </a:endParaRPr>
          </a:p>
        </p:txBody>
      </p:sp>
      <p:grpSp>
        <p:nvGrpSpPr>
          <p:cNvPr id="3" name="Group 9"/>
          <p:cNvGrpSpPr/>
          <p:nvPr/>
        </p:nvGrpSpPr>
        <p:grpSpPr>
          <a:xfrm>
            <a:off x="4689158" y="3040698"/>
            <a:ext cx="2087562" cy="2279650"/>
            <a:chOff x="0" y="0"/>
            <a:chExt cx="1315" cy="1436"/>
          </a:xfrm>
        </p:grpSpPr>
        <p:pic>
          <p:nvPicPr>
            <p:cNvPr id="24590" name="Picture 11" descr="225px-InternalIntegratedCircuit2"/>
            <p:cNvPicPr>
              <a:picLocks noChangeAspect="1"/>
            </p:cNvPicPr>
            <p:nvPr/>
          </p:nvPicPr>
          <p:blipFill>
            <a:blip r:embed="rId3"/>
            <a:stretch>
              <a:fillRect/>
            </a:stretch>
          </p:blipFill>
          <p:spPr>
            <a:xfrm>
              <a:off x="0" y="0"/>
              <a:ext cx="1315" cy="1157"/>
            </a:xfrm>
            <a:prstGeom prst="rect">
              <a:avLst/>
            </a:prstGeom>
            <a:noFill/>
            <a:ln w="9525">
              <a:noFill/>
            </a:ln>
          </p:spPr>
        </p:pic>
        <p:sp>
          <p:nvSpPr>
            <p:cNvPr id="24591" name="Text Box 13"/>
            <p:cNvSpPr/>
            <p:nvPr/>
          </p:nvSpPr>
          <p:spPr>
            <a:xfrm>
              <a:off x="136" y="1224"/>
              <a:ext cx="1179" cy="212"/>
            </a:xfrm>
            <a:prstGeom prst="rect">
              <a:avLst/>
            </a:prstGeom>
            <a:noFill/>
            <a:ln w="9525">
              <a:noFill/>
            </a:ln>
          </p:spPr>
          <p:txBody>
            <a:bodyPr>
              <a:spAutoFit/>
            </a:bodyPr>
            <a:p>
              <a:pPr eaLnBrk="1" hangingPunct="1">
                <a:spcBef>
                  <a:spcPct val="50000"/>
                </a:spcBef>
              </a:pPr>
              <a:r>
                <a:rPr lang="zh-CN" altLang="en-US" sz="1600" b="1" dirty="0">
                  <a:solidFill>
                    <a:schemeClr val="bg1"/>
                  </a:solidFill>
                  <a:latin typeface="Arial" panose="020B0604020202020204" pitchFamily="34" charset="0"/>
                  <a:ea typeface="仿宋_GB2312" pitchFamily="49" charset="-122"/>
                </a:rPr>
                <a:t>集成电路板</a:t>
              </a:r>
              <a:endParaRPr lang="zh-CN" altLang="en-US" sz="1600" b="1" dirty="0">
                <a:solidFill>
                  <a:schemeClr val="bg1"/>
                </a:solidFill>
                <a:latin typeface="Arial" panose="020B0604020202020204" pitchFamily="34" charset="0"/>
                <a:ea typeface="仿宋_GB2312" pitchFamily="49" charset="-122"/>
              </a:endParaRPr>
            </a:p>
          </p:txBody>
        </p:sp>
      </p:grpSp>
      <p:sp>
        <p:nvSpPr>
          <p:cNvPr id="24584" name="Line 15"/>
          <p:cNvSpPr/>
          <p:nvPr/>
        </p:nvSpPr>
        <p:spPr>
          <a:xfrm>
            <a:off x="5875338" y="3238818"/>
            <a:ext cx="73025" cy="1587"/>
          </a:xfrm>
          <a:prstGeom prst="line">
            <a:avLst/>
          </a:prstGeom>
          <a:ln w="9525" cap="flat" cmpd="sng">
            <a:solidFill>
              <a:schemeClr val="tx1"/>
            </a:solidFill>
            <a:prstDash val="solid"/>
            <a:headEnd type="none" w="med" len="med"/>
            <a:tailEnd type="none" w="med" len="med"/>
          </a:ln>
        </p:spPr>
      </p:sp>
      <p:sp>
        <p:nvSpPr>
          <p:cNvPr id="12301" name="AutoShape 16"/>
          <p:cNvSpPr/>
          <p:nvPr/>
        </p:nvSpPr>
        <p:spPr>
          <a:xfrm>
            <a:off x="6956425" y="2591118"/>
            <a:ext cx="215900" cy="3527425"/>
          </a:xfrm>
          <a:prstGeom prst="leftBrace">
            <a:avLst>
              <a:gd name="adj1" fmla="val 136151"/>
              <a:gd name="adj2" fmla="val 50000"/>
            </a:avLst>
          </a:prstGeom>
          <a:noFill/>
          <a:ln w="9525" cap="flat" cmpd="sng">
            <a:solidFill>
              <a:schemeClr val="bg1"/>
            </a:solidFill>
            <a:prstDash val="solid"/>
            <a:headEnd type="none" w="med" len="med"/>
            <a:tailEnd type="none" w="med" len="med"/>
          </a:ln>
        </p:spPr>
        <p:txBody>
          <a:bodyPr wrap="none" anchor="ctr"/>
          <a:p>
            <a:endParaRPr lang="zh-CN" altLang="zh-CN" dirty="0">
              <a:solidFill>
                <a:srgbClr val="FFFFFF"/>
              </a:solidFill>
              <a:latin typeface="Tahoma" panose="020B0604030504040204" pitchFamily="34" charset="0"/>
              <a:sym typeface="华文新魏" panose="02010800040101010101" pitchFamily="2" charset="-122"/>
            </a:endParaRPr>
          </a:p>
        </p:txBody>
      </p:sp>
      <p:sp>
        <p:nvSpPr>
          <p:cNvPr id="12302" name="Text Box 17"/>
          <p:cNvSpPr/>
          <p:nvPr/>
        </p:nvSpPr>
        <p:spPr>
          <a:xfrm>
            <a:off x="7243763" y="2591118"/>
            <a:ext cx="2952750" cy="460375"/>
          </a:xfrm>
          <a:prstGeom prst="rect">
            <a:avLst/>
          </a:prstGeom>
          <a:noFill/>
          <a:ln w="9525">
            <a:noFill/>
          </a:ln>
        </p:spPr>
        <p:txBody>
          <a:bodyPr>
            <a:spAutoFit/>
          </a:bodyPr>
          <a:p>
            <a:pPr eaLnBrk="1" hangingPunct="1">
              <a:spcBef>
                <a:spcPct val="50000"/>
              </a:spcBef>
            </a:pPr>
            <a:r>
              <a:rPr lang="zh-CN" altLang="en-US" sz="2400" b="1" dirty="0">
                <a:solidFill>
                  <a:schemeClr val="bg1"/>
                </a:solidFill>
                <a:latin typeface="微软雅黑" panose="020B0503020204020204" pitchFamily="34" charset="-122"/>
                <a:ea typeface="微软雅黑" panose="020B0503020204020204" pitchFamily="34" charset="-122"/>
              </a:rPr>
              <a:t>体积变小，功耗更低</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2303" name="Text Box 18"/>
          <p:cNvSpPr/>
          <p:nvPr/>
        </p:nvSpPr>
        <p:spPr>
          <a:xfrm>
            <a:off x="7243763" y="3670618"/>
            <a:ext cx="1655762" cy="460375"/>
          </a:xfrm>
          <a:prstGeom prst="rect">
            <a:avLst/>
          </a:prstGeom>
          <a:noFill/>
          <a:ln w="9525">
            <a:noFill/>
          </a:ln>
        </p:spPr>
        <p:txBody>
          <a:bodyPr>
            <a:spAutoFit/>
          </a:bodyPr>
          <a:p>
            <a:pPr algn="l" eaLnBrk="1" hangingPunct="1">
              <a:spcBef>
                <a:spcPct val="50000"/>
              </a:spcBef>
            </a:pPr>
            <a:r>
              <a:rPr lang="zh-CN" altLang="en-US" sz="2400" b="1" dirty="0">
                <a:solidFill>
                  <a:schemeClr val="bg1"/>
                </a:solidFill>
                <a:latin typeface="微软雅黑" panose="020B0503020204020204" pitchFamily="34" charset="-122"/>
                <a:ea typeface="微软雅黑" panose="020B0503020204020204" pitchFamily="34" charset="-122"/>
              </a:rPr>
              <a:t>价格降低</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2304" name="Text Box 19"/>
          <p:cNvSpPr/>
          <p:nvPr/>
        </p:nvSpPr>
        <p:spPr>
          <a:xfrm>
            <a:off x="7243763" y="4607243"/>
            <a:ext cx="2376487" cy="460375"/>
          </a:xfrm>
          <a:prstGeom prst="rect">
            <a:avLst/>
          </a:prstGeom>
          <a:noFill/>
          <a:ln w="9525">
            <a:noFill/>
          </a:ln>
        </p:spPr>
        <p:txBody>
          <a:bodyPr>
            <a:spAutoFit/>
          </a:bodyPr>
          <a:p>
            <a:pPr eaLnBrk="1" hangingPunct="1">
              <a:spcBef>
                <a:spcPct val="50000"/>
              </a:spcBef>
            </a:pPr>
            <a:r>
              <a:rPr lang="zh-CN" altLang="en-US" sz="2400" b="1" dirty="0">
                <a:solidFill>
                  <a:schemeClr val="bg1"/>
                </a:solidFill>
                <a:latin typeface="微软雅黑" panose="020B0503020204020204" pitchFamily="34" charset="-122"/>
                <a:ea typeface="微软雅黑" panose="020B0503020204020204" pitchFamily="34" charset="-122"/>
              </a:rPr>
              <a:t>运算速度</a:t>
            </a:r>
            <a:r>
              <a:rPr lang="zh-CN" altLang="en-US" sz="2400" b="1" dirty="0">
                <a:solidFill>
                  <a:schemeClr val="bg1"/>
                </a:solidFill>
                <a:latin typeface="微软雅黑" panose="020B0503020204020204" pitchFamily="34" charset="-122"/>
                <a:ea typeface="微软雅黑" panose="020B0503020204020204" pitchFamily="34" charset="-122"/>
              </a:rPr>
              <a:t>提高</a:t>
            </a:r>
            <a:endParaRPr lang="zh-CN" altLang="en-US" dirty="0">
              <a:latin typeface="Tahoma" panose="020B0604030504040204" pitchFamily="34" charset="0"/>
            </a:endParaRPr>
          </a:p>
        </p:txBody>
      </p:sp>
      <p:sp>
        <p:nvSpPr>
          <p:cNvPr id="12305" name="Text Box 20"/>
          <p:cNvSpPr/>
          <p:nvPr/>
        </p:nvSpPr>
        <p:spPr>
          <a:xfrm>
            <a:off x="7243763" y="5615305"/>
            <a:ext cx="3024187" cy="460375"/>
          </a:xfrm>
          <a:prstGeom prst="rect">
            <a:avLst/>
          </a:prstGeom>
          <a:noFill/>
          <a:ln w="9525">
            <a:noFill/>
          </a:ln>
        </p:spPr>
        <p:txBody>
          <a:bodyPr>
            <a:spAutoFit/>
          </a:bodyPr>
          <a:p>
            <a:pPr eaLnBrk="1" hangingPunct="1">
              <a:spcBef>
                <a:spcPct val="50000"/>
              </a:spcBef>
            </a:pPr>
            <a:r>
              <a:rPr lang="zh-CN" altLang="en-US" sz="2400" b="1" dirty="0">
                <a:solidFill>
                  <a:schemeClr val="bg1"/>
                </a:solidFill>
                <a:latin typeface="微软雅黑" panose="020B0503020204020204" pitchFamily="34" charset="-122"/>
                <a:ea typeface="微软雅黑" panose="020B0503020204020204" pitchFamily="34" charset="-122"/>
              </a:rPr>
              <a:t>应用领域进一步扩大</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296"/>
                                        </p:tgtEl>
                                        <p:attrNameLst>
                                          <p:attrName>style.visibility</p:attrName>
                                        </p:attrNameLst>
                                      </p:cBhvr>
                                      <p:to>
                                        <p:strVal val="visible"/>
                                      </p:to>
                                    </p:set>
                                    <p:anim calcmode="lin" valueType="num">
                                      <p:cBhvr>
                                        <p:cTn id="12" dur="500" fill="hold"/>
                                        <p:tgtEl>
                                          <p:spTgt spid="12296"/>
                                        </p:tgtEl>
                                        <p:attrNameLst>
                                          <p:attrName>ppt_x</p:attrName>
                                        </p:attrNameLst>
                                      </p:cBhvr>
                                      <p:tavLst>
                                        <p:tav tm="0">
                                          <p:val>
                                            <p:strVal val="#ppt_x"/>
                                          </p:val>
                                        </p:tav>
                                        <p:tav tm="100000">
                                          <p:val>
                                            <p:strVal val="#ppt_x"/>
                                          </p:val>
                                        </p:tav>
                                      </p:tavLst>
                                    </p:anim>
                                    <p:anim calcmode="lin" valueType="num">
                                      <p:cBhvr>
                                        <p:cTn id="13" dur="500" fill="hold"/>
                                        <p:tgtEl>
                                          <p:spTgt spid="1229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filter="blinds(horizont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2301"/>
                                        </p:tgtEl>
                                        <p:attrNameLst>
                                          <p:attrName>style.visibility</p:attrName>
                                        </p:attrNameLst>
                                      </p:cBhvr>
                                      <p:to>
                                        <p:strVal val="visible"/>
                                      </p:to>
                                    </p:set>
                                    <p:animEffect filter="blinds(horizontal)">
                                      <p:cBhvr>
                                        <p:cTn id="23" dur="500"/>
                                        <p:tgtEl>
                                          <p:spTgt spid="1230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2302"/>
                                        </p:tgtEl>
                                        <p:attrNameLst>
                                          <p:attrName>style.visibility</p:attrName>
                                        </p:attrNameLst>
                                      </p:cBhvr>
                                      <p:to>
                                        <p:strVal val="visible"/>
                                      </p:to>
                                    </p:set>
                                    <p:animEffect filter="blinds(horizontal)">
                                      <p:cBhvr>
                                        <p:cTn id="28" dur="500"/>
                                        <p:tgtEl>
                                          <p:spTgt spid="1230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2303"/>
                                        </p:tgtEl>
                                        <p:attrNameLst>
                                          <p:attrName>style.visibility</p:attrName>
                                        </p:attrNameLst>
                                      </p:cBhvr>
                                      <p:to>
                                        <p:strVal val="visible"/>
                                      </p:to>
                                    </p:set>
                                    <p:animEffect filter="blinds(horizontal)">
                                      <p:cBhvr>
                                        <p:cTn id="33" dur="500"/>
                                        <p:tgtEl>
                                          <p:spTgt spid="1230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2304"/>
                                        </p:tgtEl>
                                        <p:attrNameLst>
                                          <p:attrName>style.visibility</p:attrName>
                                        </p:attrNameLst>
                                      </p:cBhvr>
                                      <p:to>
                                        <p:strVal val="visible"/>
                                      </p:to>
                                    </p:set>
                                    <p:animEffect filter="blinds(horizontal)">
                                      <p:cBhvr>
                                        <p:cTn id="38" dur="500"/>
                                        <p:tgtEl>
                                          <p:spTgt spid="12304"/>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2305"/>
                                        </p:tgtEl>
                                        <p:attrNameLst>
                                          <p:attrName>style.visibility</p:attrName>
                                        </p:attrNameLst>
                                      </p:cBhvr>
                                      <p:to>
                                        <p:strVal val="visible"/>
                                      </p:to>
                                    </p:set>
                                    <p:animEffect filter="blinds(horizontal)">
                                      <p:cBhvr>
                                        <p:cTn id="43" dur="500"/>
                                        <p:tgtEl>
                                          <p:spTgt spid="12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6" grpId="0" bldLvl="0" animBg="1"/>
      <p:bldP spid="12301" grpId="0" bldLvl="0" animBg="1"/>
      <p:bldP spid="12302" grpId="0" bldLvl="0"/>
      <p:bldP spid="12303" grpId="0" bldLvl="0"/>
      <p:bldP spid="12304" grpId="0" bldLvl="0"/>
      <p:bldP spid="12305" grpId="0" bldLvl="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3"/>
          <p:cNvPicPr>
            <a:picLocks noChangeAspect="1"/>
          </p:cNvPicPr>
          <p:nvPr/>
        </p:nvPicPr>
        <p:blipFill>
          <a:blip r:embed="rId1"/>
          <a:stretch>
            <a:fillRect/>
          </a:stretch>
        </p:blipFill>
        <p:spPr>
          <a:xfrm>
            <a:off x="0" y="0"/>
            <a:ext cx="12192000" cy="6858000"/>
          </a:xfrm>
          <a:prstGeom prst="rect">
            <a:avLst/>
          </a:prstGeom>
          <a:solidFill>
            <a:srgbClr val="060517"/>
          </a:solidFill>
          <a:ln w="9525">
            <a:noFill/>
          </a:ln>
        </p:spPr>
      </p:pic>
      <p:sp>
        <p:nvSpPr>
          <p:cNvPr id="5125" name="Freeform 177"/>
          <p:cNvSpPr>
            <a:spLocks noEditPoints="1"/>
          </p:cNvSpPr>
          <p:nvPr/>
        </p:nvSpPr>
        <p:spPr>
          <a:xfrm>
            <a:off x="10833100" y="5834380"/>
            <a:ext cx="1196975" cy="1023620"/>
          </a:xfrm>
          <a:custGeom>
            <a:avLst/>
            <a:gdLst/>
            <a:ahLst/>
            <a:cxnLst>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chemeClr val="bg1">
              <a:alpha val="100000"/>
            </a:schemeClr>
          </a:solidFill>
          <a:ln w="9525">
            <a:noFill/>
          </a:ln>
        </p:spPr>
        <p:txBody>
          <a:bodyPr/>
          <a:p>
            <a:endParaRPr lang="zh-CN" altLang="en-US"/>
          </a:p>
        </p:txBody>
      </p:sp>
      <p:sp>
        <p:nvSpPr>
          <p:cNvPr id="26626" name="WordArt 2"/>
          <p:cNvSpPr>
            <a:spLocks noTextEdit="1"/>
          </p:cNvSpPr>
          <p:nvPr/>
        </p:nvSpPr>
        <p:spPr>
          <a:xfrm>
            <a:off x="3316288" y="378778"/>
            <a:ext cx="6067425" cy="457200"/>
          </a:xfrm>
          <a:prstGeom prst="rect">
            <a:avLst/>
          </a:prstGeom>
        </p:spPr>
        <p:txBody>
          <a:bodyPr wrap="none" fromWordArt="1">
            <a:prstTxWarp prst="textPlain">
              <a:avLst>
                <a:gd name="adj" fmla="val 50000"/>
              </a:avLst>
            </a:prstTxWarp>
            <a:normAutofit fontScale="60000"/>
          </a:bodyPr>
          <a:p>
            <a:pPr algn="ctr"/>
            <a:r>
              <a:rPr lang="zh-CN" altLang="en-US" sz="3600" b="1">
                <a:ln w="12700" cap="flat" cmpd="sng">
                  <a:solidFill>
                    <a:srgbClr val="EAEAEA"/>
                  </a:solidFill>
                  <a:prstDash val="solid"/>
                  <a:headEnd type="none" w="med" len="med"/>
                  <a:tailEnd type="none" w="med" len="med"/>
                </a:ln>
                <a:gradFill rotWithShape="1">
                  <a:gsLst>
                    <a:gs pos="0">
                      <a:srgbClr val="A603AB">
                        <a:alpha val="100000"/>
                      </a:srgbClr>
                    </a:gs>
                    <a:gs pos="12000">
                      <a:srgbClr val="E81766">
                        <a:alpha val="100000"/>
                      </a:srgbClr>
                    </a:gs>
                    <a:gs pos="26999">
                      <a:srgbClr val="EE3F17">
                        <a:alpha val="100000"/>
                      </a:srgbClr>
                    </a:gs>
                    <a:gs pos="48000">
                      <a:srgbClr val="FFFF00">
                        <a:alpha val="100000"/>
                      </a:srgbClr>
                    </a:gs>
                    <a:gs pos="64998">
                      <a:srgbClr val="1A8D48">
                        <a:alpha val="100000"/>
                      </a:srgbClr>
                    </a:gs>
                    <a:gs pos="78998">
                      <a:srgbClr val="0819FB">
                        <a:alpha val="100000"/>
                      </a:srgbClr>
                    </a:gs>
                    <a:gs pos="100000">
                      <a:srgbClr val="A603AB">
                        <a:alpha val="100000"/>
                      </a:srgbClr>
                    </a:gs>
                  </a:gsLst>
                  <a:lin ang="0" scaled="1"/>
                  <a:tileRect/>
                </a:gradFill>
                <a:latin typeface="宋体" panose="02010600030101010101" pitchFamily="2" charset="-122"/>
                <a:ea typeface="宋体" panose="02010600030101010101" pitchFamily="2" charset="-122"/>
              </a:rPr>
              <a:t>第四代大规模集成电路计算机</a:t>
            </a:r>
            <a:endParaRPr lang="zh-CN" altLang="en-US" sz="3600" b="1">
              <a:ln w="12700" cap="flat" cmpd="sng">
                <a:solidFill>
                  <a:srgbClr val="EAEAEA"/>
                </a:solidFill>
                <a:prstDash val="solid"/>
                <a:headEnd type="none" w="med" len="med"/>
                <a:tailEnd type="none" w="med" len="med"/>
              </a:ln>
              <a:gradFill rotWithShape="1">
                <a:gsLst>
                  <a:gs pos="0">
                    <a:srgbClr val="A603AB">
                      <a:alpha val="100000"/>
                    </a:srgbClr>
                  </a:gs>
                  <a:gs pos="12000">
                    <a:srgbClr val="E81766">
                      <a:alpha val="100000"/>
                    </a:srgbClr>
                  </a:gs>
                  <a:gs pos="26999">
                    <a:srgbClr val="EE3F17">
                      <a:alpha val="100000"/>
                    </a:srgbClr>
                  </a:gs>
                  <a:gs pos="48000">
                    <a:srgbClr val="FFFF00">
                      <a:alpha val="100000"/>
                    </a:srgbClr>
                  </a:gs>
                  <a:gs pos="64998">
                    <a:srgbClr val="1A8D48">
                      <a:alpha val="100000"/>
                    </a:srgbClr>
                  </a:gs>
                  <a:gs pos="78998">
                    <a:srgbClr val="0819FB">
                      <a:alpha val="100000"/>
                    </a:srgbClr>
                  </a:gs>
                  <a:gs pos="100000">
                    <a:srgbClr val="A603AB">
                      <a:alpha val="100000"/>
                    </a:srgbClr>
                  </a:gs>
                </a:gsLst>
                <a:lin ang="0" scaled="1"/>
                <a:tileRect/>
              </a:gradFill>
              <a:latin typeface="宋体" panose="02010600030101010101" pitchFamily="2" charset="-122"/>
              <a:ea typeface="宋体" panose="02010600030101010101" pitchFamily="2" charset="-122"/>
            </a:endParaRPr>
          </a:p>
        </p:txBody>
      </p:sp>
      <p:sp>
        <p:nvSpPr>
          <p:cNvPr id="14339" name="矩形 2"/>
          <p:cNvSpPr/>
          <p:nvPr/>
        </p:nvSpPr>
        <p:spPr>
          <a:xfrm>
            <a:off x="5184775" y="2635885"/>
            <a:ext cx="6845935" cy="2891790"/>
          </a:xfrm>
          <a:prstGeom prst="rect">
            <a:avLst/>
          </a:prstGeom>
          <a:noFill/>
          <a:ln w="9525">
            <a:noFill/>
          </a:ln>
        </p:spPr>
        <p:txBody>
          <a:bodyPr wrap="square">
            <a:spAutoFit/>
          </a:bodyPr>
          <a:p>
            <a:r>
              <a:rPr lang="en-US" altLang="zh-CN" sz="2000" dirty="0">
                <a:solidFill>
                  <a:srgbClr val="FFFFFF"/>
                </a:solidFill>
                <a:latin typeface="Tahoma" panose="020B0604030504040204" pitchFamily="34" charset="0"/>
                <a:sym typeface="Constantia" panose="02030602050306030303" pitchFamily="18" charset="0"/>
              </a:rPr>
              <a:t>     </a:t>
            </a:r>
            <a:r>
              <a:rPr lang="en-US" altLang="zh-CN" sz="2600" dirty="0">
                <a:solidFill>
                  <a:srgbClr val="FFFFFF"/>
                </a:solidFill>
                <a:latin typeface="微软雅黑" panose="020B0503020204020204" pitchFamily="34" charset="-122"/>
                <a:ea typeface="微软雅黑" panose="020B0503020204020204" pitchFamily="34" charset="-122"/>
                <a:sym typeface="Constantia" panose="02030602050306030303" pitchFamily="18" charset="0"/>
              </a:rPr>
              <a:t> </a:t>
            </a:r>
            <a:r>
              <a:rPr lang="en-US" altLang="zh-CN" sz="2600" b="1" dirty="0">
                <a:solidFill>
                  <a:srgbClr val="FFFFFF"/>
                </a:solidFill>
                <a:latin typeface="微软雅黑" panose="020B0503020204020204" pitchFamily="34" charset="-122"/>
                <a:ea typeface="微软雅黑" panose="020B0503020204020204" pitchFamily="34" charset="-122"/>
                <a:sym typeface="Constantia" panose="02030602050306030303" pitchFamily="18" charset="0"/>
              </a:rPr>
              <a:t>1967</a:t>
            </a:r>
            <a:r>
              <a:rPr lang="zh-CN" altLang="en-US" sz="2600" b="1" dirty="0">
                <a:solidFill>
                  <a:srgbClr val="FFFFFF"/>
                </a:solidFill>
                <a:latin typeface="微软雅黑" panose="020B0503020204020204" pitchFamily="34" charset="-122"/>
                <a:ea typeface="微软雅黑" panose="020B0503020204020204" pitchFamily="34" charset="-122"/>
                <a:sym typeface="华文新魏" panose="02010800040101010101" pitchFamily="2" charset="-122"/>
              </a:rPr>
              <a:t>年和</a:t>
            </a:r>
            <a:r>
              <a:rPr lang="en-US" altLang="zh-CN" sz="2600" b="1" dirty="0">
                <a:solidFill>
                  <a:srgbClr val="FFFFFF"/>
                </a:solidFill>
                <a:latin typeface="微软雅黑" panose="020B0503020204020204" pitchFamily="34" charset="-122"/>
                <a:ea typeface="微软雅黑" panose="020B0503020204020204" pitchFamily="34" charset="-122"/>
                <a:sym typeface="Constantia" panose="02030602050306030303" pitchFamily="18" charset="0"/>
              </a:rPr>
              <a:t>1977</a:t>
            </a:r>
            <a:r>
              <a:rPr lang="zh-CN" altLang="en-US" sz="2600" b="1" dirty="0">
                <a:solidFill>
                  <a:srgbClr val="FFFFFF"/>
                </a:solidFill>
                <a:latin typeface="微软雅黑" panose="020B0503020204020204" pitchFamily="34" charset="-122"/>
                <a:ea typeface="微软雅黑" panose="020B0503020204020204" pitchFamily="34" charset="-122"/>
                <a:sym typeface="华文新魏" panose="02010800040101010101" pitchFamily="2" charset="-122"/>
              </a:rPr>
              <a:t>年分别出现了大规模和超大规模集成电路。由大规模和超大规模集成电路组装成的计算机，被称为第四代电子计算机。</a:t>
            </a:r>
            <a:endParaRPr lang="en-US" altLang="x-none" sz="2600" b="1" dirty="0">
              <a:solidFill>
                <a:srgbClr val="FFFFFF"/>
              </a:solidFill>
              <a:latin typeface="微软雅黑" panose="020B0503020204020204" pitchFamily="34" charset="-122"/>
              <a:ea typeface="微软雅黑" panose="020B0503020204020204" pitchFamily="34" charset="-122"/>
              <a:sym typeface="Constantia" panose="02030602050306030303" pitchFamily="18" charset="0"/>
            </a:endParaRPr>
          </a:p>
          <a:p>
            <a:r>
              <a:rPr lang="en-US" altLang="x-none" sz="2600" b="1" dirty="0">
                <a:solidFill>
                  <a:srgbClr val="FFFFFF"/>
                </a:solidFill>
                <a:latin typeface="微软雅黑" panose="020B0503020204020204" pitchFamily="34" charset="-122"/>
                <a:ea typeface="微软雅黑" panose="020B0503020204020204" pitchFamily="34" charset="-122"/>
                <a:sym typeface="Constantia" panose="02030602050306030303" pitchFamily="18" charset="0"/>
              </a:rPr>
              <a:t>      </a:t>
            </a:r>
            <a:r>
              <a:rPr lang="zh-CN" altLang="en-US" sz="2600" b="1" dirty="0">
                <a:solidFill>
                  <a:srgbClr val="FFFFFF"/>
                </a:solidFill>
                <a:latin typeface="微软雅黑" panose="020B0503020204020204" pitchFamily="34" charset="-122"/>
                <a:ea typeface="微软雅黑" panose="020B0503020204020204" pitchFamily="34" charset="-122"/>
                <a:sym typeface="华文新魏" panose="02010800040101010101" pitchFamily="2" charset="-122"/>
              </a:rPr>
              <a:t>美国</a:t>
            </a:r>
            <a:r>
              <a:rPr lang="en-US" altLang="zh-CN" sz="2600" b="1" dirty="0">
                <a:solidFill>
                  <a:srgbClr val="FFFFFF"/>
                </a:solidFill>
                <a:latin typeface="微软雅黑" panose="020B0503020204020204" pitchFamily="34" charset="-122"/>
                <a:ea typeface="微软雅黑" panose="020B0503020204020204" pitchFamily="34" charset="-122"/>
                <a:sym typeface="Constantia" panose="02030602050306030303" pitchFamily="18" charset="0"/>
              </a:rPr>
              <a:t>ILLIAC-IV</a:t>
            </a:r>
            <a:r>
              <a:rPr lang="zh-CN" altLang="en-US" sz="2600" b="1" dirty="0">
                <a:solidFill>
                  <a:srgbClr val="FFFFFF"/>
                </a:solidFill>
                <a:latin typeface="微软雅黑" panose="020B0503020204020204" pitchFamily="34" charset="-122"/>
                <a:ea typeface="微软雅黑" panose="020B0503020204020204" pitchFamily="34" charset="-122"/>
                <a:sym typeface="华文新魏" panose="02010800040101010101" pitchFamily="2" charset="-122"/>
              </a:rPr>
              <a:t>计算机，是第一台全面使用大规模集成电路作为逻辑元件和存储器的计算机，它标志着计算机的发展已到了第四代</a:t>
            </a:r>
            <a:r>
              <a:rPr lang="zh-CN" altLang="en-US" sz="2600" dirty="0">
                <a:solidFill>
                  <a:srgbClr val="FFFFFF"/>
                </a:solidFill>
                <a:latin typeface="微软雅黑" panose="020B0503020204020204" pitchFamily="34" charset="-122"/>
                <a:ea typeface="微软雅黑" panose="020B0503020204020204" pitchFamily="34" charset="-122"/>
                <a:sym typeface="华文新魏" panose="02010800040101010101" pitchFamily="2" charset="-122"/>
              </a:rPr>
              <a:t>。</a:t>
            </a:r>
            <a:endParaRPr lang="zh-CN" altLang="en-US" sz="2600" dirty="0">
              <a:latin typeface="微软雅黑" panose="020B0503020204020204" pitchFamily="34" charset="-122"/>
              <a:ea typeface="微软雅黑" panose="020B0503020204020204" pitchFamily="34" charset="-122"/>
            </a:endParaRPr>
          </a:p>
        </p:txBody>
      </p:sp>
      <p:pic>
        <p:nvPicPr>
          <p:cNvPr id="14340" name="图片 3"/>
          <p:cNvPicPr>
            <a:picLocks noChangeAspect="1"/>
          </p:cNvPicPr>
          <p:nvPr/>
        </p:nvPicPr>
        <p:blipFill>
          <a:blip r:embed="rId2"/>
          <a:stretch>
            <a:fillRect/>
          </a:stretch>
        </p:blipFill>
        <p:spPr>
          <a:xfrm>
            <a:off x="680085" y="2519045"/>
            <a:ext cx="4398010" cy="3771900"/>
          </a:xfrm>
          <a:prstGeom prst="rect">
            <a:avLst/>
          </a:prstGeom>
          <a:noFill/>
          <a:ln w="9525">
            <a:noFill/>
          </a:ln>
        </p:spPr>
      </p:pic>
      <p:sp>
        <p:nvSpPr>
          <p:cNvPr id="14341" name="Text Box 3"/>
          <p:cNvSpPr/>
          <p:nvPr/>
        </p:nvSpPr>
        <p:spPr>
          <a:xfrm>
            <a:off x="1647190" y="1385570"/>
            <a:ext cx="8897620" cy="583565"/>
          </a:xfrm>
          <a:prstGeom prst="rect">
            <a:avLst/>
          </a:prstGeom>
          <a:noFill/>
          <a:ln w="9525">
            <a:noFill/>
          </a:ln>
        </p:spPr>
        <p:txBody>
          <a:bodyPr wrap="square">
            <a:spAutoFit/>
          </a:bodyPr>
          <a:p>
            <a:pPr eaLnBrk="1" hangingPunct="1">
              <a:spcBef>
                <a:spcPct val="50000"/>
              </a:spcBef>
            </a:pPr>
            <a:r>
              <a:rPr lang="zh-CN" altLang="en-US" sz="3200" b="1" dirty="0">
                <a:solidFill>
                  <a:schemeClr val="bg1"/>
                </a:solidFill>
                <a:latin typeface="微软雅黑" panose="020B0503020204020204" pitchFamily="34" charset="-122"/>
                <a:ea typeface="微软雅黑" panose="020B0503020204020204" pitchFamily="34" charset="-122"/>
                <a:sym typeface="楷体_GB2312" pitchFamily="49" charset="-122"/>
              </a:rPr>
              <a:t>四、第四代大规模集成电路计算机（1971-现在)</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Effect filter="barn(inVertical)">
                                      <p:cBhvr>
                                        <p:cTn id="7" dur="500"/>
                                        <p:tgtEl>
                                          <p:spTgt spid="1434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340"/>
                                        </p:tgtEl>
                                        <p:attrNameLst>
                                          <p:attrName>style.visibility</p:attrName>
                                        </p:attrNameLst>
                                      </p:cBhvr>
                                      <p:to>
                                        <p:strVal val="visible"/>
                                      </p:to>
                                    </p:set>
                                    <p:animEffect filter="fade">
                                      <p:cBhvr>
                                        <p:cTn id="12" dur="1000"/>
                                        <p:tgtEl>
                                          <p:spTgt spid="14340"/>
                                        </p:tgtEl>
                                      </p:cBhvr>
                                    </p:animEffect>
                                    <p:anim calcmode="lin" valueType="num">
                                      <p:cBhvr>
                                        <p:cTn id="13" dur="1000" fill="hold"/>
                                        <p:tgtEl>
                                          <p:spTgt spid="14340"/>
                                        </p:tgtEl>
                                        <p:attrNameLst>
                                          <p:attrName>ppt_x</p:attrName>
                                        </p:attrNameLst>
                                      </p:cBhvr>
                                      <p:tavLst>
                                        <p:tav tm="0">
                                          <p:val>
                                            <p:strVal val="#ppt_x"/>
                                          </p:val>
                                        </p:tav>
                                        <p:tav tm="100000">
                                          <p:val>
                                            <p:strVal val="#ppt_x"/>
                                          </p:val>
                                        </p:tav>
                                      </p:tavLst>
                                    </p:anim>
                                    <p:anim calcmode="lin" valueType="num">
                                      <p:cBhvr>
                                        <p:cTn id="14" dur="1000" fill="hold"/>
                                        <p:tgtEl>
                                          <p:spTgt spid="1434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339"/>
                                        </p:tgtEl>
                                        <p:attrNameLst>
                                          <p:attrName>style.visibility</p:attrName>
                                        </p:attrNameLst>
                                      </p:cBhvr>
                                      <p:to>
                                        <p:strVal val="visible"/>
                                      </p:to>
                                    </p:set>
                                    <p:animEffect filter="fade">
                                      <p:cBhvr>
                                        <p:cTn id="19" dur="5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ldLvl="0"/>
      <p:bldP spid="14341" grpId="0" bldLvl="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3"/>
          <p:cNvPicPr>
            <a:picLocks noChangeAspect="1"/>
          </p:cNvPicPr>
          <p:nvPr/>
        </p:nvPicPr>
        <p:blipFill>
          <a:blip r:embed="rId1"/>
          <a:stretch>
            <a:fillRect/>
          </a:stretch>
        </p:blipFill>
        <p:spPr>
          <a:xfrm>
            <a:off x="0" y="0"/>
            <a:ext cx="12192000" cy="6858000"/>
          </a:xfrm>
          <a:prstGeom prst="rect">
            <a:avLst/>
          </a:prstGeom>
          <a:solidFill>
            <a:srgbClr val="060517"/>
          </a:solidFill>
          <a:ln w="9525">
            <a:noFill/>
          </a:ln>
        </p:spPr>
      </p:pic>
      <p:sp>
        <p:nvSpPr>
          <p:cNvPr id="5125" name="Freeform 177"/>
          <p:cNvSpPr>
            <a:spLocks noEditPoints="1"/>
          </p:cNvSpPr>
          <p:nvPr/>
        </p:nvSpPr>
        <p:spPr>
          <a:xfrm>
            <a:off x="10833100" y="5834380"/>
            <a:ext cx="1196975" cy="1023620"/>
          </a:xfrm>
          <a:custGeom>
            <a:avLst/>
            <a:gdLst/>
            <a:ahLst/>
            <a:cxnLst>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chemeClr val="bg1">
              <a:alpha val="100000"/>
            </a:schemeClr>
          </a:solidFill>
          <a:ln w="9525">
            <a:noFill/>
          </a:ln>
        </p:spPr>
        <p:txBody>
          <a:bodyPr/>
          <a:p>
            <a:endParaRPr lang="zh-CN" altLang="en-US"/>
          </a:p>
        </p:txBody>
      </p:sp>
      <p:sp>
        <p:nvSpPr>
          <p:cNvPr id="27650" name="WordArt 2"/>
          <p:cNvSpPr>
            <a:spLocks noTextEdit="1"/>
          </p:cNvSpPr>
          <p:nvPr/>
        </p:nvSpPr>
        <p:spPr>
          <a:xfrm>
            <a:off x="2981008" y="409258"/>
            <a:ext cx="6067425" cy="457200"/>
          </a:xfrm>
          <a:prstGeom prst="rect">
            <a:avLst/>
          </a:prstGeom>
        </p:spPr>
        <p:txBody>
          <a:bodyPr wrap="none" fromWordArt="1">
            <a:prstTxWarp prst="textPlain">
              <a:avLst>
                <a:gd name="adj" fmla="val 50000"/>
              </a:avLst>
            </a:prstTxWarp>
            <a:normAutofit fontScale="60000"/>
          </a:bodyPr>
          <a:p>
            <a:pPr algn="ctr"/>
            <a:r>
              <a:rPr lang="zh-CN" altLang="en-US" sz="3600" b="1">
                <a:ln w="12700" cap="flat" cmpd="sng">
                  <a:solidFill>
                    <a:srgbClr val="EAEAEA"/>
                  </a:solidFill>
                  <a:prstDash val="solid"/>
                  <a:headEnd type="none" w="med" len="med"/>
                  <a:tailEnd type="none" w="med" len="med"/>
                </a:ln>
                <a:gradFill rotWithShape="1">
                  <a:gsLst>
                    <a:gs pos="0">
                      <a:srgbClr val="A603AB">
                        <a:alpha val="100000"/>
                      </a:srgbClr>
                    </a:gs>
                    <a:gs pos="12000">
                      <a:srgbClr val="E81766">
                        <a:alpha val="100000"/>
                      </a:srgbClr>
                    </a:gs>
                    <a:gs pos="26999">
                      <a:srgbClr val="EE3F17">
                        <a:alpha val="100000"/>
                      </a:srgbClr>
                    </a:gs>
                    <a:gs pos="48000">
                      <a:srgbClr val="FFFF00">
                        <a:alpha val="100000"/>
                      </a:srgbClr>
                    </a:gs>
                    <a:gs pos="64998">
                      <a:srgbClr val="1A8D48">
                        <a:alpha val="100000"/>
                      </a:srgbClr>
                    </a:gs>
                    <a:gs pos="78998">
                      <a:srgbClr val="0819FB">
                        <a:alpha val="100000"/>
                      </a:srgbClr>
                    </a:gs>
                    <a:gs pos="100000">
                      <a:srgbClr val="A603AB">
                        <a:alpha val="100000"/>
                      </a:srgbClr>
                    </a:gs>
                  </a:gsLst>
                  <a:lin ang="0" scaled="1"/>
                  <a:tileRect/>
                </a:gradFill>
                <a:latin typeface="宋体" panose="02010600030101010101" pitchFamily="2" charset="-122"/>
                <a:ea typeface="宋体" panose="02010600030101010101" pitchFamily="2" charset="-122"/>
              </a:rPr>
              <a:t>第四代大规模集成电路计算机</a:t>
            </a:r>
            <a:endParaRPr lang="zh-CN" altLang="en-US" sz="3600" b="1">
              <a:ln w="12700" cap="flat" cmpd="sng">
                <a:solidFill>
                  <a:srgbClr val="EAEAEA"/>
                </a:solidFill>
                <a:prstDash val="solid"/>
                <a:headEnd type="none" w="med" len="med"/>
                <a:tailEnd type="none" w="med" len="med"/>
              </a:ln>
              <a:gradFill rotWithShape="1">
                <a:gsLst>
                  <a:gs pos="0">
                    <a:srgbClr val="A603AB">
                      <a:alpha val="100000"/>
                    </a:srgbClr>
                  </a:gs>
                  <a:gs pos="12000">
                    <a:srgbClr val="E81766">
                      <a:alpha val="100000"/>
                    </a:srgbClr>
                  </a:gs>
                  <a:gs pos="26999">
                    <a:srgbClr val="EE3F17">
                      <a:alpha val="100000"/>
                    </a:srgbClr>
                  </a:gs>
                  <a:gs pos="48000">
                    <a:srgbClr val="FFFF00">
                      <a:alpha val="100000"/>
                    </a:srgbClr>
                  </a:gs>
                  <a:gs pos="64998">
                    <a:srgbClr val="1A8D48">
                      <a:alpha val="100000"/>
                    </a:srgbClr>
                  </a:gs>
                  <a:gs pos="78998">
                    <a:srgbClr val="0819FB">
                      <a:alpha val="100000"/>
                    </a:srgbClr>
                  </a:gs>
                  <a:gs pos="100000">
                    <a:srgbClr val="A603AB">
                      <a:alpha val="100000"/>
                    </a:srgbClr>
                  </a:gs>
                </a:gsLst>
                <a:lin ang="0" scaled="1"/>
                <a:tileRect/>
              </a:gradFill>
              <a:latin typeface="宋体" panose="02010600030101010101" pitchFamily="2" charset="-122"/>
              <a:ea typeface="宋体" panose="02010600030101010101" pitchFamily="2" charset="-122"/>
            </a:endParaRPr>
          </a:p>
        </p:txBody>
      </p:sp>
      <p:sp>
        <p:nvSpPr>
          <p:cNvPr id="15363" name="Text Box 4"/>
          <p:cNvSpPr/>
          <p:nvPr/>
        </p:nvSpPr>
        <p:spPr>
          <a:xfrm>
            <a:off x="1926908" y="1452245"/>
            <a:ext cx="5616575" cy="583565"/>
          </a:xfrm>
          <a:prstGeom prst="rect">
            <a:avLst/>
          </a:prstGeom>
          <a:noFill/>
          <a:ln w="9525">
            <a:noFill/>
          </a:ln>
        </p:spPr>
        <p:txBody>
          <a:bodyPr>
            <a:spAutoFit/>
          </a:bodyPr>
          <a:p>
            <a:pPr eaLnBrk="1" hangingPunct="1">
              <a:spcBef>
                <a:spcPct val="50000"/>
              </a:spcBef>
            </a:pPr>
            <a:r>
              <a:rPr lang="zh-CN" altLang="en-US" sz="3200" b="1" dirty="0">
                <a:solidFill>
                  <a:schemeClr val="bg1"/>
                </a:solidFill>
                <a:latin typeface="微软雅黑" panose="020B0503020204020204" pitchFamily="34" charset="-122"/>
                <a:ea typeface="微软雅黑" panose="020B0503020204020204" pitchFamily="34" charset="-122"/>
              </a:rPr>
              <a:t>  1.特点</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7657" name="Text Box 6"/>
          <p:cNvSpPr/>
          <p:nvPr/>
        </p:nvSpPr>
        <p:spPr>
          <a:xfrm>
            <a:off x="2477770" y="2169795"/>
            <a:ext cx="2952750" cy="584200"/>
          </a:xfrm>
          <a:prstGeom prst="rect">
            <a:avLst/>
          </a:prstGeom>
          <a:noFill/>
          <a:ln w="9525">
            <a:noFill/>
          </a:ln>
        </p:spPr>
        <p:txBody>
          <a:bodyPr>
            <a:spAutoFit/>
          </a:bodyPr>
          <a:p>
            <a:pPr algn="l" eaLnBrk="1" hangingPunct="1">
              <a:spcBef>
                <a:spcPct val="50000"/>
              </a:spcBef>
            </a:pPr>
            <a:r>
              <a:rPr lang="zh-CN" altLang="en-US" sz="3200" b="1" dirty="0">
                <a:solidFill>
                  <a:schemeClr val="bg1"/>
                </a:solidFill>
                <a:latin typeface="微软雅黑" panose="020B0503020204020204" pitchFamily="34" charset="-122"/>
                <a:ea typeface="微软雅黑" panose="020B0503020204020204" pitchFamily="34" charset="-122"/>
              </a:rPr>
              <a:t>体积越来越小</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pic>
        <p:nvPicPr>
          <p:cNvPr id="15367" name="Picture 8" descr="20071124144770"/>
          <p:cNvPicPr>
            <a:picLocks noChangeAspect="1"/>
          </p:cNvPicPr>
          <p:nvPr/>
        </p:nvPicPr>
        <p:blipFill>
          <a:blip r:embed="rId2">
            <a:clrChange>
              <a:clrFrom>
                <a:srgbClr val="FDFDFD">
                  <a:alpha val="100000"/>
                </a:srgbClr>
              </a:clrFrom>
              <a:clrTo>
                <a:srgbClr val="FDFDFD">
                  <a:alpha val="100000"/>
                  <a:alpha val="0"/>
                </a:srgbClr>
              </a:clrTo>
            </a:clrChange>
          </a:blip>
          <a:stretch>
            <a:fillRect/>
          </a:stretch>
        </p:blipFill>
        <p:spPr>
          <a:xfrm>
            <a:off x="822325" y="2994025"/>
            <a:ext cx="3526790" cy="3224530"/>
          </a:xfrm>
          <a:prstGeom prst="rect">
            <a:avLst/>
          </a:prstGeom>
          <a:noFill/>
          <a:ln w="9525">
            <a:noFill/>
          </a:ln>
        </p:spPr>
      </p:pic>
      <p:pic>
        <p:nvPicPr>
          <p:cNvPr id="15368" name="Picture 10" descr="258975"/>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4702810" y="3185795"/>
            <a:ext cx="2840990" cy="2840990"/>
          </a:xfrm>
          <a:prstGeom prst="rect">
            <a:avLst/>
          </a:prstGeom>
          <a:noFill/>
          <a:ln w="9525">
            <a:noFill/>
          </a:ln>
        </p:spPr>
      </p:pic>
      <p:pic>
        <p:nvPicPr>
          <p:cNvPr id="15369" name="Picture 12" descr="070615144685085"/>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8101965" y="3578860"/>
            <a:ext cx="2731135" cy="205486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p:cTn id="7" dur="500" fill="hold"/>
                                        <p:tgtEl>
                                          <p:spTgt spid="15363"/>
                                        </p:tgtEl>
                                        <p:attrNameLst>
                                          <p:attrName>ppt_x</p:attrName>
                                        </p:attrNameLst>
                                      </p:cBhvr>
                                      <p:tavLst>
                                        <p:tav tm="0">
                                          <p:val>
                                            <p:strVal val="#ppt_x"/>
                                          </p:val>
                                        </p:tav>
                                        <p:tav tm="100000">
                                          <p:val>
                                            <p:strVal val="#ppt_x"/>
                                          </p:val>
                                        </p:tav>
                                      </p:tavLst>
                                    </p:anim>
                                    <p:anim calcmode="lin" valueType="num">
                                      <p:cBhvr>
                                        <p:cTn id="8" dur="500" fill="hold"/>
                                        <p:tgtEl>
                                          <p:spTgt spid="153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5367"/>
                                        </p:tgtEl>
                                        <p:attrNameLst>
                                          <p:attrName>style.visibility</p:attrName>
                                        </p:attrNameLst>
                                      </p:cBhvr>
                                      <p:to>
                                        <p:strVal val="visible"/>
                                      </p:to>
                                    </p:set>
                                    <p:animEffect filter="blinds(horizontal)">
                                      <p:cBhvr>
                                        <p:cTn id="13" dur="500"/>
                                        <p:tgtEl>
                                          <p:spTgt spid="1536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5368"/>
                                        </p:tgtEl>
                                        <p:attrNameLst>
                                          <p:attrName>style.visibility</p:attrName>
                                        </p:attrNameLst>
                                      </p:cBhvr>
                                      <p:to>
                                        <p:strVal val="visible"/>
                                      </p:to>
                                    </p:set>
                                    <p:animEffect filter="blinds(horizontal)">
                                      <p:cBhvr>
                                        <p:cTn id="18" dur="500"/>
                                        <p:tgtEl>
                                          <p:spTgt spid="1536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5369"/>
                                        </p:tgtEl>
                                        <p:attrNameLst>
                                          <p:attrName>style.visibility</p:attrName>
                                        </p:attrNameLst>
                                      </p:cBhvr>
                                      <p:to>
                                        <p:strVal val="visible"/>
                                      </p:to>
                                    </p:set>
                                    <p:animEffect filter="blinds(horizontal)">
                                      <p:cBhvr>
                                        <p:cTn id="23" dur="500"/>
                                        <p:tgtEl>
                                          <p:spTgt spid="15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ldLvl="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3"/>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5125" name="Freeform 177"/>
          <p:cNvSpPr>
            <a:spLocks noEditPoints="1"/>
          </p:cNvSpPr>
          <p:nvPr/>
        </p:nvSpPr>
        <p:spPr>
          <a:xfrm>
            <a:off x="10833100" y="5834380"/>
            <a:ext cx="1196975" cy="1023620"/>
          </a:xfrm>
          <a:custGeom>
            <a:avLst/>
            <a:gdLst/>
            <a:ahLst/>
            <a:cxnLst>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chemeClr val="bg1">
              <a:alpha val="100000"/>
            </a:schemeClr>
          </a:solidFill>
          <a:ln w="9525">
            <a:noFill/>
          </a:ln>
        </p:spPr>
        <p:txBody>
          <a:bodyPr/>
          <a:p>
            <a:endParaRPr lang="zh-CN" altLang="en-US"/>
          </a:p>
        </p:txBody>
      </p:sp>
      <p:grpSp>
        <p:nvGrpSpPr>
          <p:cNvPr id="2" name="Group 2"/>
          <p:cNvGrpSpPr/>
          <p:nvPr/>
        </p:nvGrpSpPr>
        <p:grpSpPr>
          <a:xfrm>
            <a:off x="1017588" y="537210"/>
            <a:ext cx="4654549" cy="584201"/>
            <a:chOff x="0" y="0"/>
            <a:chExt cx="2932" cy="368"/>
          </a:xfrm>
        </p:grpSpPr>
        <p:pic>
          <p:nvPicPr>
            <p:cNvPr id="28687" name="Picture 3" descr="BD14531_"/>
            <p:cNvPicPr>
              <a:picLocks noChangeAspect="1"/>
            </p:cNvPicPr>
            <p:nvPr/>
          </p:nvPicPr>
          <p:blipFill>
            <a:blip r:embed="rId2"/>
            <a:stretch>
              <a:fillRect/>
            </a:stretch>
          </p:blipFill>
          <p:spPr>
            <a:xfrm>
              <a:off x="0" y="90"/>
              <a:ext cx="118" cy="118"/>
            </a:xfrm>
            <a:prstGeom prst="rect">
              <a:avLst/>
            </a:prstGeom>
            <a:noFill/>
            <a:ln w="9525">
              <a:noFill/>
            </a:ln>
          </p:spPr>
        </p:pic>
        <p:sp>
          <p:nvSpPr>
            <p:cNvPr id="28688" name="Text Box 4"/>
            <p:cNvSpPr/>
            <p:nvPr/>
          </p:nvSpPr>
          <p:spPr>
            <a:xfrm>
              <a:off x="227" y="0"/>
              <a:ext cx="2705" cy="368"/>
            </a:xfrm>
            <a:prstGeom prst="rect">
              <a:avLst/>
            </a:prstGeom>
            <a:noFill/>
            <a:ln w="9525">
              <a:noFill/>
            </a:ln>
          </p:spPr>
          <p:txBody>
            <a:bodyPr wrap="square">
              <a:spAutoFit/>
            </a:bodyPr>
            <a:p>
              <a:pPr eaLnBrk="1" hangingPunct="1">
                <a:spcBef>
                  <a:spcPct val="50000"/>
                </a:spcBef>
              </a:pPr>
              <a:r>
                <a:rPr lang="zh-CN" altLang="en-US" sz="3200" b="1" dirty="0">
                  <a:solidFill>
                    <a:schemeClr val="bg1"/>
                  </a:solidFill>
                  <a:latin typeface="微软雅黑" panose="020B0503020204020204" pitchFamily="34" charset="-122"/>
                  <a:ea typeface="微软雅黑" panose="020B0503020204020204" pitchFamily="34" charset="-122"/>
                </a:rPr>
                <a:t>功能越来越强大</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grpSp>
        <p:nvGrpSpPr>
          <p:cNvPr id="3" name="Group 5"/>
          <p:cNvGrpSpPr/>
          <p:nvPr/>
        </p:nvGrpSpPr>
        <p:grpSpPr>
          <a:xfrm>
            <a:off x="936625" y="3777298"/>
            <a:ext cx="6306556" cy="584199"/>
            <a:chOff x="0" y="0"/>
            <a:chExt cx="3323" cy="368"/>
          </a:xfrm>
        </p:grpSpPr>
        <p:pic>
          <p:nvPicPr>
            <p:cNvPr id="28685" name="Picture 7" descr="BD14531_"/>
            <p:cNvPicPr>
              <a:picLocks noChangeAspect="1"/>
            </p:cNvPicPr>
            <p:nvPr/>
          </p:nvPicPr>
          <p:blipFill>
            <a:blip r:embed="rId2"/>
            <a:stretch>
              <a:fillRect/>
            </a:stretch>
          </p:blipFill>
          <p:spPr>
            <a:xfrm>
              <a:off x="0" y="90"/>
              <a:ext cx="118" cy="118"/>
            </a:xfrm>
            <a:prstGeom prst="rect">
              <a:avLst/>
            </a:prstGeom>
            <a:noFill/>
            <a:ln w="9525">
              <a:noFill/>
            </a:ln>
          </p:spPr>
        </p:pic>
        <p:sp>
          <p:nvSpPr>
            <p:cNvPr id="28686" name="Text Box 8"/>
            <p:cNvSpPr/>
            <p:nvPr/>
          </p:nvSpPr>
          <p:spPr>
            <a:xfrm>
              <a:off x="227" y="0"/>
              <a:ext cx="3096" cy="368"/>
            </a:xfrm>
            <a:prstGeom prst="rect">
              <a:avLst/>
            </a:prstGeom>
            <a:noFill/>
            <a:ln w="9525">
              <a:noFill/>
            </a:ln>
          </p:spPr>
          <p:txBody>
            <a:bodyPr wrap="square">
              <a:spAutoFit/>
            </a:bodyPr>
            <a:p>
              <a:pPr eaLnBrk="1" hangingPunct="1">
                <a:spcBef>
                  <a:spcPct val="50000"/>
                </a:spcBef>
              </a:pPr>
              <a:r>
                <a:rPr lang="zh-CN" altLang="en-US" sz="3200" b="1" dirty="0">
                  <a:solidFill>
                    <a:schemeClr val="bg1"/>
                  </a:solidFill>
                  <a:latin typeface="微软雅黑" panose="020B0503020204020204" pitchFamily="34" charset="-122"/>
                  <a:ea typeface="微软雅黑" panose="020B0503020204020204" pitchFamily="34" charset="-122"/>
                </a:rPr>
                <a:t>开始运用鼠标进行可视化操作</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grpSp>
        <p:nvGrpSpPr>
          <p:cNvPr id="4" name="Group 8"/>
          <p:cNvGrpSpPr/>
          <p:nvPr/>
        </p:nvGrpSpPr>
        <p:grpSpPr>
          <a:xfrm>
            <a:off x="936625" y="4498023"/>
            <a:ext cx="3384550" cy="584199"/>
            <a:chOff x="0" y="0"/>
            <a:chExt cx="2132" cy="368"/>
          </a:xfrm>
        </p:grpSpPr>
        <p:pic>
          <p:nvPicPr>
            <p:cNvPr id="28683" name="Picture 10" descr="BD14531_"/>
            <p:cNvPicPr>
              <a:picLocks noChangeAspect="1"/>
            </p:cNvPicPr>
            <p:nvPr/>
          </p:nvPicPr>
          <p:blipFill>
            <a:blip r:embed="rId2"/>
            <a:stretch>
              <a:fillRect/>
            </a:stretch>
          </p:blipFill>
          <p:spPr>
            <a:xfrm>
              <a:off x="0" y="90"/>
              <a:ext cx="118" cy="118"/>
            </a:xfrm>
            <a:prstGeom prst="rect">
              <a:avLst/>
            </a:prstGeom>
            <a:noFill/>
            <a:ln w="9525">
              <a:noFill/>
            </a:ln>
          </p:spPr>
        </p:pic>
        <p:sp>
          <p:nvSpPr>
            <p:cNvPr id="28684" name="Text Box 11"/>
            <p:cNvSpPr/>
            <p:nvPr/>
          </p:nvSpPr>
          <p:spPr>
            <a:xfrm>
              <a:off x="272" y="0"/>
              <a:ext cx="1860" cy="368"/>
            </a:xfrm>
            <a:prstGeom prst="rect">
              <a:avLst/>
            </a:prstGeom>
            <a:noFill/>
            <a:ln w="9525">
              <a:noFill/>
            </a:ln>
          </p:spPr>
          <p:txBody>
            <a:bodyPr>
              <a:spAutoFit/>
            </a:bodyPr>
            <a:p>
              <a:pPr eaLnBrk="1" hangingPunct="1">
                <a:spcBef>
                  <a:spcPct val="50000"/>
                </a:spcBef>
              </a:pPr>
              <a:r>
                <a:rPr lang="zh-CN" altLang="en-US" sz="3200" b="1" dirty="0">
                  <a:solidFill>
                    <a:schemeClr val="bg1"/>
                  </a:solidFill>
                  <a:latin typeface="微软雅黑" panose="020B0503020204020204" pitchFamily="34" charset="-122"/>
                  <a:ea typeface="微软雅黑" panose="020B0503020204020204" pitchFamily="34" charset="-122"/>
                </a:rPr>
                <a:t>价格</a:t>
              </a:r>
              <a:r>
                <a:rPr lang="zh-CN" altLang="en-US" sz="3200" b="1" dirty="0">
                  <a:solidFill>
                    <a:schemeClr val="bg1"/>
                  </a:solidFill>
                  <a:latin typeface="微软雅黑" panose="020B0503020204020204" pitchFamily="34" charset="-122"/>
                  <a:ea typeface="微软雅黑" panose="020B0503020204020204" pitchFamily="34" charset="-122"/>
                </a:rPr>
                <a:t>越来越低</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grpSp>
        <p:nvGrpSpPr>
          <p:cNvPr id="5" name="Group 11"/>
          <p:cNvGrpSpPr/>
          <p:nvPr/>
        </p:nvGrpSpPr>
        <p:grpSpPr>
          <a:xfrm>
            <a:off x="936625" y="5250497"/>
            <a:ext cx="5643563" cy="584201"/>
            <a:chOff x="0" y="-35"/>
            <a:chExt cx="3555" cy="368"/>
          </a:xfrm>
        </p:grpSpPr>
        <p:pic>
          <p:nvPicPr>
            <p:cNvPr id="28681" name="Picture 13" descr="BD14531_"/>
            <p:cNvPicPr>
              <a:picLocks noChangeAspect="1"/>
            </p:cNvPicPr>
            <p:nvPr/>
          </p:nvPicPr>
          <p:blipFill>
            <a:blip r:embed="rId2"/>
            <a:stretch>
              <a:fillRect/>
            </a:stretch>
          </p:blipFill>
          <p:spPr>
            <a:xfrm>
              <a:off x="0" y="90"/>
              <a:ext cx="118" cy="118"/>
            </a:xfrm>
            <a:prstGeom prst="rect">
              <a:avLst/>
            </a:prstGeom>
            <a:noFill/>
            <a:ln w="9525">
              <a:noFill/>
            </a:ln>
          </p:spPr>
        </p:pic>
        <p:sp>
          <p:nvSpPr>
            <p:cNvPr id="28682" name="Text Box 14"/>
            <p:cNvSpPr/>
            <p:nvPr/>
          </p:nvSpPr>
          <p:spPr>
            <a:xfrm>
              <a:off x="169" y="-35"/>
              <a:ext cx="3386" cy="368"/>
            </a:xfrm>
            <a:prstGeom prst="rect">
              <a:avLst/>
            </a:prstGeom>
            <a:noFill/>
            <a:ln w="9525">
              <a:noFill/>
            </a:ln>
          </p:spPr>
          <p:txBody>
            <a:bodyPr wrap="square">
              <a:spAutoFit/>
            </a:bodyPr>
            <a:p>
              <a:pPr lvl="0" algn="l" eaLnBrk="1" hangingPunct="1">
                <a:spcBef>
                  <a:spcPct val="50000"/>
                </a:spcBef>
              </a:pPr>
              <a:r>
                <a:rPr lang="zh-CN" altLang="en-US" sz="3200" b="1" dirty="0">
                  <a:solidFill>
                    <a:schemeClr val="bg1"/>
                  </a:solidFill>
                  <a:latin typeface="微软雅黑" panose="020B0503020204020204" pitchFamily="34" charset="-122"/>
                  <a:ea typeface="微软雅黑" panose="020B0503020204020204" pitchFamily="34" charset="-122"/>
                  <a:sym typeface="+mn-ea"/>
                </a:rPr>
                <a:t>计</a:t>
              </a:r>
              <a:r>
                <a:rPr lang="zh-CN" altLang="en-US" sz="3200" b="1" dirty="0">
                  <a:solidFill>
                    <a:schemeClr val="bg1"/>
                  </a:solidFill>
                  <a:latin typeface="微软雅黑" panose="020B0503020204020204" pitchFamily="34" charset="-122"/>
                  <a:ea typeface="微软雅黑" panose="020B0503020204020204" pitchFamily="34" charset="-122"/>
                  <a:sym typeface="+mn-ea"/>
                </a:rPr>
                <a:t>算能力越来越强</a:t>
              </a:r>
              <a:r>
                <a:rPr lang="zh-CN" altLang="en-US" dirty="0">
                  <a:latin typeface="Tahoma" panose="020B0604030504040204" pitchFamily="34" charset="0"/>
                  <a:sym typeface="+mn-ea"/>
                </a:rPr>
                <a:t>大</a:t>
              </a:r>
              <a:endParaRPr lang="zh-CN" altLang="en-US" dirty="0">
                <a:latin typeface="Tahoma" panose="020B0604030504040204" pitchFamily="34" charset="0"/>
                <a:sym typeface="+mn-ea"/>
              </a:endParaRPr>
            </a:p>
          </p:txBody>
        </p:sp>
      </p:grpSp>
      <p:pic>
        <p:nvPicPr>
          <p:cNvPr id="16398" name="Picture 16" descr="1309010_851181"/>
          <p:cNvPicPr>
            <a:picLocks noChangeAspect="1"/>
          </p:cNvPicPr>
          <p:nvPr/>
        </p:nvPicPr>
        <p:blipFill>
          <a:blip r:embed="rId3"/>
          <a:stretch>
            <a:fillRect/>
          </a:stretch>
        </p:blipFill>
        <p:spPr>
          <a:xfrm>
            <a:off x="1204913" y="1329373"/>
            <a:ext cx="2305050" cy="2017712"/>
          </a:xfrm>
          <a:prstGeom prst="rect">
            <a:avLst/>
          </a:prstGeom>
          <a:noFill/>
          <a:ln w="9525">
            <a:noFill/>
          </a:ln>
        </p:spPr>
      </p:pic>
      <p:pic>
        <p:nvPicPr>
          <p:cNvPr id="16399" name="Picture 18" descr="933FCF393AD11E7BBE1635287ACDDE16"/>
          <p:cNvPicPr>
            <a:picLocks noChangeAspect="1"/>
          </p:cNvPicPr>
          <p:nvPr/>
        </p:nvPicPr>
        <p:blipFill>
          <a:blip r:embed="rId4"/>
          <a:stretch>
            <a:fillRect/>
          </a:stretch>
        </p:blipFill>
        <p:spPr>
          <a:xfrm>
            <a:off x="4119880" y="1329373"/>
            <a:ext cx="2863850" cy="2008187"/>
          </a:xfrm>
          <a:prstGeom prst="rect">
            <a:avLst/>
          </a:prstGeom>
          <a:noFill/>
          <a:ln w="9525">
            <a:noFill/>
          </a:ln>
        </p:spPr>
      </p:pic>
      <p:pic>
        <p:nvPicPr>
          <p:cNvPr id="16400" name="Picture 21" descr="032"/>
          <p:cNvPicPr>
            <a:picLocks noChangeAspect="1"/>
          </p:cNvPicPr>
          <p:nvPr/>
        </p:nvPicPr>
        <p:blipFill>
          <a:blip r:embed="rId5"/>
          <a:stretch>
            <a:fillRect/>
          </a:stretch>
        </p:blipFill>
        <p:spPr>
          <a:xfrm>
            <a:off x="7242810" y="1339215"/>
            <a:ext cx="2159000" cy="21351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398"/>
                                        </p:tgtEl>
                                        <p:attrNameLst>
                                          <p:attrName>style.visibility</p:attrName>
                                        </p:attrNameLst>
                                      </p:cBhvr>
                                      <p:to>
                                        <p:strVal val="visible"/>
                                      </p:to>
                                    </p:set>
                                    <p:animEffect filter="blinds(horizontal)">
                                      <p:cBhvr>
                                        <p:cTn id="12" dur="500"/>
                                        <p:tgtEl>
                                          <p:spTgt spid="1639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399"/>
                                        </p:tgtEl>
                                        <p:attrNameLst>
                                          <p:attrName>style.visibility</p:attrName>
                                        </p:attrNameLst>
                                      </p:cBhvr>
                                      <p:to>
                                        <p:strVal val="visible"/>
                                      </p:to>
                                    </p:set>
                                    <p:animEffect filter="blinds(horizontal)">
                                      <p:cBhvr>
                                        <p:cTn id="17" dur="500"/>
                                        <p:tgtEl>
                                          <p:spTgt spid="1639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400"/>
                                        </p:tgtEl>
                                        <p:attrNameLst>
                                          <p:attrName>style.visibility</p:attrName>
                                        </p:attrNameLst>
                                      </p:cBhvr>
                                      <p:to>
                                        <p:strVal val="visible"/>
                                      </p:to>
                                    </p:set>
                                    <p:animEffect filter="blinds(horizontal)">
                                      <p:cBhvr>
                                        <p:cTn id="22" dur="500"/>
                                        <p:tgtEl>
                                          <p:spTgt spid="1640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filter="blinds(horizont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3"/>
          <p:cNvPicPr>
            <a:picLocks noChangeAspect="1"/>
          </p:cNvPicPr>
          <p:nvPr/>
        </p:nvPicPr>
        <p:blipFill>
          <a:blip r:embed="rId1"/>
          <a:stretch>
            <a:fillRect/>
          </a:stretch>
        </p:blipFill>
        <p:spPr>
          <a:xfrm>
            <a:off x="0" y="0"/>
            <a:ext cx="12192000" cy="6858000"/>
          </a:xfrm>
          <a:prstGeom prst="rect">
            <a:avLst/>
          </a:prstGeom>
          <a:solidFill>
            <a:srgbClr val="060517"/>
          </a:solidFill>
          <a:ln w="9525">
            <a:noFill/>
          </a:ln>
        </p:spPr>
      </p:pic>
      <p:sp>
        <p:nvSpPr>
          <p:cNvPr id="5125" name="Freeform 177"/>
          <p:cNvSpPr>
            <a:spLocks noEditPoints="1"/>
          </p:cNvSpPr>
          <p:nvPr/>
        </p:nvSpPr>
        <p:spPr>
          <a:xfrm>
            <a:off x="10833100" y="5834380"/>
            <a:ext cx="1196975" cy="1023620"/>
          </a:xfrm>
          <a:custGeom>
            <a:avLst/>
            <a:gdLst/>
            <a:ahLst/>
            <a:cxnLst>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chemeClr val="bg1">
              <a:alpha val="100000"/>
            </a:schemeClr>
          </a:solidFill>
          <a:ln w="9525">
            <a:noFill/>
          </a:ln>
        </p:spPr>
        <p:txBody>
          <a:bodyPr/>
          <a:p>
            <a:endParaRPr lang="zh-CN" altLang="en-US"/>
          </a:p>
        </p:txBody>
      </p:sp>
      <p:sp>
        <p:nvSpPr>
          <p:cNvPr id="1027" name="Rectangle 2"/>
          <p:cNvSpPr>
            <a:spLocks noGrp="1"/>
          </p:cNvSpPr>
          <p:nvPr>
            <p:ph type="title"/>
          </p:nvPr>
        </p:nvSpPr>
        <p:spPr>
          <a:xfrm>
            <a:off x="92710" y="170815"/>
            <a:ext cx="9144000" cy="609600"/>
          </a:xfrm>
        </p:spPr>
        <p:txBody>
          <a:bodyPr vert="horz" wrap="square" lIns="91440" tIns="45720" rIns="91440" bIns="45720" anchor="b"/>
          <a:p>
            <a:pPr eaLnBrk="1" hangingPunct="1"/>
            <a:r>
              <a:rPr lang="zh-CN" altLang="en-US" sz="2900" dirty="0"/>
              <a:t> </a:t>
            </a:r>
            <a:r>
              <a:rPr lang="zh-CN" altLang="en-US" sz="2900" dirty="0">
                <a:solidFill>
                  <a:schemeClr val="bg1"/>
                </a:solidFill>
              </a:rPr>
              <a:t> 计算机发展四阶段对比表</a:t>
            </a:r>
            <a:endParaRPr lang="zh-CN" altLang="en-US" sz="2900" dirty="0">
              <a:solidFill>
                <a:schemeClr val="bg1"/>
              </a:solidFill>
            </a:endParaRPr>
          </a:p>
        </p:txBody>
      </p:sp>
      <p:pic>
        <p:nvPicPr>
          <p:cNvPr id="1026" name="对象 1"/>
          <p:cNvPicPr>
            <a:picLocks noChangeAspect="1"/>
          </p:cNvPicPr>
          <p:nvPr/>
        </p:nvPicPr>
        <p:blipFill>
          <a:blip r:embed="rId2"/>
          <a:stretch>
            <a:fillRect/>
          </a:stretch>
        </p:blipFill>
        <p:spPr>
          <a:xfrm>
            <a:off x="1166495" y="780415"/>
            <a:ext cx="9323705" cy="6077585"/>
          </a:xfrm>
          <a:prstGeom prst="rect">
            <a:avLst/>
          </a:prstGeom>
          <a:noFill/>
          <a:ln w="9525">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内容占位符 2"/>
          <p:cNvSpPr>
            <a:spLocks noGrp="1"/>
          </p:cNvSpPr>
          <p:nvPr>
            <p:ph idx="1"/>
          </p:nvPr>
        </p:nvSpPr>
        <p:spPr>
          <a:xfrm>
            <a:off x="1774825" y="1557338"/>
            <a:ext cx="8229600" cy="2954337"/>
          </a:xfrm>
        </p:spPr>
        <p:txBody>
          <a:bodyPr>
            <a:normAutofit/>
          </a:bodyPr>
          <a:p>
            <a:pPr defTabSz="914400">
              <a:buSzPct val="100000"/>
            </a:pPr>
            <a:r>
              <a:rPr lang="zh-CN" altLang="en-US" sz="4400" kern="1200" baseline="0">
                <a:latin typeface="华文琥珀" panose="02010800040101010101" pitchFamily="2" charset="-122"/>
                <a:ea typeface="华文琥珀" panose="02010800040101010101" pitchFamily="2" charset="-122"/>
                <a:sym typeface="华文琥珀" panose="02010800040101010101" pitchFamily="2" charset="-122"/>
              </a:rPr>
              <a:t>我们日常生活中的电脑是由哪些部件组成的， 大家知道？</a:t>
            </a:r>
            <a:endParaRPr lang="zh-CN" altLang="en-US" sz="4400" kern="1200" baseline="0">
              <a:latin typeface="华文琥珀" panose="02010800040101010101" pitchFamily="2" charset="-122"/>
              <a:ea typeface="华文琥珀" panose="02010800040101010101" pitchFamily="2" charset="-122"/>
              <a:sym typeface="华文琥珀" panose="02010800040101010101" pitchFamily="2" charset="-122"/>
            </a:endParaRPr>
          </a:p>
        </p:txBody>
      </p:sp>
      <p:sp>
        <p:nvSpPr>
          <p:cNvPr id="59395" name="灯片编号占位符 5"/>
          <p:cNvSpPr>
            <a:spLocks noGrp="1"/>
          </p:cNvSpPr>
          <p:nvPr>
            <p:ph/>
          </p:nvPr>
        </p:nvSpPr>
        <p:spPr>
          <a:xfrm>
            <a:off x="2166938" y="6286500"/>
            <a:ext cx="2133600" cy="365125"/>
          </a:xfrm>
          <a:prstGeom prst="rect">
            <a:avLst/>
          </a:prstGeom>
          <a:noFill/>
          <a:ln>
            <a:noFill/>
          </a:ln>
        </p:spPr>
        <p:txBody>
          <a:bodyPr/>
          <a:p>
            <a:fld id="{9A0DB2DC-4C9A-4742-B13C-FB6460FD3503}" type="slidenum">
              <a:rPr lang="zh-CN" altLang="en-US" dirty="0"/>
            </a:fld>
            <a:endParaRPr lang="zh-CN" altLang="en-US" dirty="0"/>
          </a:p>
        </p:txBody>
      </p:sp>
      <p:pic>
        <p:nvPicPr>
          <p:cNvPr id="59396" name="图片 6" descr="2.gif"/>
          <p:cNvPicPr>
            <a:picLocks noChangeAspect="1"/>
          </p:cNvPicPr>
          <p:nvPr/>
        </p:nvPicPr>
        <p:blipFill>
          <a:blip r:embed="rId1"/>
          <a:stretch>
            <a:fillRect/>
          </a:stretch>
        </p:blipFill>
        <p:spPr>
          <a:xfrm>
            <a:off x="5807075" y="2924175"/>
            <a:ext cx="3313113" cy="3313113"/>
          </a:xfrm>
          <a:prstGeom prst="rect">
            <a:avLst/>
          </a:prstGeom>
          <a:noFill/>
          <a:ln w="9525">
            <a:noFill/>
          </a:ln>
        </p:spPr>
      </p:pic>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79873"/>
          <p:cNvSpPr>
            <a:spLocks noGrp="1"/>
          </p:cNvSpPr>
          <p:nvPr>
            <p:ph type="title"/>
          </p:nvPr>
        </p:nvSpPr>
        <p:spPr/>
        <p:txBody>
          <a:bodyPr anchor="ctr"/>
          <a:p>
            <a:r>
              <a:rPr lang="zh-CN" altLang="en-US" dirty="0"/>
              <a:t>什么是计算机系统？</a:t>
            </a:r>
            <a:endParaRPr lang="zh-CN" altLang="en-US" dirty="0"/>
          </a:p>
        </p:txBody>
      </p:sp>
      <p:sp>
        <p:nvSpPr>
          <p:cNvPr id="79875" name="文本占位符 79874"/>
          <p:cNvSpPr>
            <a:spLocks noGrp="1"/>
          </p:cNvSpPr>
          <p:nvPr>
            <p:ph type="body" idx="1"/>
          </p:nvPr>
        </p:nvSpPr>
        <p:spPr/>
        <p:txBody>
          <a:bodyPr/>
          <a:p>
            <a:r>
              <a:rPr lang="zh-CN" altLang="en-US" dirty="0"/>
              <a:t>计算机系统是能按照人的要求接受和存储信息，自动进行数据处理和计算，并输出结果信息的机器系统 。</a:t>
            </a:r>
            <a:endParaRPr lang="zh-CN" altLang="en-US" dirty="0"/>
          </a:p>
        </p:txBody>
      </p:sp>
      <p:pic>
        <p:nvPicPr>
          <p:cNvPr id="79876" name="图片 79875" descr="问号"/>
          <p:cNvPicPr>
            <a:picLocks noChangeAspect="1"/>
          </p:cNvPicPr>
          <p:nvPr/>
        </p:nvPicPr>
        <p:blipFill>
          <a:blip r:embed="rId1"/>
          <a:stretch>
            <a:fillRect/>
          </a:stretch>
        </p:blipFill>
        <p:spPr>
          <a:xfrm>
            <a:off x="8991600" y="0"/>
            <a:ext cx="1676400" cy="1524000"/>
          </a:xfrm>
          <a:prstGeom prst="rect">
            <a:avLst/>
          </a:prstGeom>
          <a:noFill/>
          <a:ln w="9525">
            <a:noFill/>
          </a:ln>
        </p:spPr>
      </p:pic>
    </p:spTree>
  </p:cSld>
  <p:clrMapOvr>
    <a:masterClrMapping/>
  </p:clrMapOvr>
  <p:transition>
    <p:sndAc>
      <p:stSnd>
        <p:snd r:embed="rId2" name="chimes.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内容占位符 2"/>
          <p:cNvSpPr>
            <a:spLocks noGrp="1"/>
          </p:cNvSpPr>
          <p:nvPr>
            <p:ph idx="1"/>
          </p:nvPr>
        </p:nvSpPr>
        <p:spPr>
          <a:xfrm>
            <a:off x="1703388" y="1557338"/>
            <a:ext cx="8640762" cy="4679950"/>
          </a:xfrm>
        </p:spPr>
        <p:txBody>
          <a:bodyPr>
            <a:normAutofit lnSpcReduction="10000"/>
          </a:bodyPr>
          <a:p>
            <a:pPr defTabSz="914400">
              <a:lnSpc>
                <a:spcPct val="136000"/>
              </a:lnSpc>
              <a:buSzPct val="100000"/>
            </a:pPr>
            <a:r>
              <a:rPr lang="zh-CN" altLang="en-US" sz="2000" kern="1200" baseline="0" dirty="0">
                <a:latin typeface="华文行楷" panose="02010800040101010101" pitchFamily="2" charset="-122"/>
                <a:ea typeface="华文行楷" panose="02010800040101010101" pitchFamily="2" charset="-122"/>
                <a:sym typeface="华文行楷" panose="02010800040101010101" pitchFamily="2" charset="-122"/>
              </a:rPr>
              <a:t>计算机系统由</a:t>
            </a:r>
            <a:r>
              <a:rPr lang="zh-CN" altLang="en-US" sz="2000" kern="1200" baseline="0" dirty="0">
                <a:solidFill>
                  <a:srgbClr val="FF0000"/>
                </a:solidFill>
                <a:latin typeface="华文行楷" panose="02010800040101010101" pitchFamily="2" charset="-122"/>
                <a:ea typeface="华文行楷" panose="02010800040101010101" pitchFamily="2" charset="-122"/>
                <a:sym typeface="华文行楷" panose="02010800040101010101" pitchFamily="2" charset="-122"/>
              </a:rPr>
              <a:t>硬件系统</a:t>
            </a:r>
            <a:r>
              <a:rPr lang="zh-CN" altLang="en-US" sz="2000" kern="1200" baseline="0" dirty="0">
                <a:latin typeface="华文行楷" panose="02010800040101010101" pitchFamily="2" charset="-122"/>
                <a:ea typeface="华文行楷" panose="02010800040101010101" pitchFamily="2" charset="-122"/>
                <a:sym typeface="华文行楷" panose="02010800040101010101" pitchFamily="2" charset="-122"/>
              </a:rPr>
              <a:t>和</a:t>
            </a:r>
            <a:r>
              <a:rPr lang="zh-CN" altLang="en-US" sz="2000" kern="1200" baseline="0" dirty="0">
                <a:solidFill>
                  <a:srgbClr val="FF0000"/>
                </a:solidFill>
                <a:latin typeface="华文行楷" panose="02010800040101010101" pitchFamily="2" charset="-122"/>
                <a:ea typeface="华文行楷" panose="02010800040101010101" pitchFamily="2" charset="-122"/>
                <a:sym typeface="华文行楷" panose="02010800040101010101" pitchFamily="2" charset="-122"/>
              </a:rPr>
              <a:t>软件系统</a:t>
            </a:r>
            <a:r>
              <a:rPr lang="zh-CN" altLang="en-US" sz="2000" kern="1200" baseline="0" dirty="0">
                <a:latin typeface="华文行楷" panose="02010800040101010101" pitchFamily="2" charset="-122"/>
                <a:ea typeface="华文行楷" panose="02010800040101010101" pitchFamily="2" charset="-122"/>
                <a:sym typeface="华文行楷" panose="02010800040101010101" pitchFamily="2" charset="-122"/>
              </a:rPr>
              <a:t>两大部分组成。</a:t>
            </a:r>
            <a:endParaRPr lang="en-US" altLang="x-none" sz="2000" kern="1200" baseline="0">
              <a:latin typeface="华文行楷" panose="02010800040101010101" pitchFamily="2" charset="-122"/>
              <a:ea typeface="华文行楷" panose="02010800040101010101" pitchFamily="2" charset="-122"/>
              <a:sym typeface="华文行楷" panose="02010800040101010101" pitchFamily="2" charset="-122"/>
            </a:endParaRPr>
          </a:p>
          <a:p>
            <a:pPr defTabSz="914400">
              <a:lnSpc>
                <a:spcPct val="136000"/>
              </a:lnSpc>
              <a:buSzPct val="100000"/>
            </a:pPr>
            <a:r>
              <a:rPr lang="zh-CN" altLang="en-US" sz="2000" kern="1200" baseline="0" dirty="0">
                <a:latin typeface="宋体" panose="02010600030101010101" pitchFamily="2" charset="-122"/>
                <a:ea typeface="宋体" panose="02010600030101010101" pitchFamily="2" charset="-122"/>
                <a:sym typeface="宋体" panose="02010600030101010101" pitchFamily="2" charset="-122"/>
              </a:rPr>
              <a:t>  硬件系统是指计算机的物理器件，它是计算机系统的物质基础</a:t>
            </a:r>
            <a:r>
              <a:rPr lang="en-US" altLang="x-none" sz="2000" kern="1200" baseline="0">
                <a:latin typeface="宋体" panose="02010600030101010101" pitchFamily="2" charset="-122"/>
                <a:ea typeface="宋体" panose="02010600030101010101" pitchFamily="2" charset="-122"/>
                <a:sym typeface="宋体" panose="02010600030101010101" pitchFamily="2" charset="-122"/>
              </a:rPr>
              <a:t>(</a:t>
            </a:r>
            <a:r>
              <a:rPr lang="zh-CN" altLang="en-US" sz="2000" kern="1200" baseline="0" dirty="0">
                <a:latin typeface="宋体" panose="02010600030101010101" pitchFamily="2" charset="-122"/>
                <a:ea typeface="宋体" panose="02010600030101010101" pitchFamily="2" charset="-122"/>
                <a:sym typeface="宋体" panose="02010600030101010101" pitchFamily="2" charset="-122"/>
              </a:rPr>
              <a:t>是看得见摸得着的</a:t>
            </a:r>
            <a:r>
              <a:rPr lang="en-US" altLang="x-none" sz="2000" kern="1200" baseline="0">
                <a:latin typeface="宋体" panose="02010600030101010101" pitchFamily="2" charset="-122"/>
                <a:ea typeface="宋体" panose="02010600030101010101" pitchFamily="2" charset="-122"/>
                <a:sym typeface="宋体" panose="02010600030101010101" pitchFamily="2" charset="-122"/>
              </a:rPr>
              <a:t>)</a:t>
            </a:r>
            <a:r>
              <a:rPr lang="zh-CN" altLang="en-US" sz="2000" kern="1200" baseline="0" dirty="0">
                <a:latin typeface="宋体" panose="02010600030101010101" pitchFamily="2" charset="-122"/>
                <a:ea typeface="宋体" panose="02010600030101010101" pitchFamily="2" charset="-122"/>
                <a:sym typeface="宋体" panose="02010600030101010101" pitchFamily="2" charset="-122"/>
              </a:rPr>
              <a:t>。</a:t>
            </a:r>
            <a:endParaRPr lang="en-US" altLang="x-none" sz="2000" kern="1200" baseline="0">
              <a:latin typeface="宋体" panose="02010600030101010101" pitchFamily="2" charset="-122"/>
              <a:ea typeface="宋体" panose="02010600030101010101" pitchFamily="2" charset="-122"/>
              <a:sym typeface="宋体" panose="02010600030101010101" pitchFamily="2" charset="-122"/>
            </a:endParaRPr>
          </a:p>
          <a:p>
            <a:pPr defTabSz="914400">
              <a:lnSpc>
                <a:spcPct val="136000"/>
              </a:lnSpc>
              <a:buSzPct val="100000"/>
            </a:pPr>
            <a:r>
              <a:rPr lang="en-US" altLang="x-none" sz="2000" kern="1200" baseline="0">
                <a:latin typeface="宋体" panose="02010600030101010101" pitchFamily="2" charset="-122"/>
                <a:ea typeface="宋体" panose="02010600030101010101" pitchFamily="2" charset="-122"/>
                <a:sym typeface="宋体" panose="02010600030101010101" pitchFamily="2" charset="-122"/>
              </a:rPr>
              <a:t>  </a:t>
            </a:r>
            <a:r>
              <a:rPr lang="zh-CN" altLang="en-US" sz="2000" kern="1200" baseline="0" dirty="0">
                <a:latin typeface="宋体" panose="02010600030101010101" pitchFamily="2" charset="-122"/>
                <a:ea typeface="宋体" panose="02010600030101010101" pitchFamily="2" charset="-122"/>
                <a:sym typeface="宋体" panose="02010600030101010101" pitchFamily="2" charset="-122"/>
              </a:rPr>
              <a:t>软件系统是在硬件的基础上运行的种式各样的程序</a:t>
            </a:r>
            <a:r>
              <a:rPr lang="en-US" altLang="x-none" sz="2000" kern="1200" baseline="0">
                <a:latin typeface="宋体" panose="02010600030101010101" pitchFamily="2" charset="-122"/>
                <a:ea typeface="宋体" panose="02010600030101010101" pitchFamily="2" charset="-122"/>
                <a:sym typeface="宋体" panose="02010600030101010101" pitchFamily="2" charset="-122"/>
              </a:rPr>
              <a:t>(</a:t>
            </a:r>
            <a:r>
              <a:rPr lang="zh-CN" altLang="en-US" sz="2000" kern="1200" baseline="0" dirty="0">
                <a:latin typeface="宋体" panose="02010600030101010101" pitchFamily="2" charset="-122"/>
                <a:ea typeface="宋体" panose="02010600030101010101" pitchFamily="2" charset="-122"/>
                <a:sym typeface="宋体" panose="02010600030101010101" pitchFamily="2" charset="-122"/>
              </a:rPr>
              <a:t>它是摸不着的</a:t>
            </a:r>
            <a:r>
              <a:rPr lang="en-US" altLang="x-none" sz="2000" kern="1200" baseline="0">
                <a:latin typeface="宋体" panose="02010600030101010101" pitchFamily="2" charset="-122"/>
                <a:ea typeface="宋体" panose="02010600030101010101" pitchFamily="2" charset="-122"/>
                <a:sym typeface="宋体" panose="02010600030101010101" pitchFamily="2" charset="-122"/>
              </a:rPr>
              <a:t>)</a:t>
            </a:r>
            <a:r>
              <a:rPr lang="zh-CN" altLang="en-US" sz="2000" kern="1200" baseline="0" dirty="0">
                <a:latin typeface="宋体" panose="02010600030101010101" pitchFamily="2" charset="-122"/>
                <a:ea typeface="宋体" panose="02010600030101010101" pitchFamily="2" charset="-122"/>
                <a:sym typeface="宋体" panose="02010600030101010101" pitchFamily="2" charset="-122"/>
              </a:rPr>
              <a:t>、数据等。</a:t>
            </a:r>
            <a:endParaRPr lang="en-US" altLang="x-none" sz="2000" kern="1200" baseline="0">
              <a:latin typeface="宋体" panose="02010600030101010101" pitchFamily="2" charset="-122"/>
              <a:ea typeface="宋体" panose="02010600030101010101" pitchFamily="2" charset="-122"/>
              <a:sym typeface="宋体" panose="02010600030101010101" pitchFamily="2" charset="-122"/>
            </a:endParaRPr>
          </a:p>
          <a:p>
            <a:pPr defTabSz="914400">
              <a:buSzPct val="100000"/>
            </a:pPr>
            <a:endParaRPr lang="zh-CN" altLang="en-US" sz="2800" kern="1200" baseline="0" dirty="0">
              <a:latin typeface="Arial" panose="020B0604020202020204" pitchFamily="34" charset="0"/>
              <a:ea typeface="宋体" panose="02010600030101010101" pitchFamily="2" charset="-122"/>
            </a:endParaRPr>
          </a:p>
          <a:p>
            <a:pPr defTabSz="914400">
              <a:buSzPct val="100000"/>
            </a:pPr>
            <a:endParaRPr lang="zh-CN" altLang="en-US" sz="2800" kern="1200" baseline="0" dirty="0">
              <a:latin typeface="Arial" panose="020B0604020202020204" pitchFamily="34" charset="0"/>
              <a:ea typeface="宋体" panose="02010600030101010101" pitchFamily="2" charset="-122"/>
            </a:endParaRPr>
          </a:p>
          <a:p>
            <a:pPr defTabSz="914400">
              <a:lnSpc>
                <a:spcPct val="136000"/>
              </a:lnSpc>
              <a:buSzPct val="100000"/>
            </a:pPr>
            <a:endParaRPr lang="zh-CN" altLang="en-US" sz="1100" b="1" kern="1200" baseline="0" dirty="0">
              <a:solidFill>
                <a:srgbClr val="FF0000"/>
              </a:solidFill>
              <a:latin typeface="隶书" panose="02010509060101010101" pitchFamily="1" charset="-122"/>
              <a:ea typeface="隶书" panose="02010509060101010101" pitchFamily="1" charset="-122"/>
              <a:sym typeface="隶书" panose="02010509060101010101" pitchFamily="1" charset="-122"/>
            </a:endParaRPr>
          </a:p>
          <a:p>
            <a:pPr defTabSz="914400">
              <a:lnSpc>
                <a:spcPct val="136000"/>
              </a:lnSpc>
              <a:buSzPct val="100000"/>
            </a:pPr>
            <a:r>
              <a:rPr lang="zh-CN" altLang="en-US" sz="1100" b="1" kern="1200" baseline="0" dirty="0">
                <a:solidFill>
                  <a:srgbClr val="FF0000"/>
                </a:solidFill>
                <a:latin typeface="隶书" panose="02010509060101010101" pitchFamily="1" charset="-122"/>
                <a:ea typeface="隶书" panose="02010509060101010101" pitchFamily="1" charset="-122"/>
                <a:sym typeface="隶书" panose="02010509060101010101" pitchFamily="1" charset="-122"/>
              </a:rPr>
              <a:t>       </a:t>
            </a:r>
            <a:r>
              <a:rPr lang="zh-CN" altLang="en-US" sz="2400" b="1" kern="1200" baseline="0" dirty="0">
                <a:solidFill>
                  <a:srgbClr val="FF0000"/>
                </a:solidFill>
                <a:latin typeface="隶书" panose="02010509060101010101" pitchFamily="1" charset="-122"/>
                <a:ea typeface="隶书" panose="02010509060101010101" pitchFamily="1" charset="-122"/>
                <a:sym typeface="隶书" panose="02010509060101010101" pitchFamily="1" charset="-122"/>
              </a:rPr>
              <a:t>硬件是计算机的身体，软件是计算机的灵魂，它们相辅相成、缺一不可。</a:t>
            </a:r>
            <a:r>
              <a:rPr lang="en-US" altLang="x-none" sz="2400" b="1" kern="1200" baseline="0">
                <a:solidFill>
                  <a:srgbClr val="FF0000"/>
                </a:solidFill>
                <a:latin typeface="隶书" panose="02010509060101010101" pitchFamily="1" charset="-122"/>
                <a:ea typeface="隶书" panose="02010509060101010101" pitchFamily="1" charset="-122"/>
                <a:sym typeface="隶书" panose="02010509060101010101" pitchFamily="1" charset="-122"/>
              </a:rPr>
              <a:t>   </a:t>
            </a:r>
            <a:r>
              <a:rPr lang="en-US" altLang="x-none" sz="1300" b="1" kern="1200" baseline="0">
                <a:solidFill>
                  <a:srgbClr val="FF0000"/>
                </a:solidFill>
                <a:latin typeface="隶书" panose="02010509060101010101" pitchFamily="1" charset="-122"/>
                <a:ea typeface="隶书" panose="02010509060101010101" pitchFamily="1" charset="-122"/>
                <a:sym typeface="隶书" panose="02010509060101010101" pitchFamily="1" charset="-122"/>
              </a:rPr>
              <a:t>  </a:t>
            </a:r>
            <a:endParaRPr lang="zh-CN" altLang="en-US" sz="1300" b="1" kern="1200" baseline="0" dirty="0">
              <a:solidFill>
                <a:srgbClr val="FF0000"/>
              </a:solidFill>
              <a:latin typeface="隶书" panose="02010509060101010101" pitchFamily="1" charset="-122"/>
              <a:ea typeface="隶书" panose="02010509060101010101" pitchFamily="1" charset="-122"/>
              <a:sym typeface="隶书" panose="02010509060101010101" pitchFamily="1" charset="-122"/>
            </a:endParaRPr>
          </a:p>
        </p:txBody>
      </p:sp>
      <p:sp>
        <p:nvSpPr>
          <p:cNvPr id="60419" name="灯片编号占位符 5"/>
          <p:cNvSpPr>
            <a:spLocks noGrp="1"/>
          </p:cNvSpPr>
          <p:nvPr>
            <p:ph/>
          </p:nvPr>
        </p:nvSpPr>
        <p:spPr>
          <a:xfrm>
            <a:off x="2166938" y="6286500"/>
            <a:ext cx="2133600" cy="365125"/>
          </a:xfrm>
          <a:prstGeom prst="rect">
            <a:avLst/>
          </a:prstGeom>
          <a:noFill/>
          <a:ln>
            <a:noFill/>
          </a:ln>
        </p:spPr>
        <p:txBody>
          <a:bodyPr/>
          <a:p>
            <a:fld id="{9A0DB2DC-4C9A-4742-B13C-FB6460FD3503}" type="slidenum">
              <a:rPr lang="zh-CN" altLang="en-US" dirty="0"/>
            </a:fld>
            <a:endParaRPr lang="zh-CN" altLang="en-US" dirty="0"/>
          </a:p>
        </p:txBody>
      </p:sp>
      <p:sp>
        <p:nvSpPr>
          <p:cNvPr id="60420" name="直接连接符 6"/>
          <p:cNvSpPr/>
          <p:nvPr/>
        </p:nvSpPr>
        <p:spPr>
          <a:xfrm>
            <a:off x="1524000" y="1484313"/>
            <a:ext cx="9144000" cy="1587"/>
          </a:xfrm>
          <a:prstGeom prst="line">
            <a:avLst/>
          </a:prstGeom>
          <a:ln w="22225" cap="flat" cmpd="sng">
            <a:solidFill>
              <a:srgbClr val="7F7F7F"/>
            </a:solidFill>
            <a:prstDash val="solid"/>
            <a:headEnd type="none" w="med" len="med"/>
            <a:tailEnd type="none" w="med" len="med"/>
          </a:ln>
        </p:spPr>
      </p:sp>
      <p:sp>
        <p:nvSpPr>
          <p:cNvPr id="60421" name="TextBox 7"/>
          <p:cNvSpPr/>
          <p:nvPr/>
        </p:nvSpPr>
        <p:spPr>
          <a:xfrm>
            <a:off x="1524000" y="836613"/>
            <a:ext cx="5651500" cy="645160"/>
          </a:xfrm>
          <a:prstGeom prst="rect">
            <a:avLst/>
          </a:prstGeom>
          <a:noFill/>
          <a:ln w="9525">
            <a:noFill/>
          </a:ln>
        </p:spPr>
        <p:txBody>
          <a:bodyPr>
            <a:spAutoFit/>
          </a:bodyPr>
          <a:p>
            <a:r>
              <a:rPr lang="zh-CN" altLang="en-US" sz="3600" b="1" dirty="0">
                <a:solidFill>
                  <a:srgbClr val="000000"/>
                </a:solidFill>
                <a:latin typeface="华文行楷" panose="02010800040101010101" pitchFamily="2" charset="-122"/>
                <a:ea typeface="华文行楷" panose="02010800040101010101" pitchFamily="2" charset="-122"/>
                <a:sym typeface="华文行楷" panose="02010800040101010101" pitchFamily="2" charset="-122"/>
              </a:rPr>
              <a:t>          计算机系统的组成：</a:t>
            </a:r>
            <a:endParaRPr lang="zh-CN" altLang="en-US" sz="3600" b="1" dirty="0">
              <a:solidFill>
                <a:srgbClr val="000000"/>
              </a:solidFill>
              <a:latin typeface="华文行楷" panose="02010800040101010101" pitchFamily="2" charset="-122"/>
              <a:ea typeface="华文行楷" panose="02010800040101010101" pitchFamily="2" charset="-122"/>
              <a:sym typeface="华文行楷" panose="02010800040101010101" pitchFamily="2" charset="-122"/>
            </a:endParaRPr>
          </a:p>
        </p:txBody>
      </p:sp>
      <p:pic>
        <p:nvPicPr>
          <p:cNvPr id="60422" name="图片 10" descr="3.gif"/>
          <p:cNvPicPr>
            <a:picLocks noChangeAspect="1"/>
          </p:cNvPicPr>
          <p:nvPr/>
        </p:nvPicPr>
        <p:blipFill>
          <a:blip r:embed="rId1"/>
          <a:stretch>
            <a:fillRect/>
          </a:stretch>
        </p:blipFill>
        <p:spPr>
          <a:xfrm>
            <a:off x="985520" y="1862455"/>
            <a:ext cx="900113" cy="863600"/>
          </a:xfrm>
          <a:prstGeom prst="rect">
            <a:avLst/>
          </a:prstGeom>
          <a:noFill/>
          <a:ln w="9525">
            <a:noFill/>
          </a:ln>
        </p:spPr>
      </p:pic>
      <p:pic>
        <p:nvPicPr>
          <p:cNvPr id="60423" name="图片 11" descr="3.gif"/>
          <p:cNvPicPr>
            <a:picLocks noChangeAspect="1"/>
          </p:cNvPicPr>
          <p:nvPr/>
        </p:nvPicPr>
        <p:blipFill>
          <a:blip r:embed="rId1"/>
          <a:stretch>
            <a:fillRect/>
          </a:stretch>
        </p:blipFill>
        <p:spPr>
          <a:xfrm>
            <a:off x="914400" y="2997200"/>
            <a:ext cx="971550" cy="863600"/>
          </a:xfrm>
          <a:prstGeom prst="rect">
            <a:avLst/>
          </a:prstGeom>
          <a:noFill/>
          <a:ln w="9525">
            <a:noFill/>
          </a:ln>
        </p:spPr>
      </p:pic>
      <p:sp>
        <p:nvSpPr>
          <p:cNvPr id="60424" name="椭圆 12"/>
          <p:cNvSpPr/>
          <p:nvPr/>
        </p:nvSpPr>
        <p:spPr>
          <a:xfrm>
            <a:off x="1774825" y="765175"/>
            <a:ext cx="792163" cy="719138"/>
          </a:xfrm>
          <a:prstGeom prst="ellipse">
            <a:avLst/>
          </a:prstGeom>
          <a:solidFill>
            <a:srgbClr val="0070C0"/>
          </a:solidFill>
          <a:ln w="9525">
            <a:noFill/>
          </a:ln>
        </p:spPr>
        <p:txBody>
          <a:bodyPr anchor="ctr"/>
          <a:p>
            <a:pPr algn="ctr"/>
            <a:r>
              <a:rPr lang="en-US" altLang="x-none" sz="2000" b="1">
                <a:solidFill>
                  <a:srgbClr val="FFFFFF"/>
                </a:solidFill>
                <a:latin typeface="Segoe UI" panose="020B0502040204020203" pitchFamily="34" charset="0"/>
                <a:ea typeface="微软雅黑" panose="020B0503020204020204" pitchFamily="34" charset="-122"/>
                <a:sym typeface="Segoe UI" panose="020B0502040204020203" pitchFamily="34" charset="0"/>
              </a:rPr>
              <a:t>1.2</a:t>
            </a:r>
            <a:endParaRPr lang="zh-CN" altLang="en-US" sz="2000" b="1" dirty="0">
              <a:solidFill>
                <a:srgbClr val="FFFFFF"/>
              </a:solidFill>
              <a:latin typeface="Segoe UI" panose="020B0502040204020203" pitchFamily="34" charset="0"/>
              <a:ea typeface="微软雅黑" panose="020B0503020204020204" pitchFamily="34" charset="-122"/>
              <a:sym typeface="Segoe UI" panose="020B0502040204020203" pitchFamily="34"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60424"/>
                                        </p:tgtEl>
                                        <p:attrNameLst>
                                          <p:attrName>style.visibility</p:attrName>
                                        </p:attrNameLst>
                                      </p:cBhvr>
                                      <p:to>
                                        <p:strVal val="visible"/>
                                      </p:to>
                                    </p:set>
                                    <p:animEffect filter="wipe(down)">
                                      <p:cBhvr>
                                        <p:cTn id="7" dur="363">
                                          <p:stCondLst>
                                            <p:cond delay="0"/>
                                          </p:stCondLst>
                                        </p:cTn>
                                        <p:tgtEl>
                                          <p:spTgt spid="60424"/>
                                        </p:tgtEl>
                                      </p:cBhvr>
                                    </p:animEffect>
                                    <p:anim calcmode="lin" valueType="num">
                                      <p:cBhvr>
                                        <p:cTn id="8" dur="1139" tmFilter="0,0; 0.14,0.36; 0.43,0.73; 0.71,0.91; 1.0,1.0">
                                          <p:stCondLst>
                                            <p:cond delay="0"/>
                                          </p:stCondLst>
                                        </p:cTn>
                                        <p:tgtEl>
                                          <p:spTgt spid="60424"/>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60424"/>
                                        </p:tgtEl>
                                        <p:attrNameLst>
                                          <p:attrName>ppt_y</p:attrName>
                                        </p:attrNameLst>
                                      </p:cBhvr>
                                      <p:tavLst>
                                        <p:tav tm="0" fmla="#ppt_y-sin(pi*$)/3">
                                          <p:val>
                                            <p:fltVal val="0.500000"/>
                                          </p:val>
                                        </p:tav>
                                        <p:tav tm="100000">
                                          <p:val>
                                            <p:fltVal val="1.000000"/>
                                          </p:val>
                                        </p:tav>
                                      </p:tavLst>
                                    </p:anim>
                                    <p:anim calcmode="lin" valueType="num">
                                      <p:cBhvr>
                                        <p:cTn id="10" dur="415" tmFilter="0, 0; 0.125,0.2665; 0.25,0.4; 0.375,0.465; 0.5,0.5;  0.625,0.535; 0.75,0.6; 0.875,0.7335; 1,1">
                                          <p:stCondLst>
                                            <p:cond delay="415"/>
                                          </p:stCondLst>
                                        </p:cTn>
                                        <p:tgtEl>
                                          <p:spTgt spid="60424"/>
                                        </p:tgtEl>
                                        <p:attrNameLst>
                                          <p:attrName>ppt_y</p:attrName>
                                        </p:attrNameLst>
                                      </p:cBhvr>
                                      <p:tavLst>
                                        <p:tav tm="0" fmla="#ppt_y-sin(pi*$)/9">
                                          <p:val>
                                            <p:fltVal val="0.000000"/>
                                          </p:val>
                                        </p:tav>
                                        <p:tav tm="100000">
                                          <p:val>
                                            <p:fltVal val="1.000000"/>
                                          </p:val>
                                        </p:tav>
                                      </p:tavLst>
                                    </p:anim>
                                    <p:anim calcmode="lin" valueType="num">
                                      <p:cBhvr>
                                        <p:cTn id="11" dur="208" tmFilter="0, 0; 0.125,0.2665; 0.25,0.4; 0.375,0.465; 0.5,0.5;  0.625,0.535; 0.75,0.6; 0.875,0.7335; 1,1">
                                          <p:stCondLst>
                                            <p:cond delay="828"/>
                                          </p:stCondLst>
                                        </p:cTn>
                                        <p:tgtEl>
                                          <p:spTgt spid="60424"/>
                                        </p:tgtEl>
                                        <p:attrNameLst>
                                          <p:attrName>ppt_y</p:attrName>
                                        </p:attrNameLst>
                                      </p:cBhvr>
                                      <p:tavLst>
                                        <p:tav tm="0" fmla="#ppt_y-sin(pi*$)/27">
                                          <p:val>
                                            <p:fltVal val="0.000000"/>
                                          </p:val>
                                        </p:tav>
                                        <p:tav tm="100000">
                                          <p:val>
                                            <p:fltVal val="1.000000"/>
                                          </p:val>
                                        </p:tav>
                                      </p:tavLst>
                                    </p:anim>
                                    <p:anim calcmode="lin" valueType="num">
                                      <p:cBhvr>
                                        <p:cTn id="12" dur="103" tmFilter="0, 0; 0.125,0.2665; 0.25,0.4; 0.375,0.465; 0.5,0.5;  0.625,0.535; 0.75,0.6; 0.875,0.7335; 1,1">
                                          <p:stCondLst>
                                            <p:cond delay="1035"/>
                                          </p:stCondLst>
                                        </p:cTn>
                                        <p:tgtEl>
                                          <p:spTgt spid="60424"/>
                                        </p:tgtEl>
                                        <p:attrNameLst>
                                          <p:attrName>ppt_y</p:attrName>
                                        </p:attrNameLst>
                                      </p:cBhvr>
                                      <p:tavLst>
                                        <p:tav tm="0" fmla="#ppt_y-sin(pi*$)/81">
                                          <p:val>
                                            <p:fltVal val="0.000000"/>
                                          </p:val>
                                        </p:tav>
                                        <p:tav tm="100000">
                                          <p:val>
                                            <p:fltVal val="1.000000"/>
                                          </p:val>
                                        </p:tav>
                                      </p:tavLst>
                                    </p:anim>
                                    <p:animScale>
                                      <p:cBhvr>
                                        <p:cTn id="13" dur="17">
                                          <p:stCondLst>
                                            <p:cond delay="406"/>
                                          </p:stCondLst>
                                        </p:cTn>
                                        <p:tgtEl>
                                          <p:spTgt spid="60424"/>
                                        </p:tgtEl>
                                      </p:cBhvr>
                                      <p:to x="100000" y="60000"/>
                                    </p:animScale>
                                    <p:animScale>
                                      <p:cBhvr>
                                        <p:cTn id="14" dur="103" decel="50000">
                                          <p:stCondLst>
                                            <p:cond delay="423"/>
                                          </p:stCondLst>
                                        </p:cTn>
                                        <p:tgtEl>
                                          <p:spTgt spid="60424"/>
                                        </p:tgtEl>
                                      </p:cBhvr>
                                      <p:to x="100000" y="100000"/>
                                    </p:animScale>
                                    <p:animScale>
                                      <p:cBhvr>
                                        <p:cTn id="15" dur="17">
                                          <p:stCondLst>
                                            <p:cond delay="820"/>
                                          </p:stCondLst>
                                        </p:cTn>
                                        <p:tgtEl>
                                          <p:spTgt spid="60424"/>
                                        </p:tgtEl>
                                      </p:cBhvr>
                                      <p:to x="100000" y="80000"/>
                                    </p:animScale>
                                    <p:animScale>
                                      <p:cBhvr>
                                        <p:cTn id="16" dur="103" decel="50000">
                                          <p:stCondLst>
                                            <p:cond delay="837"/>
                                          </p:stCondLst>
                                        </p:cTn>
                                        <p:tgtEl>
                                          <p:spTgt spid="60424"/>
                                        </p:tgtEl>
                                      </p:cBhvr>
                                      <p:to x="100000" y="100000"/>
                                    </p:animScale>
                                    <p:animScale>
                                      <p:cBhvr>
                                        <p:cTn id="17" dur="17">
                                          <p:stCondLst>
                                            <p:cond delay="1026"/>
                                          </p:stCondLst>
                                        </p:cTn>
                                        <p:tgtEl>
                                          <p:spTgt spid="60424"/>
                                        </p:tgtEl>
                                      </p:cBhvr>
                                      <p:to x="100000" y="90000"/>
                                    </p:animScale>
                                    <p:animScale>
                                      <p:cBhvr>
                                        <p:cTn id="18" dur="103" decel="50000">
                                          <p:stCondLst>
                                            <p:cond delay="1043"/>
                                          </p:stCondLst>
                                        </p:cTn>
                                        <p:tgtEl>
                                          <p:spTgt spid="60424"/>
                                        </p:tgtEl>
                                      </p:cBhvr>
                                      <p:to x="100000" y="100000"/>
                                    </p:animScale>
                                    <p:animScale>
                                      <p:cBhvr>
                                        <p:cTn id="19" dur="17">
                                          <p:stCondLst>
                                            <p:cond delay="1130"/>
                                          </p:stCondLst>
                                        </p:cTn>
                                        <p:tgtEl>
                                          <p:spTgt spid="60424"/>
                                        </p:tgtEl>
                                      </p:cBhvr>
                                      <p:to x="100000" y="95000"/>
                                    </p:animScale>
                                    <p:animScale>
                                      <p:cBhvr>
                                        <p:cTn id="20" dur="103" decel="50000">
                                          <p:stCondLst>
                                            <p:cond delay="1147"/>
                                          </p:stCondLst>
                                        </p:cTn>
                                        <p:tgtEl>
                                          <p:spTgt spid="60424"/>
                                        </p:tgtEl>
                                      </p:cBhvr>
                                      <p:to x="100000" y="100000"/>
                                    </p:animScale>
                                  </p:childTnLst>
                                  <p:subTnLst>
                                    <p:audio>
                                      <p:cMediaNode>
                                        <p:cTn display="1" masterRel="sameClick">
                                          <p:stCondLst>
                                            <p:cond evt="begin" delay="0"/>
                                          </p:stCondLst>
                                          <p:endCondLst>
                                            <p:cond evt="onStopAudio" delay="0">
                                              <p:tgtEl>
                                                <p:sldTgt/>
                                              </p:tgtEl>
                                            </p:cond>
                                          </p:endCondLst>
                                        </p:cTn>
                                        <p:tgtEl>
                                          <p:sndTgt r:embed="rId2" name="coin.wav"/>
                                        </p:tgtEl>
                                      </p:cMediaNode>
                                    </p:audio>
                                  </p:subTnLst>
                                </p:cTn>
                              </p:par>
                            </p:childTnLst>
                          </p:cTn>
                        </p:par>
                      </p:childTnLst>
                    </p:cTn>
                  </p:par>
                  <p:par>
                    <p:cTn id="21" fill="hold">
                      <p:stCondLst>
                        <p:cond delay="indefinite"/>
                      </p:stCondLst>
                      <p:childTnLst>
                        <p:par>
                          <p:cTn id="22" fill="hold">
                            <p:stCondLst>
                              <p:cond delay="0"/>
                            </p:stCondLst>
                            <p:childTnLst>
                              <p:par>
                                <p:cTn id="23" presetID="40" presetClass="entr" presetSubtype="0" fill="hold" nodeType="clickEffect">
                                  <p:stCondLst>
                                    <p:cond delay="0"/>
                                  </p:stCondLst>
                                  <p:iterate type="lt">
                                    <p:tmPct val="10000"/>
                                  </p:iterate>
                                  <p:childTnLst>
                                    <p:set>
                                      <p:cBhvr>
                                        <p:cTn id="24" dur="1" fill="hold">
                                          <p:stCondLst>
                                            <p:cond delay="0"/>
                                          </p:stCondLst>
                                        </p:cTn>
                                        <p:tgtEl>
                                          <p:spTgt spid="60418">
                                            <p:txEl>
                                              <p:charRg st="0" end="23"/>
                                            </p:txEl>
                                          </p:spTgt>
                                        </p:tgtEl>
                                        <p:attrNameLst>
                                          <p:attrName>style.visibility</p:attrName>
                                        </p:attrNameLst>
                                      </p:cBhvr>
                                      <p:to>
                                        <p:strVal val="visible"/>
                                      </p:to>
                                    </p:set>
                                    <p:animEffect filter="fade">
                                      <p:cBhvr>
                                        <p:cTn id="25" dur="1000"/>
                                        <p:tgtEl>
                                          <p:spTgt spid="60418">
                                            <p:txEl>
                                              <p:charRg st="0" end="23"/>
                                            </p:txEl>
                                          </p:spTgt>
                                        </p:tgtEl>
                                      </p:cBhvr>
                                    </p:animEffect>
                                    <p:anim calcmode="lin" valueType="num">
                                      <p:cBhvr>
                                        <p:cTn id="26" dur="1000" fill="hold"/>
                                        <p:tgtEl>
                                          <p:spTgt spid="60418">
                                            <p:txEl>
                                              <p:charRg st="0" end="23"/>
                                            </p:txEl>
                                          </p:spTgt>
                                        </p:tgtEl>
                                        <p:attrNameLst>
                                          <p:attrName>ppt_x</p:attrName>
                                        </p:attrNameLst>
                                      </p:cBhvr>
                                      <p:tavLst>
                                        <p:tav tm="0">
                                          <p:val>
                                            <p:strVal val="#ppt_x-.1"/>
                                          </p:val>
                                        </p:tav>
                                        <p:tav tm="100000">
                                          <p:val>
                                            <p:strVal val="#ppt_x"/>
                                          </p:val>
                                        </p:tav>
                                      </p:tavLst>
                                    </p:anim>
                                    <p:anim calcmode="lin" valueType="num">
                                      <p:cBhvr>
                                        <p:cTn id="27" dur="1000" fill="hold"/>
                                        <p:tgtEl>
                                          <p:spTgt spid="60418">
                                            <p:txEl>
                                              <p:charRg st="0" end="23"/>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0422"/>
                                        </p:tgtEl>
                                        <p:attrNameLst>
                                          <p:attrName>style.visibility</p:attrName>
                                        </p:attrNameLst>
                                      </p:cBhvr>
                                      <p:to>
                                        <p:strVal val="visible"/>
                                      </p:to>
                                    </p:set>
                                    <p:animEffect filter="fade">
                                      <p:cBhvr>
                                        <p:cTn id="32" dur="2000"/>
                                        <p:tgtEl>
                                          <p:spTgt spid="60422"/>
                                        </p:tgtEl>
                                      </p:cBhvr>
                                    </p:animEffect>
                                  </p:childTnLst>
                                </p:cTn>
                              </p:par>
                            </p:childTnLst>
                          </p:cTn>
                        </p:par>
                        <p:par>
                          <p:cTn id="33" fill="hold">
                            <p:stCondLst>
                              <p:cond delay="2000"/>
                            </p:stCondLst>
                            <p:childTnLst>
                              <p:par>
                                <p:cTn id="34" presetID="20" presetClass="entr" presetSubtype="0" fill="hold" nodeType="afterEffect">
                                  <p:stCondLst>
                                    <p:cond delay="0"/>
                                  </p:stCondLst>
                                  <p:childTnLst>
                                    <p:set>
                                      <p:cBhvr>
                                        <p:cTn id="35" dur="1" fill="hold">
                                          <p:stCondLst>
                                            <p:cond delay="0"/>
                                          </p:stCondLst>
                                        </p:cTn>
                                        <p:tgtEl>
                                          <p:spTgt spid="60418">
                                            <p:txEl>
                                              <p:charRg st="23" end="64"/>
                                            </p:txEl>
                                          </p:spTgt>
                                        </p:tgtEl>
                                        <p:attrNameLst>
                                          <p:attrName>style.visibility</p:attrName>
                                        </p:attrNameLst>
                                      </p:cBhvr>
                                      <p:to>
                                        <p:strVal val="visible"/>
                                      </p:to>
                                    </p:set>
                                    <p:animEffect filter="wedge">
                                      <p:cBhvr>
                                        <p:cTn id="36" dur="2000"/>
                                        <p:tgtEl>
                                          <p:spTgt spid="60418">
                                            <p:txEl>
                                              <p:charRg st="23" end="6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0423"/>
                                        </p:tgtEl>
                                        <p:attrNameLst>
                                          <p:attrName>style.visibility</p:attrName>
                                        </p:attrNameLst>
                                      </p:cBhvr>
                                      <p:to>
                                        <p:strVal val="visible"/>
                                      </p:to>
                                    </p:set>
                                    <p:animEffect filter="fade">
                                      <p:cBhvr>
                                        <p:cTn id="41" dur="2000"/>
                                        <p:tgtEl>
                                          <p:spTgt spid="60423"/>
                                        </p:tgtEl>
                                      </p:cBhvr>
                                    </p:animEffect>
                                  </p:childTnLst>
                                </p:cTn>
                              </p:par>
                            </p:childTnLst>
                          </p:cTn>
                        </p:par>
                        <p:par>
                          <p:cTn id="42" fill="hold">
                            <p:stCondLst>
                              <p:cond delay="2000"/>
                            </p:stCondLst>
                            <p:childTnLst>
                              <p:par>
                                <p:cTn id="43" presetID="20" presetClass="entr" presetSubtype="0" fill="hold" nodeType="afterEffect">
                                  <p:stCondLst>
                                    <p:cond delay="0"/>
                                  </p:stCondLst>
                                  <p:childTnLst>
                                    <p:set>
                                      <p:cBhvr>
                                        <p:cTn id="44" dur="1" fill="hold">
                                          <p:stCondLst>
                                            <p:cond delay="0"/>
                                          </p:stCondLst>
                                        </p:cTn>
                                        <p:tgtEl>
                                          <p:spTgt spid="60418">
                                            <p:txEl>
                                              <p:charRg st="64" end="102"/>
                                            </p:txEl>
                                          </p:spTgt>
                                        </p:tgtEl>
                                        <p:attrNameLst>
                                          <p:attrName>style.visibility</p:attrName>
                                        </p:attrNameLst>
                                      </p:cBhvr>
                                      <p:to>
                                        <p:strVal val="visible"/>
                                      </p:to>
                                    </p:set>
                                    <p:animEffect filter="wedge">
                                      <p:cBhvr>
                                        <p:cTn id="45" dur="2000"/>
                                        <p:tgtEl>
                                          <p:spTgt spid="60418">
                                            <p:txEl>
                                              <p:charRg st="64" end="102"/>
                                            </p:txEl>
                                          </p:spTgt>
                                        </p:tgtEl>
                                      </p:cBhvr>
                                    </p:animEffect>
                                  </p:childTnLst>
                                </p:cTn>
                              </p:par>
                            </p:childTnLst>
                          </p:cTn>
                        </p:par>
                        <p:par>
                          <p:cTn id="46" fill="hold">
                            <p:stCondLst>
                              <p:cond delay="4000"/>
                            </p:stCondLst>
                            <p:childTnLst>
                              <p:par>
                                <p:cTn id="47" presetID="10" presetClass="entr" presetSubtype="0" fill="hold" nodeType="afterEffect">
                                  <p:stCondLst>
                                    <p:cond delay="0"/>
                                  </p:stCondLst>
                                  <p:childTnLst>
                                    <p:set>
                                      <p:cBhvr>
                                        <p:cTn id="48" dur="1" fill="hold">
                                          <p:stCondLst>
                                            <p:cond delay="0"/>
                                          </p:stCondLst>
                                        </p:cTn>
                                        <p:tgtEl>
                                          <p:spTgt spid="60418">
                                            <p:txEl>
                                              <p:charRg st="105" end="150"/>
                                            </p:txEl>
                                          </p:spTgt>
                                        </p:tgtEl>
                                        <p:attrNameLst>
                                          <p:attrName>style.visibility</p:attrName>
                                        </p:attrNameLst>
                                      </p:cBhvr>
                                      <p:to>
                                        <p:strVal val="visible"/>
                                      </p:to>
                                    </p:set>
                                    <p:animEffect filter="fade">
                                      <p:cBhvr>
                                        <p:cTn id="49" dur="3000"/>
                                        <p:tgtEl>
                                          <p:spTgt spid="60418">
                                            <p:txEl>
                                              <p:charRg st="105" end="1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3"/>
          <p:cNvPicPr>
            <a:picLocks noChangeAspect="1"/>
          </p:cNvPicPr>
          <p:nvPr/>
        </p:nvPicPr>
        <p:blipFill>
          <a:blip r:embed="rId1"/>
          <a:stretch>
            <a:fillRect/>
          </a:stretch>
        </p:blipFill>
        <p:spPr>
          <a:xfrm>
            <a:off x="0" y="0"/>
            <a:ext cx="12192000" cy="6858000"/>
          </a:xfrm>
          <a:prstGeom prst="rect">
            <a:avLst/>
          </a:prstGeom>
          <a:solidFill>
            <a:srgbClr val="060517"/>
          </a:solidFill>
          <a:ln w="9525">
            <a:noFill/>
          </a:ln>
        </p:spPr>
      </p:pic>
      <p:sp>
        <p:nvSpPr>
          <p:cNvPr id="5125" name="Freeform 177"/>
          <p:cNvSpPr>
            <a:spLocks noEditPoints="1"/>
          </p:cNvSpPr>
          <p:nvPr/>
        </p:nvSpPr>
        <p:spPr>
          <a:xfrm>
            <a:off x="10833100" y="5834380"/>
            <a:ext cx="1196975" cy="1023620"/>
          </a:xfrm>
          <a:custGeom>
            <a:avLst/>
            <a:gdLst/>
            <a:ahLst/>
            <a:cxnLst>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chemeClr val="bg1">
              <a:alpha val="100000"/>
            </a:schemeClr>
          </a:solidFill>
          <a:ln w="9525">
            <a:noFill/>
          </a:ln>
        </p:spPr>
        <p:txBody>
          <a:bodyPr/>
          <a:p>
            <a:endParaRPr lang="zh-CN" altLang="en-US"/>
          </a:p>
        </p:txBody>
      </p:sp>
      <p:sp>
        <p:nvSpPr>
          <p:cNvPr id="4098" name="标题 4097"/>
          <p:cNvSpPr>
            <a:spLocks noGrp="1"/>
          </p:cNvSpPr>
          <p:nvPr>
            <p:ph type="title"/>
          </p:nvPr>
        </p:nvSpPr>
        <p:spPr>
          <a:xfrm>
            <a:off x="3322320" y="815975"/>
            <a:ext cx="6189345" cy="1325880"/>
          </a:xfrm>
        </p:spPr>
        <p:txBody>
          <a:bodyPr anchor="ctr"/>
          <a:p>
            <a:r>
              <a:rPr lang="zh-CN" altLang="en-US" sz="5400" dirty="0">
                <a:solidFill>
                  <a:schemeClr val="bg1"/>
                </a:solidFill>
                <a:uFillTx/>
                <a:latin typeface="微软雅黑" panose="020B0503020204020204" pitchFamily="34" charset="-122"/>
                <a:ea typeface="微软雅黑" panose="020B0503020204020204" pitchFamily="34" charset="-122"/>
              </a:rPr>
              <a:t>什么是计算机？</a:t>
            </a:r>
            <a:r>
              <a:rPr lang="zh-CN" altLang="en-US" sz="5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5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099" name="文本占位符 4098"/>
          <p:cNvSpPr>
            <a:spLocks noGrp="1"/>
          </p:cNvSpPr>
          <p:nvPr>
            <p:ph type="body" idx="1"/>
          </p:nvPr>
        </p:nvSpPr>
        <p:spPr/>
        <p:txBody>
          <a:bodyPr/>
          <a:p>
            <a:r>
              <a:rPr lang="zh-CN" altLang="en-US" b="1" dirty="0">
                <a:solidFill>
                  <a:srgbClr val="000000"/>
                </a:solidFill>
                <a:latin typeface="Calibri" panose="020F0502020204030204" pitchFamily="34" charset="0"/>
                <a:sym typeface="宋体" panose="02010600030101010101" pitchFamily="2" charset="-122"/>
              </a:rPr>
              <a:t>                               </a:t>
            </a:r>
            <a:endParaRPr lang="zh-CN" altLang="en-US" b="1" dirty="0">
              <a:solidFill>
                <a:srgbClr val="000000"/>
              </a:solidFill>
              <a:latin typeface="Calibri" panose="020F0502020204030204" pitchFamily="34" charset="0"/>
              <a:sym typeface="宋体" panose="02010600030101010101" pitchFamily="2" charset="-122"/>
            </a:endParaRPr>
          </a:p>
        </p:txBody>
      </p:sp>
      <p:sp>
        <p:nvSpPr>
          <p:cNvPr id="65" name="圆角矩形 64"/>
          <p:cNvSpPr/>
          <p:nvPr/>
        </p:nvSpPr>
        <p:spPr>
          <a:xfrm>
            <a:off x="3338195" y="955040"/>
            <a:ext cx="4820920" cy="945515"/>
          </a:xfrm>
          <a:prstGeom prst="round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01" name="矩形 4100"/>
          <p:cNvSpPr>
            <a:spLocks noGrp="1"/>
          </p:cNvSpPr>
          <p:nvPr/>
        </p:nvSpPr>
        <p:spPr>
          <a:xfrm rot="-10800000" flipV="1">
            <a:off x="1169035" y="1825625"/>
            <a:ext cx="10184765" cy="4840605"/>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lgn="l"/>
            <a:r>
              <a:rPr lang="zh-CN" altLang="en-US" b="1" dirty="0">
                <a:solidFill>
                  <a:schemeClr val="bg1"/>
                </a:solidFill>
                <a:latin typeface="Calibri" panose="020F0502020204030204" pitchFamily="34" charset="0"/>
                <a:ea typeface="微软雅黑" panose="020B0503020204020204" pitchFamily="34" charset="-122"/>
                <a:sym typeface="宋体" panose="02010600030101010101" pitchFamily="2" charset="-122"/>
              </a:rPr>
              <a:t>  计算机是电子计算机的简称，又称为</a:t>
            </a:r>
            <a:r>
              <a:rPr lang="en-US" altLang="x-none" b="1">
                <a:solidFill>
                  <a:schemeClr val="bg1"/>
                </a:solidFill>
                <a:latin typeface="Calibri" panose="020F0502020204030204" pitchFamily="34" charset="0"/>
                <a:ea typeface="微软雅黑" panose="020B0503020204020204" pitchFamily="34" charset="-122"/>
                <a:cs typeface="Calibri" panose="020F0502020204030204" pitchFamily="34" charset="0"/>
                <a:sym typeface="Calibri" panose="020F0502020204030204" pitchFamily="34" charset="0"/>
              </a:rPr>
              <a:t>“</a:t>
            </a:r>
            <a:r>
              <a:rPr lang="zh-CN" altLang="en-US" b="1" dirty="0">
                <a:solidFill>
                  <a:schemeClr val="bg1"/>
                </a:solidFill>
                <a:latin typeface="Calibri" panose="020F0502020204030204" pitchFamily="34" charset="0"/>
                <a:ea typeface="微软雅黑" panose="020B0503020204020204" pitchFamily="34" charset="-122"/>
                <a:sym typeface="宋体" panose="02010600030101010101" pitchFamily="2" charset="-122"/>
              </a:rPr>
              <a:t>电脑</a:t>
            </a:r>
            <a:r>
              <a:rPr lang="en-US" altLang="x-none" b="1">
                <a:solidFill>
                  <a:schemeClr val="bg1"/>
                </a:solidFill>
                <a:latin typeface="Calibri" panose="020F0502020204030204" pitchFamily="34" charset="0"/>
                <a:ea typeface="微软雅黑" panose="020B0503020204020204" pitchFamily="34" charset="-122"/>
                <a:cs typeface="Calibri" panose="020F0502020204030204" pitchFamily="34" charset="0"/>
                <a:sym typeface="Calibri" panose="020F0502020204030204" pitchFamily="34" charset="0"/>
              </a:rPr>
              <a:t>”，</a:t>
            </a:r>
            <a:r>
              <a:rPr lang="zh-CN" altLang="en-US" b="1" dirty="0">
                <a:solidFill>
                  <a:schemeClr val="bg1"/>
                </a:solidFill>
                <a:latin typeface="Calibri" panose="020F0502020204030204" pitchFamily="34" charset="0"/>
                <a:ea typeface="微软雅黑" panose="020B0503020204020204" pitchFamily="34" charset="-122"/>
                <a:sym typeface="宋体" panose="02010600030101010101" pitchFamily="2" charset="-122"/>
              </a:rPr>
              <a:t>它是一种电子设备，它能够按照机器指令对数据和信息进行自动加工和处理。</a:t>
            </a:r>
            <a:endParaRPr lang="zh-CN" altLang="en-US" b="1" dirty="0">
              <a:solidFill>
                <a:schemeClr val="bg1"/>
              </a:solidFill>
              <a:latin typeface="Calibri" panose="020F0502020204030204" pitchFamily="34" charset="0"/>
              <a:ea typeface="微软雅黑" panose="020B0503020204020204" pitchFamily="34" charset="-122"/>
              <a:sym typeface="宋体" panose="02010600030101010101" pitchFamily="2" charset="-122"/>
            </a:endParaRPr>
          </a:p>
        </p:txBody>
      </p:sp>
      <p:grpSp>
        <p:nvGrpSpPr>
          <p:cNvPr id="9" name="组合 8"/>
          <p:cNvGrpSpPr/>
          <p:nvPr/>
        </p:nvGrpSpPr>
        <p:grpSpPr>
          <a:xfrm>
            <a:off x="1529502" y="705250"/>
            <a:ext cx="1792638" cy="1581352"/>
            <a:chOff x="96838" y="3771901"/>
            <a:chExt cx="3030538" cy="2673349"/>
          </a:xfrm>
        </p:grpSpPr>
        <p:sp>
          <p:nvSpPr>
            <p:cNvPr id="11" name="Freeform 207"/>
            <p:cNvSpPr>
              <a:spLocks noEditPoints="1"/>
            </p:cNvSpPr>
            <p:nvPr/>
          </p:nvSpPr>
          <p:spPr bwMode="auto">
            <a:xfrm>
              <a:off x="96838" y="4348163"/>
              <a:ext cx="2911475" cy="1814512"/>
            </a:xfrm>
            <a:custGeom>
              <a:avLst/>
              <a:gdLst>
                <a:gd name="T0" fmla="*/ 694 w 773"/>
                <a:gd name="T1" fmla="*/ 295 h 482"/>
                <a:gd name="T2" fmla="*/ 606 w 773"/>
                <a:gd name="T3" fmla="*/ 415 h 482"/>
                <a:gd name="T4" fmla="*/ 531 w 773"/>
                <a:gd name="T5" fmla="*/ 465 h 482"/>
                <a:gd name="T6" fmla="*/ 195 w 773"/>
                <a:gd name="T7" fmla="*/ 477 h 482"/>
                <a:gd name="T8" fmla="*/ 24 w 773"/>
                <a:gd name="T9" fmla="*/ 444 h 482"/>
                <a:gd name="T10" fmla="*/ 23 w 773"/>
                <a:gd name="T11" fmla="*/ 443 h 482"/>
                <a:gd name="T12" fmla="*/ 10 w 773"/>
                <a:gd name="T13" fmla="*/ 228 h 482"/>
                <a:gd name="T14" fmla="*/ 100 w 773"/>
                <a:gd name="T15" fmla="*/ 16 h 482"/>
                <a:gd name="T16" fmla="*/ 101 w 773"/>
                <a:gd name="T17" fmla="*/ 15 h 482"/>
                <a:gd name="T18" fmla="*/ 310 w 773"/>
                <a:gd name="T19" fmla="*/ 20 h 482"/>
                <a:gd name="T20" fmla="*/ 660 w 773"/>
                <a:gd name="T21" fmla="*/ 101 h 482"/>
                <a:gd name="T22" fmla="*/ 733 w 773"/>
                <a:gd name="T23" fmla="*/ 231 h 482"/>
                <a:gd name="T24" fmla="*/ 716 w 773"/>
                <a:gd name="T25" fmla="*/ 259 h 482"/>
                <a:gd name="T26" fmla="*/ 694 w 773"/>
                <a:gd name="T27" fmla="*/ 295 h 482"/>
                <a:gd name="T28" fmla="*/ 594 w 773"/>
                <a:gd name="T29" fmla="*/ 409 h 482"/>
                <a:gd name="T30" fmla="*/ 680 w 773"/>
                <a:gd name="T31" fmla="*/ 290 h 482"/>
                <a:gd name="T32" fmla="*/ 702 w 773"/>
                <a:gd name="T33" fmla="*/ 255 h 482"/>
                <a:gd name="T34" fmla="*/ 719 w 773"/>
                <a:gd name="T35" fmla="*/ 227 h 482"/>
                <a:gd name="T36" fmla="*/ 653 w 773"/>
                <a:gd name="T37" fmla="*/ 112 h 482"/>
                <a:gd name="T38" fmla="*/ 306 w 773"/>
                <a:gd name="T39" fmla="*/ 31 h 482"/>
                <a:gd name="T40" fmla="*/ 108 w 773"/>
                <a:gd name="T41" fmla="*/ 25 h 482"/>
                <a:gd name="T42" fmla="*/ 107 w 773"/>
                <a:gd name="T43" fmla="*/ 26 h 482"/>
                <a:gd name="T44" fmla="*/ 25 w 773"/>
                <a:gd name="T45" fmla="*/ 229 h 482"/>
                <a:gd name="T46" fmla="*/ 37 w 773"/>
                <a:gd name="T47" fmla="*/ 437 h 482"/>
                <a:gd name="T48" fmla="*/ 37 w 773"/>
                <a:gd name="T49" fmla="*/ 437 h 482"/>
                <a:gd name="T50" fmla="*/ 197 w 773"/>
                <a:gd name="T51" fmla="*/ 466 h 482"/>
                <a:gd name="T52" fmla="*/ 529 w 773"/>
                <a:gd name="T53" fmla="*/ 454 h 482"/>
                <a:gd name="T54" fmla="*/ 594 w 773"/>
                <a:gd name="T55" fmla="*/ 409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73" h="482">
                  <a:moveTo>
                    <a:pt x="694" y="295"/>
                  </a:moveTo>
                  <a:cubicBezTo>
                    <a:pt x="669" y="335"/>
                    <a:pt x="638" y="382"/>
                    <a:pt x="606" y="415"/>
                  </a:cubicBezTo>
                  <a:cubicBezTo>
                    <a:pt x="581" y="442"/>
                    <a:pt x="555" y="461"/>
                    <a:pt x="531" y="465"/>
                  </a:cubicBezTo>
                  <a:cubicBezTo>
                    <a:pt x="477" y="474"/>
                    <a:pt x="320" y="482"/>
                    <a:pt x="195" y="477"/>
                  </a:cubicBezTo>
                  <a:cubicBezTo>
                    <a:pt x="110" y="474"/>
                    <a:pt x="39" y="464"/>
                    <a:pt x="24" y="444"/>
                  </a:cubicBezTo>
                  <a:cubicBezTo>
                    <a:pt x="23" y="443"/>
                    <a:pt x="23" y="443"/>
                    <a:pt x="23" y="443"/>
                  </a:cubicBezTo>
                  <a:cubicBezTo>
                    <a:pt x="6" y="417"/>
                    <a:pt x="0" y="322"/>
                    <a:pt x="10" y="228"/>
                  </a:cubicBezTo>
                  <a:cubicBezTo>
                    <a:pt x="20" y="134"/>
                    <a:pt x="47" y="40"/>
                    <a:pt x="100" y="16"/>
                  </a:cubicBezTo>
                  <a:cubicBezTo>
                    <a:pt x="101" y="15"/>
                    <a:pt x="101" y="15"/>
                    <a:pt x="101" y="15"/>
                  </a:cubicBezTo>
                  <a:cubicBezTo>
                    <a:pt x="136" y="0"/>
                    <a:pt x="217" y="5"/>
                    <a:pt x="310" y="20"/>
                  </a:cubicBezTo>
                  <a:cubicBezTo>
                    <a:pt x="429" y="39"/>
                    <a:pt x="570" y="73"/>
                    <a:pt x="660" y="101"/>
                  </a:cubicBezTo>
                  <a:cubicBezTo>
                    <a:pt x="773" y="137"/>
                    <a:pt x="770" y="170"/>
                    <a:pt x="733" y="231"/>
                  </a:cubicBezTo>
                  <a:cubicBezTo>
                    <a:pt x="728" y="240"/>
                    <a:pt x="722" y="249"/>
                    <a:pt x="716" y="259"/>
                  </a:cubicBezTo>
                  <a:cubicBezTo>
                    <a:pt x="709" y="270"/>
                    <a:pt x="701" y="282"/>
                    <a:pt x="694" y="295"/>
                  </a:cubicBezTo>
                  <a:close/>
                  <a:moveTo>
                    <a:pt x="594" y="409"/>
                  </a:moveTo>
                  <a:cubicBezTo>
                    <a:pt x="625" y="376"/>
                    <a:pt x="656" y="330"/>
                    <a:pt x="680" y="290"/>
                  </a:cubicBezTo>
                  <a:cubicBezTo>
                    <a:pt x="688" y="278"/>
                    <a:pt x="695" y="266"/>
                    <a:pt x="702" y="255"/>
                  </a:cubicBezTo>
                  <a:cubicBezTo>
                    <a:pt x="708" y="245"/>
                    <a:pt x="714" y="236"/>
                    <a:pt x="719" y="227"/>
                  </a:cubicBezTo>
                  <a:cubicBezTo>
                    <a:pt x="751" y="173"/>
                    <a:pt x="754" y="144"/>
                    <a:pt x="653" y="112"/>
                  </a:cubicBezTo>
                  <a:cubicBezTo>
                    <a:pt x="564" y="84"/>
                    <a:pt x="424" y="50"/>
                    <a:pt x="306" y="31"/>
                  </a:cubicBezTo>
                  <a:cubicBezTo>
                    <a:pt x="216" y="17"/>
                    <a:pt x="139" y="12"/>
                    <a:pt x="108" y="25"/>
                  </a:cubicBezTo>
                  <a:cubicBezTo>
                    <a:pt x="107" y="26"/>
                    <a:pt x="107" y="26"/>
                    <a:pt x="107" y="26"/>
                  </a:cubicBezTo>
                  <a:cubicBezTo>
                    <a:pt x="60" y="47"/>
                    <a:pt x="35" y="138"/>
                    <a:pt x="25" y="229"/>
                  </a:cubicBezTo>
                  <a:cubicBezTo>
                    <a:pt x="15" y="321"/>
                    <a:pt x="21" y="413"/>
                    <a:pt x="37" y="437"/>
                  </a:cubicBezTo>
                  <a:cubicBezTo>
                    <a:pt x="37" y="437"/>
                    <a:pt x="37" y="437"/>
                    <a:pt x="37" y="437"/>
                  </a:cubicBezTo>
                  <a:cubicBezTo>
                    <a:pt x="50" y="454"/>
                    <a:pt x="116" y="463"/>
                    <a:pt x="197" y="466"/>
                  </a:cubicBezTo>
                  <a:cubicBezTo>
                    <a:pt x="320" y="470"/>
                    <a:pt x="476" y="462"/>
                    <a:pt x="529" y="454"/>
                  </a:cubicBezTo>
                  <a:cubicBezTo>
                    <a:pt x="549" y="450"/>
                    <a:pt x="572" y="433"/>
                    <a:pt x="594" y="409"/>
                  </a:cubicBezTo>
                  <a:close/>
                </a:path>
              </a:pathLst>
            </a:custGeom>
            <a:solidFill>
              <a:srgbClr val="A7ACA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Freeform 208"/>
            <p:cNvSpPr/>
            <p:nvPr/>
          </p:nvSpPr>
          <p:spPr bwMode="auto">
            <a:xfrm>
              <a:off x="146051" y="4298950"/>
              <a:ext cx="2981325" cy="1822450"/>
            </a:xfrm>
            <a:custGeom>
              <a:avLst/>
              <a:gdLst>
                <a:gd name="T0" fmla="*/ 676 w 792"/>
                <a:gd name="T1" fmla="*/ 317 h 484"/>
                <a:gd name="T2" fmla="*/ 513 w 792"/>
                <a:gd name="T3" fmla="*/ 474 h 484"/>
                <a:gd name="T4" fmla="*/ 30 w 792"/>
                <a:gd name="T5" fmla="*/ 436 h 484"/>
                <a:gd name="T6" fmla="*/ 128 w 792"/>
                <a:gd name="T7" fmla="*/ 28 h 484"/>
                <a:gd name="T8" fmla="*/ 658 w 792"/>
                <a:gd name="T9" fmla="*/ 134 h 484"/>
                <a:gd name="T10" fmla="*/ 676 w 792"/>
                <a:gd name="T11" fmla="*/ 317 h 484"/>
              </a:gdLst>
              <a:ahLst/>
              <a:cxnLst>
                <a:cxn ang="0">
                  <a:pos x="T0" y="T1"/>
                </a:cxn>
                <a:cxn ang="0">
                  <a:pos x="T2" y="T3"/>
                </a:cxn>
                <a:cxn ang="0">
                  <a:pos x="T4" y="T5"/>
                </a:cxn>
                <a:cxn ang="0">
                  <a:pos x="T6" y="T7"/>
                </a:cxn>
                <a:cxn ang="0">
                  <a:pos x="T8" y="T9"/>
                </a:cxn>
                <a:cxn ang="0">
                  <a:pos x="T10" y="T11"/>
                </a:cxn>
              </a:cxnLst>
              <a:rect l="0" t="0" r="r" b="b"/>
              <a:pathLst>
                <a:path w="792" h="484">
                  <a:moveTo>
                    <a:pt x="676" y="317"/>
                  </a:moveTo>
                  <a:cubicBezTo>
                    <a:pt x="630" y="384"/>
                    <a:pt x="564" y="468"/>
                    <a:pt x="513" y="474"/>
                  </a:cubicBezTo>
                  <a:cubicBezTo>
                    <a:pt x="426" y="484"/>
                    <a:pt x="59" y="483"/>
                    <a:pt x="30" y="436"/>
                  </a:cubicBezTo>
                  <a:cubicBezTo>
                    <a:pt x="0" y="389"/>
                    <a:pt x="28" y="67"/>
                    <a:pt x="128" y="28"/>
                  </a:cubicBezTo>
                  <a:cubicBezTo>
                    <a:pt x="204" y="0"/>
                    <a:pt x="509" y="80"/>
                    <a:pt x="658" y="134"/>
                  </a:cubicBezTo>
                  <a:cubicBezTo>
                    <a:pt x="792" y="183"/>
                    <a:pt x="742" y="219"/>
                    <a:pt x="676" y="317"/>
                  </a:cubicBezTo>
                  <a:close/>
                </a:path>
              </a:pathLst>
            </a:custGeom>
            <a:solidFill>
              <a:srgbClr val="A7ACA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 name="Freeform 209"/>
            <p:cNvSpPr/>
            <p:nvPr/>
          </p:nvSpPr>
          <p:spPr bwMode="auto">
            <a:xfrm>
              <a:off x="2239963" y="4521200"/>
              <a:ext cx="496888" cy="715962"/>
            </a:xfrm>
            <a:custGeom>
              <a:avLst/>
              <a:gdLst>
                <a:gd name="T0" fmla="*/ 6 w 132"/>
                <a:gd name="T1" fmla="*/ 176 h 190"/>
                <a:gd name="T2" fmla="*/ 1 w 132"/>
                <a:gd name="T3" fmla="*/ 112 h 190"/>
                <a:gd name="T4" fmla="*/ 29 w 132"/>
                <a:gd name="T5" fmla="*/ 82 h 190"/>
                <a:gd name="T6" fmla="*/ 27 w 132"/>
                <a:gd name="T7" fmla="*/ 113 h 190"/>
                <a:gd name="T8" fmla="*/ 32 w 132"/>
                <a:gd name="T9" fmla="*/ 114 h 190"/>
                <a:gd name="T10" fmla="*/ 53 w 132"/>
                <a:gd name="T11" fmla="*/ 11 h 190"/>
                <a:gd name="T12" fmla="*/ 96 w 132"/>
                <a:gd name="T13" fmla="*/ 18 h 190"/>
                <a:gd name="T14" fmla="*/ 67 w 132"/>
                <a:gd name="T15" fmla="*/ 90 h 190"/>
                <a:gd name="T16" fmla="*/ 82 w 132"/>
                <a:gd name="T17" fmla="*/ 85 h 190"/>
                <a:gd name="T18" fmla="*/ 90 w 132"/>
                <a:gd name="T19" fmla="*/ 97 h 190"/>
                <a:gd name="T20" fmla="*/ 102 w 132"/>
                <a:gd name="T21" fmla="*/ 96 h 190"/>
                <a:gd name="T22" fmla="*/ 109 w 132"/>
                <a:gd name="T23" fmla="*/ 106 h 190"/>
                <a:gd name="T24" fmla="*/ 122 w 132"/>
                <a:gd name="T25" fmla="*/ 107 h 190"/>
                <a:gd name="T26" fmla="*/ 102 w 132"/>
                <a:gd name="T27" fmla="*/ 156 h 190"/>
                <a:gd name="T28" fmla="*/ 60 w 132"/>
                <a:gd name="T29" fmla="*/ 190 h 190"/>
                <a:gd name="T30" fmla="*/ 6 w 132"/>
                <a:gd name="T31" fmla="*/ 17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90">
                  <a:moveTo>
                    <a:pt x="6" y="176"/>
                  </a:moveTo>
                  <a:cubicBezTo>
                    <a:pt x="6" y="176"/>
                    <a:pt x="1" y="123"/>
                    <a:pt x="1" y="112"/>
                  </a:cubicBezTo>
                  <a:cubicBezTo>
                    <a:pt x="0" y="102"/>
                    <a:pt x="26" y="81"/>
                    <a:pt x="29" y="82"/>
                  </a:cubicBezTo>
                  <a:cubicBezTo>
                    <a:pt x="33" y="83"/>
                    <a:pt x="23" y="112"/>
                    <a:pt x="27" y="113"/>
                  </a:cubicBezTo>
                  <a:cubicBezTo>
                    <a:pt x="31" y="115"/>
                    <a:pt x="32" y="114"/>
                    <a:pt x="32" y="114"/>
                  </a:cubicBezTo>
                  <a:cubicBezTo>
                    <a:pt x="32" y="114"/>
                    <a:pt x="45" y="21"/>
                    <a:pt x="53" y="11"/>
                  </a:cubicBezTo>
                  <a:cubicBezTo>
                    <a:pt x="61" y="0"/>
                    <a:pt x="94" y="11"/>
                    <a:pt x="96" y="18"/>
                  </a:cubicBezTo>
                  <a:cubicBezTo>
                    <a:pt x="98" y="25"/>
                    <a:pt x="67" y="90"/>
                    <a:pt x="67" y="90"/>
                  </a:cubicBezTo>
                  <a:cubicBezTo>
                    <a:pt x="67" y="90"/>
                    <a:pt x="71" y="82"/>
                    <a:pt x="82" y="85"/>
                  </a:cubicBezTo>
                  <a:cubicBezTo>
                    <a:pt x="93" y="89"/>
                    <a:pt x="90" y="97"/>
                    <a:pt x="90" y="97"/>
                  </a:cubicBezTo>
                  <a:cubicBezTo>
                    <a:pt x="90" y="97"/>
                    <a:pt x="93" y="91"/>
                    <a:pt x="102" y="96"/>
                  </a:cubicBezTo>
                  <a:cubicBezTo>
                    <a:pt x="111" y="100"/>
                    <a:pt x="109" y="106"/>
                    <a:pt x="109" y="106"/>
                  </a:cubicBezTo>
                  <a:cubicBezTo>
                    <a:pt x="109" y="106"/>
                    <a:pt x="113" y="101"/>
                    <a:pt x="122" y="107"/>
                  </a:cubicBezTo>
                  <a:cubicBezTo>
                    <a:pt x="132" y="113"/>
                    <a:pt x="102" y="156"/>
                    <a:pt x="102" y="156"/>
                  </a:cubicBezTo>
                  <a:cubicBezTo>
                    <a:pt x="60" y="190"/>
                    <a:pt x="60" y="190"/>
                    <a:pt x="60" y="190"/>
                  </a:cubicBezTo>
                  <a:lnTo>
                    <a:pt x="6" y="176"/>
                  </a:lnTo>
                  <a:close/>
                </a:path>
              </a:pathLst>
            </a:custGeom>
            <a:solidFill>
              <a:srgbClr val="FDCF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 name="Freeform 210"/>
            <p:cNvSpPr/>
            <p:nvPr/>
          </p:nvSpPr>
          <p:spPr bwMode="auto">
            <a:xfrm>
              <a:off x="1866901" y="4576763"/>
              <a:ext cx="263525" cy="290512"/>
            </a:xfrm>
            <a:custGeom>
              <a:avLst/>
              <a:gdLst>
                <a:gd name="T0" fmla="*/ 53 w 70"/>
                <a:gd name="T1" fmla="*/ 9 h 77"/>
                <a:gd name="T2" fmla="*/ 38 w 70"/>
                <a:gd name="T3" fmla="*/ 4 h 77"/>
                <a:gd name="T4" fmla="*/ 11 w 70"/>
                <a:gd name="T5" fmla="*/ 18 h 77"/>
                <a:gd name="T6" fmla="*/ 3 w 70"/>
                <a:gd name="T7" fmla="*/ 41 h 77"/>
                <a:gd name="T8" fmla="*/ 17 w 70"/>
                <a:gd name="T9" fmla="*/ 68 h 77"/>
                <a:gd name="T10" fmla="*/ 32 w 70"/>
                <a:gd name="T11" fmla="*/ 73 h 77"/>
                <a:gd name="T12" fmla="*/ 59 w 70"/>
                <a:gd name="T13" fmla="*/ 59 h 77"/>
                <a:gd name="T14" fmla="*/ 67 w 70"/>
                <a:gd name="T15" fmla="*/ 36 h 77"/>
                <a:gd name="T16" fmla="*/ 53 w 70"/>
                <a:gd name="T17" fmla="*/ 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77">
                  <a:moveTo>
                    <a:pt x="53" y="9"/>
                  </a:moveTo>
                  <a:cubicBezTo>
                    <a:pt x="38" y="4"/>
                    <a:pt x="38" y="4"/>
                    <a:pt x="38" y="4"/>
                  </a:cubicBezTo>
                  <a:cubicBezTo>
                    <a:pt x="27" y="0"/>
                    <a:pt x="14" y="7"/>
                    <a:pt x="11" y="18"/>
                  </a:cubicBezTo>
                  <a:cubicBezTo>
                    <a:pt x="3" y="41"/>
                    <a:pt x="3" y="41"/>
                    <a:pt x="3" y="41"/>
                  </a:cubicBezTo>
                  <a:cubicBezTo>
                    <a:pt x="0" y="52"/>
                    <a:pt x="6" y="65"/>
                    <a:pt x="17" y="68"/>
                  </a:cubicBezTo>
                  <a:cubicBezTo>
                    <a:pt x="32" y="73"/>
                    <a:pt x="32" y="73"/>
                    <a:pt x="32" y="73"/>
                  </a:cubicBezTo>
                  <a:cubicBezTo>
                    <a:pt x="43" y="77"/>
                    <a:pt x="55" y="71"/>
                    <a:pt x="59" y="59"/>
                  </a:cubicBezTo>
                  <a:cubicBezTo>
                    <a:pt x="67" y="36"/>
                    <a:pt x="67" y="36"/>
                    <a:pt x="67" y="36"/>
                  </a:cubicBezTo>
                  <a:cubicBezTo>
                    <a:pt x="70" y="25"/>
                    <a:pt x="64" y="13"/>
                    <a:pt x="53" y="9"/>
                  </a:cubicBezTo>
                  <a:close/>
                </a:path>
              </a:pathLst>
            </a:custGeom>
            <a:solidFill>
              <a:srgbClr val="FDCF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 name="Freeform 211"/>
            <p:cNvSpPr/>
            <p:nvPr/>
          </p:nvSpPr>
          <p:spPr bwMode="auto">
            <a:xfrm>
              <a:off x="1900238" y="4603750"/>
              <a:ext cx="196850" cy="211137"/>
            </a:xfrm>
            <a:custGeom>
              <a:avLst/>
              <a:gdLst>
                <a:gd name="T0" fmla="*/ 39 w 52"/>
                <a:gd name="T1" fmla="*/ 7 h 56"/>
                <a:gd name="T2" fmla="*/ 28 w 52"/>
                <a:gd name="T3" fmla="*/ 3 h 56"/>
                <a:gd name="T4" fmla="*/ 8 w 52"/>
                <a:gd name="T5" fmla="*/ 13 h 56"/>
                <a:gd name="T6" fmla="*/ 3 w 52"/>
                <a:gd name="T7" fmla="*/ 30 h 56"/>
                <a:gd name="T8" fmla="*/ 13 w 52"/>
                <a:gd name="T9" fmla="*/ 50 h 56"/>
                <a:gd name="T10" fmla="*/ 24 w 52"/>
                <a:gd name="T11" fmla="*/ 54 h 56"/>
                <a:gd name="T12" fmla="*/ 44 w 52"/>
                <a:gd name="T13" fmla="*/ 44 h 56"/>
                <a:gd name="T14" fmla="*/ 49 w 52"/>
                <a:gd name="T15" fmla="*/ 27 h 56"/>
                <a:gd name="T16" fmla="*/ 39 w 52"/>
                <a:gd name="T1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6">
                  <a:moveTo>
                    <a:pt x="39" y="7"/>
                  </a:moveTo>
                  <a:cubicBezTo>
                    <a:pt x="28" y="3"/>
                    <a:pt x="28" y="3"/>
                    <a:pt x="28" y="3"/>
                  </a:cubicBezTo>
                  <a:cubicBezTo>
                    <a:pt x="20" y="0"/>
                    <a:pt x="11" y="5"/>
                    <a:pt x="8" y="13"/>
                  </a:cubicBezTo>
                  <a:cubicBezTo>
                    <a:pt x="3" y="30"/>
                    <a:pt x="3" y="30"/>
                    <a:pt x="3" y="30"/>
                  </a:cubicBezTo>
                  <a:cubicBezTo>
                    <a:pt x="0" y="39"/>
                    <a:pt x="5" y="48"/>
                    <a:pt x="13" y="50"/>
                  </a:cubicBezTo>
                  <a:cubicBezTo>
                    <a:pt x="24" y="54"/>
                    <a:pt x="24" y="54"/>
                    <a:pt x="24" y="54"/>
                  </a:cubicBezTo>
                  <a:cubicBezTo>
                    <a:pt x="32" y="56"/>
                    <a:pt x="41" y="52"/>
                    <a:pt x="44" y="44"/>
                  </a:cubicBezTo>
                  <a:cubicBezTo>
                    <a:pt x="49" y="27"/>
                    <a:pt x="49" y="27"/>
                    <a:pt x="49" y="27"/>
                  </a:cubicBezTo>
                  <a:cubicBezTo>
                    <a:pt x="52" y="18"/>
                    <a:pt x="48" y="9"/>
                    <a:pt x="39" y="7"/>
                  </a:cubicBezTo>
                  <a:close/>
                </a:path>
              </a:pathLst>
            </a:custGeom>
            <a:solidFill>
              <a:srgbClr val="E4BA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212"/>
            <p:cNvSpPr/>
            <p:nvPr/>
          </p:nvSpPr>
          <p:spPr bwMode="auto">
            <a:xfrm>
              <a:off x="928688" y="4529138"/>
              <a:ext cx="252413" cy="277812"/>
            </a:xfrm>
            <a:custGeom>
              <a:avLst/>
              <a:gdLst>
                <a:gd name="T0" fmla="*/ 19 w 67"/>
                <a:gd name="T1" fmla="*/ 5 h 74"/>
                <a:gd name="T2" fmla="*/ 34 w 67"/>
                <a:gd name="T3" fmla="*/ 2 h 74"/>
                <a:gd name="T4" fmla="*/ 59 w 67"/>
                <a:gd name="T5" fmla="*/ 19 h 74"/>
                <a:gd name="T6" fmla="*/ 64 w 67"/>
                <a:gd name="T7" fmla="*/ 43 h 74"/>
                <a:gd name="T8" fmla="*/ 47 w 67"/>
                <a:gd name="T9" fmla="*/ 68 h 74"/>
                <a:gd name="T10" fmla="*/ 32 w 67"/>
                <a:gd name="T11" fmla="*/ 71 h 74"/>
                <a:gd name="T12" fmla="*/ 7 w 67"/>
                <a:gd name="T13" fmla="*/ 55 h 74"/>
                <a:gd name="T14" fmla="*/ 2 w 67"/>
                <a:gd name="T15" fmla="*/ 31 h 74"/>
                <a:gd name="T16" fmla="*/ 19 w 67"/>
                <a:gd name="T17" fmla="*/ 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74">
                  <a:moveTo>
                    <a:pt x="19" y="5"/>
                  </a:moveTo>
                  <a:cubicBezTo>
                    <a:pt x="34" y="2"/>
                    <a:pt x="34" y="2"/>
                    <a:pt x="34" y="2"/>
                  </a:cubicBezTo>
                  <a:cubicBezTo>
                    <a:pt x="46" y="0"/>
                    <a:pt x="57" y="7"/>
                    <a:pt x="59" y="19"/>
                  </a:cubicBezTo>
                  <a:cubicBezTo>
                    <a:pt x="64" y="43"/>
                    <a:pt x="64" y="43"/>
                    <a:pt x="64" y="43"/>
                  </a:cubicBezTo>
                  <a:cubicBezTo>
                    <a:pt x="67" y="55"/>
                    <a:pt x="59" y="66"/>
                    <a:pt x="47" y="68"/>
                  </a:cubicBezTo>
                  <a:cubicBezTo>
                    <a:pt x="32" y="71"/>
                    <a:pt x="32" y="71"/>
                    <a:pt x="32" y="71"/>
                  </a:cubicBezTo>
                  <a:cubicBezTo>
                    <a:pt x="20" y="74"/>
                    <a:pt x="9" y="66"/>
                    <a:pt x="7" y="55"/>
                  </a:cubicBezTo>
                  <a:cubicBezTo>
                    <a:pt x="2" y="31"/>
                    <a:pt x="2" y="31"/>
                    <a:pt x="2" y="31"/>
                  </a:cubicBezTo>
                  <a:cubicBezTo>
                    <a:pt x="0" y="19"/>
                    <a:pt x="7" y="8"/>
                    <a:pt x="19" y="5"/>
                  </a:cubicBezTo>
                  <a:close/>
                </a:path>
              </a:pathLst>
            </a:custGeom>
            <a:solidFill>
              <a:srgbClr val="FDCF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 name="Freeform 213"/>
            <p:cNvSpPr/>
            <p:nvPr/>
          </p:nvSpPr>
          <p:spPr bwMode="auto">
            <a:xfrm>
              <a:off x="963613" y="4554538"/>
              <a:ext cx="184150" cy="203200"/>
            </a:xfrm>
            <a:custGeom>
              <a:avLst/>
              <a:gdLst>
                <a:gd name="T0" fmla="*/ 14 w 49"/>
                <a:gd name="T1" fmla="*/ 4 h 54"/>
                <a:gd name="T2" fmla="*/ 25 w 49"/>
                <a:gd name="T3" fmla="*/ 1 h 54"/>
                <a:gd name="T4" fmla="*/ 44 w 49"/>
                <a:gd name="T5" fmla="*/ 14 h 54"/>
                <a:gd name="T6" fmla="*/ 47 w 49"/>
                <a:gd name="T7" fmla="*/ 31 h 54"/>
                <a:gd name="T8" fmla="*/ 35 w 49"/>
                <a:gd name="T9" fmla="*/ 50 h 54"/>
                <a:gd name="T10" fmla="*/ 23 w 49"/>
                <a:gd name="T11" fmla="*/ 52 h 54"/>
                <a:gd name="T12" fmla="*/ 5 w 49"/>
                <a:gd name="T13" fmla="*/ 40 h 54"/>
                <a:gd name="T14" fmla="*/ 1 w 49"/>
                <a:gd name="T15" fmla="*/ 22 h 54"/>
                <a:gd name="T16" fmla="*/ 14 w 49"/>
                <a:gd name="T17"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4">
                  <a:moveTo>
                    <a:pt x="14" y="4"/>
                  </a:moveTo>
                  <a:cubicBezTo>
                    <a:pt x="25" y="1"/>
                    <a:pt x="25" y="1"/>
                    <a:pt x="25" y="1"/>
                  </a:cubicBezTo>
                  <a:cubicBezTo>
                    <a:pt x="33" y="0"/>
                    <a:pt x="42" y="5"/>
                    <a:pt x="44" y="14"/>
                  </a:cubicBezTo>
                  <a:cubicBezTo>
                    <a:pt x="47" y="31"/>
                    <a:pt x="47" y="31"/>
                    <a:pt x="47" y="31"/>
                  </a:cubicBezTo>
                  <a:cubicBezTo>
                    <a:pt x="49" y="40"/>
                    <a:pt x="43" y="48"/>
                    <a:pt x="35" y="50"/>
                  </a:cubicBezTo>
                  <a:cubicBezTo>
                    <a:pt x="23" y="52"/>
                    <a:pt x="23" y="52"/>
                    <a:pt x="23" y="52"/>
                  </a:cubicBezTo>
                  <a:cubicBezTo>
                    <a:pt x="15" y="54"/>
                    <a:pt x="7" y="48"/>
                    <a:pt x="5" y="40"/>
                  </a:cubicBezTo>
                  <a:cubicBezTo>
                    <a:pt x="1" y="22"/>
                    <a:pt x="1" y="22"/>
                    <a:pt x="1" y="22"/>
                  </a:cubicBezTo>
                  <a:cubicBezTo>
                    <a:pt x="0" y="14"/>
                    <a:pt x="5" y="5"/>
                    <a:pt x="14" y="4"/>
                  </a:cubicBezTo>
                  <a:close/>
                </a:path>
              </a:pathLst>
            </a:custGeom>
            <a:solidFill>
              <a:srgbClr val="E4BA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 name="Rectangle 214"/>
            <p:cNvSpPr>
              <a:spLocks noChangeArrowheads="1"/>
            </p:cNvSpPr>
            <p:nvPr/>
          </p:nvSpPr>
          <p:spPr bwMode="auto">
            <a:xfrm>
              <a:off x="1293813" y="5229225"/>
              <a:ext cx="403225" cy="576262"/>
            </a:xfrm>
            <a:prstGeom prst="rect">
              <a:avLst/>
            </a:prstGeom>
            <a:solidFill>
              <a:srgbClr val="FFFFFF"/>
            </a:solidFill>
            <a:ln w="7938" cap="flat">
              <a:solidFill>
                <a:srgbClr val="000000"/>
              </a:solidFill>
              <a:prstDash val="solid"/>
              <a:miter lim="800000"/>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 name="Freeform 215"/>
            <p:cNvSpPr/>
            <p:nvPr/>
          </p:nvSpPr>
          <p:spPr bwMode="auto">
            <a:xfrm>
              <a:off x="1730376" y="5154613"/>
              <a:ext cx="828675" cy="384175"/>
            </a:xfrm>
            <a:custGeom>
              <a:avLst/>
              <a:gdLst>
                <a:gd name="T0" fmla="*/ 0 w 220"/>
                <a:gd name="T1" fmla="*/ 14 h 102"/>
                <a:gd name="T2" fmla="*/ 88 w 220"/>
                <a:gd name="T3" fmla="*/ 61 h 102"/>
                <a:gd name="T4" fmla="*/ 130 w 220"/>
                <a:gd name="T5" fmla="*/ 0 h 102"/>
                <a:gd name="T6" fmla="*/ 220 w 220"/>
                <a:gd name="T7" fmla="*/ 20 h 102"/>
                <a:gd name="T8" fmla="*/ 102 w 220"/>
                <a:gd name="T9" fmla="*/ 102 h 102"/>
                <a:gd name="T10" fmla="*/ 1 w 220"/>
                <a:gd name="T11" fmla="*/ 65 h 102"/>
                <a:gd name="T12" fmla="*/ 0 w 220"/>
                <a:gd name="T13" fmla="*/ 14 h 102"/>
              </a:gdLst>
              <a:ahLst/>
              <a:cxnLst>
                <a:cxn ang="0">
                  <a:pos x="T0" y="T1"/>
                </a:cxn>
                <a:cxn ang="0">
                  <a:pos x="T2" y="T3"/>
                </a:cxn>
                <a:cxn ang="0">
                  <a:pos x="T4" y="T5"/>
                </a:cxn>
                <a:cxn ang="0">
                  <a:pos x="T6" y="T7"/>
                </a:cxn>
                <a:cxn ang="0">
                  <a:pos x="T8" y="T9"/>
                </a:cxn>
                <a:cxn ang="0">
                  <a:pos x="T10" y="T11"/>
                </a:cxn>
                <a:cxn ang="0">
                  <a:pos x="T12" y="T13"/>
                </a:cxn>
              </a:cxnLst>
              <a:rect l="0" t="0" r="r" b="b"/>
              <a:pathLst>
                <a:path w="220" h="102">
                  <a:moveTo>
                    <a:pt x="0" y="14"/>
                  </a:moveTo>
                  <a:cubicBezTo>
                    <a:pt x="0" y="14"/>
                    <a:pt x="75" y="64"/>
                    <a:pt x="88" y="61"/>
                  </a:cubicBezTo>
                  <a:cubicBezTo>
                    <a:pt x="101" y="58"/>
                    <a:pt x="124" y="14"/>
                    <a:pt x="130" y="0"/>
                  </a:cubicBezTo>
                  <a:cubicBezTo>
                    <a:pt x="164" y="18"/>
                    <a:pt x="220" y="20"/>
                    <a:pt x="220" y="20"/>
                  </a:cubicBezTo>
                  <a:cubicBezTo>
                    <a:pt x="220" y="20"/>
                    <a:pt x="120" y="101"/>
                    <a:pt x="102" y="102"/>
                  </a:cubicBezTo>
                  <a:cubicBezTo>
                    <a:pt x="84" y="102"/>
                    <a:pt x="1" y="65"/>
                    <a:pt x="1" y="65"/>
                  </a:cubicBez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 name="Rectangle 216"/>
            <p:cNvSpPr>
              <a:spLocks noChangeArrowheads="1"/>
            </p:cNvSpPr>
            <p:nvPr/>
          </p:nvSpPr>
          <p:spPr bwMode="auto">
            <a:xfrm>
              <a:off x="1301751" y="5761038"/>
              <a:ext cx="387350" cy="1539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 name="Rectangle 217"/>
            <p:cNvSpPr>
              <a:spLocks noChangeArrowheads="1"/>
            </p:cNvSpPr>
            <p:nvPr/>
          </p:nvSpPr>
          <p:spPr bwMode="auto">
            <a:xfrm>
              <a:off x="1347788" y="5051425"/>
              <a:ext cx="327025" cy="219075"/>
            </a:xfrm>
            <a:prstGeom prst="rect">
              <a:avLst/>
            </a:prstGeom>
            <a:solidFill>
              <a:srgbClr val="CDA7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5" name="Freeform 218"/>
            <p:cNvSpPr/>
            <p:nvPr/>
          </p:nvSpPr>
          <p:spPr bwMode="auto">
            <a:xfrm>
              <a:off x="1120776" y="5146675"/>
              <a:ext cx="285750" cy="711200"/>
            </a:xfrm>
            <a:custGeom>
              <a:avLst/>
              <a:gdLst>
                <a:gd name="T0" fmla="*/ 72 w 76"/>
                <a:gd name="T1" fmla="*/ 3 h 189"/>
                <a:gd name="T2" fmla="*/ 63 w 76"/>
                <a:gd name="T3" fmla="*/ 189 h 189"/>
                <a:gd name="T4" fmla="*/ 0 w 76"/>
                <a:gd name="T5" fmla="*/ 174 h 189"/>
                <a:gd name="T6" fmla="*/ 40 w 76"/>
                <a:gd name="T7" fmla="*/ 9 h 189"/>
                <a:gd name="T8" fmla="*/ 72 w 76"/>
                <a:gd name="T9" fmla="*/ 3 h 189"/>
              </a:gdLst>
              <a:ahLst/>
              <a:cxnLst>
                <a:cxn ang="0">
                  <a:pos x="T0" y="T1"/>
                </a:cxn>
                <a:cxn ang="0">
                  <a:pos x="T2" y="T3"/>
                </a:cxn>
                <a:cxn ang="0">
                  <a:pos x="T4" y="T5"/>
                </a:cxn>
                <a:cxn ang="0">
                  <a:pos x="T6" y="T7"/>
                </a:cxn>
                <a:cxn ang="0">
                  <a:pos x="T8" y="T9"/>
                </a:cxn>
              </a:cxnLst>
              <a:rect l="0" t="0" r="r" b="b"/>
              <a:pathLst>
                <a:path w="76" h="189">
                  <a:moveTo>
                    <a:pt x="72" y="3"/>
                  </a:moveTo>
                  <a:cubicBezTo>
                    <a:pt x="76" y="73"/>
                    <a:pt x="72" y="145"/>
                    <a:pt x="63" y="189"/>
                  </a:cubicBezTo>
                  <a:cubicBezTo>
                    <a:pt x="42" y="184"/>
                    <a:pt x="21" y="179"/>
                    <a:pt x="0" y="174"/>
                  </a:cubicBezTo>
                  <a:cubicBezTo>
                    <a:pt x="19" y="128"/>
                    <a:pt x="34" y="75"/>
                    <a:pt x="40" y="9"/>
                  </a:cubicBezTo>
                  <a:cubicBezTo>
                    <a:pt x="48" y="7"/>
                    <a:pt x="62" y="0"/>
                    <a:pt x="72" y="3"/>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6" name="Freeform 219"/>
            <p:cNvSpPr/>
            <p:nvPr/>
          </p:nvSpPr>
          <p:spPr bwMode="auto">
            <a:xfrm>
              <a:off x="1614488" y="5160963"/>
              <a:ext cx="282575" cy="696912"/>
            </a:xfrm>
            <a:custGeom>
              <a:avLst/>
              <a:gdLst>
                <a:gd name="T0" fmla="*/ 3 w 75"/>
                <a:gd name="T1" fmla="*/ 3 h 185"/>
                <a:gd name="T2" fmla="*/ 12 w 75"/>
                <a:gd name="T3" fmla="*/ 185 h 185"/>
                <a:gd name="T4" fmla="*/ 75 w 75"/>
                <a:gd name="T5" fmla="*/ 170 h 185"/>
                <a:gd name="T6" fmla="*/ 35 w 75"/>
                <a:gd name="T7" fmla="*/ 5 h 185"/>
                <a:gd name="T8" fmla="*/ 3 w 75"/>
                <a:gd name="T9" fmla="*/ 3 h 185"/>
              </a:gdLst>
              <a:ahLst/>
              <a:cxnLst>
                <a:cxn ang="0">
                  <a:pos x="T0" y="T1"/>
                </a:cxn>
                <a:cxn ang="0">
                  <a:pos x="T2" y="T3"/>
                </a:cxn>
                <a:cxn ang="0">
                  <a:pos x="T4" y="T5"/>
                </a:cxn>
                <a:cxn ang="0">
                  <a:pos x="T6" y="T7"/>
                </a:cxn>
                <a:cxn ang="0">
                  <a:pos x="T8" y="T9"/>
                </a:cxn>
              </a:cxnLst>
              <a:rect l="0" t="0" r="r" b="b"/>
              <a:pathLst>
                <a:path w="75" h="185">
                  <a:moveTo>
                    <a:pt x="3" y="3"/>
                  </a:moveTo>
                  <a:cubicBezTo>
                    <a:pt x="0" y="72"/>
                    <a:pt x="3" y="141"/>
                    <a:pt x="12" y="185"/>
                  </a:cubicBezTo>
                  <a:cubicBezTo>
                    <a:pt x="33" y="180"/>
                    <a:pt x="54" y="175"/>
                    <a:pt x="75" y="170"/>
                  </a:cubicBezTo>
                  <a:cubicBezTo>
                    <a:pt x="56" y="124"/>
                    <a:pt x="41" y="71"/>
                    <a:pt x="35" y="5"/>
                  </a:cubicBezTo>
                  <a:cubicBezTo>
                    <a:pt x="24" y="5"/>
                    <a:pt x="14" y="0"/>
                    <a:pt x="3" y="3"/>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7" name="Freeform 220"/>
            <p:cNvSpPr/>
            <p:nvPr/>
          </p:nvSpPr>
          <p:spPr bwMode="auto">
            <a:xfrm>
              <a:off x="1441451" y="5237163"/>
              <a:ext cx="146050" cy="450850"/>
            </a:xfrm>
            <a:custGeom>
              <a:avLst/>
              <a:gdLst>
                <a:gd name="T0" fmla="*/ 28 w 92"/>
                <a:gd name="T1" fmla="*/ 0 h 284"/>
                <a:gd name="T2" fmla="*/ 5 w 92"/>
                <a:gd name="T3" fmla="*/ 50 h 284"/>
                <a:gd name="T4" fmla="*/ 28 w 92"/>
                <a:gd name="T5" fmla="*/ 73 h 284"/>
                <a:gd name="T6" fmla="*/ 0 w 92"/>
                <a:gd name="T7" fmla="*/ 237 h 284"/>
                <a:gd name="T8" fmla="*/ 45 w 92"/>
                <a:gd name="T9" fmla="*/ 282 h 284"/>
                <a:gd name="T10" fmla="*/ 45 w 92"/>
                <a:gd name="T11" fmla="*/ 284 h 284"/>
                <a:gd name="T12" fmla="*/ 45 w 92"/>
                <a:gd name="T13" fmla="*/ 284 h 284"/>
                <a:gd name="T14" fmla="*/ 47 w 92"/>
                <a:gd name="T15" fmla="*/ 284 h 284"/>
                <a:gd name="T16" fmla="*/ 47 w 92"/>
                <a:gd name="T17" fmla="*/ 282 h 284"/>
                <a:gd name="T18" fmla="*/ 92 w 92"/>
                <a:gd name="T19" fmla="*/ 237 h 284"/>
                <a:gd name="T20" fmla="*/ 64 w 92"/>
                <a:gd name="T21" fmla="*/ 73 h 284"/>
                <a:gd name="T22" fmla="*/ 88 w 92"/>
                <a:gd name="T23" fmla="*/ 50 h 284"/>
                <a:gd name="T24" fmla="*/ 64 w 92"/>
                <a:gd name="T25" fmla="*/ 0 h 284"/>
                <a:gd name="T26" fmla="*/ 45 w 92"/>
                <a:gd name="T27" fmla="*/ 2 h 284"/>
                <a:gd name="T28" fmla="*/ 28 w 92"/>
                <a:gd name="T29"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284">
                  <a:moveTo>
                    <a:pt x="28" y="0"/>
                  </a:moveTo>
                  <a:lnTo>
                    <a:pt x="5" y="50"/>
                  </a:lnTo>
                  <a:lnTo>
                    <a:pt x="28" y="73"/>
                  </a:lnTo>
                  <a:lnTo>
                    <a:pt x="0" y="237"/>
                  </a:lnTo>
                  <a:lnTo>
                    <a:pt x="45" y="282"/>
                  </a:lnTo>
                  <a:lnTo>
                    <a:pt x="45" y="284"/>
                  </a:lnTo>
                  <a:lnTo>
                    <a:pt x="45" y="284"/>
                  </a:lnTo>
                  <a:lnTo>
                    <a:pt x="47" y="284"/>
                  </a:lnTo>
                  <a:lnTo>
                    <a:pt x="47" y="282"/>
                  </a:lnTo>
                  <a:lnTo>
                    <a:pt x="92" y="237"/>
                  </a:lnTo>
                  <a:lnTo>
                    <a:pt x="64" y="73"/>
                  </a:lnTo>
                  <a:lnTo>
                    <a:pt x="88" y="50"/>
                  </a:lnTo>
                  <a:lnTo>
                    <a:pt x="64" y="0"/>
                  </a:lnTo>
                  <a:lnTo>
                    <a:pt x="45" y="2"/>
                  </a:lnTo>
                  <a:lnTo>
                    <a:pt x="28" y="0"/>
                  </a:lnTo>
                  <a:close/>
                </a:path>
              </a:pathLst>
            </a:custGeom>
            <a:solidFill>
              <a:srgbClr val="D104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 name="Freeform 221"/>
            <p:cNvSpPr/>
            <p:nvPr/>
          </p:nvSpPr>
          <p:spPr bwMode="auto">
            <a:xfrm>
              <a:off x="1509713" y="5094288"/>
              <a:ext cx="206375" cy="236537"/>
            </a:xfrm>
            <a:custGeom>
              <a:avLst/>
              <a:gdLst>
                <a:gd name="T0" fmla="*/ 46 w 55"/>
                <a:gd name="T1" fmla="*/ 0 h 63"/>
                <a:gd name="T2" fmla="*/ 0 w 55"/>
                <a:gd name="T3" fmla="*/ 39 h 63"/>
                <a:gd name="T4" fmla="*/ 18 w 55"/>
                <a:gd name="T5" fmla="*/ 62 h 63"/>
                <a:gd name="T6" fmla="*/ 55 w 55"/>
                <a:gd name="T7" fmla="*/ 8 h 63"/>
                <a:gd name="T8" fmla="*/ 46 w 55"/>
                <a:gd name="T9" fmla="*/ 0 h 63"/>
              </a:gdLst>
              <a:ahLst/>
              <a:cxnLst>
                <a:cxn ang="0">
                  <a:pos x="T0" y="T1"/>
                </a:cxn>
                <a:cxn ang="0">
                  <a:pos x="T2" y="T3"/>
                </a:cxn>
                <a:cxn ang="0">
                  <a:pos x="T4" y="T5"/>
                </a:cxn>
                <a:cxn ang="0">
                  <a:pos x="T6" y="T7"/>
                </a:cxn>
                <a:cxn ang="0">
                  <a:pos x="T8" y="T9"/>
                </a:cxn>
              </a:cxnLst>
              <a:rect l="0" t="0" r="r" b="b"/>
              <a:pathLst>
                <a:path w="55" h="63">
                  <a:moveTo>
                    <a:pt x="46" y="0"/>
                  </a:moveTo>
                  <a:cubicBezTo>
                    <a:pt x="31" y="12"/>
                    <a:pt x="18" y="33"/>
                    <a:pt x="0" y="39"/>
                  </a:cubicBezTo>
                  <a:cubicBezTo>
                    <a:pt x="18" y="62"/>
                    <a:pt x="18" y="62"/>
                    <a:pt x="18" y="62"/>
                  </a:cubicBezTo>
                  <a:cubicBezTo>
                    <a:pt x="50" y="63"/>
                    <a:pt x="50" y="40"/>
                    <a:pt x="55" y="8"/>
                  </a:cubicBezTo>
                  <a:lnTo>
                    <a:pt x="46"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3" name="Freeform 222"/>
            <p:cNvSpPr/>
            <p:nvPr/>
          </p:nvSpPr>
          <p:spPr bwMode="auto">
            <a:xfrm>
              <a:off x="1263651" y="6302375"/>
              <a:ext cx="215900" cy="142875"/>
            </a:xfrm>
            <a:custGeom>
              <a:avLst/>
              <a:gdLst>
                <a:gd name="T0" fmla="*/ 52 w 57"/>
                <a:gd name="T1" fmla="*/ 0 h 38"/>
                <a:gd name="T2" fmla="*/ 57 w 57"/>
                <a:gd name="T3" fmla="*/ 19 h 38"/>
                <a:gd name="T4" fmla="*/ 7 w 57"/>
                <a:gd name="T5" fmla="*/ 38 h 38"/>
                <a:gd name="T6" fmla="*/ 39 w 57"/>
                <a:gd name="T7" fmla="*/ 14 h 38"/>
                <a:gd name="T8" fmla="*/ 33 w 57"/>
                <a:gd name="T9" fmla="*/ 0 h 38"/>
                <a:gd name="T10" fmla="*/ 52 w 57"/>
                <a:gd name="T11" fmla="*/ 0 h 38"/>
              </a:gdLst>
              <a:ahLst/>
              <a:cxnLst>
                <a:cxn ang="0">
                  <a:pos x="T0" y="T1"/>
                </a:cxn>
                <a:cxn ang="0">
                  <a:pos x="T2" y="T3"/>
                </a:cxn>
                <a:cxn ang="0">
                  <a:pos x="T4" y="T5"/>
                </a:cxn>
                <a:cxn ang="0">
                  <a:pos x="T6" y="T7"/>
                </a:cxn>
                <a:cxn ang="0">
                  <a:pos x="T8" y="T9"/>
                </a:cxn>
                <a:cxn ang="0">
                  <a:pos x="T10" y="T11"/>
                </a:cxn>
              </a:cxnLst>
              <a:rect l="0" t="0" r="r" b="b"/>
              <a:pathLst>
                <a:path w="57" h="38">
                  <a:moveTo>
                    <a:pt x="52" y="0"/>
                  </a:moveTo>
                  <a:cubicBezTo>
                    <a:pt x="57" y="19"/>
                    <a:pt x="57" y="19"/>
                    <a:pt x="57" y="19"/>
                  </a:cubicBezTo>
                  <a:cubicBezTo>
                    <a:pt x="50" y="29"/>
                    <a:pt x="24" y="37"/>
                    <a:pt x="7" y="38"/>
                  </a:cubicBezTo>
                  <a:cubicBezTo>
                    <a:pt x="0" y="28"/>
                    <a:pt x="23" y="18"/>
                    <a:pt x="39" y="14"/>
                  </a:cubicBezTo>
                  <a:cubicBezTo>
                    <a:pt x="33" y="0"/>
                    <a:pt x="33" y="0"/>
                    <a:pt x="33" y="0"/>
                  </a:cubicBezTo>
                  <a:lnTo>
                    <a:pt x="52" y="0"/>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4" name="Freeform 223"/>
            <p:cNvSpPr/>
            <p:nvPr/>
          </p:nvSpPr>
          <p:spPr bwMode="auto">
            <a:xfrm>
              <a:off x="1524001" y="6280150"/>
              <a:ext cx="200025" cy="112712"/>
            </a:xfrm>
            <a:custGeom>
              <a:avLst/>
              <a:gdLst>
                <a:gd name="T0" fmla="*/ 21 w 53"/>
                <a:gd name="T1" fmla="*/ 3 h 30"/>
                <a:gd name="T2" fmla="*/ 19 w 53"/>
                <a:gd name="T3" fmla="*/ 12 h 30"/>
                <a:gd name="T4" fmla="*/ 53 w 53"/>
                <a:gd name="T5" fmla="*/ 30 h 30"/>
                <a:gd name="T6" fmla="*/ 0 w 53"/>
                <a:gd name="T7" fmla="*/ 27 h 30"/>
                <a:gd name="T8" fmla="*/ 0 w 53"/>
                <a:gd name="T9" fmla="*/ 9 h 30"/>
                <a:gd name="T10" fmla="*/ 13 w 53"/>
                <a:gd name="T11" fmla="*/ 0 h 30"/>
                <a:gd name="T12" fmla="*/ 21 w 53"/>
                <a:gd name="T13" fmla="*/ 3 h 30"/>
              </a:gdLst>
              <a:ahLst/>
              <a:cxnLst>
                <a:cxn ang="0">
                  <a:pos x="T0" y="T1"/>
                </a:cxn>
                <a:cxn ang="0">
                  <a:pos x="T2" y="T3"/>
                </a:cxn>
                <a:cxn ang="0">
                  <a:pos x="T4" y="T5"/>
                </a:cxn>
                <a:cxn ang="0">
                  <a:pos x="T6" y="T7"/>
                </a:cxn>
                <a:cxn ang="0">
                  <a:pos x="T8" y="T9"/>
                </a:cxn>
                <a:cxn ang="0">
                  <a:pos x="T10" y="T11"/>
                </a:cxn>
                <a:cxn ang="0">
                  <a:pos x="T12" y="T13"/>
                </a:cxn>
              </a:cxnLst>
              <a:rect l="0" t="0" r="r" b="b"/>
              <a:pathLst>
                <a:path w="53" h="30">
                  <a:moveTo>
                    <a:pt x="21" y="3"/>
                  </a:moveTo>
                  <a:cubicBezTo>
                    <a:pt x="21" y="3"/>
                    <a:pt x="18" y="11"/>
                    <a:pt x="19" y="12"/>
                  </a:cubicBezTo>
                  <a:cubicBezTo>
                    <a:pt x="22" y="14"/>
                    <a:pt x="52" y="18"/>
                    <a:pt x="53" y="30"/>
                  </a:cubicBezTo>
                  <a:cubicBezTo>
                    <a:pt x="0" y="27"/>
                    <a:pt x="0" y="27"/>
                    <a:pt x="0" y="27"/>
                  </a:cubicBezTo>
                  <a:cubicBezTo>
                    <a:pt x="0" y="9"/>
                    <a:pt x="0" y="9"/>
                    <a:pt x="0" y="9"/>
                  </a:cubicBezTo>
                  <a:cubicBezTo>
                    <a:pt x="13" y="0"/>
                    <a:pt x="13" y="0"/>
                    <a:pt x="13" y="0"/>
                  </a:cubicBezTo>
                  <a:lnTo>
                    <a:pt x="21" y="3"/>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 name="Freeform 224"/>
            <p:cNvSpPr/>
            <p:nvPr/>
          </p:nvSpPr>
          <p:spPr bwMode="auto">
            <a:xfrm>
              <a:off x="1301751" y="5892800"/>
              <a:ext cx="177800" cy="425450"/>
            </a:xfrm>
            <a:custGeom>
              <a:avLst/>
              <a:gdLst>
                <a:gd name="T0" fmla="*/ 0 w 47"/>
                <a:gd name="T1" fmla="*/ 4 h 113"/>
                <a:gd name="T2" fmla="*/ 21 w 47"/>
                <a:gd name="T3" fmla="*/ 113 h 113"/>
                <a:gd name="T4" fmla="*/ 47 w 47"/>
                <a:gd name="T5" fmla="*/ 113 h 113"/>
                <a:gd name="T6" fmla="*/ 42 w 47"/>
                <a:gd name="T7" fmla="*/ 0 h 113"/>
                <a:gd name="T8" fmla="*/ 0 w 47"/>
                <a:gd name="T9" fmla="*/ 4 h 113"/>
              </a:gdLst>
              <a:ahLst/>
              <a:cxnLst>
                <a:cxn ang="0">
                  <a:pos x="T0" y="T1"/>
                </a:cxn>
                <a:cxn ang="0">
                  <a:pos x="T2" y="T3"/>
                </a:cxn>
                <a:cxn ang="0">
                  <a:pos x="T4" y="T5"/>
                </a:cxn>
                <a:cxn ang="0">
                  <a:pos x="T6" y="T7"/>
                </a:cxn>
                <a:cxn ang="0">
                  <a:pos x="T8" y="T9"/>
                </a:cxn>
              </a:cxnLst>
              <a:rect l="0" t="0" r="r" b="b"/>
              <a:pathLst>
                <a:path w="47" h="113">
                  <a:moveTo>
                    <a:pt x="0" y="4"/>
                  </a:moveTo>
                  <a:cubicBezTo>
                    <a:pt x="7" y="39"/>
                    <a:pt x="7" y="81"/>
                    <a:pt x="21" y="113"/>
                  </a:cubicBezTo>
                  <a:cubicBezTo>
                    <a:pt x="30" y="113"/>
                    <a:pt x="38" y="113"/>
                    <a:pt x="47" y="113"/>
                  </a:cubicBezTo>
                  <a:cubicBezTo>
                    <a:pt x="35" y="72"/>
                    <a:pt x="38" y="35"/>
                    <a:pt x="42" y="0"/>
                  </a:cubicBezTo>
                  <a:cubicBezTo>
                    <a:pt x="28" y="1"/>
                    <a:pt x="14" y="2"/>
                    <a:pt x="0" y="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 name="Freeform 225"/>
            <p:cNvSpPr/>
            <p:nvPr/>
          </p:nvSpPr>
          <p:spPr bwMode="auto">
            <a:xfrm>
              <a:off x="1309688" y="5094288"/>
              <a:ext cx="211138" cy="236537"/>
            </a:xfrm>
            <a:custGeom>
              <a:avLst/>
              <a:gdLst>
                <a:gd name="T0" fmla="*/ 10 w 56"/>
                <a:gd name="T1" fmla="*/ 0 h 63"/>
                <a:gd name="T2" fmla="*/ 56 w 56"/>
                <a:gd name="T3" fmla="*/ 39 h 63"/>
                <a:gd name="T4" fmla="*/ 38 w 56"/>
                <a:gd name="T5" fmla="*/ 62 h 63"/>
                <a:gd name="T6" fmla="*/ 0 w 56"/>
                <a:gd name="T7" fmla="*/ 8 h 63"/>
                <a:gd name="T8" fmla="*/ 10 w 56"/>
                <a:gd name="T9" fmla="*/ 0 h 63"/>
              </a:gdLst>
              <a:ahLst/>
              <a:cxnLst>
                <a:cxn ang="0">
                  <a:pos x="T0" y="T1"/>
                </a:cxn>
                <a:cxn ang="0">
                  <a:pos x="T2" y="T3"/>
                </a:cxn>
                <a:cxn ang="0">
                  <a:pos x="T4" y="T5"/>
                </a:cxn>
                <a:cxn ang="0">
                  <a:pos x="T6" y="T7"/>
                </a:cxn>
                <a:cxn ang="0">
                  <a:pos x="T8" y="T9"/>
                </a:cxn>
              </a:cxnLst>
              <a:rect l="0" t="0" r="r" b="b"/>
              <a:pathLst>
                <a:path w="56" h="63">
                  <a:moveTo>
                    <a:pt x="10" y="0"/>
                  </a:moveTo>
                  <a:cubicBezTo>
                    <a:pt x="25" y="12"/>
                    <a:pt x="38" y="33"/>
                    <a:pt x="56" y="39"/>
                  </a:cubicBezTo>
                  <a:cubicBezTo>
                    <a:pt x="38" y="62"/>
                    <a:pt x="38" y="62"/>
                    <a:pt x="38" y="62"/>
                  </a:cubicBezTo>
                  <a:cubicBezTo>
                    <a:pt x="5" y="63"/>
                    <a:pt x="6" y="40"/>
                    <a:pt x="0" y="8"/>
                  </a:cubicBezTo>
                  <a:lnTo>
                    <a:pt x="10"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 name="Freeform 226"/>
            <p:cNvSpPr/>
            <p:nvPr/>
          </p:nvSpPr>
          <p:spPr bwMode="auto">
            <a:xfrm>
              <a:off x="989013" y="4159250"/>
              <a:ext cx="1092200" cy="1036637"/>
            </a:xfrm>
            <a:custGeom>
              <a:avLst/>
              <a:gdLst>
                <a:gd name="T0" fmla="*/ 9 w 290"/>
                <a:gd name="T1" fmla="*/ 19 h 275"/>
                <a:gd name="T2" fmla="*/ 32 w 290"/>
                <a:gd name="T3" fmla="*/ 227 h 275"/>
                <a:gd name="T4" fmla="*/ 243 w 290"/>
                <a:gd name="T5" fmla="*/ 240 h 275"/>
                <a:gd name="T6" fmla="*/ 290 w 290"/>
                <a:gd name="T7" fmla="*/ 35 h 275"/>
                <a:gd name="T8" fmla="*/ 168 w 290"/>
                <a:gd name="T9" fmla="*/ 8 h 275"/>
                <a:gd name="T10" fmla="*/ 169 w 290"/>
                <a:gd name="T11" fmla="*/ 2 h 275"/>
                <a:gd name="T12" fmla="*/ 151 w 290"/>
                <a:gd name="T13" fmla="*/ 4 h 275"/>
                <a:gd name="T14" fmla="*/ 134 w 290"/>
                <a:gd name="T15" fmla="*/ 0 h 275"/>
                <a:gd name="T16" fmla="*/ 133 w 290"/>
                <a:gd name="T17" fmla="*/ 6 h 275"/>
                <a:gd name="T18" fmla="*/ 9 w 290"/>
                <a:gd name="T19" fmla="*/ 1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0" h="275">
                  <a:moveTo>
                    <a:pt x="9" y="19"/>
                  </a:moveTo>
                  <a:cubicBezTo>
                    <a:pt x="9" y="19"/>
                    <a:pt x="0" y="190"/>
                    <a:pt x="32" y="227"/>
                  </a:cubicBezTo>
                  <a:cubicBezTo>
                    <a:pt x="66" y="267"/>
                    <a:pt x="205" y="275"/>
                    <a:pt x="243" y="240"/>
                  </a:cubicBezTo>
                  <a:cubicBezTo>
                    <a:pt x="279" y="207"/>
                    <a:pt x="290" y="35"/>
                    <a:pt x="290" y="35"/>
                  </a:cubicBezTo>
                  <a:cubicBezTo>
                    <a:pt x="168" y="8"/>
                    <a:pt x="168" y="8"/>
                    <a:pt x="168" y="8"/>
                  </a:cubicBezTo>
                  <a:cubicBezTo>
                    <a:pt x="169" y="2"/>
                    <a:pt x="169" y="2"/>
                    <a:pt x="169" y="2"/>
                  </a:cubicBezTo>
                  <a:cubicBezTo>
                    <a:pt x="151" y="4"/>
                    <a:pt x="151" y="4"/>
                    <a:pt x="151" y="4"/>
                  </a:cubicBezTo>
                  <a:cubicBezTo>
                    <a:pt x="134" y="0"/>
                    <a:pt x="134" y="0"/>
                    <a:pt x="134" y="0"/>
                  </a:cubicBezTo>
                  <a:cubicBezTo>
                    <a:pt x="133" y="6"/>
                    <a:pt x="133" y="6"/>
                    <a:pt x="133" y="6"/>
                  </a:cubicBezTo>
                  <a:lnTo>
                    <a:pt x="9" y="19"/>
                  </a:lnTo>
                  <a:close/>
                </a:path>
              </a:pathLst>
            </a:custGeom>
            <a:solidFill>
              <a:srgbClr val="E4BA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 name="Freeform 227"/>
            <p:cNvSpPr/>
            <p:nvPr/>
          </p:nvSpPr>
          <p:spPr bwMode="auto">
            <a:xfrm>
              <a:off x="1046163" y="4159250"/>
              <a:ext cx="982663" cy="1017587"/>
            </a:xfrm>
            <a:custGeom>
              <a:avLst/>
              <a:gdLst>
                <a:gd name="T0" fmla="*/ 8 w 261"/>
                <a:gd name="T1" fmla="*/ 18 h 270"/>
                <a:gd name="T2" fmla="*/ 29 w 261"/>
                <a:gd name="T3" fmla="*/ 223 h 270"/>
                <a:gd name="T4" fmla="*/ 219 w 261"/>
                <a:gd name="T5" fmla="*/ 235 h 270"/>
                <a:gd name="T6" fmla="*/ 261 w 261"/>
                <a:gd name="T7" fmla="*/ 34 h 270"/>
                <a:gd name="T8" fmla="*/ 152 w 261"/>
                <a:gd name="T9" fmla="*/ 8 h 270"/>
                <a:gd name="T10" fmla="*/ 152 w 261"/>
                <a:gd name="T11" fmla="*/ 2 h 270"/>
                <a:gd name="T12" fmla="*/ 136 w 261"/>
                <a:gd name="T13" fmla="*/ 4 h 270"/>
                <a:gd name="T14" fmla="*/ 120 w 261"/>
                <a:gd name="T15" fmla="*/ 0 h 270"/>
                <a:gd name="T16" fmla="*/ 120 w 261"/>
                <a:gd name="T17" fmla="*/ 6 h 270"/>
                <a:gd name="T18" fmla="*/ 8 w 261"/>
                <a:gd name="T19" fmla="*/ 18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70">
                  <a:moveTo>
                    <a:pt x="8" y="18"/>
                  </a:moveTo>
                  <a:cubicBezTo>
                    <a:pt x="8" y="18"/>
                    <a:pt x="0" y="186"/>
                    <a:pt x="29" y="223"/>
                  </a:cubicBezTo>
                  <a:cubicBezTo>
                    <a:pt x="59" y="262"/>
                    <a:pt x="184" y="270"/>
                    <a:pt x="219" y="235"/>
                  </a:cubicBezTo>
                  <a:cubicBezTo>
                    <a:pt x="251" y="202"/>
                    <a:pt x="261" y="34"/>
                    <a:pt x="261" y="34"/>
                  </a:cubicBezTo>
                  <a:cubicBezTo>
                    <a:pt x="152" y="8"/>
                    <a:pt x="152" y="8"/>
                    <a:pt x="152" y="8"/>
                  </a:cubicBezTo>
                  <a:cubicBezTo>
                    <a:pt x="152" y="2"/>
                    <a:pt x="152" y="2"/>
                    <a:pt x="152" y="2"/>
                  </a:cubicBezTo>
                  <a:cubicBezTo>
                    <a:pt x="136" y="4"/>
                    <a:pt x="136" y="4"/>
                    <a:pt x="136" y="4"/>
                  </a:cubicBezTo>
                  <a:cubicBezTo>
                    <a:pt x="120" y="0"/>
                    <a:pt x="120" y="0"/>
                    <a:pt x="120" y="0"/>
                  </a:cubicBezTo>
                  <a:cubicBezTo>
                    <a:pt x="120" y="6"/>
                    <a:pt x="120" y="6"/>
                    <a:pt x="120" y="6"/>
                  </a:cubicBezTo>
                  <a:lnTo>
                    <a:pt x="8" y="18"/>
                  </a:lnTo>
                  <a:close/>
                </a:path>
              </a:pathLst>
            </a:custGeom>
            <a:solidFill>
              <a:srgbClr val="FDCF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 name="Freeform 228"/>
            <p:cNvSpPr/>
            <p:nvPr/>
          </p:nvSpPr>
          <p:spPr bwMode="auto">
            <a:xfrm>
              <a:off x="1038226" y="4106863"/>
              <a:ext cx="1009650" cy="587375"/>
            </a:xfrm>
            <a:custGeom>
              <a:avLst/>
              <a:gdLst>
                <a:gd name="T0" fmla="*/ 0 w 268"/>
                <a:gd name="T1" fmla="*/ 140 h 156"/>
                <a:gd name="T2" fmla="*/ 82 w 268"/>
                <a:gd name="T3" fmla="*/ 56 h 156"/>
                <a:gd name="T4" fmla="*/ 194 w 268"/>
                <a:gd name="T5" fmla="*/ 63 h 156"/>
                <a:gd name="T6" fmla="*/ 265 w 268"/>
                <a:gd name="T7" fmla="*/ 156 h 156"/>
                <a:gd name="T8" fmla="*/ 267 w 268"/>
                <a:gd name="T9" fmla="*/ 39 h 156"/>
                <a:gd name="T10" fmla="*/ 268 w 268"/>
                <a:gd name="T11" fmla="*/ 18 h 156"/>
                <a:gd name="T12" fmla="*/ 237 w 268"/>
                <a:gd name="T13" fmla="*/ 12 h 156"/>
                <a:gd name="T14" fmla="*/ 140 w 268"/>
                <a:gd name="T15" fmla="*/ 34 h 156"/>
                <a:gd name="T16" fmla="*/ 46 w 268"/>
                <a:gd name="T17" fmla="*/ 0 h 156"/>
                <a:gd name="T18" fmla="*/ 14 w 268"/>
                <a:gd name="T19" fmla="*/ 3 h 156"/>
                <a:gd name="T20" fmla="*/ 12 w 268"/>
                <a:gd name="T21" fmla="*/ 24 h 156"/>
                <a:gd name="T22" fmla="*/ 0 w 268"/>
                <a:gd name="T23" fmla="*/ 14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8" h="156">
                  <a:moveTo>
                    <a:pt x="0" y="140"/>
                  </a:moveTo>
                  <a:cubicBezTo>
                    <a:pt x="11" y="95"/>
                    <a:pt x="28" y="21"/>
                    <a:pt x="82" y="56"/>
                  </a:cubicBezTo>
                  <a:cubicBezTo>
                    <a:pt x="100" y="68"/>
                    <a:pt x="177" y="72"/>
                    <a:pt x="194" y="63"/>
                  </a:cubicBezTo>
                  <a:cubicBezTo>
                    <a:pt x="247" y="35"/>
                    <a:pt x="260" y="110"/>
                    <a:pt x="265" y="156"/>
                  </a:cubicBezTo>
                  <a:cubicBezTo>
                    <a:pt x="265" y="156"/>
                    <a:pt x="268" y="49"/>
                    <a:pt x="267" y="39"/>
                  </a:cubicBezTo>
                  <a:cubicBezTo>
                    <a:pt x="266" y="29"/>
                    <a:pt x="268" y="18"/>
                    <a:pt x="268" y="18"/>
                  </a:cubicBezTo>
                  <a:cubicBezTo>
                    <a:pt x="237" y="12"/>
                    <a:pt x="237" y="12"/>
                    <a:pt x="237" y="12"/>
                  </a:cubicBezTo>
                  <a:cubicBezTo>
                    <a:pt x="140" y="34"/>
                    <a:pt x="140" y="34"/>
                    <a:pt x="140" y="34"/>
                  </a:cubicBezTo>
                  <a:cubicBezTo>
                    <a:pt x="46" y="0"/>
                    <a:pt x="46" y="0"/>
                    <a:pt x="46" y="0"/>
                  </a:cubicBezTo>
                  <a:cubicBezTo>
                    <a:pt x="14" y="3"/>
                    <a:pt x="14" y="3"/>
                    <a:pt x="14" y="3"/>
                  </a:cubicBezTo>
                  <a:cubicBezTo>
                    <a:pt x="14" y="3"/>
                    <a:pt x="15" y="14"/>
                    <a:pt x="12" y="24"/>
                  </a:cubicBezTo>
                  <a:cubicBezTo>
                    <a:pt x="10" y="33"/>
                    <a:pt x="0" y="140"/>
                    <a:pt x="0" y="140"/>
                  </a:cubicBezTo>
                  <a:close/>
                </a:path>
              </a:pathLst>
            </a:custGeom>
            <a:solidFill>
              <a:srgbClr val="E4BA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 name="Freeform 229"/>
            <p:cNvSpPr/>
            <p:nvPr/>
          </p:nvSpPr>
          <p:spPr bwMode="auto">
            <a:xfrm>
              <a:off x="944563" y="3771901"/>
              <a:ext cx="1268413" cy="922337"/>
            </a:xfrm>
            <a:custGeom>
              <a:avLst/>
              <a:gdLst>
                <a:gd name="T0" fmla="*/ 16 w 337"/>
                <a:gd name="T1" fmla="*/ 227 h 245"/>
                <a:gd name="T2" fmla="*/ 27 w 337"/>
                <a:gd name="T3" fmla="*/ 230 h 245"/>
                <a:gd name="T4" fmla="*/ 55 w 337"/>
                <a:gd name="T5" fmla="*/ 131 h 245"/>
                <a:gd name="T6" fmla="*/ 123 w 337"/>
                <a:gd name="T7" fmla="*/ 136 h 245"/>
                <a:gd name="T8" fmla="*/ 204 w 337"/>
                <a:gd name="T9" fmla="*/ 141 h 245"/>
                <a:gd name="T10" fmla="*/ 272 w 337"/>
                <a:gd name="T11" fmla="*/ 143 h 245"/>
                <a:gd name="T12" fmla="*/ 288 w 337"/>
                <a:gd name="T13" fmla="*/ 245 h 245"/>
                <a:gd name="T14" fmla="*/ 300 w 337"/>
                <a:gd name="T15" fmla="*/ 244 h 245"/>
                <a:gd name="T16" fmla="*/ 328 w 337"/>
                <a:gd name="T17" fmla="*/ 129 h 245"/>
                <a:gd name="T18" fmla="*/ 1 w 337"/>
                <a:gd name="T19" fmla="*/ 110 h 245"/>
                <a:gd name="T20" fmla="*/ 16 w 337"/>
                <a:gd name="T21" fmla="*/ 22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7" h="245">
                  <a:moveTo>
                    <a:pt x="16" y="227"/>
                  </a:moveTo>
                  <a:cubicBezTo>
                    <a:pt x="27" y="230"/>
                    <a:pt x="27" y="230"/>
                    <a:pt x="27" y="230"/>
                  </a:cubicBezTo>
                  <a:cubicBezTo>
                    <a:pt x="27" y="230"/>
                    <a:pt x="31" y="155"/>
                    <a:pt x="55" y="131"/>
                  </a:cubicBezTo>
                  <a:cubicBezTo>
                    <a:pt x="80" y="106"/>
                    <a:pt x="107" y="124"/>
                    <a:pt x="123" y="136"/>
                  </a:cubicBezTo>
                  <a:cubicBezTo>
                    <a:pt x="138" y="147"/>
                    <a:pt x="187" y="150"/>
                    <a:pt x="204" y="141"/>
                  </a:cubicBezTo>
                  <a:cubicBezTo>
                    <a:pt x="221" y="131"/>
                    <a:pt x="250" y="116"/>
                    <a:pt x="272" y="143"/>
                  </a:cubicBezTo>
                  <a:cubicBezTo>
                    <a:pt x="293" y="171"/>
                    <a:pt x="288" y="245"/>
                    <a:pt x="288" y="245"/>
                  </a:cubicBezTo>
                  <a:cubicBezTo>
                    <a:pt x="300" y="244"/>
                    <a:pt x="300" y="244"/>
                    <a:pt x="300" y="244"/>
                  </a:cubicBezTo>
                  <a:cubicBezTo>
                    <a:pt x="300" y="244"/>
                    <a:pt x="325" y="162"/>
                    <a:pt x="328" y="129"/>
                  </a:cubicBezTo>
                  <a:cubicBezTo>
                    <a:pt x="337" y="20"/>
                    <a:pt x="5" y="0"/>
                    <a:pt x="1" y="110"/>
                  </a:cubicBezTo>
                  <a:cubicBezTo>
                    <a:pt x="0" y="142"/>
                    <a:pt x="16" y="227"/>
                    <a:pt x="16" y="227"/>
                  </a:cubicBezTo>
                  <a:close/>
                </a:path>
              </a:pathLst>
            </a:custGeom>
            <a:solidFill>
              <a:srgbClr val="4228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1" name="Freeform 230"/>
            <p:cNvSpPr/>
            <p:nvPr/>
          </p:nvSpPr>
          <p:spPr bwMode="auto">
            <a:xfrm>
              <a:off x="1535113" y="3959225"/>
              <a:ext cx="647700" cy="317500"/>
            </a:xfrm>
            <a:custGeom>
              <a:avLst/>
              <a:gdLst>
                <a:gd name="T0" fmla="*/ 0 w 172"/>
                <a:gd name="T1" fmla="*/ 1 h 84"/>
                <a:gd name="T2" fmla="*/ 148 w 172"/>
                <a:gd name="T3" fmla="*/ 84 h 84"/>
                <a:gd name="T4" fmla="*/ 98 w 172"/>
                <a:gd name="T5" fmla="*/ 36 h 84"/>
                <a:gd name="T6" fmla="*/ 0 w 172"/>
                <a:gd name="T7" fmla="*/ 1 h 84"/>
              </a:gdLst>
              <a:ahLst/>
              <a:cxnLst>
                <a:cxn ang="0">
                  <a:pos x="T0" y="T1"/>
                </a:cxn>
                <a:cxn ang="0">
                  <a:pos x="T2" y="T3"/>
                </a:cxn>
                <a:cxn ang="0">
                  <a:pos x="T4" y="T5"/>
                </a:cxn>
                <a:cxn ang="0">
                  <a:pos x="T6" y="T7"/>
                </a:cxn>
              </a:cxnLst>
              <a:rect l="0" t="0" r="r" b="b"/>
              <a:pathLst>
                <a:path w="172" h="84">
                  <a:moveTo>
                    <a:pt x="0" y="1"/>
                  </a:moveTo>
                  <a:cubicBezTo>
                    <a:pt x="19" y="0"/>
                    <a:pt x="172" y="20"/>
                    <a:pt x="148" y="84"/>
                  </a:cubicBezTo>
                  <a:cubicBezTo>
                    <a:pt x="148" y="84"/>
                    <a:pt x="134" y="54"/>
                    <a:pt x="98" y="36"/>
                  </a:cubicBezTo>
                  <a:cubicBezTo>
                    <a:pt x="63" y="18"/>
                    <a:pt x="0" y="1"/>
                    <a:pt x="0" y="1"/>
                  </a:cubicBezTo>
                  <a:close/>
                </a:path>
              </a:pathLst>
            </a:custGeom>
            <a:solidFill>
              <a:srgbClr val="6E63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 name="Freeform 231"/>
            <p:cNvSpPr/>
            <p:nvPr/>
          </p:nvSpPr>
          <p:spPr bwMode="auto">
            <a:xfrm>
              <a:off x="1485901" y="4735513"/>
              <a:ext cx="30163" cy="46037"/>
            </a:xfrm>
            <a:custGeom>
              <a:avLst/>
              <a:gdLst>
                <a:gd name="T0" fmla="*/ 4 w 8"/>
                <a:gd name="T1" fmla="*/ 1 h 12"/>
                <a:gd name="T2" fmla="*/ 8 w 8"/>
                <a:gd name="T3" fmla="*/ 6 h 12"/>
                <a:gd name="T4" fmla="*/ 4 w 8"/>
                <a:gd name="T5" fmla="*/ 12 h 12"/>
                <a:gd name="T6" fmla="*/ 0 w 8"/>
                <a:gd name="T7" fmla="*/ 6 h 12"/>
                <a:gd name="T8" fmla="*/ 4 w 8"/>
                <a:gd name="T9" fmla="*/ 1 h 12"/>
              </a:gdLst>
              <a:ahLst/>
              <a:cxnLst>
                <a:cxn ang="0">
                  <a:pos x="T0" y="T1"/>
                </a:cxn>
                <a:cxn ang="0">
                  <a:pos x="T2" y="T3"/>
                </a:cxn>
                <a:cxn ang="0">
                  <a:pos x="T4" y="T5"/>
                </a:cxn>
                <a:cxn ang="0">
                  <a:pos x="T6" y="T7"/>
                </a:cxn>
                <a:cxn ang="0">
                  <a:pos x="T8" y="T9"/>
                </a:cxn>
              </a:cxnLst>
              <a:rect l="0" t="0" r="r" b="b"/>
              <a:pathLst>
                <a:path w="8" h="12">
                  <a:moveTo>
                    <a:pt x="4" y="1"/>
                  </a:moveTo>
                  <a:cubicBezTo>
                    <a:pt x="7" y="1"/>
                    <a:pt x="8" y="3"/>
                    <a:pt x="8" y="6"/>
                  </a:cubicBezTo>
                  <a:cubicBezTo>
                    <a:pt x="8" y="9"/>
                    <a:pt x="6" y="12"/>
                    <a:pt x="4" y="12"/>
                  </a:cubicBezTo>
                  <a:cubicBezTo>
                    <a:pt x="1" y="11"/>
                    <a:pt x="0" y="9"/>
                    <a:pt x="0" y="6"/>
                  </a:cubicBezTo>
                  <a:cubicBezTo>
                    <a:pt x="0" y="3"/>
                    <a:pt x="2" y="0"/>
                    <a:pt x="4" y="1"/>
                  </a:cubicBezTo>
                  <a:close/>
                </a:path>
              </a:pathLst>
            </a:custGeom>
            <a:solidFill>
              <a:srgbClr val="B971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 name="Freeform 232"/>
            <p:cNvSpPr/>
            <p:nvPr/>
          </p:nvSpPr>
          <p:spPr bwMode="auto">
            <a:xfrm>
              <a:off x="1557338" y="4743450"/>
              <a:ext cx="34925" cy="41275"/>
            </a:xfrm>
            <a:custGeom>
              <a:avLst/>
              <a:gdLst>
                <a:gd name="T0" fmla="*/ 5 w 9"/>
                <a:gd name="T1" fmla="*/ 0 h 11"/>
                <a:gd name="T2" fmla="*/ 8 w 9"/>
                <a:gd name="T3" fmla="*/ 5 h 11"/>
                <a:gd name="T4" fmla="*/ 4 w 9"/>
                <a:gd name="T5" fmla="*/ 11 h 11"/>
                <a:gd name="T6" fmla="*/ 0 w 9"/>
                <a:gd name="T7" fmla="*/ 5 h 11"/>
                <a:gd name="T8" fmla="*/ 5 w 9"/>
                <a:gd name="T9" fmla="*/ 0 h 11"/>
              </a:gdLst>
              <a:ahLst/>
              <a:cxnLst>
                <a:cxn ang="0">
                  <a:pos x="T0" y="T1"/>
                </a:cxn>
                <a:cxn ang="0">
                  <a:pos x="T2" y="T3"/>
                </a:cxn>
                <a:cxn ang="0">
                  <a:pos x="T4" y="T5"/>
                </a:cxn>
                <a:cxn ang="0">
                  <a:pos x="T6" y="T7"/>
                </a:cxn>
                <a:cxn ang="0">
                  <a:pos x="T8" y="T9"/>
                </a:cxn>
              </a:cxnLst>
              <a:rect l="0" t="0" r="r" b="b"/>
              <a:pathLst>
                <a:path w="9" h="11">
                  <a:moveTo>
                    <a:pt x="5" y="0"/>
                  </a:moveTo>
                  <a:cubicBezTo>
                    <a:pt x="7" y="0"/>
                    <a:pt x="9" y="2"/>
                    <a:pt x="8" y="5"/>
                  </a:cubicBezTo>
                  <a:cubicBezTo>
                    <a:pt x="8" y="8"/>
                    <a:pt x="6" y="11"/>
                    <a:pt x="4" y="11"/>
                  </a:cubicBezTo>
                  <a:cubicBezTo>
                    <a:pt x="2" y="11"/>
                    <a:pt x="0" y="8"/>
                    <a:pt x="0" y="5"/>
                  </a:cubicBezTo>
                  <a:cubicBezTo>
                    <a:pt x="0" y="2"/>
                    <a:pt x="2" y="0"/>
                    <a:pt x="5" y="0"/>
                  </a:cubicBezTo>
                  <a:close/>
                </a:path>
              </a:pathLst>
            </a:custGeom>
            <a:solidFill>
              <a:srgbClr val="B971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Freeform 233"/>
            <p:cNvSpPr/>
            <p:nvPr/>
          </p:nvSpPr>
          <p:spPr bwMode="auto">
            <a:xfrm>
              <a:off x="1185863" y="5703888"/>
              <a:ext cx="142875" cy="74612"/>
            </a:xfrm>
            <a:custGeom>
              <a:avLst/>
              <a:gdLst>
                <a:gd name="T0" fmla="*/ 11 w 90"/>
                <a:gd name="T1" fmla="*/ 9 h 47"/>
                <a:gd name="T2" fmla="*/ 0 w 90"/>
                <a:gd name="T3" fmla="*/ 33 h 47"/>
                <a:gd name="T4" fmla="*/ 90 w 90"/>
                <a:gd name="T5" fmla="*/ 47 h 47"/>
                <a:gd name="T6" fmla="*/ 85 w 90"/>
                <a:gd name="T7" fmla="*/ 0 h 47"/>
                <a:gd name="T8" fmla="*/ 11 w 90"/>
                <a:gd name="T9" fmla="*/ 9 h 47"/>
              </a:gdLst>
              <a:ahLst/>
              <a:cxnLst>
                <a:cxn ang="0">
                  <a:pos x="T0" y="T1"/>
                </a:cxn>
                <a:cxn ang="0">
                  <a:pos x="T2" y="T3"/>
                </a:cxn>
                <a:cxn ang="0">
                  <a:pos x="T4" y="T5"/>
                </a:cxn>
                <a:cxn ang="0">
                  <a:pos x="T6" y="T7"/>
                </a:cxn>
                <a:cxn ang="0">
                  <a:pos x="T8" y="T9"/>
                </a:cxn>
              </a:cxnLst>
              <a:rect l="0" t="0" r="r" b="b"/>
              <a:pathLst>
                <a:path w="90" h="47">
                  <a:moveTo>
                    <a:pt x="11" y="9"/>
                  </a:moveTo>
                  <a:lnTo>
                    <a:pt x="0" y="33"/>
                  </a:lnTo>
                  <a:lnTo>
                    <a:pt x="90" y="47"/>
                  </a:lnTo>
                  <a:lnTo>
                    <a:pt x="85" y="0"/>
                  </a:lnTo>
                  <a:lnTo>
                    <a:pt x="11" y="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5" name="Freeform 234"/>
            <p:cNvSpPr/>
            <p:nvPr/>
          </p:nvSpPr>
          <p:spPr bwMode="auto">
            <a:xfrm>
              <a:off x="1749426" y="5665788"/>
              <a:ext cx="139700" cy="76200"/>
            </a:xfrm>
            <a:custGeom>
              <a:avLst/>
              <a:gdLst>
                <a:gd name="T0" fmla="*/ 76 w 88"/>
                <a:gd name="T1" fmla="*/ 38 h 48"/>
                <a:gd name="T2" fmla="*/ 88 w 88"/>
                <a:gd name="T3" fmla="*/ 12 h 48"/>
                <a:gd name="T4" fmla="*/ 0 w 88"/>
                <a:gd name="T5" fmla="*/ 0 h 48"/>
                <a:gd name="T6" fmla="*/ 5 w 88"/>
                <a:gd name="T7" fmla="*/ 48 h 48"/>
                <a:gd name="T8" fmla="*/ 76 w 88"/>
                <a:gd name="T9" fmla="*/ 38 h 48"/>
              </a:gdLst>
              <a:ahLst/>
              <a:cxnLst>
                <a:cxn ang="0">
                  <a:pos x="T0" y="T1"/>
                </a:cxn>
                <a:cxn ang="0">
                  <a:pos x="T2" y="T3"/>
                </a:cxn>
                <a:cxn ang="0">
                  <a:pos x="T4" y="T5"/>
                </a:cxn>
                <a:cxn ang="0">
                  <a:pos x="T6" y="T7"/>
                </a:cxn>
                <a:cxn ang="0">
                  <a:pos x="T8" y="T9"/>
                </a:cxn>
              </a:cxnLst>
              <a:rect l="0" t="0" r="r" b="b"/>
              <a:pathLst>
                <a:path w="88" h="48">
                  <a:moveTo>
                    <a:pt x="76" y="38"/>
                  </a:moveTo>
                  <a:lnTo>
                    <a:pt x="88" y="12"/>
                  </a:lnTo>
                  <a:lnTo>
                    <a:pt x="0" y="0"/>
                  </a:lnTo>
                  <a:lnTo>
                    <a:pt x="5" y="48"/>
                  </a:lnTo>
                  <a:lnTo>
                    <a:pt x="76" y="3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6" name="Freeform 235"/>
            <p:cNvSpPr/>
            <p:nvPr/>
          </p:nvSpPr>
          <p:spPr bwMode="auto">
            <a:xfrm>
              <a:off x="1252538" y="4337050"/>
              <a:ext cx="196850" cy="85725"/>
            </a:xfrm>
            <a:custGeom>
              <a:avLst/>
              <a:gdLst>
                <a:gd name="T0" fmla="*/ 0 w 52"/>
                <a:gd name="T1" fmla="*/ 20 h 23"/>
                <a:gd name="T2" fmla="*/ 52 w 52"/>
                <a:gd name="T3" fmla="*/ 22 h 23"/>
                <a:gd name="T4" fmla="*/ 49 w 52"/>
                <a:gd name="T5" fmla="*/ 23 h 23"/>
                <a:gd name="T6" fmla="*/ 2 w 52"/>
                <a:gd name="T7" fmla="*/ 22 h 23"/>
                <a:gd name="T8" fmla="*/ 0 w 52"/>
                <a:gd name="T9" fmla="*/ 20 h 23"/>
              </a:gdLst>
              <a:ahLst/>
              <a:cxnLst>
                <a:cxn ang="0">
                  <a:pos x="T0" y="T1"/>
                </a:cxn>
                <a:cxn ang="0">
                  <a:pos x="T2" y="T3"/>
                </a:cxn>
                <a:cxn ang="0">
                  <a:pos x="T4" y="T5"/>
                </a:cxn>
                <a:cxn ang="0">
                  <a:pos x="T6" y="T7"/>
                </a:cxn>
                <a:cxn ang="0">
                  <a:pos x="T8" y="T9"/>
                </a:cxn>
              </a:cxnLst>
              <a:rect l="0" t="0" r="r" b="b"/>
              <a:pathLst>
                <a:path w="52" h="23">
                  <a:moveTo>
                    <a:pt x="0" y="20"/>
                  </a:moveTo>
                  <a:cubicBezTo>
                    <a:pt x="11" y="0"/>
                    <a:pt x="43" y="3"/>
                    <a:pt x="52" y="22"/>
                  </a:cubicBezTo>
                  <a:cubicBezTo>
                    <a:pt x="49" y="23"/>
                    <a:pt x="49" y="23"/>
                    <a:pt x="49" y="23"/>
                  </a:cubicBezTo>
                  <a:cubicBezTo>
                    <a:pt x="42" y="10"/>
                    <a:pt x="13" y="8"/>
                    <a:pt x="2" y="22"/>
                  </a:cubicBezTo>
                  <a:lnTo>
                    <a:pt x="0" y="20"/>
                  </a:lnTo>
                  <a:close/>
                </a:path>
              </a:pathLst>
            </a:custGeom>
            <a:solidFill>
              <a:srgbClr val="4228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7" name="Freeform 236"/>
            <p:cNvSpPr/>
            <p:nvPr/>
          </p:nvSpPr>
          <p:spPr bwMode="auto">
            <a:xfrm>
              <a:off x="1636713" y="4362450"/>
              <a:ext cx="200025" cy="87312"/>
            </a:xfrm>
            <a:custGeom>
              <a:avLst/>
              <a:gdLst>
                <a:gd name="T0" fmla="*/ 0 w 53"/>
                <a:gd name="T1" fmla="*/ 19 h 23"/>
                <a:gd name="T2" fmla="*/ 53 w 53"/>
                <a:gd name="T3" fmla="*/ 21 h 23"/>
                <a:gd name="T4" fmla="*/ 49 w 53"/>
                <a:gd name="T5" fmla="*/ 23 h 23"/>
                <a:gd name="T6" fmla="*/ 3 w 53"/>
                <a:gd name="T7" fmla="*/ 21 h 23"/>
                <a:gd name="T8" fmla="*/ 0 w 53"/>
                <a:gd name="T9" fmla="*/ 19 h 23"/>
              </a:gdLst>
              <a:ahLst/>
              <a:cxnLst>
                <a:cxn ang="0">
                  <a:pos x="T0" y="T1"/>
                </a:cxn>
                <a:cxn ang="0">
                  <a:pos x="T2" y="T3"/>
                </a:cxn>
                <a:cxn ang="0">
                  <a:pos x="T4" y="T5"/>
                </a:cxn>
                <a:cxn ang="0">
                  <a:pos x="T6" y="T7"/>
                </a:cxn>
                <a:cxn ang="0">
                  <a:pos x="T8" y="T9"/>
                </a:cxn>
              </a:cxnLst>
              <a:rect l="0" t="0" r="r" b="b"/>
              <a:pathLst>
                <a:path w="53" h="23">
                  <a:moveTo>
                    <a:pt x="0" y="19"/>
                  </a:moveTo>
                  <a:cubicBezTo>
                    <a:pt x="11" y="0"/>
                    <a:pt x="43" y="2"/>
                    <a:pt x="53" y="21"/>
                  </a:cubicBezTo>
                  <a:cubicBezTo>
                    <a:pt x="49" y="23"/>
                    <a:pt x="49" y="23"/>
                    <a:pt x="49" y="23"/>
                  </a:cubicBezTo>
                  <a:cubicBezTo>
                    <a:pt x="42" y="9"/>
                    <a:pt x="14" y="7"/>
                    <a:pt x="3" y="21"/>
                  </a:cubicBezTo>
                  <a:lnTo>
                    <a:pt x="0" y="19"/>
                  </a:lnTo>
                  <a:close/>
                </a:path>
              </a:pathLst>
            </a:custGeom>
            <a:solidFill>
              <a:srgbClr val="4228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8" name="Freeform 237"/>
            <p:cNvSpPr/>
            <p:nvPr/>
          </p:nvSpPr>
          <p:spPr bwMode="auto">
            <a:xfrm>
              <a:off x="1516063" y="5892800"/>
              <a:ext cx="184150" cy="425450"/>
            </a:xfrm>
            <a:custGeom>
              <a:avLst/>
              <a:gdLst>
                <a:gd name="T0" fmla="*/ 46 w 49"/>
                <a:gd name="T1" fmla="*/ 4 h 113"/>
                <a:gd name="T2" fmla="*/ 26 w 49"/>
                <a:gd name="T3" fmla="*/ 113 h 113"/>
                <a:gd name="T4" fmla="*/ 0 w 49"/>
                <a:gd name="T5" fmla="*/ 113 h 113"/>
                <a:gd name="T6" fmla="*/ 4 w 49"/>
                <a:gd name="T7" fmla="*/ 0 h 113"/>
                <a:gd name="T8" fmla="*/ 46 w 49"/>
                <a:gd name="T9" fmla="*/ 4 h 113"/>
              </a:gdLst>
              <a:ahLst/>
              <a:cxnLst>
                <a:cxn ang="0">
                  <a:pos x="T0" y="T1"/>
                </a:cxn>
                <a:cxn ang="0">
                  <a:pos x="T2" y="T3"/>
                </a:cxn>
                <a:cxn ang="0">
                  <a:pos x="T4" y="T5"/>
                </a:cxn>
                <a:cxn ang="0">
                  <a:pos x="T6" y="T7"/>
                </a:cxn>
                <a:cxn ang="0">
                  <a:pos x="T8" y="T9"/>
                </a:cxn>
              </a:cxnLst>
              <a:rect l="0" t="0" r="r" b="b"/>
              <a:pathLst>
                <a:path w="49" h="113">
                  <a:moveTo>
                    <a:pt x="46" y="4"/>
                  </a:moveTo>
                  <a:cubicBezTo>
                    <a:pt x="47" y="44"/>
                    <a:pt x="49" y="87"/>
                    <a:pt x="26" y="113"/>
                  </a:cubicBezTo>
                  <a:cubicBezTo>
                    <a:pt x="17" y="113"/>
                    <a:pt x="8" y="113"/>
                    <a:pt x="0" y="113"/>
                  </a:cubicBezTo>
                  <a:cubicBezTo>
                    <a:pt x="21" y="78"/>
                    <a:pt x="15" y="40"/>
                    <a:pt x="4" y="0"/>
                  </a:cubicBezTo>
                  <a:cubicBezTo>
                    <a:pt x="18" y="1"/>
                    <a:pt x="32" y="2"/>
                    <a:pt x="46" y="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 name="Freeform 238"/>
            <p:cNvSpPr>
              <a:spLocks noEditPoints="1"/>
            </p:cNvSpPr>
            <p:nvPr/>
          </p:nvSpPr>
          <p:spPr bwMode="auto">
            <a:xfrm>
              <a:off x="1257301" y="4475163"/>
              <a:ext cx="563563" cy="230187"/>
            </a:xfrm>
            <a:custGeom>
              <a:avLst/>
              <a:gdLst>
                <a:gd name="T0" fmla="*/ 146 w 150"/>
                <a:gd name="T1" fmla="*/ 61 h 61"/>
                <a:gd name="T2" fmla="*/ 96 w 150"/>
                <a:gd name="T3" fmla="*/ 53 h 61"/>
                <a:gd name="T4" fmla="*/ 112 w 150"/>
                <a:gd name="T5" fmla="*/ 10 h 61"/>
                <a:gd name="T6" fmla="*/ 147 w 150"/>
                <a:gd name="T7" fmla="*/ 25 h 61"/>
                <a:gd name="T8" fmla="*/ 146 w 150"/>
                <a:gd name="T9" fmla="*/ 61 h 61"/>
                <a:gd name="T10" fmla="*/ 1 w 150"/>
                <a:gd name="T11" fmla="*/ 52 h 61"/>
                <a:gd name="T12" fmla="*/ 51 w 150"/>
                <a:gd name="T13" fmla="*/ 50 h 61"/>
                <a:gd name="T14" fmla="*/ 41 w 150"/>
                <a:gd name="T15" fmla="*/ 6 h 61"/>
                <a:gd name="T16" fmla="*/ 5 w 150"/>
                <a:gd name="T17" fmla="*/ 15 h 61"/>
                <a:gd name="T18" fmla="*/ 1 w 150"/>
                <a:gd name="T19"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61">
                  <a:moveTo>
                    <a:pt x="146" y="61"/>
                  </a:moveTo>
                  <a:cubicBezTo>
                    <a:pt x="96" y="53"/>
                    <a:pt x="96" y="53"/>
                    <a:pt x="96" y="53"/>
                  </a:cubicBezTo>
                  <a:cubicBezTo>
                    <a:pt x="96" y="53"/>
                    <a:pt x="100" y="14"/>
                    <a:pt x="112" y="10"/>
                  </a:cubicBezTo>
                  <a:cubicBezTo>
                    <a:pt x="123" y="6"/>
                    <a:pt x="144" y="13"/>
                    <a:pt x="147" y="25"/>
                  </a:cubicBezTo>
                  <a:cubicBezTo>
                    <a:pt x="150" y="36"/>
                    <a:pt x="146" y="61"/>
                    <a:pt x="146" y="61"/>
                  </a:cubicBezTo>
                  <a:close/>
                  <a:moveTo>
                    <a:pt x="1" y="52"/>
                  </a:moveTo>
                  <a:cubicBezTo>
                    <a:pt x="51" y="50"/>
                    <a:pt x="51" y="50"/>
                    <a:pt x="51" y="50"/>
                  </a:cubicBezTo>
                  <a:cubicBezTo>
                    <a:pt x="51" y="50"/>
                    <a:pt x="52" y="11"/>
                    <a:pt x="41" y="6"/>
                  </a:cubicBezTo>
                  <a:cubicBezTo>
                    <a:pt x="30" y="0"/>
                    <a:pt x="9" y="5"/>
                    <a:pt x="5" y="15"/>
                  </a:cubicBezTo>
                  <a:cubicBezTo>
                    <a:pt x="0" y="26"/>
                    <a:pt x="1" y="52"/>
                    <a:pt x="1" y="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0" name="Freeform 239"/>
            <p:cNvSpPr>
              <a:spLocks noEditPoints="1"/>
            </p:cNvSpPr>
            <p:nvPr/>
          </p:nvSpPr>
          <p:spPr bwMode="auto">
            <a:xfrm>
              <a:off x="1293813" y="4532313"/>
              <a:ext cx="490538" cy="165100"/>
            </a:xfrm>
            <a:custGeom>
              <a:avLst/>
              <a:gdLst>
                <a:gd name="T0" fmla="*/ 123 w 130"/>
                <a:gd name="T1" fmla="*/ 44 h 44"/>
                <a:gd name="T2" fmla="*/ 100 w 130"/>
                <a:gd name="T3" fmla="*/ 40 h 44"/>
                <a:gd name="T4" fmla="*/ 98 w 130"/>
                <a:gd name="T5" fmla="*/ 27 h 44"/>
                <a:gd name="T6" fmla="*/ 115 w 130"/>
                <a:gd name="T7" fmla="*/ 7 h 44"/>
                <a:gd name="T8" fmla="*/ 129 w 130"/>
                <a:gd name="T9" fmla="*/ 29 h 44"/>
                <a:gd name="T10" fmla="*/ 123 w 130"/>
                <a:gd name="T11" fmla="*/ 44 h 44"/>
                <a:gd name="T12" fmla="*/ 18 w 130"/>
                <a:gd name="T13" fmla="*/ 1 h 44"/>
                <a:gd name="T14" fmla="*/ 32 w 130"/>
                <a:gd name="T15" fmla="*/ 23 h 44"/>
                <a:gd name="T16" fmla="*/ 27 w 130"/>
                <a:gd name="T17" fmla="*/ 36 h 44"/>
                <a:gd name="T18" fmla="*/ 5 w 130"/>
                <a:gd name="T19" fmla="*/ 36 h 44"/>
                <a:gd name="T20" fmla="*/ 0 w 130"/>
                <a:gd name="T21" fmla="*/ 21 h 44"/>
                <a:gd name="T22" fmla="*/ 18 w 130"/>
                <a:gd name="T23" fmla="*/ 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0" h="44">
                  <a:moveTo>
                    <a:pt x="123" y="44"/>
                  </a:moveTo>
                  <a:cubicBezTo>
                    <a:pt x="100" y="40"/>
                    <a:pt x="100" y="40"/>
                    <a:pt x="100" y="40"/>
                  </a:cubicBezTo>
                  <a:cubicBezTo>
                    <a:pt x="98" y="37"/>
                    <a:pt x="97" y="32"/>
                    <a:pt x="98" y="27"/>
                  </a:cubicBezTo>
                  <a:cubicBezTo>
                    <a:pt x="98" y="16"/>
                    <a:pt x="106" y="7"/>
                    <a:pt x="115" y="7"/>
                  </a:cubicBezTo>
                  <a:cubicBezTo>
                    <a:pt x="123" y="8"/>
                    <a:pt x="130" y="18"/>
                    <a:pt x="129" y="29"/>
                  </a:cubicBezTo>
                  <a:cubicBezTo>
                    <a:pt x="129" y="35"/>
                    <a:pt x="126" y="41"/>
                    <a:pt x="123" y="44"/>
                  </a:cubicBezTo>
                  <a:close/>
                  <a:moveTo>
                    <a:pt x="18" y="1"/>
                  </a:moveTo>
                  <a:cubicBezTo>
                    <a:pt x="26" y="1"/>
                    <a:pt x="33" y="11"/>
                    <a:pt x="32" y="23"/>
                  </a:cubicBezTo>
                  <a:cubicBezTo>
                    <a:pt x="32" y="28"/>
                    <a:pt x="30" y="32"/>
                    <a:pt x="27" y="36"/>
                  </a:cubicBezTo>
                  <a:cubicBezTo>
                    <a:pt x="5" y="36"/>
                    <a:pt x="5" y="36"/>
                    <a:pt x="5" y="36"/>
                  </a:cubicBezTo>
                  <a:cubicBezTo>
                    <a:pt x="2" y="32"/>
                    <a:pt x="0" y="27"/>
                    <a:pt x="0" y="21"/>
                  </a:cubicBezTo>
                  <a:cubicBezTo>
                    <a:pt x="1" y="9"/>
                    <a:pt x="9" y="0"/>
                    <a:pt x="18"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1" name="Freeform 240"/>
            <p:cNvSpPr/>
            <p:nvPr/>
          </p:nvSpPr>
          <p:spPr bwMode="auto">
            <a:xfrm>
              <a:off x="1279526" y="4565650"/>
              <a:ext cx="68263" cy="38100"/>
            </a:xfrm>
            <a:custGeom>
              <a:avLst/>
              <a:gdLst>
                <a:gd name="T0" fmla="*/ 0 w 18"/>
                <a:gd name="T1" fmla="*/ 2 h 10"/>
                <a:gd name="T2" fmla="*/ 18 w 18"/>
                <a:gd name="T3" fmla="*/ 3 h 10"/>
                <a:gd name="T4" fmla="*/ 17 w 18"/>
                <a:gd name="T5" fmla="*/ 10 h 10"/>
                <a:gd name="T6" fmla="*/ 0 w 18"/>
                <a:gd name="T7" fmla="*/ 9 h 10"/>
                <a:gd name="T8" fmla="*/ 0 w 18"/>
                <a:gd name="T9" fmla="*/ 2 h 10"/>
              </a:gdLst>
              <a:ahLst/>
              <a:cxnLst>
                <a:cxn ang="0">
                  <a:pos x="T0" y="T1"/>
                </a:cxn>
                <a:cxn ang="0">
                  <a:pos x="T2" y="T3"/>
                </a:cxn>
                <a:cxn ang="0">
                  <a:pos x="T4" y="T5"/>
                </a:cxn>
                <a:cxn ang="0">
                  <a:pos x="T6" y="T7"/>
                </a:cxn>
                <a:cxn ang="0">
                  <a:pos x="T8" y="T9"/>
                </a:cxn>
              </a:cxnLst>
              <a:rect l="0" t="0" r="r" b="b"/>
              <a:pathLst>
                <a:path w="18" h="10">
                  <a:moveTo>
                    <a:pt x="0" y="2"/>
                  </a:moveTo>
                  <a:cubicBezTo>
                    <a:pt x="7" y="1"/>
                    <a:pt x="13" y="0"/>
                    <a:pt x="18" y="3"/>
                  </a:cubicBezTo>
                  <a:cubicBezTo>
                    <a:pt x="18" y="5"/>
                    <a:pt x="17" y="8"/>
                    <a:pt x="17" y="10"/>
                  </a:cubicBezTo>
                  <a:cubicBezTo>
                    <a:pt x="10" y="8"/>
                    <a:pt x="4" y="8"/>
                    <a:pt x="0" y="9"/>
                  </a:cubicBezTo>
                  <a:cubicBezTo>
                    <a:pt x="0" y="7"/>
                    <a:pt x="0" y="4"/>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 name="Freeform 241"/>
            <p:cNvSpPr/>
            <p:nvPr/>
          </p:nvSpPr>
          <p:spPr bwMode="auto">
            <a:xfrm>
              <a:off x="1641476" y="4595813"/>
              <a:ext cx="66675" cy="38100"/>
            </a:xfrm>
            <a:custGeom>
              <a:avLst/>
              <a:gdLst>
                <a:gd name="T0" fmla="*/ 0 w 18"/>
                <a:gd name="T1" fmla="*/ 1 h 10"/>
                <a:gd name="T2" fmla="*/ 18 w 18"/>
                <a:gd name="T3" fmla="*/ 2 h 10"/>
                <a:gd name="T4" fmla="*/ 17 w 18"/>
                <a:gd name="T5" fmla="*/ 10 h 10"/>
                <a:gd name="T6" fmla="*/ 0 w 18"/>
                <a:gd name="T7" fmla="*/ 9 h 10"/>
                <a:gd name="T8" fmla="*/ 0 w 18"/>
                <a:gd name="T9" fmla="*/ 1 h 10"/>
              </a:gdLst>
              <a:ahLst/>
              <a:cxnLst>
                <a:cxn ang="0">
                  <a:pos x="T0" y="T1"/>
                </a:cxn>
                <a:cxn ang="0">
                  <a:pos x="T2" y="T3"/>
                </a:cxn>
                <a:cxn ang="0">
                  <a:pos x="T4" y="T5"/>
                </a:cxn>
                <a:cxn ang="0">
                  <a:pos x="T6" y="T7"/>
                </a:cxn>
                <a:cxn ang="0">
                  <a:pos x="T8" y="T9"/>
                </a:cxn>
              </a:cxnLst>
              <a:rect l="0" t="0" r="r" b="b"/>
              <a:pathLst>
                <a:path w="18" h="10">
                  <a:moveTo>
                    <a:pt x="0" y="1"/>
                  </a:moveTo>
                  <a:cubicBezTo>
                    <a:pt x="7" y="0"/>
                    <a:pt x="13" y="0"/>
                    <a:pt x="18" y="2"/>
                  </a:cubicBezTo>
                  <a:cubicBezTo>
                    <a:pt x="18" y="5"/>
                    <a:pt x="18" y="7"/>
                    <a:pt x="17" y="10"/>
                  </a:cubicBezTo>
                  <a:cubicBezTo>
                    <a:pt x="10" y="7"/>
                    <a:pt x="4" y="7"/>
                    <a:pt x="0" y="9"/>
                  </a:cubicBezTo>
                  <a:cubicBezTo>
                    <a:pt x="0" y="6"/>
                    <a:pt x="0" y="4"/>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 name="Freeform 242"/>
            <p:cNvSpPr/>
            <p:nvPr/>
          </p:nvSpPr>
          <p:spPr bwMode="auto">
            <a:xfrm>
              <a:off x="2408238" y="4927600"/>
              <a:ext cx="233363" cy="177800"/>
            </a:xfrm>
            <a:custGeom>
              <a:avLst/>
              <a:gdLst>
                <a:gd name="T0" fmla="*/ 13 w 62"/>
                <a:gd name="T1" fmla="*/ 1 h 47"/>
                <a:gd name="T2" fmla="*/ 5 w 62"/>
                <a:gd name="T3" fmla="*/ 18 h 47"/>
                <a:gd name="T4" fmla="*/ 10 w 62"/>
                <a:gd name="T5" fmla="*/ 22 h 47"/>
                <a:gd name="T6" fmla="*/ 19 w 62"/>
                <a:gd name="T7" fmla="*/ 25 h 47"/>
                <a:gd name="T8" fmla="*/ 21 w 62"/>
                <a:gd name="T9" fmla="*/ 24 h 47"/>
                <a:gd name="T10" fmla="*/ 29 w 62"/>
                <a:gd name="T11" fmla="*/ 11 h 47"/>
                <a:gd name="T12" fmla="*/ 31 w 62"/>
                <a:gd name="T13" fmla="*/ 12 h 47"/>
                <a:gd name="T14" fmla="*/ 23 w 62"/>
                <a:gd name="T15" fmla="*/ 26 h 47"/>
                <a:gd name="T16" fmla="*/ 23 w 62"/>
                <a:gd name="T17" fmla="*/ 28 h 47"/>
                <a:gd name="T18" fmla="*/ 28 w 62"/>
                <a:gd name="T19" fmla="*/ 31 h 47"/>
                <a:gd name="T20" fmla="*/ 33 w 62"/>
                <a:gd name="T21" fmla="*/ 33 h 47"/>
                <a:gd name="T22" fmla="*/ 47 w 62"/>
                <a:gd name="T23" fmla="*/ 21 h 47"/>
                <a:gd name="T24" fmla="*/ 48 w 62"/>
                <a:gd name="T25" fmla="*/ 22 h 47"/>
                <a:gd name="T26" fmla="*/ 38 w 62"/>
                <a:gd name="T27" fmla="*/ 36 h 47"/>
                <a:gd name="T28" fmla="*/ 41 w 62"/>
                <a:gd name="T29" fmla="*/ 40 h 47"/>
                <a:gd name="T30" fmla="*/ 47 w 62"/>
                <a:gd name="T31" fmla="*/ 43 h 47"/>
                <a:gd name="T32" fmla="*/ 62 w 62"/>
                <a:gd name="T33" fmla="*/ 36 h 47"/>
                <a:gd name="T34" fmla="*/ 62 w 62"/>
                <a:gd name="T35" fmla="*/ 36 h 47"/>
                <a:gd name="T36" fmla="*/ 47 w 62"/>
                <a:gd name="T37" fmla="*/ 46 h 47"/>
                <a:gd name="T38" fmla="*/ 39 w 62"/>
                <a:gd name="T39" fmla="*/ 43 h 47"/>
                <a:gd name="T40" fmla="*/ 34 w 62"/>
                <a:gd name="T41" fmla="*/ 37 h 47"/>
                <a:gd name="T42" fmla="*/ 34 w 62"/>
                <a:gd name="T43" fmla="*/ 36 h 47"/>
                <a:gd name="T44" fmla="*/ 33 w 62"/>
                <a:gd name="T45" fmla="*/ 36 h 47"/>
                <a:gd name="T46" fmla="*/ 26 w 62"/>
                <a:gd name="T47" fmla="*/ 35 h 47"/>
                <a:gd name="T48" fmla="*/ 20 w 62"/>
                <a:gd name="T49" fmla="*/ 30 h 47"/>
                <a:gd name="T50" fmla="*/ 19 w 62"/>
                <a:gd name="T51" fmla="*/ 29 h 47"/>
                <a:gd name="T52" fmla="*/ 9 w 62"/>
                <a:gd name="T53" fmla="*/ 25 h 47"/>
                <a:gd name="T54" fmla="*/ 2 w 62"/>
                <a:gd name="T55" fmla="*/ 19 h 47"/>
                <a:gd name="T56" fmla="*/ 11 w 62"/>
                <a:gd name="T57" fmla="*/ 0 h 47"/>
                <a:gd name="T58" fmla="*/ 13 w 62"/>
                <a:gd name="T59"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2" h="47">
                  <a:moveTo>
                    <a:pt x="13" y="1"/>
                  </a:moveTo>
                  <a:cubicBezTo>
                    <a:pt x="13" y="1"/>
                    <a:pt x="4" y="14"/>
                    <a:pt x="5" y="18"/>
                  </a:cubicBezTo>
                  <a:cubicBezTo>
                    <a:pt x="5" y="19"/>
                    <a:pt x="8" y="21"/>
                    <a:pt x="10" y="22"/>
                  </a:cubicBezTo>
                  <a:cubicBezTo>
                    <a:pt x="14" y="24"/>
                    <a:pt x="18" y="25"/>
                    <a:pt x="19" y="25"/>
                  </a:cubicBezTo>
                  <a:cubicBezTo>
                    <a:pt x="20" y="25"/>
                    <a:pt x="20" y="25"/>
                    <a:pt x="21" y="24"/>
                  </a:cubicBezTo>
                  <a:cubicBezTo>
                    <a:pt x="23" y="18"/>
                    <a:pt x="29" y="11"/>
                    <a:pt x="29" y="11"/>
                  </a:cubicBezTo>
                  <a:cubicBezTo>
                    <a:pt x="31" y="12"/>
                    <a:pt x="31" y="12"/>
                    <a:pt x="31" y="12"/>
                  </a:cubicBezTo>
                  <a:cubicBezTo>
                    <a:pt x="31" y="12"/>
                    <a:pt x="27" y="21"/>
                    <a:pt x="23" y="26"/>
                  </a:cubicBezTo>
                  <a:cubicBezTo>
                    <a:pt x="23" y="27"/>
                    <a:pt x="22" y="28"/>
                    <a:pt x="23" y="28"/>
                  </a:cubicBezTo>
                  <a:cubicBezTo>
                    <a:pt x="23" y="29"/>
                    <a:pt x="25" y="30"/>
                    <a:pt x="28" y="31"/>
                  </a:cubicBezTo>
                  <a:cubicBezTo>
                    <a:pt x="30" y="32"/>
                    <a:pt x="32" y="33"/>
                    <a:pt x="33" y="33"/>
                  </a:cubicBezTo>
                  <a:cubicBezTo>
                    <a:pt x="34" y="33"/>
                    <a:pt x="46" y="21"/>
                    <a:pt x="47" y="21"/>
                  </a:cubicBezTo>
                  <a:cubicBezTo>
                    <a:pt x="48" y="22"/>
                    <a:pt x="48" y="22"/>
                    <a:pt x="48" y="22"/>
                  </a:cubicBezTo>
                  <a:cubicBezTo>
                    <a:pt x="46" y="24"/>
                    <a:pt x="37" y="35"/>
                    <a:pt x="38" y="36"/>
                  </a:cubicBezTo>
                  <a:cubicBezTo>
                    <a:pt x="38" y="37"/>
                    <a:pt x="39" y="39"/>
                    <a:pt x="41" y="40"/>
                  </a:cubicBezTo>
                  <a:cubicBezTo>
                    <a:pt x="43" y="41"/>
                    <a:pt x="46" y="43"/>
                    <a:pt x="47" y="43"/>
                  </a:cubicBezTo>
                  <a:cubicBezTo>
                    <a:pt x="49" y="43"/>
                    <a:pt x="62" y="36"/>
                    <a:pt x="62" y="36"/>
                  </a:cubicBezTo>
                  <a:cubicBezTo>
                    <a:pt x="62" y="36"/>
                    <a:pt x="62" y="36"/>
                    <a:pt x="62" y="36"/>
                  </a:cubicBezTo>
                  <a:cubicBezTo>
                    <a:pt x="62" y="36"/>
                    <a:pt x="50" y="47"/>
                    <a:pt x="47" y="46"/>
                  </a:cubicBezTo>
                  <a:cubicBezTo>
                    <a:pt x="45" y="46"/>
                    <a:pt x="42" y="44"/>
                    <a:pt x="39" y="43"/>
                  </a:cubicBezTo>
                  <a:cubicBezTo>
                    <a:pt x="37" y="41"/>
                    <a:pt x="35" y="39"/>
                    <a:pt x="34" y="37"/>
                  </a:cubicBezTo>
                  <a:cubicBezTo>
                    <a:pt x="34" y="37"/>
                    <a:pt x="34" y="36"/>
                    <a:pt x="34" y="36"/>
                  </a:cubicBezTo>
                  <a:cubicBezTo>
                    <a:pt x="34" y="36"/>
                    <a:pt x="34" y="36"/>
                    <a:pt x="33" y="36"/>
                  </a:cubicBezTo>
                  <a:cubicBezTo>
                    <a:pt x="31" y="36"/>
                    <a:pt x="29" y="36"/>
                    <a:pt x="26" y="35"/>
                  </a:cubicBezTo>
                  <a:cubicBezTo>
                    <a:pt x="23" y="33"/>
                    <a:pt x="21" y="32"/>
                    <a:pt x="20" y="30"/>
                  </a:cubicBezTo>
                  <a:cubicBezTo>
                    <a:pt x="20" y="30"/>
                    <a:pt x="20" y="29"/>
                    <a:pt x="19" y="29"/>
                  </a:cubicBezTo>
                  <a:cubicBezTo>
                    <a:pt x="17" y="29"/>
                    <a:pt x="13" y="27"/>
                    <a:pt x="9" y="25"/>
                  </a:cubicBezTo>
                  <a:cubicBezTo>
                    <a:pt x="5" y="23"/>
                    <a:pt x="2" y="21"/>
                    <a:pt x="2" y="19"/>
                  </a:cubicBezTo>
                  <a:cubicBezTo>
                    <a:pt x="0" y="14"/>
                    <a:pt x="11" y="0"/>
                    <a:pt x="11" y="0"/>
                  </a:cubicBezTo>
                  <a:lnTo>
                    <a:pt x="13" y="1"/>
                  </a:lnTo>
                  <a:close/>
                </a:path>
              </a:pathLst>
            </a:custGeom>
            <a:solidFill>
              <a:srgbClr val="CDA77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4" name="Freeform 243"/>
            <p:cNvSpPr/>
            <p:nvPr/>
          </p:nvSpPr>
          <p:spPr bwMode="auto">
            <a:xfrm>
              <a:off x="1411288" y="3824288"/>
              <a:ext cx="139700" cy="131762"/>
            </a:xfrm>
            <a:custGeom>
              <a:avLst/>
              <a:gdLst>
                <a:gd name="T0" fmla="*/ 76 w 88"/>
                <a:gd name="T1" fmla="*/ 83 h 83"/>
                <a:gd name="T2" fmla="*/ 0 w 88"/>
                <a:gd name="T3" fmla="*/ 26 h 83"/>
                <a:gd name="T4" fmla="*/ 26 w 88"/>
                <a:gd name="T5" fmla="*/ 5 h 83"/>
                <a:gd name="T6" fmla="*/ 62 w 88"/>
                <a:gd name="T7" fmla="*/ 47 h 83"/>
                <a:gd name="T8" fmla="*/ 57 w 88"/>
                <a:gd name="T9" fmla="*/ 0 h 83"/>
                <a:gd name="T10" fmla="*/ 88 w 88"/>
                <a:gd name="T11" fmla="*/ 2 h 83"/>
                <a:gd name="T12" fmla="*/ 76 w 88"/>
                <a:gd name="T13" fmla="*/ 83 h 83"/>
              </a:gdLst>
              <a:ahLst/>
              <a:cxnLst>
                <a:cxn ang="0">
                  <a:pos x="T0" y="T1"/>
                </a:cxn>
                <a:cxn ang="0">
                  <a:pos x="T2" y="T3"/>
                </a:cxn>
                <a:cxn ang="0">
                  <a:pos x="T4" y="T5"/>
                </a:cxn>
                <a:cxn ang="0">
                  <a:pos x="T6" y="T7"/>
                </a:cxn>
                <a:cxn ang="0">
                  <a:pos x="T8" y="T9"/>
                </a:cxn>
                <a:cxn ang="0">
                  <a:pos x="T10" y="T11"/>
                </a:cxn>
                <a:cxn ang="0">
                  <a:pos x="T12" y="T13"/>
                </a:cxn>
              </a:cxnLst>
              <a:rect l="0" t="0" r="r" b="b"/>
              <a:pathLst>
                <a:path w="88" h="83">
                  <a:moveTo>
                    <a:pt x="76" y="83"/>
                  </a:moveTo>
                  <a:lnTo>
                    <a:pt x="0" y="26"/>
                  </a:lnTo>
                  <a:lnTo>
                    <a:pt x="26" y="5"/>
                  </a:lnTo>
                  <a:lnTo>
                    <a:pt x="62" y="47"/>
                  </a:lnTo>
                  <a:lnTo>
                    <a:pt x="57" y="0"/>
                  </a:lnTo>
                  <a:lnTo>
                    <a:pt x="88" y="2"/>
                  </a:lnTo>
                  <a:lnTo>
                    <a:pt x="76" y="83"/>
                  </a:lnTo>
                  <a:close/>
                </a:path>
              </a:pathLst>
            </a:custGeom>
            <a:solidFill>
              <a:srgbClr val="4228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5" name="Freeform 244"/>
            <p:cNvSpPr/>
            <p:nvPr/>
          </p:nvSpPr>
          <p:spPr bwMode="auto">
            <a:xfrm>
              <a:off x="1562101" y="3786188"/>
              <a:ext cx="85725" cy="109537"/>
            </a:xfrm>
            <a:custGeom>
              <a:avLst/>
              <a:gdLst>
                <a:gd name="T0" fmla="*/ 0 w 54"/>
                <a:gd name="T1" fmla="*/ 62 h 69"/>
                <a:gd name="T2" fmla="*/ 21 w 54"/>
                <a:gd name="T3" fmla="*/ 0 h 69"/>
                <a:gd name="T4" fmla="*/ 54 w 54"/>
                <a:gd name="T5" fmla="*/ 14 h 69"/>
                <a:gd name="T6" fmla="*/ 9 w 54"/>
                <a:gd name="T7" fmla="*/ 69 h 69"/>
                <a:gd name="T8" fmla="*/ 0 w 54"/>
                <a:gd name="T9" fmla="*/ 62 h 69"/>
              </a:gdLst>
              <a:ahLst/>
              <a:cxnLst>
                <a:cxn ang="0">
                  <a:pos x="T0" y="T1"/>
                </a:cxn>
                <a:cxn ang="0">
                  <a:pos x="T2" y="T3"/>
                </a:cxn>
                <a:cxn ang="0">
                  <a:pos x="T4" y="T5"/>
                </a:cxn>
                <a:cxn ang="0">
                  <a:pos x="T6" y="T7"/>
                </a:cxn>
                <a:cxn ang="0">
                  <a:pos x="T8" y="T9"/>
                </a:cxn>
              </a:cxnLst>
              <a:rect l="0" t="0" r="r" b="b"/>
              <a:pathLst>
                <a:path w="54" h="69">
                  <a:moveTo>
                    <a:pt x="0" y="62"/>
                  </a:moveTo>
                  <a:lnTo>
                    <a:pt x="21" y="0"/>
                  </a:lnTo>
                  <a:lnTo>
                    <a:pt x="54" y="14"/>
                  </a:lnTo>
                  <a:lnTo>
                    <a:pt x="9" y="69"/>
                  </a:lnTo>
                  <a:lnTo>
                    <a:pt x="0" y="62"/>
                  </a:lnTo>
                  <a:close/>
                </a:path>
              </a:pathLst>
            </a:custGeom>
            <a:solidFill>
              <a:srgbClr val="4228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6" name="Freeform 245"/>
            <p:cNvSpPr/>
            <p:nvPr/>
          </p:nvSpPr>
          <p:spPr bwMode="auto">
            <a:xfrm>
              <a:off x="1323976" y="4878388"/>
              <a:ext cx="403225" cy="84137"/>
            </a:xfrm>
            <a:custGeom>
              <a:avLst/>
              <a:gdLst>
                <a:gd name="T0" fmla="*/ 4 w 107"/>
                <a:gd name="T1" fmla="*/ 6 h 22"/>
                <a:gd name="T2" fmla="*/ 24 w 107"/>
                <a:gd name="T3" fmla="*/ 8 h 22"/>
                <a:gd name="T4" fmla="*/ 56 w 107"/>
                <a:gd name="T5" fmla="*/ 11 h 22"/>
                <a:gd name="T6" fmla="*/ 63 w 107"/>
                <a:gd name="T7" fmla="*/ 14 h 22"/>
                <a:gd name="T8" fmla="*/ 74 w 107"/>
                <a:gd name="T9" fmla="*/ 9 h 22"/>
                <a:gd name="T10" fmla="*/ 105 w 107"/>
                <a:gd name="T11" fmla="*/ 11 h 22"/>
                <a:gd name="T12" fmla="*/ 101 w 107"/>
                <a:gd name="T13" fmla="*/ 17 h 22"/>
                <a:gd name="T14" fmla="*/ 77 w 107"/>
                <a:gd name="T15" fmla="*/ 15 h 22"/>
                <a:gd name="T16" fmla="*/ 64 w 107"/>
                <a:gd name="T17" fmla="*/ 21 h 22"/>
                <a:gd name="T18" fmla="*/ 50 w 107"/>
                <a:gd name="T19" fmla="*/ 15 h 22"/>
                <a:gd name="T20" fmla="*/ 27 w 107"/>
                <a:gd name="T21" fmla="*/ 15 h 22"/>
                <a:gd name="T22" fmla="*/ 1 w 107"/>
                <a:gd name="T23" fmla="*/ 12 h 22"/>
                <a:gd name="T24" fmla="*/ 4 w 107"/>
                <a:gd name="T25"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22">
                  <a:moveTo>
                    <a:pt x="4" y="6"/>
                  </a:moveTo>
                  <a:cubicBezTo>
                    <a:pt x="4" y="6"/>
                    <a:pt x="16" y="11"/>
                    <a:pt x="24" y="8"/>
                  </a:cubicBezTo>
                  <a:cubicBezTo>
                    <a:pt x="47" y="0"/>
                    <a:pt x="52" y="5"/>
                    <a:pt x="56" y="11"/>
                  </a:cubicBezTo>
                  <a:cubicBezTo>
                    <a:pt x="57" y="12"/>
                    <a:pt x="59" y="14"/>
                    <a:pt x="63" y="14"/>
                  </a:cubicBezTo>
                  <a:cubicBezTo>
                    <a:pt x="67" y="13"/>
                    <a:pt x="70" y="11"/>
                    <a:pt x="74" y="9"/>
                  </a:cubicBezTo>
                  <a:cubicBezTo>
                    <a:pt x="82" y="5"/>
                    <a:pt x="90" y="0"/>
                    <a:pt x="105" y="11"/>
                  </a:cubicBezTo>
                  <a:cubicBezTo>
                    <a:pt x="107" y="15"/>
                    <a:pt x="104" y="17"/>
                    <a:pt x="101" y="17"/>
                  </a:cubicBezTo>
                  <a:cubicBezTo>
                    <a:pt x="90" y="8"/>
                    <a:pt x="84" y="12"/>
                    <a:pt x="77" y="15"/>
                  </a:cubicBezTo>
                  <a:cubicBezTo>
                    <a:pt x="73" y="18"/>
                    <a:pt x="69" y="20"/>
                    <a:pt x="64" y="21"/>
                  </a:cubicBezTo>
                  <a:cubicBezTo>
                    <a:pt x="56" y="22"/>
                    <a:pt x="53" y="18"/>
                    <a:pt x="50" y="15"/>
                  </a:cubicBezTo>
                  <a:cubicBezTo>
                    <a:pt x="48" y="12"/>
                    <a:pt x="45" y="8"/>
                    <a:pt x="27" y="15"/>
                  </a:cubicBezTo>
                  <a:cubicBezTo>
                    <a:pt x="16" y="19"/>
                    <a:pt x="1" y="12"/>
                    <a:pt x="1" y="12"/>
                  </a:cubicBezTo>
                  <a:cubicBezTo>
                    <a:pt x="0" y="9"/>
                    <a:pt x="1" y="6"/>
                    <a:pt x="4" y="6"/>
                  </a:cubicBezTo>
                  <a:close/>
                </a:path>
              </a:pathLst>
            </a:custGeom>
            <a:solidFill>
              <a:srgbClr val="B971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7" name="Freeform 246"/>
            <p:cNvSpPr>
              <a:spLocks noEditPoints="1"/>
            </p:cNvSpPr>
            <p:nvPr/>
          </p:nvSpPr>
          <p:spPr bwMode="auto">
            <a:xfrm>
              <a:off x="209551" y="4935538"/>
              <a:ext cx="546100" cy="727075"/>
            </a:xfrm>
            <a:custGeom>
              <a:avLst/>
              <a:gdLst>
                <a:gd name="T0" fmla="*/ 100 w 145"/>
                <a:gd name="T1" fmla="*/ 133 h 193"/>
                <a:gd name="T2" fmla="*/ 124 w 145"/>
                <a:gd name="T3" fmla="*/ 132 h 193"/>
                <a:gd name="T4" fmla="*/ 141 w 145"/>
                <a:gd name="T5" fmla="*/ 147 h 193"/>
                <a:gd name="T6" fmla="*/ 142 w 145"/>
                <a:gd name="T7" fmla="*/ 171 h 193"/>
                <a:gd name="T8" fmla="*/ 127 w 145"/>
                <a:gd name="T9" fmla="*/ 189 h 193"/>
                <a:gd name="T10" fmla="*/ 104 w 145"/>
                <a:gd name="T11" fmla="*/ 191 h 193"/>
                <a:gd name="T12" fmla="*/ 85 w 145"/>
                <a:gd name="T13" fmla="*/ 175 h 193"/>
                <a:gd name="T14" fmla="*/ 84 w 145"/>
                <a:gd name="T15" fmla="*/ 152 h 193"/>
                <a:gd name="T16" fmla="*/ 100 w 145"/>
                <a:gd name="T17" fmla="*/ 133 h 193"/>
                <a:gd name="T18" fmla="*/ 43 w 145"/>
                <a:gd name="T19" fmla="*/ 8 h 193"/>
                <a:gd name="T20" fmla="*/ 75 w 145"/>
                <a:gd name="T21" fmla="*/ 0 h 193"/>
                <a:gd name="T22" fmla="*/ 108 w 145"/>
                <a:gd name="T23" fmla="*/ 7 h 193"/>
                <a:gd name="T24" fmla="*/ 128 w 145"/>
                <a:gd name="T25" fmla="*/ 26 h 193"/>
                <a:gd name="T26" fmla="*/ 128 w 145"/>
                <a:gd name="T27" fmla="*/ 57 h 193"/>
                <a:gd name="T28" fmla="*/ 114 w 145"/>
                <a:gd name="T29" fmla="*/ 77 h 193"/>
                <a:gd name="T30" fmla="*/ 109 w 145"/>
                <a:gd name="T31" fmla="*/ 87 h 193"/>
                <a:gd name="T32" fmla="*/ 107 w 145"/>
                <a:gd name="T33" fmla="*/ 96 h 193"/>
                <a:gd name="T34" fmla="*/ 105 w 145"/>
                <a:gd name="T35" fmla="*/ 112 h 193"/>
                <a:gd name="T36" fmla="*/ 95 w 145"/>
                <a:gd name="T37" fmla="*/ 120 h 193"/>
                <a:gd name="T38" fmla="*/ 81 w 145"/>
                <a:gd name="T39" fmla="*/ 121 h 193"/>
                <a:gd name="T40" fmla="*/ 70 w 145"/>
                <a:gd name="T41" fmla="*/ 111 h 193"/>
                <a:gd name="T42" fmla="*/ 66 w 145"/>
                <a:gd name="T43" fmla="*/ 94 h 193"/>
                <a:gd name="T44" fmla="*/ 69 w 145"/>
                <a:gd name="T45" fmla="*/ 74 h 193"/>
                <a:gd name="T46" fmla="*/ 65 w 145"/>
                <a:gd name="T47" fmla="*/ 46 h 193"/>
                <a:gd name="T48" fmla="*/ 58 w 145"/>
                <a:gd name="T49" fmla="*/ 39 h 193"/>
                <a:gd name="T50" fmla="*/ 50 w 145"/>
                <a:gd name="T51" fmla="*/ 38 h 193"/>
                <a:gd name="T52" fmla="*/ 46 w 145"/>
                <a:gd name="T53" fmla="*/ 43 h 193"/>
                <a:gd name="T54" fmla="*/ 48 w 145"/>
                <a:gd name="T55" fmla="*/ 54 h 193"/>
                <a:gd name="T56" fmla="*/ 49 w 145"/>
                <a:gd name="T57" fmla="*/ 78 h 193"/>
                <a:gd name="T58" fmla="*/ 33 w 145"/>
                <a:gd name="T59" fmla="*/ 95 h 193"/>
                <a:gd name="T60" fmla="*/ 18 w 145"/>
                <a:gd name="T61" fmla="*/ 96 h 193"/>
                <a:gd name="T62" fmla="*/ 5 w 145"/>
                <a:gd name="T63" fmla="*/ 86 h 193"/>
                <a:gd name="T64" fmla="*/ 2 w 145"/>
                <a:gd name="T65" fmla="*/ 57 h 193"/>
                <a:gd name="T66" fmla="*/ 15 w 145"/>
                <a:gd name="T67" fmla="*/ 29 h 193"/>
                <a:gd name="T68" fmla="*/ 43 w 145"/>
                <a:gd name="T69" fmla="*/ 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193">
                  <a:moveTo>
                    <a:pt x="100" y="133"/>
                  </a:moveTo>
                  <a:cubicBezTo>
                    <a:pt x="108" y="129"/>
                    <a:pt x="115" y="129"/>
                    <a:pt x="124" y="132"/>
                  </a:cubicBezTo>
                  <a:cubicBezTo>
                    <a:pt x="131" y="135"/>
                    <a:pt x="137" y="140"/>
                    <a:pt x="141" y="147"/>
                  </a:cubicBezTo>
                  <a:cubicBezTo>
                    <a:pt x="145" y="155"/>
                    <a:pt x="145" y="163"/>
                    <a:pt x="142" y="171"/>
                  </a:cubicBezTo>
                  <a:cubicBezTo>
                    <a:pt x="140" y="179"/>
                    <a:pt x="134" y="185"/>
                    <a:pt x="127" y="189"/>
                  </a:cubicBezTo>
                  <a:cubicBezTo>
                    <a:pt x="119" y="193"/>
                    <a:pt x="112" y="193"/>
                    <a:pt x="104" y="191"/>
                  </a:cubicBezTo>
                  <a:cubicBezTo>
                    <a:pt x="95" y="188"/>
                    <a:pt x="89" y="183"/>
                    <a:pt x="85" y="175"/>
                  </a:cubicBezTo>
                  <a:cubicBezTo>
                    <a:pt x="82" y="167"/>
                    <a:pt x="81" y="160"/>
                    <a:pt x="84" y="152"/>
                  </a:cubicBezTo>
                  <a:cubicBezTo>
                    <a:pt x="86" y="143"/>
                    <a:pt x="92" y="137"/>
                    <a:pt x="100" y="133"/>
                  </a:cubicBezTo>
                  <a:close/>
                  <a:moveTo>
                    <a:pt x="43" y="8"/>
                  </a:moveTo>
                  <a:cubicBezTo>
                    <a:pt x="52" y="4"/>
                    <a:pt x="63" y="1"/>
                    <a:pt x="75" y="0"/>
                  </a:cubicBezTo>
                  <a:cubicBezTo>
                    <a:pt x="87" y="0"/>
                    <a:pt x="98" y="2"/>
                    <a:pt x="108" y="7"/>
                  </a:cubicBezTo>
                  <a:cubicBezTo>
                    <a:pt x="117" y="11"/>
                    <a:pt x="124" y="18"/>
                    <a:pt x="128" y="26"/>
                  </a:cubicBezTo>
                  <a:cubicBezTo>
                    <a:pt x="133" y="36"/>
                    <a:pt x="133" y="47"/>
                    <a:pt x="128" y="57"/>
                  </a:cubicBezTo>
                  <a:cubicBezTo>
                    <a:pt x="127" y="60"/>
                    <a:pt x="122" y="67"/>
                    <a:pt x="114" y="77"/>
                  </a:cubicBezTo>
                  <a:cubicBezTo>
                    <a:pt x="111" y="81"/>
                    <a:pt x="110" y="84"/>
                    <a:pt x="109" y="87"/>
                  </a:cubicBezTo>
                  <a:cubicBezTo>
                    <a:pt x="108" y="89"/>
                    <a:pt x="107" y="92"/>
                    <a:pt x="107" y="96"/>
                  </a:cubicBezTo>
                  <a:cubicBezTo>
                    <a:pt x="107" y="104"/>
                    <a:pt x="107" y="109"/>
                    <a:pt x="105" y="112"/>
                  </a:cubicBezTo>
                  <a:cubicBezTo>
                    <a:pt x="104" y="115"/>
                    <a:pt x="101" y="117"/>
                    <a:pt x="95" y="120"/>
                  </a:cubicBezTo>
                  <a:cubicBezTo>
                    <a:pt x="90" y="122"/>
                    <a:pt x="85" y="123"/>
                    <a:pt x="81" y="121"/>
                  </a:cubicBezTo>
                  <a:cubicBezTo>
                    <a:pt x="76" y="120"/>
                    <a:pt x="73" y="116"/>
                    <a:pt x="70" y="111"/>
                  </a:cubicBezTo>
                  <a:cubicBezTo>
                    <a:pt x="68" y="106"/>
                    <a:pt x="67" y="101"/>
                    <a:pt x="66" y="94"/>
                  </a:cubicBezTo>
                  <a:cubicBezTo>
                    <a:pt x="66" y="93"/>
                    <a:pt x="67" y="86"/>
                    <a:pt x="69" y="74"/>
                  </a:cubicBezTo>
                  <a:cubicBezTo>
                    <a:pt x="70" y="63"/>
                    <a:pt x="69" y="54"/>
                    <a:pt x="65" y="46"/>
                  </a:cubicBezTo>
                  <a:cubicBezTo>
                    <a:pt x="64" y="43"/>
                    <a:pt x="61" y="40"/>
                    <a:pt x="58" y="39"/>
                  </a:cubicBezTo>
                  <a:cubicBezTo>
                    <a:pt x="56" y="37"/>
                    <a:pt x="53" y="37"/>
                    <a:pt x="50" y="38"/>
                  </a:cubicBezTo>
                  <a:cubicBezTo>
                    <a:pt x="48" y="39"/>
                    <a:pt x="46" y="41"/>
                    <a:pt x="46" y="43"/>
                  </a:cubicBezTo>
                  <a:cubicBezTo>
                    <a:pt x="46" y="46"/>
                    <a:pt x="46" y="49"/>
                    <a:pt x="48" y="54"/>
                  </a:cubicBezTo>
                  <a:cubicBezTo>
                    <a:pt x="52" y="63"/>
                    <a:pt x="52" y="71"/>
                    <a:pt x="49" y="78"/>
                  </a:cubicBezTo>
                  <a:cubicBezTo>
                    <a:pt x="47" y="85"/>
                    <a:pt x="41" y="91"/>
                    <a:pt x="33" y="95"/>
                  </a:cubicBezTo>
                  <a:cubicBezTo>
                    <a:pt x="28" y="97"/>
                    <a:pt x="23" y="98"/>
                    <a:pt x="18" y="96"/>
                  </a:cubicBezTo>
                  <a:cubicBezTo>
                    <a:pt x="12" y="95"/>
                    <a:pt x="8" y="91"/>
                    <a:pt x="5" y="86"/>
                  </a:cubicBezTo>
                  <a:cubicBezTo>
                    <a:pt x="1" y="78"/>
                    <a:pt x="0" y="68"/>
                    <a:pt x="2" y="57"/>
                  </a:cubicBezTo>
                  <a:cubicBezTo>
                    <a:pt x="4" y="47"/>
                    <a:pt x="8" y="37"/>
                    <a:pt x="15" y="29"/>
                  </a:cubicBezTo>
                  <a:cubicBezTo>
                    <a:pt x="23" y="21"/>
                    <a:pt x="32" y="14"/>
                    <a:pt x="43" y="8"/>
                  </a:cubicBez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8" name="Freeform 247"/>
            <p:cNvSpPr/>
            <p:nvPr/>
          </p:nvSpPr>
          <p:spPr bwMode="auto">
            <a:xfrm>
              <a:off x="1760538" y="4875213"/>
              <a:ext cx="42863" cy="87312"/>
            </a:xfrm>
            <a:custGeom>
              <a:avLst/>
              <a:gdLst>
                <a:gd name="T0" fmla="*/ 7 w 11"/>
                <a:gd name="T1" fmla="*/ 23 h 23"/>
                <a:gd name="T2" fmla="*/ 1 w 11"/>
                <a:gd name="T3" fmla="*/ 0 h 23"/>
                <a:gd name="T4" fmla="*/ 0 w 11"/>
                <a:gd name="T5" fmla="*/ 3 h 23"/>
                <a:gd name="T6" fmla="*/ 4 w 11"/>
                <a:gd name="T7" fmla="*/ 21 h 23"/>
                <a:gd name="T8" fmla="*/ 7 w 11"/>
                <a:gd name="T9" fmla="*/ 23 h 23"/>
              </a:gdLst>
              <a:ahLst/>
              <a:cxnLst>
                <a:cxn ang="0">
                  <a:pos x="T0" y="T1"/>
                </a:cxn>
                <a:cxn ang="0">
                  <a:pos x="T2" y="T3"/>
                </a:cxn>
                <a:cxn ang="0">
                  <a:pos x="T4" y="T5"/>
                </a:cxn>
                <a:cxn ang="0">
                  <a:pos x="T6" y="T7"/>
                </a:cxn>
                <a:cxn ang="0">
                  <a:pos x="T8" y="T9"/>
                </a:cxn>
              </a:cxnLst>
              <a:rect l="0" t="0" r="r" b="b"/>
              <a:pathLst>
                <a:path w="11" h="23">
                  <a:moveTo>
                    <a:pt x="7" y="23"/>
                  </a:moveTo>
                  <a:cubicBezTo>
                    <a:pt x="11" y="15"/>
                    <a:pt x="10" y="4"/>
                    <a:pt x="1" y="0"/>
                  </a:cubicBezTo>
                  <a:cubicBezTo>
                    <a:pt x="0" y="3"/>
                    <a:pt x="0" y="3"/>
                    <a:pt x="0" y="3"/>
                  </a:cubicBezTo>
                  <a:cubicBezTo>
                    <a:pt x="5" y="9"/>
                    <a:pt x="6" y="14"/>
                    <a:pt x="4" y="21"/>
                  </a:cubicBezTo>
                  <a:lnTo>
                    <a:pt x="7" y="23"/>
                  </a:lnTo>
                  <a:close/>
                </a:path>
              </a:pathLst>
            </a:custGeom>
            <a:solidFill>
              <a:srgbClr val="D6AB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 name="Freeform 248"/>
            <p:cNvSpPr/>
            <p:nvPr/>
          </p:nvSpPr>
          <p:spPr bwMode="auto">
            <a:xfrm>
              <a:off x="1268413" y="4852988"/>
              <a:ext cx="41275" cy="82550"/>
            </a:xfrm>
            <a:custGeom>
              <a:avLst/>
              <a:gdLst>
                <a:gd name="T0" fmla="*/ 4 w 11"/>
                <a:gd name="T1" fmla="*/ 22 h 22"/>
                <a:gd name="T2" fmla="*/ 9 w 11"/>
                <a:gd name="T3" fmla="*/ 0 h 22"/>
                <a:gd name="T4" fmla="*/ 11 w 11"/>
                <a:gd name="T5" fmla="*/ 3 h 22"/>
                <a:gd name="T6" fmla="*/ 7 w 11"/>
                <a:gd name="T7" fmla="*/ 21 h 22"/>
                <a:gd name="T8" fmla="*/ 4 w 11"/>
                <a:gd name="T9" fmla="*/ 22 h 22"/>
              </a:gdLst>
              <a:ahLst/>
              <a:cxnLst>
                <a:cxn ang="0">
                  <a:pos x="T0" y="T1"/>
                </a:cxn>
                <a:cxn ang="0">
                  <a:pos x="T2" y="T3"/>
                </a:cxn>
                <a:cxn ang="0">
                  <a:pos x="T4" y="T5"/>
                </a:cxn>
                <a:cxn ang="0">
                  <a:pos x="T6" y="T7"/>
                </a:cxn>
                <a:cxn ang="0">
                  <a:pos x="T8" y="T9"/>
                </a:cxn>
              </a:cxnLst>
              <a:rect l="0" t="0" r="r" b="b"/>
              <a:pathLst>
                <a:path w="11" h="22">
                  <a:moveTo>
                    <a:pt x="4" y="22"/>
                  </a:moveTo>
                  <a:cubicBezTo>
                    <a:pt x="0" y="14"/>
                    <a:pt x="0" y="4"/>
                    <a:pt x="9" y="0"/>
                  </a:cubicBezTo>
                  <a:cubicBezTo>
                    <a:pt x="11" y="3"/>
                    <a:pt x="11" y="3"/>
                    <a:pt x="11" y="3"/>
                  </a:cubicBezTo>
                  <a:cubicBezTo>
                    <a:pt x="6" y="8"/>
                    <a:pt x="5" y="14"/>
                    <a:pt x="7" y="21"/>
                  </a:cubicBezTo>
                  <a:lnTo>
                    <a:pt x="4" y="22"/>
                  </a:lnTo>
                  <a:close/>
                </a:path>
              </a:pathLst>
            </a:custGeom>
            <a:solidFill>
              <a:srgbClr val="D6AB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0" name="Freeform 249"/>
            <p:cNvSpPr>
              <a:spLocks noEditPoints="1"/>
            </p:cNvSpPr>
            <p:nvPr/>
          </p:nvSpPr>
          <p:spPr bwMode="auto">
            <a:xfrm>
              <a:off x="2665413" y="3937000"/>
              <a:ext cx="390525" cy="730250"/>
            </a:xfrm>
            <a:custGeom>
              <a:avLst/>
              <a:gdLst>
                <a:gd name="T0" fmla="*/ 42 w 104"/>
                <a:gd name="T1" fmla="*/ 133 h 194"/>
                <a:gd name="T2" fmla="*/ 60 w 104"/>
                <a:gd name="T3" fmla="*/ 148 h 194"/>
                <a:gd name="T4" fmla="*/ 62 w 104"/>
                <a:gd name="T5" fmla="*/ 171 h 194"/>
                <a:gd name="T6" fmla="*/ 47 w 104"/>
                <a:gd name="T7" fmla="*/ 189 h 194"/>
                <a:gd name="T8" fmla="*/ 23 w 104"/>
                <a:gd name="T9" fmla="*/ 192 h 194"/>
                <a:gd name="T10" fmla="*/ 5 w 104"/>
                <a:gd name="T11" fmla="*/ 178 h 194"/>
                <a:gd name="T12" fmla="*/ 3 w 104"/>
                <a:gd name="T13" fmla="*/ 153 h 194"/>
                <a:gd name="T14" fmla="*/ 17 w 104"/>
                <a:gd name="T15" fmla="*/ 136 h 194"/>
                <a:gd name="T16" fmla="*/ 42 w 104"/>
                <a:gd name="T17" fmla="*/ 133 h 194"/>
                <a:gd name="T18" fmla="*/ 80 w 104"/>
                <a:gd name="T19" fmla="*/ 3 h 194"/>
                <a:gd name="T20" fmla="*/ 98 w 104"/>
                <a:gd name="T21" fmla="*/ 18 h 194"/>
                <a:gd name="T22" fmla="*/ 100 w 104"/>
                <a:gd name="T23" fmla="*/ 54 h 194"/>
                <a:gd name="T24" fmla="*/ 86 w 104"/>
                <a:gd name="T25" fmla="*/ 83 h 194"/>
                <a:gd name="T26" fmla="*/ 64 w 104"/>
                <a:gd name="T27" fmla="*/ 108 h 194"/>
                <a:gd name="T28" fmla="*/ 45 w 104"/>
                <a:gd name="T29" fmla="*/ 117 h 194"/>
                <a:gd name="T30" fmla="*/ 35 w 104"/>
                <a:gd name="T31" fmla="*/ 95 h 194"/>
                <a:gd name="T32" fmla="*/ 32 w 104"/>
                <a:gd name="T33" fmla="*/ 62 h 194"/>
                <a:gd name="T34" fmla="*/ 36 w 104"/>
                <a:gd name="T35" fmla="*/ 33 h 194"/>
                <a:gd name="T36" fmla="*/ 51 w 104"/>
                <a:gd name="T37" fmla="*/ 9 h 194"/>
                <a:gd name="T38" fmla="*/ 80 w 104"/>
                <a:gd name="T39" fmla="*/ 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194">
                  <a:moveTo>
                    <a:pt x="42" y="133"/>
                  </a:moveTo>
                  <a:cubicBezTo>
                    <a:pt x="50" y="135"/>
                    <a:pt x="56" y="140"/>
                    <a:pt x="60" y="148"/>
                  </a:cubicBezTo>
                  <a:cubicBezTo>
                    <a:pt x="64" y="155"/>
                    <a:pt x="64" y="163"/>
                    <a:pt x="62" y="171"/>
                  </a:cubicBezTo>
                  <a:cubicBezTo>
                    <a:pt x="60" y="179"/>
                    <a:pt x="55" y="185"/>
                    <a:pt x="47" y="189"/>
                  </a:cubicBezTo>
                  <a:cubicBezTo>
                    <a:pt x="39" y="194"/>
                    <a:pt x="31" y="194"/>
                    <a:pt x="23" y="192"/>
                  </a:cubicBezTo>
                  <a:cubicBezTo>
                    <a:pt x="15" y="190"/>
                    <a:pt x="9" y="185"/>
                    <a:pt x="5" y="178"/>
                  </a:cubicBezTo>
                  <a:cubicBezTo>
                    <a:pt x="1" y="170"/>
                    <a:pt x="0" y="162"/>
                    <a:pt x="3" y="153"/>
                  </a:cubicBezTo>
                  <a:cubicBezTo>
                    <a:pt x="5" y="145"/>
                    <a:pt x="10" y="140"/>
                    <a:pt x="17" y="136"/>
                  </a:cubicBezTo>
                  <a:cubicBezTo>
                    <a:pt x="25" y="131"/>
                    <a:pt x="33" y="130"/>
                    <a:pt x="42" y="133"/>
                  </a:cubicBezTo>
                  <a:close/>
                  <a:moveTo>
                    <a:pt x="80" y="3"/>
                  </a:moveTo>
                  <a:cubicBezTo>
                    <a:pt x="88" y="5"/>
                    <a:pt x="94" y="10"/>
                    <a:pt x="98" y="18"/>
                  </a:cubicBezTo>
                  <a:cubicBezTo>
                    <a:pt x="103" y="28"/>
                    <a:pt x="104" y="40"/>
                    <a:pt x="100" y="54"/>
                  </a:cubicBezTo>
                  <a:cubicBezTo>
                    <a:pt x="97" y="63"/>
                    <a:pt x="92" y="73"/>
                    <a:pt x="86" y="83"/>
                  </a:cubicBezTo>
                  <a:cubicBezTo>
                    <a:pt x="79" y="92"/>
                    <a:pt x="72" y="101"/>
                    <a:pt x="64" y="108"/>
                  </a:cubicBezTo>
                  <a:cubicBezTo>
                    <a:pt x="55" y="115"/>
                    <a:pt x="49" y="119"/>
                    <a:pt x="45" y="117"/>
                  </a:cubicBezTo>
                  <a:cubicBezTo>
                    <a:pt x="41" y="116"/>
                    <a:pt x="38" y="109"/>
                    <a:pt x="35" y="95"/>
                  </a:cubicBezTo>
                  <a:cubicBezTo>
                    <a:pt x="33" y="84"/>
                    <a:pt x="32" y="73"/>
                    <a:pt x="32" y="62"/>
                  </a:cubicBezTo>
                  <a:cubicBezTo>
                    <a:pt x="32" y="51"/>
                    <a:pt x="33" y="41"/>
                    <a:pt x="36" y="33"/>
                  </a:cubicBezTo>
                  <a:cubicBezTo>
                    <a:pt x="39" y="22"/>
                    <a:pt x="44" y="14"/>
                    <a:pt x="51" y="9"/>
                  </a:cubicBezTo>
                  <a:cubicBezTo>
                    <a:pt x="59" y="2"/>
                    <a:pt x="69" y="0"/>
                    <a:pt x="80" y="3"/>
                  </a:cubicBez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 name="Freeform 250"/>
            <p:cNvSpPr>
              <a:spLocks noEditPoints="1"/>
            </p:cNvSpPr>
            <p:nvPr/>
          </p:nvSpPr>
          <p:spPr bwMode="auto">
            <a:xfrm>
              <a:off x="469901" y="5659438"/>
              <a:ext cx="469900" cy="371475"/>
            </a:xfrm>
            <a:custGeom>
              <a:avLst/>
              <a:gdLst>
                <a:gd name="T0" fmla="*/ 101 w 125"/>
                <a:gd name="T1" fmla="*/ 6 h 99"/>
                <a:gd name="T2" fmla="*/ 45 w 125"/>
                <a:gd name="T3" fmla="*/ 13 h 99"/>
                <a:gd name="T4" fmla="*/ 19 w 125"/>
                <a:gd name="T5" fmla="*/ 2 h 99"/>
                <a:gd name="T6" fmla="*/ 19 w 125"/>
                <a:gd name="T7" fmla="*/ 24 h 99"/>
                <a:gd name="T8" fmla="*/ 46 w 125"/>
                <a:gd name="T9" fmla="*/ 30 h 99"/>
                <a:gd name="T10" fmla="*/ 48 w 125"/>
                <a:gd name="T11" fmla="*/ 33 h 99"/>
                <a:gd name="T12" fmla="*/ 1 w 125"/>
                <a:gd name="T13" fmla="*/ 51 h 99"/>
                <a:gd name="T14" fmla="*/ 9 w 125"/>
                <a:gd name="T15" fmla="*/ 65 h 99"/>
                <a:gd name="T16" fmla="*/ 44 w 125"/>
                <a:gd name="T17" fmla="*/ 47 h 99"/>
                <a:gd name="T18" fmla="*/ 45 w 125"/>
                <a:gd name="T19" fmla="*/ 48 h 99"/>
                <a:gd name="T20" fmla="*/ 8 w 125"/>
                <a:gd name="T21" fmla="*/ 71 h 99"/>
                <a:gd name="T22" fmla="*/ 17 w 125"/>
                <a:gd name="T23" fmla="*/ 83 h 99"/>
                <a:gd name="T24" fmla="*/ 48 w 125"/>
                <a:gd name="T25" fmla="*/ 61 h 99"/>
                <a:gd name="T26" fmla="*/ 49 w 125"/>
                <a:gd name="T27" fmla="*/ 62 h 99"/>
                <a:gd name="T28" fmla="*/ 19 w 125"/>
                <a:gd name="T29" fmla="*/ 88 h 99"/>
                <a:gd name="T30" fmla="*/ 34 w 125"/>
                <a:gd name="T31" fmla="*/ 94 h 99"/>
                <a:gd name="T32" fmla="*/ 66 w 125"/>
                <a:gd name="T33" fmla="*/ 65 h 99"/>
                <a:gd name="T34" fmla="*/ 67 w 125"/>
                <a:gd name="T35" fmla="*/ 66 h 99"/>
                <a:gd name="T36" fmla="*/ 43 w 125"/>
                <a:gd name="T37" fmla="*/ 93 h 99"/>
                <a:gd name="T38" fmla="*/ 57 w 125"/>
                <a:gd name="T39" fmla="*/ 96 h 99"/>
                <a:gd name="T40" fmla="*/ 99 w 125"/>
                <a:gd name="T41" fmla="*/ 57 h 99"/>
                <a:gd name="T42" fmla="*/ 125 w 125"/>
                <a:gd name="T43" fmla="*/ 18 h 99"/>
                <a:gd name="T44" fmla="*/ 111 w 125"/>
                <a:gd name="T45" fmla="*/ 0 h 99"/>
                <a:gd name="T46" fmla="*/ 101 w 125"/>
                <a:gd name="T47" fmla="*/ 6 h 99"/>
                <a:gd name="T48" fmla="*/ 14 w 125"/>
                <a:gd name="T49" fmla="*/ 64 h 99"/>
                <a:gd name="T50" fmla="*/ 16 w 125"/>
                <a:gd name="T51" fmla="*/ 64 h 99"/>
                <a:gd name="T52" fmla="*/ 12 w 125"/>
                <a:gd name="T53" fmla="*/ 67 h 99"/>
                <a:gd name="T54" fmla="*/ 14 w 125"/>
                <a:gd name="T55" fmla="*/ 64 h 99"/>
                <a:gd name="T56" fmla="*/ 40 w 125"/>
                <a:gd name="T57" fmla="*/ 92 h 99"/>
                <a:gd name="T58" fmla="*/ 41 w 125"/>
                <a:gd name="T59" fmla="*/ 91 h 99"/>
                <a:gd name="T60" fmla="*/ 41 w 125"/>
                <a:gd name="T61" fmla="*/ 91 h 99"/>
                <a:gd name="T62" fmla="*/ 40 w 125"/>
                <a:gd name="T63" fmla="*/ 9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5" h="99">
                  <a:moveTo>
                    <a:pt x="101" y="6"/>
                  </a:moveTo>
                  <a:cubicBezTo>
                    <a:pt x="101" y="6"/>
                    <a:pt x="64" y="17"/>
                    <a:pt x="45" y="13"/>
                  </a:cubicBezTo>
                  <a:cubicBezTo>
                    <a:pt x="26" y="9"/>
                    <a:pt x="19" y="2"/>
                    <a:pt x="19" y="2"/>
                  </a:cubicBezTo>
                  <a:cubicBezTo>
                    <a:pt x="19" y="2"/>
                    <a:pt x="4" y="14"/>
                    <a:pt x="19" y="24"/>
                  </a:cubicBezTo>
                  <a:cubicBezTo>
                    <a:pt x="30" y="31"/>
                    <a:pt x="36" y="30"/>
                    <a:pt x="46" y="30"/>
                  </a:cubicBezTo>
                  <a:cubicBezTo>
                    <a:pt x="49" y="30"/>
                    <a:pt x="48" y="33"/>
                    <a:pt x="48" y="33"/>
                  </a:cubicBezTo>
                  <a:cubicBezTo>
                    <a:pt x="48" y="33"/>
                    <a:pt x="1" y="47"/>
                    <a:pt x="1" y="51"/>
                  </a:cubicBezTo>
                  <a:cubicBezTo>
                    <a:pt x="0" y="56"/>
                    <a:pt x="4" y="63"/>
                    <a:pt x="9" y="65"/>
                  </a:cubicBezTo>
                  <a:cubicBezTo>
                    <a:pt x="19" y="60"/>
                    <a:pt x="40" y="50"/>
                    <a:pt x="44" y="47"/>
                  </a:cubicBezTo>
                  <a:cubicBezTo>
                    <a:pt x="45" y="48"/>
                    <a:pt x="45" y="48"/>
                    <a:pt x="45" y="48"/>
                  </a:cubicBezTo>
                  <a:cubicBezTo>
                    <a:pt x="40" y="52"/>
                    <a:pt x="15" y="67"/>
                    <a:pt x="8" y="71"/>
                  </a:cubicBezTo>
                  <a:cubicBezTo>
                    <a:pt x="5" y="77"/>
                    <a:pt x="9" y="82"/>
                    <a:pt x="17" y="83"/>
                  </a:cubicBezTo>
                  <a:cubicBezTo>
                    <a:pt x="26" y="77"/>
                    <a:pt x="44" y="64"/>
                    <a:pt x="48" y="61"/>
                  </a:cubicBezTo>
                  <a:cubicBezTo>
                    <a:pt x="49" y="62"/>
                    <a:pt x="49" y="62"/>
                    <a:pt x="49" y="62"/>
                  </a:cubicBezTo>
                  <a:cubicBezTo>
                    <a:pt x="45" y="66"/>
                    <a:pt x="27" y="81"/>
                    <a:pt x="19" y="88"/>
                  </a:cubicBezTo>
                  <a:cubicBezTo>
                    <a:pt x="21" y="95"/>
                    <a:pt x="28" y="96"/>
                    <a:pt x="34" y="94"/>
                  </a:cubicBezTo>
                  <a:cubicBezTo>
                    <a:pt x="41" y="88"/>
                    <a:pt x="62" y="69"/>
                    <a:pt x="66" y="65"/>
                  </a:cubicBezTo>
                  <a:cubicBezTo>
                    <a:pt x="67" y="66"/>
                    <a:pt x="67" y="66"/>
                    <a:pt x="67" y="66"/>
                  </a:cubicBezTo>
                  <a:cubicBezTo>
                    <a:pt x="64" y="70"/>
                    <a:pt x="51" y="84"/>
                    <a:pt x="43" y="93"/>
                  </a:cubicBezTo>
                  <a:cubicBezTo>
                    <a:pt x="48" y="99"/>
                    <a:pt x="55" y="98"/>
                    <a:pt x="57" y="96"/>
                  </a:cubicBezTo>
                  <a:cubicBezTo>
                    <a:pt x="60" y="93"/>
                    <a:pt x="95" y="62"/>
                    <a:pt x="99" y="57"/>
                  </a:cubicBezTo>
                  <a:cubicBezTo>
                    <a:pt x="103" y="51"/>
                    <a:pt x="125" y="18"/>
                    <a:pt x="125" y="18"/>
                  </a:cubicBezTo>
                  <a:cubicBezTo>
                    <a:pt x="111" y="0"/>
                    <a:pt x="111" y="0"/>
                    <a:pt x="111" y="0"/>
                  </a:cubicBezTo>
                  <a:cubicBezTo>
                    <a:pt x="101" y="6"/>
                    <a:pt x="101" y="6"/>
                    <a:pt x="101" y="6"/>
                  </a:cubicBezTo>
                  <a:close/>
                  <a:moveTo>
                    <a:pt x="14" y="64"/>
                  </a:moveTo>
                  <a:cubicBezTo>
                    <a:pt x="15" y="64"/>
                    <a:pt x="15" y="64"/>
                    <a:pt x="16" y="64"/>
                  </a:cubicBezTo>
                  <a:cubicBezTo>
                    <a:pt x="14" y="65"/>
                    <a:pt x="13" y="66"/>
                    <a:pt x="12" y="67"/>
                  </a:cubicBezTo>
                  <a:cubicBezTo>
                    <a:pt x="13" y="66"/>
                    <a:pt x="14" y="65"/>
                    <a:pt x="14" y="64"/>
                  </a:cubicBezTo>
                  <a:close/>
                  <a:moveTo>
                    <a:pt x="40" y="92"/>
                  </a:moveTo>
                  <a:cubicBezTo>
                    <a:pt x="40" y="92"/>
                    <a:pt x="41" y="91"/>
                    <a:pt x="41" y="91"/>
                  </a:cubicBezTo>
                  <a:cubicBezTo>
                    <a:pt x="41" y="91"/>
                    <a:pt x="41" y="91"/>
                    <a:pt x="41" y="91"/>
                  </a:cubicBezTo>
                  <a:cubicBezTo>
                    <a:pt x="41" y="91"/>
                    <a:pt x="40" y="92"/>
                    <a:pt x="40" y="92"/>
                  </a:cubicBezTo>
                  <a:close/>
                </a:path>
              </a:pathLst>
            </a:custGeom>
            <a:solidFill>
              <a:srgbClr val="FDCF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 name="Freeform 251"/>
            <p:cNvSpPr>
              <a:spLocks noEditPoints="1"/>
            </p:cNvSpPr>
            <p:nvPr/>
          </p:nvSpPr>
          <p:spPr bwMode="auto">
            <a:xfrm>
              <a:off x="631826" y="5767388"/>
              <a:ext cx="142875" cy="41275"/>
            </a:xfrm>
            <a:custGeom>
              <a:avLst/>
              <a:gdLst>
                <a:gd name="T0" fmla="*/ 4 w 38"/>
                <a:gd name="T1" fmla="*/ 1 h 11"/>
                <a:gd name="T2" fmla="*/ 4 w 38"/>
                <a:gd name="T3" fmla="*/ 1 h 11"/>
                <a:gd name="T4" fmla="*/ 4 w 38"/>
                <a:gd name="T5" fmla="*/ 1 h 11"/>
                <a:gd name="T6" fmla="*/ 4 w 38"/>
                <a:gd name="T7" fmla="*/ 1 h 11"/>
                <a:gd name="T8" fmla="*/ 4 w 38"/>
                <a:gd name="T9" fmla="*/ 1 h 11"/>
                <a:gd name="T10" fmla="*/ 37 w 38"/>
                <a:gd name="T11" fmla="*/ 0 h 11"/>
                <a:gd name="T12" fmla="*/ 38 w 38"/>
                <a:gd name="T13" fmla="*/ 1 h 11"/>
                <a:gd name="T14" fmla="*/ 1 w 38"/>
                <a:gd name="T15" fmla="*/ 6 h 11"/>
                <a:gd name="T16" fmla="*/ 0 w 38"/>
                <a:gd name="T17" fmla="*/ 5 h 11"/>
                <a:gd name="T18" fmla="*/ 2 w 38"/>
                <a:gd name="T19" fmla="*/ 5 h 11"/>
                <a:gd name="T20" fmla="*/ 5 w 38"/>
                <a:gd name="T21" fmla="*/ 4 h 11"/>
                <a:gd name="T22" fmla="*/ 4 w 38"/>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11">
                  <a:moveTo>
                    <a:pt x="4" y="1"/>
                  </a:moveTo>
                  <a:cubicBezTo>
                    <a:pt x="4" y="1"/>
                    <a:pt x="4" y="1"/>
                    <a:pt x="4" y="1"/>
                  </a:cubicBezTo>
                  <a:cubicBezTo>
                    <a:pt x="4" y="1"/>
                    <a:pt x="4" y="1"/>
                    <a:pt x="4" y="1"/>
                  </a:cubicBezTo>
                  <a:cubicBezTo>
                    <a:pt x="4" y="1"/>
                    <a:pt x="4" y="1"/>
                    <a:pt x="4" y="1"/>
                  </a:cubicBezTo>
                  <a:close/>
                  <a:moveTo>
                    <a:pt x="4" y="1"/>
                  </a:moveTo>
                  <a:cubicBezTo>
                    <a:pt x="17" y="6"/>
                    <a:pt x="25" y="7"/>
                    <a:pt x="37" y="0"/>
                  </a:cubicBezTo>
                  <a:cubicBezTo>
                    <a:pt x="38" y="1"/>
                    <a:pt x="38" y="1"/>
                    <a:pt x="38" y="1"/>
                  </a:cubicBezTo>
                  <a:cubicBezTo>
                    <a:pt x="25" y="9"/>
                    <a:pt x="14" y="11"/>
                    <a:pt x="1" y="6"/>
                  </a:cubicBezTo>
                  <a:cubicBezTo>
                    <a:pt x="0" y="5"/>
                    <a:pt x="0" y="5"/>
                    <a:pt x="0" y="5"/>
                  </a:cubicBezTo>
                  <a:cubicBezTo>
                    <a:pt x="2" y="5"/>
                    <a:pt x="2" y="5"/>
                    <a:pt x="2" y="5"/>
                  </a:cubicBezTo>
                  <a:cubicBezTo>
                    <a:pt x="3" y="4"/>
                    <a:pt x="5" y="4"/>
                    <a:pt x="5" y="4"/>
                  </a:cubicBezTo>
                  <a:cubicBezTo>
                    <a:pt x="5" y="4"/>
                    <a:pt x="6" y="2"/>
                    <a:pt x="4" y="1"/>
                  </a:cubicBezTo>
                  <a:close/>
                </a:path>
              </a:pathLst>
            </a:custGeom>
            <a:solidFill>
              <a:srgbClr val="CDA77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3" name="Freeform 252"/>
            <p:cNvSpPr/>
            <p:nvPr/>
          </p:nvSpPr>
          <p:spPr bwMode="auto">
            <a:xfrm>
              <a:off x="801688" y="5207000"/>
              <a:ext cx="511175" cy="598487"/>
            </a:xfrm>
            <a:custGeom>
              <a:avLst/>
              <a:gdLst>
                <a:gd name="T0" fmla="*/ 124 w 136"/>
                <a:gd name="T1" fmla="*/ 0 h 159"/>
                <a:gd name="T2" fmla="*/ 0 w 136"/>
                <a:gd name="T3" fmla="*/ 126 h 159"/>
                <a:gd name="T4" fmla="*/ 29 w 136"/>
                <a:gd name="T5" fmla="*/ 157 h 159"/>
                <a:gd name="T6" fmla="*/ 127 w 136"/>
                <a:gd name="T7" fmla="*/ 39 h 159"/>
                <a:gd name="T8" fmla="*/ 124 w 136"/>
                <a:gd name="T9" fmla="*/ 0 h 159"/>
              </a:gdLst>
              <a:ahLst/>
              <a:cxnLst>
                <a:cxn ang="0">
                  <a:pos x="T0" y="T1"/>
                </a:cxn>
                <a:cxn ang="0">
                  <a:pos x="T2" y="T3"/>
                </a:cxn>
                <a:cxn ang="0">
                  <a:pos x="T4" y="T5"/>
                </a:cxn>
                <a:cxn ang="0">
                  <a:pos x="T6" y="T7"/>
                </a:cxn>
                <a:cxn ang="0">
                  <a:pos x="T8" y="T9"/>
                </a:cxn>
              </a:cxnLst>
              <a:rect l="0" t="0" r="r" b="b"/>
              <a:pathLst>
                <a:path w="136" h="159">
                  <a:moveTo>
                    <a:pt x="124" y="0"/>
                  </a:moveTo>
                  <a:cubicBezTo>
                    <a:pt x="90" y="61"/>
                    <a:pt x="44" y="91"/>
                    <a:pt x="0" y="126"/>
                  </a:cubicBezTo>
                  <a:cubicBezTo>
                    <a:pt x="2" y="136"/>
                    <a:pt x="3" y="159"/>
                    <a:pt x="29" y="157"/>
                  </a:cubicBezTo>
                  <a:cubicBezTo>
                    <a:pt x="68" y="132"/>
                    <a:pt x="112" y="81"/>
                    <a:pt x="127" y="39"/>
                  </a:cubicBezTo>
                  <a:cubicBezTo>
                    <a:pt x="135" y="25"/>
                    <a:pt x="136" y="9"/>
                    <a:pt x="124"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pic>
        <p:nvPicPr>
          <p:cNvPr id="67" name="Picture 4" descr="1"/>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8584565" y="269240"/>
            <a:ext cx="3251200" cy="19812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left)">
                                      <p:cBhvr>
                                        <p:cTn id="7" dur="500"/>
                                        <p:tgtEl>
                                          <p:spTgt spid="409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left)">
                                      <p:cBhvr>
                                        <p:cTn id="10" dur="500"/>
                                        <p:tgtEl>
                                          <p:spTgt spid="65"/>
                                        </p:tgtEl>
                                      </p:cBhvr>
                                    </p:animEffect>
                                  </p:childTnLst>
                                </p:cTn>
                              </p:par>
                              <p:par>
                                <p:cTn id="11" presetID="22" presetClass="entr" presetSubtype="8"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101"/>
                                        </p:tgtEl>
                                        <p:attrNameLst>
                                          <p:attrName>style.visibility</p:attrName>
                                        </p:attrNameLst>
                                      </p:cBhvr>
                                      <p:to>
                                        <p:strVal val="visible"/>
                                      </p:to>
                                    </p:set>
                                    <p:anim calcmode="lin" valueType="num">
                                      <p:cBhvr additive="base">
                                        <p:cTn id="18" dur="500" fill="hold"/>
                                        <p:tgtEl>
                                          <p:spTgt spid="4101"/>
                                        </p:tgtEl>
                                        <p:attrNameLst>
                                          <p:attrName>ppt_x</p:attrName>
                                        </p:attrNameLst>
                                      </p:cBhvr>
                                      <p:tavLst>
                                        <p:tav tm="0">
                                          <p:val>
                                            <p:strVal val="#ppt_x"/>
                                          </p:val>
                                        </p:tav>
                                        <p:tav tm="100000">
                                          <p:val>
                                            <p:strVal val="#ppt_x"/>
                                          </p:val>
                                        </p:tav>
                                      </p:tavLst>
                                    </p:anim>
                                    <p:anim calcmode="lin" valueType="num">
                                      <p:cBhvr additive="base">
                                        <p:cTn id="19" dur="500" fill="hold"/>
                                        <p:tgtEl>
                                          <p:spTgt spid="4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65" grpId="0" animBg="1"/>
      <p:bldP spid="410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标题 82945"/>
          <p:cNvSpPr>
            <a:spLocks noGrp="1"/>
          </p:cNvSpPr>
          <p:nvPr>
            <p:ph type="title"/>
          </p:nvPr>
        </p:nvSpPr>
        <p:spPr/>
        <p:txBody>
          <a:bodyPr anchor="ctr"/>
          <a:p>
            <a:endParaRPr lang="zh-CN" altLang="en-US" dirty="0"/>
          </a:p>
        </p:txBody>
      </p:sp>
      <p:pic>
        <p:nvPicPr>
          <p:cNvPr id="82948" name="文本占位符 82947" descr="QQ截图20121025104218"/>
          <p:cNvPicPr>
            <a:picLocks noChangeAspect="1"/>
          </p:cNvPicPr>
          <p:nvPr>
            <p:ph type="body" idx="1"/>
          </p:nvPr>
        </p:nvPicPr>
        <p:blipFill>
          <a:blip r:embed="rId1"/>
          <a:stretch>
            <a:fillRect/>
          </a:stretch>
        </p:blipFill>
        <p:spPr>
          <a:xfrm>
            <a:off x="1552575" y="5715"/>
            <a:ext cx="9680575" cy="6847205"/>
          </a:xfrm>
        </p:spPr>
      </p:pic>
    </p:spTree>
  </p:cSld>
  <p:clrMapOvr>
    <a:masterClrMapping/>
  </p:clrMapOvr>
  <p:transition>
    <p:sndAc>
      <p:stSnd>
        <p:snd r:embed="rId2" name="chimes.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矩形 81921"/>
          <p:cNvSpPr/>
          <p:nvPr/>
        </p:nvSpPr>
        <p:spPr>
          <a:xfrm>
            <a:off x="3648075" y="908050"/>
            <a:ext cx="3400425" cy="521970"/>
          </a:xfrm>
          <a:prstGeom prst="rect">
            <a:avLst/>
          </a:prstGeom>
          <a:noFill/>
          <a:ln w="9525">
            <a:noFill/>
          </a:ln>
        </p:spPr>
        <p:txBody>
          <a:bodyPr wrap="none" anchor="t">
            <a:spAutoFit/>
          </a:bodyPr>
          <a:p>
            <a:r>
              <a:rPr lang="zh-CN" altLang="en-US" sz="2800" b="1" dirty="0">
                <a:latin typeface="Arial" panose="020B0604020202020204" pitchFamily="34" charset="0"/>
              </a:rPr>
              <a:t>一个计算机硬件系统</a:t>
            </a:r>
            <a:endParaRPr lang="zh-CN" altLang="en-US" sz="2800" b="1" dirty="0">
              <a:latin typeface="Arial" panose="020B0604020202020204" pitchFamily="34" charset="0"/>
            </a:endParaRPr>
          </a:p>
        </p:txBody>
      </p:sp>
      <p:sp>
        <p:nvSpPr>
          <p:cNvPr id="81923" name="矩形 81922"/>
          <p:cNvSpPr/>
          <p:nvPr/>
        </p:nvSpPr>
        <p:spPr>
          <a:xfrm>
            <a:off x="2711450" y="2055813"/>
            <a:ext cx="1407160" cy="460375"/>
          </a:xfrm>
          <a:prstGeom prst="rect">
            <a:avLst/>
          </a:prstGeom>
          <a:noFill/>
          <a:ln w="9525">
            <a:noFill/>
          </a:ln>
        </p:spPr>
        <p:txBody>
          <a:bodyPr wrap="none" anchor="t">
            <a:spAutoFit/>
          </a:bodyPr>
          <a:p>
            <a:r>
              <a:rPr lang="zh-CN" altLang="en-US" sz="2400" b="1" dirty="0">
                <a:latin typeface="Arial" panose="020B0604020202020204" pitchFamily="34" charset="0"/>
              </a:rPr>
              <a:t>输入设备</a:t>
            </a:r>
            <a:endParaRPr lang="zh-CN" altLang="en-US" sz="2400" b="1" dirty="0">
              <a:latin typeface="Arial" panose="020B0604020202020204" pitchFamily="34" charset="0"/>
            </a:endParaRPr>
          </a:p>
        </p:txBody>
      </p:sp>
      <p:sp>
        <p:nvSpPr>
          <p:cNvPr id="81924" name="矩形 81923"/>
          <p:cNvSpPr/>
          <p:nvPr/>
        </p:nvSpPr>
        <p:spPr>
          <a:xfrm>
            <a:off x="2711450" y="2871788"/>
            <a:ext cx="1407160" cy="460375"/>
          </a:xfrm>
          <a:prstGeom prst="rect">
            <a:avLst/>
          </a:prstGeom>
          <a:noFill/>
          <a:ln w="9525">
            <a:noFill/>
          </a:ln>
        </p:spPr>
        <p:txBody>
          <a:bodyPr wrap="none" anchor="t">
            <a:spAutoFit/>
          </a:bodyPr>
          <a:p>
            <a:r>
              <a:rPr lang="zh-CN" altLang="en-US" sz="2400" b="1" dirty="0">
                <a:latin typeface="Arial" panose="020B0604020202020204" pitchFamily="34" charset="0"/>
              </a:rPr>
              <a:t>输出设备</a:t>
            </a:r>
            <a:endParaRPr lang="zh-CN" altLang="en-US" sz="2400" b="1" dirty="0">
              <a:latin typeface="Arial" panose="020B0604020202020204" pitchFamily="34" charset="0"/>
            </a:endParaRPr>
          </a:p>
        </p:txBody>
      </p:sp>
      <p:sp>
        <p:nvSpPr>
          <p:cNvPr id="81925" name="矩形 81924"/>
          <p:cNvSpPr/>
          <p:nvPr/>
        </p:nvSpPr>
        <p:spPr>
          <a:xfrm>
            <a:off x="2782888" y="3789363"/>
            <a:ext cx="1101090" cy="460375"/>
          </a:xfrm>
          <a:prstGeom prst="rect">
            <a:avLst/>
          </a:prstGeom>
          <a:noFill/>
          <a:ln w="9525">
            <a:noFill/>
          </a:ln>
        </p:spPr>
        <p:txBody>
          <a:bodyPr wrap="none" anchor="t">
            <a:spAutoFit/>
          </a:bodyPr>
          <a:p>
            <a:r>
              <a:rPr lang="zh-CN" altLang="en-US" sz="2400" b="1" dirty="0">
                <a:latin typeface="Arial" panose="020B0604020202020204" pitchFamily="34" charset="0"/>
              </a:rPr>
              <a:t>存储器</a:t>
            </a:r>
            <a:endParaRPr lang="zh-CN" altLang="en-US" sz="2400" b="1" dirty="0">
              <a:latin typeface="Arial" panose="020B0604020202020204" pitchFamily="34" charset="0"/>
            </a:endParaRPr>
          </a:p>
        </p:txBody>
      </p:sp>
      <p:sp>
        <p:nvSpPr>
          <p:cNvPr id="81926" name="矩形 81925"/>
          <p:cNvSpPr/>
          <p:nvPr/>
        </p:nvSpPr>
        <p:spPr>
          <a:xfrm>
            <a:off x="2782888" y="4652963"/>
            <a:ext cx="1101090" cy="460375"/>
          </a:xfrm>
          <a:prstGeom prst="rect">
            <a:avLst/>
          </a:prstGeom>
          <a:noFill/>
          <a:ln w="9525">
            <a:noFill/>
          </a:ln>
        </p:spPr>
        <p:txBody>
          <a:bodyPr wrap="none" anchor="t">
            <a:spAutoFit/>
          </a:bodyPr>
          <a:p>
            <a:r>
              <a:rPr lang="zh-CN" altLang="en-US" sz="2400" b="1" dirty="0">
                <a:latin typeface="Arial" panose="020B0604020202020204" pitchFamily="34" charset="0"/>
              </a:rPr>
              <a:t>运算器</a:t>
            </a:r>
            <a:endParaRPr lang="zh-CN" altLang="en-US" sz="2400" b="1" dirty="0">
              <a:latin typeface="Arial" panose="020B0604020202020204" pitchFamily="34" charset="0"/>
            </a:endParaRPr>
          </a:p>
        </p:txBody>
      </p:sp>
      <p:sp>
        <p:nvSpPr>
          <p:cNvPr id="81927" name="矩形 81926"/>
          <p:cNvSpPr/>
          <p:nvPr/>
        </p:nvSpPr>
        <p:spPr>
          <a:xfrm>
            <a:off x="2782888" y="5373688"/>
            <a:ext cx="1101090" cy="460375"/>
          </a:xfrm>
          <a:prstGeom prst="rect">
            <a:avLst/>
          </a:prstGeom>
          <a:noFill/>
          <a:ln w="9525">
            <a:noFill/>
          </a:ln>
        </p:spPr>
        <p:txBody>
          <a:bodyPr wrap="none" anchor="t">
            <a:spAutoFit/>
          </a:bodyPr>
          <a:p>
            <a:r>
              <a:rPr lang="zh-CN" altLang="en-US" sz="2400" b="1" dirty="0">
                <a:latin typeface="Arial" panose="020B0604020202020204" pitchFamily="34" charset="0"/>
              </a:rPr>
              <a:t>控制器</a:t>
            </a:r>
            <a:endParaRPr lang="zh-CN" altLang="en-US" sz="2400" b="1" dirty="0">
              <a:latin typeface="Arial" panose="020B0604020202020204" pitchFamily="34" charset="0"/>
            </a:endParaRPr>
          </a:p>
        </p:txBody>
      </p:sp>
      <p:sp>
        <p:nvSpPr>
          <p:cNvPr id="81928" name="矩形 81927"/>
          <p:cNvSpPr/>
          <p:nvPr/>
        </p:nvSpPr>
        <p:spPr>
          <a:xfrm>
            <a:off x="4511675" y="2132807"/>
            <a:ext cx="1625600" cy="368300"/>
          </a:xfrm>
          <a:prstGeom prst="rect">
            <a:avLst/>
          </a:prstGeom>
          <a:noFill/>
          <a:ln w="9525">
            <a:noFill/>
          </a:ln>
        </p:spPr>
        <p:txBody>
          <a:bodyPr wrap="none" anchor="ctr">
            <a:spAutoFit/>
          </a:bodyPr>
          <a:p>
            <a:r>
              <a:rPr lang="zh-CN" altLang="en-US" b="1" dirty="0">
                <a:latin typeface="Arial" panose="020B0604020202020204" pitchFamily="34" charset="0"/>
              </a:rPr>
              <a:t>键盘、鼠标等</a:t>
            </a:r>
            <a:r>
              <a:rPr lang="zh-CN" altLang="en-US" dirty="0">
                <a:latin typeface="Arial" panose="020B0604020202020204" pitchFamily="34" charset="0"/>
              </a:rPr>
              <a:t> </a:t>
            </a:r>
            <a:endParaRPr lang="zh-CN" altLang="en-US" dirty="0">
              <a:latin typeface="Arial" panose="020B0604020202020204" pitchFamily="34" charset="0"/>
            </a:endParaRPr>
          </a:p>
        </p:txBody>
      </p:sp>
      <p:sp>
        <p:nvSpPr>
          <p:cNvPr id="81929" name="矩形 81928"/>
          <p:cNvSpPr/>
          <p:nvPr/>
        </p:nvSpPr>
        <p:spPr>
          <a:xfrm>
            <a:off x="4511675" y="2923223"/>
            <a:ext cx="2033270" cy="398780"/>
          </a:xfrm>
          <a:prstGeom prst="rect">
            <a:avLst/>
          </a:prstGeom>
          <a:noFill/>
          <a:ln w="9525">
            <a:noFill/>
          </a:ln>
        </p:spPr>
        <p:txBody>
          <a:bodyPr wrap="none" anchor="ctr">
            <a:spAutoFit/>
          </a:bodyPr>
          <a:p>
            <a:r>
              <a:rPr lang="zh-CN" altLang="en-US" sz="2000" b="1" dirty="0">
                <a:latin typeface="Arial" panose="020B0604020202020204" pitchFamily="34" charset="0"/>
              </a:rPr>
              <a:t>显示器、音箱等</a:t>
            </a:r>
            <a:r>
              <a:rPr lang="zh-CN" altLang="en-US" dirty="0">
                <a:latin typeface="Arial" panose="020B0604020202020204" pitchFamily="34" charset="0"/>
              </a:rPr>
              <a:t> </a:t>
            </a:r>
            <a:endParaRPr lang="zh-CN" altLang="en-US" dirty="0">
              <a:latin typeface="Arial" panose="020B0604020202020204" pitchFamily="34" charset="0"/>
            </a:endParaRPr>
          </a:p>
        </p:txBody>
      </p:sp>
      <p:sp>
        <p:nvSpPr>
          <p:cNvPr id="81930" name="矩形 81929"/>
          <p:cNvSpPr/>
          <p:nvPr/>
        </p:nvSpPr>
        <p:spPr>
          <a:xfrm>
            <a:off x="7175500" y="2132807"/>
            <a:ext cx="3234690" cy="368300"/>
          </a:xfrm>
          <a:prstGeom prst="rect">
            <a:avLst/>
          </a:prstGeom>
          <a:noFill/>
          <a:ln w="9525">
            <a:noFill/>
          </a:ln>
        </p:spPr>
        <p:txBody>
          <a:bodyPr wrap="none" anchor="ctr">
            <a:spAutoFit/>
          </a:bodyPr>
          <a:p>
            <a:r>
              <a:rPr lang="zh-CN" altLang="en-US" b="1" dirty="0">
                <a:latin typeface="Arial" panose="020B0604020202020204" pitchFamily="34" charset="0"/>
              </a:rPr>
              <a:t>扫描仪、数码相机甚至影碟机 </a:t>
            </a:r>
            <a:endParaRPr lang="zh-CN" altLang="en-US" b="1" dirty="0">
              <a:latin typeface="Arial" panose="020B0604020202020204" pitchFamily="34" charset="0"/>
            </a:endParaRPr>
          </a:p>
        </p:txBody>
      </p:sp>
      <p:sp>
        <p:nvSpPr>
          <p:cNvPr id="81931" name="矩形 81930"/>
          <p:cNvSpPr/>
          <p:nvPr/>
        </p:nvSpPr>
        <p:spPr>
          <a:xfrm>
            <a:off x="7319963" y="2923382"/>
            <a:ext cx="1625600" cy="368300"/>
          </a:xfrm>
          <a:prstGeom prst="rect">
            <a:avLst/>
          </a:prstGeom>
          <a:noFill/>
          <a:ln w="9525">
            <a:noFill/>
          </a:ln>
        </p:spPr>
        <p:txBody>
          <a:bodyPr wrap="none" anchor="ctr">
            <a:spAutoFit/>
          </a:bodyPr>
          <a:p>
            <a:r>
              <a:rPr lang="zh-CN" altLang="en-US" b="1" dirty="0">
                <a:latin typeface="Arial" panose="020B0604020202020204" pitchFamily="34" charset="0"/>
              </a:rPr>
              <a:t>各种打印机等</a:t>
            </a:r>
            <a:r>
              <a:rPr lang="zh-CN" altLang="en-US" dirty="0">
                <a:latin typeface="Arial" panose="020B0604020202020204" pitchFamily="34" charset="0"/>
              </a:rPr>
              <a:t> </a:t>
            </a:r>
            <a:endParaRPr lang="zh-CN" altLang="en-US" dirty="0">
              <a:latin typeface="Arial" panose="020B0604020202020204" pitchFamily="34" charset="0"/>
            </a:endParaRPr>
          </a:p>
        </p:txBody>
      </p:sp>
      <p:sp>
        <p:nvSpPr>
          <p:cNvPr id="81932" name="矩形 81931"/>
          <p:cNvSpPr/>
          <p:nvPr/>
        </p:nvSpPr>
        <p:spPr>
          <a:xfrm>
            <a:off x="5448300" y="4075907"/>
            <a:ext cx="2315210" cy="368300"/>
          </a:xfrm>
          <a:prstGeom prst="rect">
            <a:avLst/>
          </a:prstGeom>
          <a:noFill/>
          <a:ln w="9525">
            <a:noFill/>
          </a:ln>
        </p:spPr>
        <p:txBody>
          <a:bodyPr wrap="none" anchor="ctr">
            <a:spAutoFit/>
          </a:bodyPr>
          <a:p>
            <a:r>
              <a:rPr lang="zh-CN" altLang="en-US" b="1" dirty="0">
                <a:latin typeface="Arial" panose="020B0604020202020204" pitchFamily="34" charset="0"/>
              </a:rPr>
              <a:t>硬盘、软盘和光盘等</a:t>
            </a:r>
            <a:r>
              <a:rPr lang="zh-CN" altLang="en-US" dirty="0">
                <a:latin typeface="Arial" panose="020B0604020202020204" pitchFamily="34" charset="0"/>
              </a:rPr>
              <a:t> </a:t>
            </a:r>
            <a:endParaRPr lang="zh-CN" altLang="en-US" dirty="0">
              <a:latin typeface="Arial" panose="020B0604020202020204" pitchFamily="34" charset="0"/>
            </a:endParaRPr>
          </a:p>
        </p:txBody>
      </p:sp>
      <p:sp>
        <p:nvSpPr>
          <p:cNvPr id="81933" name="矩形 81932"/>
          <p:cNvSpPr/>
          <p:nvPr/>
        </p:nvSpPr>
        <p:spPr>
          <a:xfrm>
            <a:off x="4367213" y="3644900"/>
            <a:ext cx="642620" cy="368300"/>
          </a:xfrm>
          <a:prstGeom prst="rect">
            <a:avLst/>
          </a:prstGeom>
          <a:noFill/>
          <a:ln w="9525">
            <a:noFill/>
          </a:ln>
        </p:spPr>
        <p:txBody>
          <a:bodyPr wrap="none" anchor="t">
            <a:spAutoFit/>
          </a:bodyPr>
          <a:p>
            <a:r>
              <a:rPr lang="zh-CN" altLang="en-US" b="1" dirty="0">
                <a:latin typeface="Arial" panose="020B0604020202020204" pitchFamily="34" charset="0"/>
              </a:rPr>
              <a:t>内存</a:t>
            </a:r>
            <a:endParaRPr lang="zh-CN" altLang="en-US" b="1" dirty="0">
              <a:latin typeface="Arial" panose="020B0604020202020204" pitchFamily="34" charset="0"/>
            </a:endParaRPr>
          </a:p>
        </p:txBody>
      </p:sp>
      <p:sp>
        <p:nvSpPr>
          <p:cNvPr id="81934" name="矩形 81933"/>
          <p:cNvSpPr/>
          <p:nvPr/>
        </p:nvSpPr>
        <p:spPr>
          <a:xfrm>
            <a:off x="4367213" y="4076700"/>
            <a:ext cx="642620" cy="368300"/>
          </a:xfrm>
          <a:prstGeom prst="rect">
            <a:avLst/>
          </a:prstGeom>
          <a:noFill/>
          <a:ln w="9525">
            <a:noFill/>
          </a:ln>
        </p:spPr>
        <p:txBody>
          <a:bodyPr wrap="none" anchor="t">
            <a:spAutoFit/>
          </a:bodyPr>
          <a:p>
            <a:r>
              <a:rPr lang="zh-CN" altLang="en-US" b="1" dirty="0">
                <a:latin typeface="Arial" panose="020B0604020202020204" pitchFamily="34" charset="0"/>
              </a:rPr>
              <a:t>外存</a:t>
            </a:r>
            <a:endParaRPr lang="zh-CN" altLang="en-US" b="1" dirty="0">
              <a:latin typeface="Arial" panose="020B0604020202020204" pitchFamily="34" charset="0"/>
            </a:endParaRPr>
          </a:p>
        </p:txBody>
      </p:sp>
      <p:sp>
        <p:nvSpPr>
          <p:cNvPr id="81935" name="矩形 81934"/>
          <p:cNvSpPr/>
          <p:nvPr/>
        </p:nvSpPr>
        <p:spPr>
          <a:xfrm>
            <a:off x="5448300" y="3644900"/>
            <a:ext cx="872490" cy="368300"/>
          </a:xfrm>
          <a:prstGeom prst="rect">
            <a:avLst/>
          </a:prstGeom>
          <a:noFill/>
          <a:ln w="9525">
            <a:noFill/>
          </a:ln>
        </p:spPr>
        <p:txBody>
          <a:bodyPr wrap="none" anchor="t">
            <a:spAutoFit/>
          </a:bodyPr>
          <a:p>
            <a:r>
              <a:rPr lang="zh-CN" altLang="en-US" b="1" dirty="0">
                <a:latin typeface="Arial" panose="020B0604020202020204" pitchFamily="34" charset="0"/>
              </a:rPr>
              <a:t>内存条</a:t>
            </a:r>
            <a:endParaRPr lang="zh-CN" altLang="en-US" b="1" dirty="0">
              <a:latin typeface="Arial" panose="020B0604020202020204" pitchFamily="34" charset="0"/>
            </a:endParaRPr>
          </a:p>
        </p:txBody>
      </p:sp>
      <p:sp>
        <p:nvSpPr>
          <p:cNvPr id="81936" name="直接连接符 81935"/>
          <p:cNvSpPr/>
          <p:nvPr/>
        </p:nvSpPr>
        <p:spPr>
          <a:xfrm>
            <a:off x="5016500" y="3860800"/>
            <a:ext cx="360363" cy="0"/>
          </a:xfrm>
          <a:prstGeom prst="line">
            <a:avLst/>
          </a:prstGeom>
          <a:ln w="9525" cap="flat" cmpd="sng">
            <a:solidFill>
              <a:srgbClr val="66FFFF"/>
            </a:solidFill>
            <a:prstDash val="solid"/>
            <a:headEnd type="none" w="med" len="med"/>
            <a:tailEnd type="none" w="med" len="med"/>
          </a:ln>
        </p:spPr>
      </p:sp>
      <p:sp>
        <p:nvSpPr>
          <p:cNvPr id="81937" name="直接连接符 81936"/>
          <p:cNvSpPr/>
          <p:nvPr/>
        </p:nvSpPr>
        <p:spPr>
          <a:xfrm>
            <a:off x="5016500" y="4292600"/>
            <a:ext cx="358775" cy="0"/>
          </a:xfrm>
          <a:prstGeom prst="line">
            <a:avLst/>
          </a:prstGeom>
          <a:ln w="9525" cap="flat" cmpd="sng">
            <a:solidFill>
              <a:srgbClr val="66FFFF"/>
            </a:solidFill>
            <a:prstDash val="solid"/>
            <a:headEnd type="none" w="med" len="med"/>
            <a:tailEnd type="none" w="med" len="med"/>
          </a:ln>
        </p:spPr>
      </p:sp>
      <p:sp>
        <p:nvSpPr>
          <p:cNvPr id="81938" name="右大括号 81937"/>
          <p:cNvSpPr/>
          <p:nvPr/>
        </p:nvSpPr>
        <p:spPr>
          <a:xfrm>
            <a:off x="4008438" y="4941888"/>
            <a:ext cx="215900" cy="649287"/>
          </a:xfrm>
          <a:prstGeom prst="rightBrace">
            <a:avLst>
              <a:gd name="adj1" fmla="val 25061"/>
              <a:gd name="adj2" fmla="val 50000"/>
            </a:avLst>
          </a:prstGeom>
          <a:noFill/>
          <a:ln w="9525" cap="flat" cmpd="sng">
            <a:solidFill>
              <a:srgbClr val="66FFFF"/>
            </a:solidFill>
            <a:prstDash val="solid"/>
            <a:headEnd type="none" w="med" len="med"/>
            <a:tailEnd type="none" w="med" len="med"/>
          </a:ln>
        </p:spPr>
        <p:txBody>
          <a:bodyPr/>
          <a:p>
            <a:endParaRPr lang="zh-CN" altLang="en-US"/>
          </a:p>
        </p:txBody>
      </p:sp>
      <p:sp>
        <p:nvSpPr>
          <p:cNvPr id="81939" name="左大括号 81938"/>
          <p:cNvSpPr/>
          <p:nvPr/>
        </p:nvSpPr>
        <p:spPr>
          <a:xfrm>
            <a:off x="4079875" y="3789363"/>
            <a:ext cx="215900" cy="503237"/>
          </a:xfrm>
          <a:prstGeom prst="leftBrace">
            <a:avLst>
              <a:gd name="adj1" fmla="val 19424"/>
              <a:gd name="adj2" fmla="val 50000"/>
            </a:avLst>
          </a:prstGeom>
          <a:noFill/>
          <a:ln w="9525" cap="flat" cmpd="sng">
            <a:solidFill>
              <a:srgbClr val="66FFFF"/>
            </a:solidFill>
            <a:prstDash val="solid"/>
            <a:headEnd type="none" w="med" len="med"/>
            <a:tailEnd type="none" w="med" len="med"/>
          </a:ln>
        </p:spPr>
        <p:txBody>
          <a:bodyPr/>
          <a:p>
            <a:endParaRPr lang="zh-CN" altLang="en-US"/>
          </a:p>
        </p:txBody>
      </p:sp>
      <p:sp>
        <p:nvSpPr>
          <p:cNvPr id="81940" name="文本框 81939"/>
          <p:cNvSpPr txBox="1"/>
          <p:nvPr/>
        </p:nvSpPr>
        <p:spPr>
          <a:xfrm>
            <a:off x="4635500" y="5105400"/>
            <a:ext cx="2030730" cy="368300"/>
          </a:xfrm>
          <a:prstGeom prst="rect">
            <a:avLst/>
          </a:prstGeom>
          <a:noFill/>
          <a:ln w="9525">
            <a:noFill/>
          </a:ln>
        </p:spPr>
        <p:txBody>
          <a:bodyPr wrap="none" anchor="t">
            <a:spAutoFit/>
          </a:bodyPr>
          <a:p>
            <a:r>
              <a:rPr lang="zh-CN" altLang="en-US" b="1" dirty="0">
                <a:latin typeface="Arial" panose="020B0604020202020204" pitchFamily="34" charset="0"/>
              </a:rPr>
              <a:t>中央处理器 </a:t>
            </a:r>
            <a:r>
              <a:rPr lang="en-US" altLang="zh-CN" b="1">
                <a:latin typeface="Arial" panose="020B0604020202020204" pitchFamily="34" charset="0"/>
              </a:rPr>
              <a:t>(CPU)</a:t>
            </a:r>
            <a:endParaRPr lang="en-US" altLang="zh-CN" b="1">
              <a:latin typeface="Arial" panose="020B0604020202020204" pitchFamily="34" charset="0"/>
            </a:endParaRPr>
          </a:p>
        </p:txBody>
      </p:sp>
    </p:spTree>
  </p:cSld>
  <p:clrMapOvr>
    <a:masterClrMapping/>
  </p:clrMapOvr>
  <p:transition>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1923"/>
                                        </p:tgtEl>
                                        <p:attrNameLst>
                                          <p:attrName>style.visibility</p:attrName>
                                        </p:attrNameLst>
                                      </p:cBhvr>
                                      <p:to>
                                        <p:strVal val="visible"/>
                                      </p:to>
                                    </p:set>
                                    <p:anim calcmode="lin" valueType="num">
                                      <p:cBhvr additive="base">
                                        <p:cTn id="7" dur="500" fill="hold"/>
                                        <p:tgtEl>
                                          <p:spTgt spid="81923"/>
                                        </p:tgtEl>
                                        <p:attrNameLst>
                                          <p:attrName>ppt_x</p:attrName>
                                        </p:attrNameLst>
                                      </p:cBhvr>
                                      <p:tavLst>
                                        <p:tav tm="0">
                                          <p:val>
                                            <p:strVal val="1+#ppt_w/2"/>
                                          </p:val>
                                        </p:tav>
                                        <p:tav tm="100000">
                                          <p:val>
                                            <p:strVal val="#ppt_x"/>
                                          </p:val>
                                        </p:tav>
                                      </p:tavLst>
                                    </p:anim>
                                    <p:anim calcmode="lin" valueType="num">
                                      <p:cBhvr additive="base">
                                        <p:cTn id="8" dur="500" fill="hold"/>
                                        <p:tgtEl>
                                          <p:spTgt spid="819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81924"/>
                                        </p:tgtEl>
                                        <p:attrNameLst>
                                          <p:attrName>style.visibility</p:attrName>
                                        </p:attrNameLst>
                                      </p:cBhvr>
                                      <p:to>
                                        <p:strVal val="visible"/>
                                      </p:to>
                                    </p:set>
                                    <p:anim calcmode="lin" valueType="num">
                                      <p:cBhvr additive="base">
                                        <p:cTn id="12" dur="500" fill="hold"/>
                                        <p:tgtEl>
                                          <p:spTgt spid="81924"/>
                                        </p:tgtEl>
                                        <p:attrNameLst>
                                          <p:attrName>ppt_x</p:attrName>
                                        </p:attrNameLst>
                                      </p:cBhvr>
                                      <p:tavLst>
                                        <p:tav tm="0">
                                          <p:val>
                                            <p:strVal val="1+#ppt_w/2"/>
                                          </p:val>
                                        </p:tav>
                                        <p:tav tm="100000">
                                          <p:val>
                                            <p:strVal val="#ppt_x"/>
                                          </p:val>
                                        </p:tav>
                                      </p:tavLst>
                                    </p:anim>
                                    <p:anim calcmode="lin" valueType="num">
                                      <p:cBhvr additive="base">
                                        <p:cTn id="13" dur="500" fill="hold"/>
                                        <p:tgtEl>
                                          <p:spTgt spid="8192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81925"/>
                                        </p:tgtEl>
                                        <p:attrNameLst>
                                          <p:attrName>style.visibility</p:attrName>
                                        </p:attrNameLst>
                                      </p:cBhvr>
                                      <p:to>
                                        <p:strVal val="visible"/>
                                      </p:to>
                                    </p:set>
                                    <p:anim calcmode="lin" valueType="num">
                                      <p:cBhvr additive="base">
                                        <p:cTn id="17" dur="500" fill="hold"/>
                                        <p:tgtEl>
                                          <p:spTgt spid="81925"/>
                                        </p:tgtEl>
                                        <p:attrNameLst>
                                          <p:attrName>ppt_x</p:attrName>
                                        </p:attrNameLst>
                                      </p:cBhvr>
                                      <p:tavLst>
                                        <p:tav tm="0">
                                          <p:val>
                                            <p:strVal val="1+#ppt_w/2"/>
                                          </p:val>
                                        </p:tav>
                                        <p:tav tm="100000">
                                          <p:val>
                                            <p:strVal val="#ppt_x"/>
                                          </p:val>
                                        </p:tav>
                                      </p:tavLst>
                                    </p:anim>
                                    <p:anim calcmode="lin" valueType="num">
                                      <p:cBhvr additive="base">
                                        <p:cTn id="18" dur="500" fill="hold"/>
                                        <p:tgtEl>
                                          <p:spTgt spid="81925"/>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81926"/>
                                        </p:tgtEl>
                                        <p:attrNameLst>
                                          <p:attrName>style.visibility</p:attrName>
                                        </p:attrNameLst>
                                      </p:cBhvr>
                                      <p:to>
                                        <p:strVal val="visible"/>
                                      </p:to>
                                    </p:set>
                                    <p:anim calcmode="lin" valueType="num">
                                      <p:cBhvr additive="base">
                                        <p:cTn id="22" dur="500" fill="hold"/>
                                        <p:tgtEl>
                                          <p:spTgt spid="81926"/>
                                        </p:tgtEl>
                                        <p:attrNameLst>
                                          <p:attrName>ppt_x</p:attrName>
                                        </p:attrNameLst>
                                      </p:cBhvr>
                                      <p:tavLst>
                                        <p:tav tm="0">
                                          <p:val>
                                            <p:strVal val="1+#ppt_w/2"/>
                                          </p:val>
                                        </p:tav>
                                        <p:tav tm="100000">
                                          <p:val>
                                            <p:strVal val="#ppt_x"/>
                                          </p:val>
                                        </p:tav>
                                      </p:tavLst>
                                    </p:anim>
                                    <p:anim calcmode="lin" valueType="num">
                                      <p:cBhvr additive="base">
                                        <p:cTn id="23" dur="500" fill="hold"/>
                                        <p:tgtEl>
                                          <p:spTgt spid="81926"/>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81927"/>
                                        </p:tgtEl>
                                        <p:attrNameLst>
                                          <p:attrName>style.visibility</p:attrName>
                                        </p:attrNameLst>
                                      </p:cBhvr>
                                      <p:to>
                                        <p:strVal val="visible"/>
                                      </p:to>
                                    </p:set>
                                    <p:anim calcmode="lin" valueType="num">
                                      <p:cBhvr additive="base">
                                        <p:cTn id="27" dur="1000" fill="hold"/>
                                        <p:tgtEl>
                                          <p:spTgt spid="81927"/>
                                        </p:tgtEl>
                                        <p:attrNameLst>
                                          <p:attrName>ppt_x</p:attrName>
                                        </p:attrNameLst>
                                      </p:cBhvr>
                                      <p:tavLst>
                                        <p:tav tm="0">
                                          <p:val>
                                            <p:strVal val="1+#ppt_w/2"/>
                                          </p:val>
                                        </p:tav>
                                        <p:tav tm="100000">
                                          <p:val>
                                            <p:strVal val="#ppt_x"/>
                                          </p:val>
                                        </p:tav>
                                      </p:tavLst>
                                    </p:anim>
                                    <p:anim calcmode="lin" valueType="num">
                                      <p:cBhvr additive="base">
                                        <p:cTn id="28" dur="1000" fill="hold"/>
                                        <p:tgtEl>
                                          <p:spTgt spid="81927"/>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3" fill="hold" grpId="0" nodeType="clickEffect">
                                  <p:stCondLst>
                                    <p:cond delay="0"/>
                                  </p:stCondLst>
                                  <p:childTnLst>
                                    <p:set>
                                      <p:cBhvr>
                                        <p:cTn id="32" dur="1" fill="hold">
                                          <p:stCondLst>
                                            <p:cond delay="0"/>
                                          </p:stCondLst>
                                        </p:cTn>
                                        <p:tgtEl>
                                          <p:spTgt spid="81928"/>
                                        </p:tgtEl>
                                        <p:attrNameLst>
                                          <p:attrName>style.visibility</p:attrName>
                                        </p:attrNameLst>
                                      </p:cBhvr>
                                      <p:to>
                                        <p:strVal val="visible"/>
                                      </p:to>
                                    </p:set>
                                    <p:anim calcmode="lin" valueType="num">
                                      <p:cBhvr additive="base">
                                        <p:cTn id="33" dur="500" fill="hold"/>
                                        <p:tgtEl>
                                          <p:spTgt spid="81928"/>
                                        </p:tgtEl>
                                        <p:attrNameLst>
                                          <p:attrName>ppt_x</p:attrName>
                                        </p:attrNameLst>
                                      </p:cBhvr>
                                      <p:tavLst>
                                        <p:tav tm="0">
                                          <p:val>
                                            <p:strVal val="1+#ppt_w/2"/>
                                          </p:val>
                                        </p:tav>
                                        <p:tav tm="100000">
                                          <p:val>
                                            <p:strVal val="#ppt_x"/>
                                          </p:val>
                                        </p:tav>
                                      </p:tavLst>
                                    </p:anim>
                                    <p:anim calcmode="lin" valueType="num">
                                      <p:cBhvr additive="base">
                                        <p:cTn id="34" dur="500" fill="hold"/>
                                        <p:tgtEl>
                                          <p:spTgt spid="81928"/>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81929"/>
                                        </p:tgtEl>
                                        <p:attrNameLst>
                                          <p:attrName>style.visibility</p:attrName>
                                        </p:attrNameLst>
                                      </p:cBhvr>
                                      <p:to>
                                        <p:strVal val="visible"/>
                                      </p:to>
                                    </p:set>
                                    <p:anim calcmode="lin" valueType="num">
                                      <p:cBhvr additive="base">
                                        <p:cTn id="39" dur="500" fill="hold"/>
                                        <p:tgtEl>
                                          <p:spTgt spid="81929"/>
                                        </p:tgtEl>
                                        <p:attrNameLst>
                                          <p:attrName>ppt_x</p:attrName>
                                        </p:attrNameLst>
                                      </p:cBhvr>
                                      <p:tavLst>
                                        <p:tav tm="0">
                                          <p:val>
                                            <p:strVal val="1+#ppt_w/2"/>
                                          </p:val>
                                        </p:tav>
                                        <p:tav tm="100000">
                                          <p:val>
                                            <p:strVal val="#ppt_x"/>
                                          </p:val>
                                        </p:tav>
                                      </p:tavLst>
                                    </p:anim>
                                    <p:anim calcmode="lin" valueType="num">
                                      <p:cBhvr additive="base">
                                        <p:cTn id="40" dur="500" fill="hold"/>
                                        <p:tgtEl>
                                          <p:spTgt spid="81929"/>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81930"/>
                                        </p:tgtEl>
                                        <p:attrNameLst>
                                          <p:attrName>style.visibility</p:attrName>
                                        </p:attrNameLst>
                                      </p:cBhvr>
                                      <p:to>
                                        <p:strVal val="visible"/>
                                      </p:to>
                                    </p:set>
                                    <p:animEffect transition="in" filter="blinds(horizontal)">
                                      <p:cBhvr>
                                        <p:cTn id="45" dur="500"/>
                                        <p:tgtEl>
                                          <p:spTgt spid="8193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5" fill="hold" grpId="0" nodeType="clickEffect">
                                  <p:stCondLst>
                                    <p:cond delay="0"/>
                                  </p:stCondLst>
                                  <p:childTnLst>
                                    <p:set>
                                      <p:cBhvr>
                                        <p:cTn id="49" dur="1" fill="hold">
                                          <p:stCondLst>
                                            <p:cond delay="0"/>
                                          </p:stCondLst>
                                        </p:cTn>
                                        <p:tgtEl>
                                          <p:spTgt spid="81931"/>
                                        </p:tgtEl>
                                        <p:attrNameLst>
                                          <p:attrName>style.visibility</p:attrName>
                                        </p:attrNameLst>
                                      </p:cBhvr>
                                      <p:to>
                                        <p:strVal val="visible"/>
                                      </p:to>
                                    </p:set>
                                    <p:animEffect transition="in" filter="blinds(vertical)">
                                      <p:cBhvr>
                                        <p:cTn id="50" dur="500"/>
                                        <p:tgtEl>
                                          <p:spTgt spid="81931"/>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81939"/>
                                        </p:tgtEl>
                                        <p:attrNameLst>
                                          <p:attrName>style.visibility</p:attrName>
                                        </p:attrNameLst>
                                      </p:cBhvr>
                                      <p:to>
                                        <p:strVal val="visible"/>
                                      </p:to>
                                    </p:set>
                                    <p:animEffect transition="in" filter="box(in)">
                                      <p:cBhvr>
                                        <p:cTn id="55" dur="500"/>
                                        <p:tgtEl>
                                          <p:spTgt spid="81939"/>
                                        </p:tgtEl>
                                      </p:cBhvr>
                                    </p:animEffect>
                                  </p:childTnLst>
                                </p:cTn>
                              </p:par>
                            </p:childTnLst>
                          </p:cTn>
                        </p:par>
                        <p:par>
                          <p:cTn id="56" fill="hold">
                            <p:stCondLst>
                              <p:cond delay="500"/>
                            </p:stCondLst>
                            <p:childTnLst>
                              <p:par>
                                <p:cTn id="57" presetID="4" presetClass="entr" presetSubtype="16" fill="hold" grpId="0" nodeType="afterEffect">
                                  <p:stCondLst>
                                    <p:cond delay="0"/>
                                  </p:stCondLst>
                                  <p:childTnLst>
                                    <p:set>
                                      <p:cBhvr>
                                        <p:cTn id="58" dur="1" fill="hold">
                                          <p:stCondLst>
                                            <p:cond delay="0"/>
                                          </p:stCondLst>
                                        </p:cTn>
                                        <p:tgtEl>
                                          <p:spTgt spid="81933"/>
                                        </p:tgtEl>
                                        <p:attrNameLst>
                                          <p:attrName>style.visibility</p:attrName>
                                        </p:attrNameLst>
                                      </p:cBhvr>
                                      <p:to>
                                        <p:strVal val="visible"/>
                                      </p:to>
                                    </p:set>
                                    <p:animEffect transition="in" filter="box(in)">
                                      <p:cBhvr>
                                        <p:cTn id="59" dur="500"/>
                                        <p:tgtEl>
                                          <p:spTgt spid="81933"/>
                                        </p:tgtEl>
                                      </p:cBhvr>
                                    </p:animEffect>
                                  </p:childTnLst>
                                </p:cTn>
                              </p:par>
                            </p:childTnLst>
                          </p:cTn>
                        </p:par>
                        <p:par>
                          <p:cTn id="60" fill="hold">
                            <p:stCondLst>
                              <p:cond delay="1000"/>
                            </p:stCondLst>
                            <p:childTnLst>
                              <p:par>
                                <p:cTn id="61" presetID="4" presetClass="entr" presetSubtype="16" fill="hold" grpId="0" nodeType="afterEffect">
                                  <p:stCondLst>
                                    <p:cond delay="0"/>
                                  </p:stCondLst>
                                  <p:childTnLst>
                                    <p:set>
                                      <p:cBhvr>
                                        <p:cTn id="62" dur="1" fill="hold">
                                          <p:stCondLst>
                                            <p:cond delay="0"/>
                                          </p:stCondLst>
                                        </p:cTn>
                                        <p:tgtEl>
                                          <p:spTgt spid="81934"/>
                                        </p:tgtEl>
                                        <p:attrNameLst>
                                          <p:attrName>style.visibility</p:attrName>
                                        </p:attrNameLst>
                                      </p:cBhvr>
                                      <p:to>
                                        <p:strVal val="visible"/>
                                      </p:to>
                                    </p:set>
                                    <p:animEffect transition="in" filter="box(in)">
                                      <p:cBhvr>
                                        <p:cTn id="63" dur="500"/>
                                        <p:tgtEl>
                                          <p:spTgt spid="81934"/>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nodeType="clickEffect">
                                  <p:stCondLst>
                                    <p:cond delay="0"/>
                                  </p:stCondLst>
                                  <p:childTnLst>
                                    <p:set>
                                      <p:cBhvr>
                                        <p:cTn id="67" dur="1" fill="hold">
                                          <p:stCondLst>
                                            <p:cond delay="0"/>
                                          </p:stCondLst>
                                        </p:cTn>
                                        <p:tgtEl>
                                          <p:spTgt spid="81936"/>
                                        </p:tgtEl>
                                        <p:attrNameLst>
                                          <p:attrName>style.visibility</p:attrName>
                                        </p:attrNameLst>
                                      </p:cBhvr>
                                      <p:to>
                                        <p:strVal val="visible"/>
                                      </p:to>
                                    </p:set>
                                    <p:animEffect transition="in" filter="box(in)">
                                      <p:cBhvr>
                                        <p:cTn id="68" dur="500"/>
                                        <p:tgtEl>
                                          <p:spTgt spid="81936"/>
                                        </p:tgtEl>
                                      </p:cBhvr>
                                    </p:animEffect>
                                  </p:childTnLst>
                                </p:cTn>
                              </p:par>
                            </p:childTnLst>
                          </p:cTn>
                        </p:par>
                        <p:par>
                          <p:cTn id="69" fill="hold">
                            <p:stCondLst>
                              <p:cond delay="500"/>
                            </p:stCondLst>
                            <p:childTnLst>
                              <p:par>
                                <p:cTn id="70" presetID="4" presetClass="entr" presetSubtype="32" fill="hold" grpId="0" nodeType="afterEffect">
                                  <p:stCondLst>
                                    <p:cond delay="0"/>
                                  </p:stCondLst>
                                  <p:childTnLst>
                                    <p:set>
                                      <p:cBhvr>
                                        <p:cTn id="71" dur="1" fill="hold">
                                          <p:stCondLst>
                                            <p:cond delay="0"/>
                                          </p:stCondLst>
                                        </p:cTn>
                                        <p:tgtEl>
                                          <p:spTgt spid="81935"/>
                                        </p:tgtEl>
                                        <p:attrNameLst>
                                          <p:attrName>style.visibility</p:attrName>
                                        </p:attrNameLst>
                                      </p:cBhvr>
                                      <p:to>
                                        <p:strVal val="visible"/>
                                      </p:to>
                                    </p:set>
                                    <p:animEffect transition="in" filter="box(out)">
                                      <p:cBhvr>
                                        <p:cTn id="72" dur="500"/>
                                        <p:tgtEl>
                                          <p:spTgt spid="81935"/>
                                        </p:tgtEl>
                                      </p:cBhvr>
                                    </p:animEffect>
                                  </p:childTnLst>
                                </p:cTn>
                              </p:par>
                            </p:childTnLst>
                          </p:cTn>
                        </p:par>
                        <p:par>
                          <p:cTn id="73" fill="hold">
                            <p:stCondLst>
                              <p:cond delay="1000"/>
                            </p:stCondLst>
                            <p:childTnLst>
                              <p:par>
                                <p:cTn id="74" presetID="4" presetClass="entr" presetSubtype="16" fill="hold" nodeType="afterEffect">
                                  <p:stCondLst>
                                    <p:cond delay="500"/>
                                  </p:stCondLst>
                                  <p:childTnLst>
                                    <p:set>
                                      <p:cBhvr>
                                        <p:cTn id="75" dur="1" fill="hold">
                                          <p:stCondLst>
                                            <p:cond delay="0"/>
                                          </p:stCondLst>
                                        </p:cTn>
                                        <p:tgtEl>
                                          <p:spTgt spid="81937"/>
                                        </p:tgtEl>
                                        <p:attrNameLst>
                                          <p:attrName>style.visibility</p:attrName>
                                        </p:attrNameLst>
                                      </p:cBhvr>
                                      <p:to>
                                        <p:strVal val="visible"/>
                                      </p:to>
                                    </p:set>
                                    <p:animEffect transition="in" filter="box(in)">
                                      <p:cBhvr>
                                        <p:cTn id="76" dur="500"/>
                                        <p:tgtEl>
                                          <p:spTgt spid="81937"/>
                                        </p:tgtEl>
                                      </p:cBhvr>
                                    </p:animEffect>
                                  </p:childTnLst>
                                </p:cTn>
                              </p:par>
                            </p:childTnLst>
                          </p:cTn>
                        </p:par>
                        <p:par>
                          <p:cTn id="77" fill="hold">
                            <p:stCondLst>
                              <p:cond delay="2000"/>
                            </p:stCondLst>
                            <p:childTnLst>
                              <p:par>
                                <p:cTn id="78" presetID="18" presetClass="entr" presetSubtype="6" fill="hold" grpId="0" nodeType="afterEffect">
                                  <p:stCondLst>
                                    <p:cond delay="0"/>
                                  </p:stCondLst>
                                  <p:childTnLst>
                                    <p:set>
                                      <p:cBhvr>
                                        <p:cTn id="79" dur="1" fill="hold">
                                          <p:stCondLst>
                                            <p:cond delay="0"/>
                                          </p:stCondLst>
                                        </p:cTn>
                                        <p:tgtEl>
                                          <p:spTgt spid="81932"/>
                                        </p:tgtEl>
                                        <p:attrNameLst>
                                          <p:attrName>style.visibility</p:attrName>
                                        </p:attrNameLst>
                                      </p:cBhvr>
                                      <p:to>
                                        <p:strVal val="visible"/>
                                      </p:to>
                                    </p:set>
                                    <p:animEffect transition="in" filter="strips(downRight)">
                                      <p:cBhvr>
                                        <p:cTn id="80" dur="500"/>
                                        <p:tgtEl>
                                          <p:spTgt spid="81932"/>
                                        </p:tgtEl>
                                      </p:cBhvr>
                                    </p:animEffect>
                                  </p:childTnLst>
                                </p:cTn>
                              </p:par>
                            </p:childTnLst>
                          </p:cTn>
                        </p:par>
                      </p:childTnLst>
                    </p:cTn>
                  </p:par>
                  <p:par>
                    <p:cTn id="81" fill="hold">
                      <p:stCondLst>
                        <p:cond delay="indefinite"/>
                      </p:stCondLst>
                      <p:childTnLst>
                        <p:par>
                          <p:cTn id="82" fill="hold">
                            <p:stCondLst>
                              <p:cond delay="0"/>
                            </p:stCondLst>
                            <p:childTnLst>
                              <p:par>
                                <p:cTn id="83" presetID="4" presetClass="entr" presetSubtype="32" fill="hold" nodeType="clickEffect">
                                  <p:stCondLst>
                                    <p:cond delay="0"/>
                                  </p:stCondLst>
                                  <p:childTnLst>
                                    <p:set>
                                      <p:cBhvr>
                                        <p:cTn id="84" dur="1" fill="hold">
                                          <p:stCondLst>
                                            <p:cond delay="0"/>
                                          </p:stCondLst>
                                        </p:cTn>
                                        <p:tgtEl>
                                          <p:spTgt spid="81938"/>
                                        </p:tgtEl>
                                        <p:attrNameLst>
                                          <p:attrName>style.visibility</p:attrName>
                                        </p:attrNameLst>
                                      </p:cBhvr>
                                      <p:to>
                                        <p:strVal val="visible"/>
                                      </p:to>
                                    </p:set>
                                    <p:animEffect transition="in" filter="box(out)">
                                      <p:cBhvr>
                                        <p:cTn id="85" dur="500"/>
                                        <p:tgtEl>
                                          <p:spTgt spid="81938"/>
                                        </p:tgtEl>
                                      </p:cBhvr>
                                    </p:animEffect>
                                  </p:childTnLst>
                                </p:cTn>
                              </p:par>
                            </p:childTnLst>
                          </p:cTn>
                        </p:par>
                        <p:par>
                          <p:cTn id="86" fill="hold">
                            <p:stCondLst>
                              <p:cond delay="500"/>
                            </p:stCondLst>
                            <p:childTnLst>
                              <p:par>
                                <p:cTn id="87" presetID="8" presetClass="entr" presetSubtype="32" fill="hold" grpId="0" nodeType="afterEffect">
                                  <p:stCondLst>
                                    <p:cond delay="0"/>
                                  </p:stCondLst>
                                  <p:childTnLst>
                                    <p:set>
                                      <p:cBhvr>
                                        <p:cTn id="88" dur="1" fill="hold">
                                          <p:stCondLst>
                                            <p:cond delay="0"/>
                                          </p:stCondLst>
                                        </p:cTn>
                                        <p:tgtEl>
                                          <p:spTgt spid="81940"/>
                                        </p:tgtEl>
                                        <p:attrNameLst>
                                          <p:attrName>style.visibility</p:attrName>
                                        </p:attrNameLst>
                                      </p:cBhvr>
                                      <p:to>
                                        <p:strVal val="visible"/>
                                      </p:to>
                                    </p:set>
                                    <p:animEffect transition="in" filter="diamond(out)">
                                      <p:cBhvr>
                                        <p:cTn id="89" dur="500"/>
                                        <p:tgtEl>
                                          <p:spTgt spid="81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p:bldP spid="81924" grpId="0"/>
      <p:bldP spid="81925" grpId="0"/>
      <p:bldP spid="81926" grpId="0"/>
      <p:bldP spid="81927" grpId="0"/>
      <p:bldP spid="81928" grpId="0"/>
      <p:bldP spid="81929" grpId="0"/>
      <p:bldP spid="81930" grpId="0"/>
      <p:bldP spid="81931" grpId="0"/>
      <p:bldP spid="81932" grpId="0"/>
      <p:bldP spid="81933" grpId="0"/>
      <p:bldP spid="81934" grpId="0"/>
      <p:bldP spid="81935" grpId="0"/>
      <p:bldP spid="819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42" name="内容占位符 6" descr="24.jpg"/>
          <p:cNvPicPr>
            <a:picLocks noGrp="1" noChangeAspect="1"/>
          </p:cNvPicPr>
          <p:nvPr>
            <p:ph idx="1"/>
          </p:nvPr>
        </p:nvPicPr>
        <p:blipFill>
          <a:blip r:embed="rId1"/>
          <a:stretch>
            <a:fillRect/>
          </a:stretch>
        </p:blipFill>
        <p:spPr>
          <a:xfrm>
            <a:off x="2640013" y="692150"/>
            <a:ext cx="6911975" cy="5184775"/>
          </a:xfrm>
        </p:spPr>
      </p:pic>
      <p:sp>
        <p:nvSpPr>
          <p:cNvPr id="61443" name="灯片编号占位符 5"/>
          <p:cNvSpPr>
            <a:spLocks noGrp="1"/>
          </p:cNvSpPr>
          <p:nvPr>
            <p:ph/>
          </p:nvPr>
        </p:nvSpPr>
        <p:spPr>
          <a:xfrm>
            <a:off x="2166938" y="6286500"/>
            <a:ext cx="2133600" cy="365125"/>
          </a:xfrm>
          <a:prstGeom prst="rect">
            <a:avLst/>
          </a:prstGeom>
          <a:noFill/>
          <a:ln>
            <a:noFill/>
          </a:ln>
        </p:spPr>
        <p:txBody>
          <a:bodyPr/>
          <a:p>
            <a:fld id="{9A0DB2DC-4C9A-4742-B13C-FB6460FD3503}" type="slidenum">
              <a:rPr lang="zh-CN" altLang="en-US" dirty="0"/>
            </a:fld>
            <a:endParaRPr lang="zh-CN" altLang="en-US" dirty="0"/>
          </a:p>
        </p:txBody>
      </p:sp>
      <p:sp>
        <p:nvSpPr>
          <p:cNvPr id="61444" name="椭圆形标注 8"/>
          <p:cNvSpPr/>
          <p:nvPr/>
        </p:nvSpPr>
        <p:spPr>
          <a:xfrm>
            <a:off x="8040688" y="1412875"/>
            <a:ext cx="1223962" cy="792163"/>
          </a:xfrm>
          <a:prstGeom prst="wedgeEllipseCallout">
            <a:avLst>
              <a:gd name="adj1" fmla="val -19995"/>
              <a:gd name="adj2" fmla="val 65000"/>
            </a:avLst>
          </a:prstGeom>
          <a:solidFill>
            <a:schemeClr val="bg1"/>
          </a:solidFill>
          <a:ln w="25400" cap="flat" cmpd="sng">
            <a:solidFill>
              <a:srgbClr val="00B0F0"/>
            </a:solidFill>
            <a:prstDash val="solid"/>
            <a:miter/>
            <a:headEnd type="none" w="med" len="med"/>
            <a:tailEnd type="none" w="med" len="med"/>
          </a:ln>
        </p:spPr>
        <p:txBody>
          <a:bodyPr anchor="ctr"/>
          <a:p>
            <a:pPr algn="ctr"/>
            <a:r>
              <a:rPr lang="zh-CN" altLang="en-US" b="1" dirty="0">
                <a:solidFill>
                  <a:srgbClr val="FF0000"/>
                </a:solidFill>
                <a:latin typeface="宋体" panose="02010600030101010101" pitchFamily="2" charset="-122"/>
                <a:sym typeface="宋体" panose="02010600030101010101" pitchFamily="2" charset="-122"/>
              </a:rPr>
              <a:t>主机</a:t>
            </a:r>
            <a:endParaRPr lang="zh-CN" altLang="en-US" b="1" dirty="0">
              <a:solidFill>
                <a:srgbClr val="FF0000"/>
              </a:solidFill>
              <a:latin typeface="宋体" panose="02010600030101010101" pitchFamily="2" charset="-122"/>
              <a:sym typeface="宋体" panose="02010600030101010101" pitchFamily="2" charset="-122"/>
            </a:endParaRPr>
          </a:p>
        </p:txBody>
      </p:sp>
      <p:sp>
        <p:nvSpPr>
          <p:cNvPr id="61445" name="椭圆形标注 10"/>
          <p:cNvSpPr/>
          <p:nvPr/>
        </p:nvSpPr>
        <p:spPr>
          <a:xfrm>
            <a:off x="4943475" y="1052513"/>
            <a:ext cx="1512888" cy="792162"/>
          </a:xfrm>
          <a:prstGeom prst="wedgeEllipseCallout">
            <a:avLst>
              <a:gd name="adj1" fmla="val -29931"/>
              <a:gd name="adj2" fmla="val 84542"/>
            </a:avLst>
          </a:prstGeom>
          <a:solidFill>
            <a:schemeClr val="bg1"/>
          </a:solidFill>
          <a:ln w="25400" cap="flat" cmpd="sng">
            <a:solidFill>
              <a:srgbClr val="00B0F0"/>
            </a:solidFill>
            <a:prstDash val="solid"/>
            <a:miter/>
            <a:headEnd type="none" w="med" len="med"/>
            <a:tailEnd type="none" w="med" len="med"/>
          </a:ln>
        </p:spPr>
        <p:txBody>
          <a:bodyPr anchor="ctr"/>
          <a:p>
            <a:pPr algn="ctr"/>
            <a:r>
              <a:rPr lang="zh-CN" altLang="en-US" b="1" dirty="0">
                <a:solidFill>
                  <a:srgbClr val="FF0000"/>
                </a:solidFill>
                <a:latin typeface="宋体" panose="02010600030101010101" pitchFamily="2" charset="-122"/>
                <a:sym typeface="宋体" panose="02010600030101010101" pitchFamily="2" charset="-122"/>
              </a:rPr>
              <a:t>显示器</a:t>
            </a:r>
            <a:endParaRPr lang="zh-CN" altLang="en-US" b="1" dirty="0">
              <a:solidFill>
                <a:srgbClr val="FF0000"/>
              </a:solidFill>
              <a:latin typeface="宋体" panose="02010600030101010101" pitchFamily="2" charset="-122"/>
              <a:sym typeface="宋体" panose="02010600030101010101" pitchFamily="2" charset="-122"/>
            </a:endParaRPr>
          </a:p>
        </p:txBody>
      </p:sp>
      <p:sp>
        <p:nvSpPr>
          <p:cNvPr id="61446" name="椭圆形标注 11"/>
          <p:cNvSpPr/>
          <p:nvPr/>
        </p:nvSpPr>
        <p:spPr>
          <a:xfrm>
            <a:off x="1774825" y="2781300"/>
            <a:ext cx="1333500" cy="863600"/>
          </a:xfrm>
          <a:prstGeom prst="wedgeEllipseCallout">
            <a:avLst>
              <a:gd name="adj1" fmla="val 64514"/>
              <a:gd name="adj2" fmla="val 74403"/>
            </a:avLst>
          </a:prstGeom>
          <a:solidFill>
            <a:schemeClr val="bg1"/>
          </a:solidFill>
          <a:ln w="25400" cap="flat" cmpd="sng">
            <a:solidFill>
              <a:srgbClr val="00B0F0"/>
            </a:solidFill>
            <a:prstDash val="solid"/>
            <a:miter/>
            <a:headEnd type="none" w="med" len="med"/>
            <a:tailEnd type="none" w="med" len="med"/>
          </a:ln>
        </p:spPr>
        <p:txBody>
          <a:bodyPr anchor="ctr"/>
          <a:p>
            <a:pPr algn="ctr"/>
            <a:r>
              <a:rPr lang="zh-CN" altLang="en-US" b="1" dirty="0">
                <a:solidFill>
                  <a:srgbClr val="FF0000"/>
                </a:solidFill>
                <a:latin typeface="宋体" panose="02010600030101010101" pitchFamily="2" charset="-122"/>
                <a:sym typeface="宋体" panose="02010600030101010101" pitchFamily="2" charset="-122"/>
              </a:rPr>
              <a:t>音响</a:t>
            </a:r>
            <a:endParaRPr lang="zh-CN" altLang="en-US" b="1" dirty="0">
              <a:solidFill>
                <a:srgbClr val="FF0000"/>
              </a:solidFill>
              <a:latin typeface="宋体" panose="02010600030101010101" pitchFamily="2" charset="-122"/>
              <a:sym typeface="宋体" panose="02010600030101010101" pitchFamily="2" charset="-122"/>
            </a:endParaRPr>
          </a:p>
        </p:txBody>
      </p:sp>
      <p:sp>
        <p:nvSpPr>
          <p:cNvPr id="61447" name="椭圆形标注 12"/>
          <p:cNvSpPr/>
          <p:nvPr/>
        </p:nvSpPr>
        <p:spPr>
          <a:xfrm>
            <a:off x="3503613" y="4005263"/>
            <a:ext cx="1368425" cy="719137"/>
          </a:xfrm>
          <a:prstGeom prst="wedgeEllipseCallout">
            <a:avLst>
              <a:gd name="adj1" fmla="val 68231"/>
              <a:gd name="adj2" fmla="val 66028"/>
            </a:avLst>
          </a:prstGeom>
          <a:solidFill>
            <a:schemeClr val="bg1"/>
          </a:solidFill>
          <a:ln w="25400" cap="flat" cmpd="sng">
            <a:solidFill>
              <a:srgbClr val="00B0F0"/>
            </a:solidFill>
            <a:prstDash val="solid"/>
            <a:miter/>
            <a:headEnd type="none" w="med" len="med"/>
            <a:tailEnd type="none" w="med" len="med"/>
          </a:ln>
        </p:spPr>
        <p:txBody>
          <a:bodyPr anchor="ctr"/>
          <a:p>
            <a:pPr algn="ctr"/>
            <a:r>
              <a:rPr lang="zh-CN" altLang="en-US" b="1" dirty="0">
                <a:solidFill>
                  <a:srgbClr val="FF0000"/>
                </a:solidFill>
                <a:latin typeface="宋体" panose="02010600030101010101" pitchFamily="2" charset="-122"/>
                <a:sym typeface="宋体" panose="02010600030101010101" pitchFamily="2" charset="-122"/>
              </a:rPr>
              <a:t>键盘</a:t>
            </a:r>
            <a:endParaRPr lang="zh-CN" altLang="en-US" b="1" dirty="0">
              <a:solidFill>
                <a:srgbClr val="FF0000"/>
              </a:solidFill>
              <a:latin typeface="宋体" panose="02010600030101010101" pitchFamily="2" charset="-122"/>
              <a:sym typeface="宋体" panose="02010600030101010101" pitchFamily="2" charset="-122"/>
            </a:endParaRPr>
          </a:p>
        </p:txBody>
      </p:sp>
      <p:sp>
        <p:nvSpPr>
          <p:cNvPr id="61448" name="椭圆形标注 13"/>
          <p:cNvSpPr/>
          <p:nvPr/>
        </p:nvSpPr>
        <p:spPr>
          <a:xfrm>
            <a:off x="5735638" y="5157788"/>
            <a:ext cx="1512887" cy="1008062"/>
          </a:xfrm>
          <a:prstGeom prst="wedgeEllipseCallout">
            <a:avLst>
              <a:gd name="adj1" fmla="val 55671"/>
              <a:gd name="adj2" fmla="val -68324"/>
            </a:avLst>
          </a:prstGeom>
          <a:solidFill>
            <a:schemeClr val="bg1"/>
          </a:solidFill>
          <a:ln w="25400" cap="flat" cmpd="sng">
            <a:solidFill>
              <a:srgbClr val="00B0F0"/>
            </a:solidFill>
            <a:prstDash val="solid"/>
            <a:miter/>
            <a:headEnd type="none" w="med" len="med"/>
            <a:tailEnd type="none" w="med" len="med"/>
          </a:ln>
        </p:spPr>
        <p:txBody>
          <a:bodyPr anchor="ctr"/>
          <a:p>
            <a:pPr algn="ctr"/>
            <a:r>
              <a:rPr lang="zh-CN" altLang="en-US" b="1" dirty="0">
                <a:solidFill>
                  <a:srgbClr val="FF0000"/>
                </a:solidFill>
                <a:latin typeface="宋体" panose="02010600030101010101" pitchFamily="2" charset="-122"/>
                <a:sym typeface="宋体" panose="02010600030101010101" pitchFamily="2" charset="-122"/>
              </a:rPr>
              <a:t>鼠标</a:t>
            </a:r>
            <a:endParaRPr lang="zh-CN" altLang="en-US" b="1" dirty="0">
              <a:solidFill>
                <a:srgbClr val="FF0000"/>
              </a:solidFill>
              <a:latin typeface="宋体" panose="02010600030101010101" pitchFamily="2" charset="-122"/>
              <a:sym typeface="宋体" panose="02010600030101010101" pitchFamily="2" charset="-122"/>
            </a:endParaRPr>
          </a:p>
        </p:txBody>
      </p:sp>
    </p:spTree>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标题 1"/>
          <p:cNvSpPr>
            <a:spLocks noGrp="1"/>
          </p:cNvSpPr>
          <p:nvPr>
            <p:ph type="title"/>
          </p:nvPr>
        </p:nvSpPr>
        <p:spPr>
          <a:xfrm>
            <a:off x="1524000" y="836613"/>
            <a:ext cx="8229600" cy="414337"/>
          </a:xfrm>
        </p:spPr>
        <p:txBody>
          <a:bodyPr anchor="ctr">
            <a:normAutofit fontScale="90000"/>
          </a:bodyPr>
          <a:p>
            <a:pPr algn="l" defTabSz="914400">
              <a:buSzPct val="100000"/>
            </a:pPr>
            <a:r>
              <a:rPr lang="en-US" altLang="x-none" sz="3200" kern="1200" baseline="0">
                <a:latin typeface="华文行楷" panose="02010800040101010101" pitchFamily="2" charset="-122"/>
                <a:ea typeface="华文行楷" panose="02010800040101010101" pitchFamily="2" charset="-122"/>
                <a:sym typeface="华文行楷" panose="02010800040101010101" pitchFamily="2" charset="-122"/>
              </a:rPr>
              <a:t>1.2.1  </a:t>
            </a:r>
            <a:r>
              <a:rPr lang="zh-CN" altLang="en-US" sz="3200" kern="1200" baseline="0" dirty="0">
                <a:latin typeface="华文行楷" panose="02010800040101010101" pitchFamily="2" charset="-122"/>
                <a:ea typeface="华文行楷" panose="02010800040101010101" pitchFamily="2" charset="-122"/>
                <a:sym typeface="华文行楷" panose="02010800040101010101" pitchFamily="2" charset="-122"/>
              </a:rPr>
              <a:t>硬件系统</a:t>
            </a:r>
            <a:endParaRPr lang="zh-CN" altLang="en-US" sz="3200" kern="1200" baseline="0" dirty="0">
              <a:latin typeface="华文行楷" panose="02010800040101010101" pitchFamily="2" charset="-122"/>
              <a:ea typeface="华文行楷" panose="02010800040101010101" pitchFamily="2" charset="-122"/>
              <a:sym typeface="华文行楷" panose="02010800040101010101" pitchFamily="2" charset="-122"/>
            </a:endParaRPr>
          </a:p>
        </p:txBody>
      </p:sp>
      <p:sp>
        <p:nvSpPr>
          <p:cNvPr id="62467" name="内容占位符 2"/>
          <p:cNvSpPr>
            <a:spLocks noGrp="1"/>
          </p:cNvSpPr>
          <p:nvPr>
            <p:ph idx="1"/>
          </p:nvPr>
        </p:nvSpPr>
        <p:spPr>
          <a:xfrm>
            <a:off x="716280" y="1357630"/>
            <a:ext cx="10644505" cy="4928870"/>
          </a:xfrm>
        </p:spPr>
        <p:txBody>
          <a:bodyPr>
            <a:normAutofit/>
          </a:bodyPr>
          <a:p>
            <a:pPr indent="17780" defTabSz="914400">
              <a:lnSpc>
                <a:spcPct val="80000"/>
              </a:lnSpc>
              <a:buSzPct val="100000"/>
            </a:pPr>
            <a:r>
              <a:rPr lang="zh-CN" altLang="en-US" sz="3200" kern="1200" baseline="0" dirty="0">
                <a:latin typeface="Arial" panose="020B0604020202020204" pitchFamily="34" charset="0"/>
                <a:ea typeface="宋体" panose="02010600030101010101" pitchFamily="2" charset="-122"/>
              </a:rPr>
              <a:t>一台完整的计算机通常包括主机、显示器、鼠标、键盘、打印机等设备。    </a:t>
            </a:r>
            <a:endParaRPr lang="en-US" altLang="x-none" sz="3200" kern="1200" baseline="0">
              <a:latin typeface="Arial" panose="020B0604020202020204" pitchFamily="34" charset="0"/>
              <a:ea typeface="宋体" panose="02010600030101010101" pitchFamily="2" charset="-122"/>
            </a:endParaRPr>
          </a:p>
          <a:p>
            <a:pPr indent="17780" defTabSz="914400">
              <a:lnSpc>
                <a:spcPct val="80000"/>
              </a:lnSpc>
              <a:buSzPct val="100000"/>
            </a:pPr>
            <a:r>
              <a:rPr lang="zh-CN" altLang="en-US" sz="3200" b="1" kern="1200" baseline="0" dirty="0">
                <a:solidFill>
                  <a:srgbClr val="FF0000"/>
                </a:solidFill>
                <a:latin typeface="Arial" panose="020B0604020202020204" pitchFamily="34" charset="0"/>
                <a:ea typeface="宋体" panose="02010600030101010101" pitchFamily="2" charset="-122"/>
              </a:rPr>
              <a:t>主机</a:t>
            </a:r>
            <a:endParaRPr lang="en-US" altLang="x-none" sz="3200" b="1" kern="1200" baseline="0">
              <a:solidFill>
                <a:srgbClr val="FF0000"/>
              </a:solidFill>
              <a:latin typeface="Arial" panose="020B0604020202020204" pitchFamily="34" charset="0"/>
              <a:ea typeface="宋体" panose="02010600030101010101" pitchFamily="2" charset="-122"/>
            </a:endParaRPr>
          </a:p>
          <a:p>
            <a:pPr indent="17780" defTabSz="914400">
              <a:lnSpc>
                <a:spcPct val="80000"/>
              </a:lnSpc>
              <a:buSzPct val="100000"/>
            </a:pPr>
            <a:r>
              <a:rPr lang="zh-CN" altLang="en-US" sz="3200" b="1" kern="1200" baseline="0" dirty="0">
                <a:latin typeface="Arial" panose="020B0604020202020204" pitchFamily="34" charset="0"/>
                <a:ea typeface="宋体" panose="02010600030101010101" pitchFamily="2" charset="-122"/>
              </a:rPr>
              <a:t>（</a:t>
            </a:r>
            <a:r>
              <a:rPr lang="en-US" altLang="x-none" sz="3200" b="1" kern="1200" baseline="0">
                <a:latin typeface="Arial" panose="020B0604020202020204" pitchFamily="34" charset="0"/>
                <a:ea typeface="宋体" panose="02010600030101010101" pitchFamily="2" charset="-122"/>
              </a:rPr>
              <a:t>1</a:t>
            </a:r>
            <a:r>
              <a:rPr lang="zh-CN" altLang="en-US" sz="3200" b="1" kern="1200" baseline="0" dirty="0">
                <a:latin typeface="Arial" panose="020B0604020202020204" pitchFamily="34" charset="0"/>
                <a:ea typeface="宋体" panose="02010600030101010101" pitchFamily="2" charset="-122"/>
              </a:rPr>
              <a:t>）主机</a:t>
            </a:r>
            <a:r>
              <a:rPr lang="en-US" altLang="x-none" sz="3200" b="1" kern="1200" baseline="0">
                <a:latin typeface="Arial" panose="020B0604020202020204" pitchFamily="34" charset="0"/>
                <a:ea typeface="宋体" panose="02010600030101010101" pitchFamily="2" charset="-122"/>
              </a:rPr>
              <a:t>:</a:t>
            </a:r>
            <a:r>
              <a:rPr lang="zh-CN" altLang="en-US" sz="3200" b="1" kern="1200" baseline="0" dirty="0">
                <a:latin typeface="Arial" panose="020B0604020202020204" pitchFamily="34" charset="0"/>
                <a:ea typeface="宋体" panose="02010600030101010101" pitchFamily="2" charset="-122"/>
              </a:rPr>
              <a:t>指计算机硬件系统中</a:t>
            </a:r>
            <a:r>
              <a:rPr lang="zh-CN" altLang="en-US" sz="3200" b="1" kern="1200" baseline="0" dirty="0">
                <a:solidFill>
                  <a:srgbClr val="FF0000"/>
                </a:solidFill>
                <a:latin typeface="Arial" panose="020B0604020202020204" pitchFamily="34" charset="0"/>
                <a:ea typeface="宋体" panose="02010600030101010101" pitchFamily="2" charset="-122"/>
              </a:rPr>
              <a:t>用于放置主板及其他主要部件的容器。</a:t>
            </a:r>
            <a:endParaRPr lang="en-US" altLang="x-none" sz="3200" b="1" kern="1200" baseline="0">
              <a:solidFill>
                <a:srgbClr val="FF0000"/>
              </a:solidFill>
              <a:latin typeface="Arial" panose="020B0604020202020204" pitchFamily="34" charset="0"/>
              <a:ea typeface="宋体" panose="02010600030101010101" pitchFamily="2" charset="-122"/>
            </a:endParaRPr>
          </a:p>
          <a:p>
            <a:pPr indent="17780" defTabSz="914400">
              <a:lnSpc>
                <a:spcPct val="80000"/>
              </a:lnSpc>
              <a:buSzPct val="100000"/>
            </a:pPr>
            <a:r>
              <a:rPr lang="zh-CN" altLang="en-US" sz="3200" b="1" kern="1200" baseline="0" dirty="0">
                <a:latin typeface="Arial" panose="020B0604020202020204" pitchFamily="34" charset="0"/>
                <a:ea typeface="宋体" panose="02010600030101010101" pitchFamily="2" charset="-122"/>
              </a:rPr>
              <a:t>（</a:t>
            </a:r>
            <a:r>
              <a:rPr lang="en-US" altLang="x-none" sz="3200" b="1" kern="1200" baseline="0">
                <a:latin typeface="Arial" panose="020B0604020202020204" pitchFamily="34" charset="0"/>
                <a:ea typeface="宋体" panose="02010600030101010101" pitchFamily="2" charset="-122"/>
              </a:rPr>
              <a:t>2</a:t>
            </a:r>
            <a:r>
              <a:rPr lang="zh-CN" altLang="en-US" sz="3200" b="1" kern="1200" baseline="0" dirty="0">
                <a:latin typeface="Arial" panose="020B0604020202020204" pitchFamily="34" charset="0"/>
                <a:ea typeface="宋体" panose="02010600030101010101" pitchFamily="2" charset="-122"/>
              </a:rPr>
              <a:t>）主机的组成：</a:t>
            </a:r>
            <a:endParaRPr lang="en-US" altLang="x-none" sz="3200" b="1" kern="1200" baseline="0">
              <a:latin typeface="Arial" panose="020B0604020202020204" pitchFamily="34" charset="0"/>
              <a:ea typeface="宋体" panose="02010600030101010101" pitchFamily="2" charset="-122"/>
            </a:endParaRPr>
          </a:p>
          <a:p>
            <a:pPr indent="17780" defTabSz="914400">
              <a:lnSpc>
                <a:spcPct val="80000"/>
              </a:lnSpc>
              <a:buSzPct val="100000"/>
            </a:pPr>
            <a:r>
              <a:rPr lang="zh-CN" altLang="en-US" sz="3200" b="1" kern="1200" baseline="0" dirty="0">
                <a:latin typeface="Arial" panose="020B0604020202020204" pitchFamily="34" charset="0"/>
                <a:ea typeface="宋体" panose="02010600030101010101" pitchFamily="2" charset="-122"/>
              </a:rPr>
              <a:t>主机包括：机箱、主板、电源、软硬盘驱动器、内存、</a:t>
            </a:r>
            <a:r>
              <a:rPr lang="en-US" altLang="x-none" sz="3200" b="1" kern="1200" baseline="0">
                <a:latin typeface="Arial" panose="020B0604020202020204" pitchFamily="34" charset="0"/>
                <a:ea typeface="宋体" panose="02010600030101010101" pitchFamily="2" charset="-122"/>
              </a:rPr>
              <a:t>CPU</a:t>
            </a:r>
            <a:r>
              <a:rPr lang="zh-CN" altLang="en-US" sz="3200" b="1" kern="1200" baseline="0" dirty="0">
                <a:latin typeface="Arial" panose="020B0604020202020204" pitchFamily="34" charset="0"/>
                <a:ea typeface="宋体" panose="02010600030101010101" pitchFamily="2" charset="-122"/>
              </a:rPr>
              <a:t>、显卡等种种部件，它们是计算机最主要的构成部件。</a:t>
            </a:r>
            <a:endParaRPr lang="en-US" altLang="x-none" sz="3200" b="1" kern="1200" baseline="0">
              <a:latin typeface="Arial" panose="020B0604020202020204" pitchFamily="34" charset="0"/>
              <a:ea typeface="宋体" panose="02010600030101010101" pitchFamily="2" charset="-122"/>
            </a:endParaRPr>
          </a:p>
          <a:p>
            <a:pPr indent="17780" defTabSz="914400">
              <a:lnSpc>
                <a:spcPct val="80000"/>
              </a:lnSpc>
              <a:buSzPct val="100000"/>
            </a:pPr>
            <a:r>
              <a:rPr lang="en-US" altLang="x-none" sz="3200" b="1" kern="1200" baseline="0">
                <a:latin typeface="Arial" panose="020B0604020202020204" pitchFamily="34" charset="0"/>
                <a:ea typeface="宋体" panose="02010600030101010101" pitchFamily="2" charset="-122"/>
              </a:rPr>
              <a:t>         ① </a:t>
            </a:r>
            <a:r>
              <a:rPr lang="zh-CN" altLang="en-US" sz="3200" b="1" kern="1200" baseline="0" dirty="0">
                <a:latin typeface="Arial" panose="020B0604020202020204" pitchFamily="34" charset="0"/>
                <a:ea typeface="宋体" panose="02010600030101010101" pitchFamily="2" charset="-122"/>
              </a:rPr>
              <a:t>机箱</a:t>
            </a:r>
            <a:endParaRPr lang="en-US" altLang="x-none" sz="3200" b="1" kern="1200" baseline="0">
              <a:latin typeface="Arial" panose="020B0604020202020204" pitchFamily="34" charset="0"/>
              <a:ea typeface="宋体" panose="02010600030101010101" pitchFamily="2" charset="-122"/>
            </a:endParaRPr>
          </a:p>
          <a:p>
            <a:pPr indent="17780" defTabSz="914400">
              <a:lnSpc>
                <a:spcPct val="80000"/>
              </a:lnSpc>
              <a:buSzPct val="100000"/>
            </a:pPr>
            <a:endParaRPr lang="zh-CN" altLang="en-US" sz="3200" b="1" kern="1200" baseline="0" dirty="0">
              <a:latin typeface="Arial" panose="020B0604020202020204" pitchFamily="34" charset="0"/>
              <a:ea typeface="宋体" panose="02010600030101010101" pitchFamily="2" charset="-122"/>
            </a:endParaRPr>
          </a:p>
          <a:p>
            <a:pPr indent="17780" defTabSz="914400">
              <a:lnSpc>
                <a:spcPct val="80000"/>
              </a:lnSpc>
              <a:buSzPct val="100000"/>
            </a:pPr>
            <a:endParaRPr lang="zh-CN" altLang="en-US" sz="3200" kern="1200" baseline="0" dirty="0">
              <a:latin typeface="Arial" panose="020B0604020202020204" pitchFamily="34" charset="0"/>
              <a:ea typeface="宋体" panose="02010600030101010101" pitchFamily="2" charset="-122"/>
            </a:endParaRPr>
          </a:p>
        </p:txBody>
      </p:sp>
      <p:sp>
        <p:nvSpPr>
          <p:cNvPr id="62468" name="灯片编号占位符 5"/>
          <p:cNvSpPr>
            <a:spLocks noGrp="1"/>
          </p:cNvSpPr>
          <p:nvPr>
            <p:ph/>
          </p:nvPr>
        </p:nvSpPr>
        <p:spPr>
          <a:xfrm>
            <a:off x="2166938" y="6286500"/>
            <a:ext cx="2133600" cy="365125"/>
          </a:xfrm>
          <a:prstGeom prst="rect">
            <a:avLst/>
          </a:prstGeom>
          <a:noFill/>
          <a:ln>
            <a:noFill/>
          </a:ln>
        </p:spPr>
        <p:txBody>
          <a:bodyPr/>
          <a:p>
            <a:fld id="{9A0DB2DC-4C9A-4742-B13C-FB6460FD3503}" type="slidenum">
              <a:rPr lang="zh-CN" altLang="en-US" dirty="0"/>
            </a:fld>
            <a:endParaRPr lang="zh-CN" altLang="en-US" dirty="0"/>
          </a:p>
        </p:txBody>
      </p:sp>
      <p:sp>
        <p:nvSpPr>
          <p:cNvPr id="62469" name="直接连接符 6"/>
          <p:cNvSpPr/>
          <p:nvPr/>
        </p:nvSpPr>
        <p:spPr>
          <a:xfrm>
            <a:off x="1524000" y="1250950"/>
            <a:ext cx="9144000" cy="0"/>
          </a:xfrm>
          <a:prstGeom prst="line">
            <a:avLst/>
          </a:prstGeom>
          <a:ln w="22225" cap="flat" cmpd="sng">
            <a:solidFill>
              <a:srgbClr val="7F7F7F"/>
            </a:solidFill>
            <a:prstDash val="solid"/>
            <a:headEnd type="none" w="med" len="med"/>
            <a:tailEnd type="none" w="med" len="med"/>
          </a:ln>
        </p:spPr>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7">
                                            <p:txEl>
                                              <p:charRg st="37" end="40"/>
                                            </p:txEl>
                                          </p:spTgt>
                                        </p:tgtEl>
                                        <p:attrNameLst>
                                          <p:attrName>style.visibility</p:attrName>
                                        </p:attrNameLst>
                                      </p:cBhvr>
                                      <p:to>
                                        <p:strVal val="visible"/>
                                      </p:to>
                                    </p:set>
                                    <p:animEffect filter="blinds(horizontal)">
                                      <p:cBhvr>
                                        <p:cTn id="7" dur="1000"/>
                                        <p:tgtEl>
                                          <p:spTgt spid="62467">
                                            <p:txEl>
                                              <p:charRg st="37" end="40"/>
                                            </p:txEl>
                                          </p:spTgt>
                                        </p:tgtEl>
                                      </p:cBhvr>
                                    </p:animEffect>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62467">
                                            <p:txEl>
                                              <p:charRg st="40" end="73"/>
                                            </p:txEl>
                                          </p:spTgt>
                                        </p:tgtEl>
                                        <p:attrNameLst>
                                          <p:attrName>style.visibility</p:attrName>
                                        </p:attrNameLst>
                                      </p:cBhvr>
                                      <p:to>
                                        <p:strVal val="visible"/>
                                      </p:to>
                                    </p:set>
                                    <p:anim calcmode="lin" valueType="num">
                                      <p:cBhvr>
                                        <p:cTn id="11" dur="3000" fill="hold"/>
                                        <p:tgtEl>
                                          <p:spTgt spid="62467">
                                            <p:txEl>
                                              <p:charRg st="40" end="73"/>
                                            </p:txEl>
                                          </p:spTgt>
                                        </p:tgtEl>
                                        <p:attrNameLst>
                                          <p:attrName>ppt_x</p:attrName>
                                        </p:attrNameLst>
                                      </p:cBhvr>
                                      <p:tavLst>
                                        <p:tav tm="0">
                                          <p:val>
                                            <p:strVal val="#ppt_x"/>
                                          </p:val>
                                        </p:tav>
                                        <p:tav tm="100000">
                                          <p:val>
                                            <p:strVal val="#ppt_x"/>
                                          </p:val>
                                        </p:tav>
                                      </p:tavLst>
                                    </p:anim>
                                    <p:anim calcmode="lin" valueType="num">
                                      <p:cBhvr>
                                        <p:cTn id="12" dur="3000" fill="hold"/>
                                        <p:tgtEl>
                                          <p:spTgt spid="62467">
                                            <p:txEl>
                                              <p:charRg st="40" end="73"/>
                                            </p:txEl>
                                          </p:spTgt>
                                        </p:tgtEl>
                                        <p:attrNameLst>
                                          <p:attrName>ppt_y</p:attrName>
                                        </p:attrNameLst>
                                      </p:cBhvr>
                                      <p:tavLst>
                                        <p:tav tm="0">
                                          <p:val>
                                            <p:strVal val="1+#ppt_h/2"/>
                                          </p:val>
                                        </p:tav>
                                        <p:tav tm="100000">
                                          <p:val>
                                            <p:strVal val="#ppt_y"/>
                                          </p:val>
                                        </p:tav>
                                      </p:tavLst>
                                    </p:anim>
                                  </p:childTnLst>
                                </p:cTn>
                              </p:par>
                            </p:childTnLst>
                          </p:cTn>
                        </p:par>
                        <p:par>
                          <p:cTn id="13" fill="hold">
                            <p:stCondLst>
                              <p:cond delay="4000"/>
                            </p:stCondLst>
                            <p:childTnLst>
                              <p:par>
                                <p:cTn id="14" presetID="2" presetClass="entr" presetSubtype="4" fill="hold" nodeType="afterEffect">
                                  <p:stCondLst>
                                    <p:cond delay="0"/>
                                  </p:stCondLst>
                                  <p:childTnLst>
                                    <p:set>
                                      <p:cBhvr>
                                        <p:cTn id="15" dur="1" fill="hold">
                                          <p:stCondLst>
                                            <p:cond delay="0"/>
                                          </p:stCondLst>
                                        </p:cTn>
                                        <p:tgtEl>
                                          <p:spTgt spid="62467">
                                            <p:txEl>
                                              <p:charRg st="73" end="83"/>
                                            </p:txEl>
                                          </p:spTgt>
                                        </p:tgtEl>
                                        <p:attrNameLst>
                                          <p:attrName>style.visibility</p:attrName>
                                        </p:attrNameLst>
                                      </p:cBhvr>
                                      <p:to>
                                        <p:strVal val="visible"/>
                                      </p:to>
                                    </p:set>
                                    <p:anim calcmode="lin" valueType="num">
                                      <p:cBhvr>
                                        <p:cTn id="16" dur="3000" fill="hold"/>
                                        <p:tgtEl>
                                          <p:spTgt spid="62467">
                                            <p:txEl>
                                              <p:charRg st="73" end="83"/>
                                            </p:txEl>
                                          </p:spTgt>
                                        </p:tgtEl>
                                        <p:attrNameLst>
                                          <p:attrName>ppt_x</p:attrName>
                                        </p:attrNameLst>
                                      </p:cBhvr>
                                      <p:tavLst>
                                        <p:tav tm="0">
                                          <p:val>
                                            <p:strVal val="#ppt_x"/>
                                          </p:val>
                                        </p:tav>
                                        <p:tav tm="100000">
                                          <p:val>
                                            <p:strVal val="#ppt_x"/>
                                          </p:val>
                                        </p:tav>
                                      </p:tavLst>
                                    </p:anim>
                                    <p:anim calcmode="lin" valueType="num">
                                      <p:cBhvr>
                                        <p:cTn id="17" dur="3000" fill="hold"/>
                                        <p:tgtEl>
                                          <p:spTgt spid="62467">
                                            <p:txEl>
                                              <p:charRg st="73" end="83"/>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iterate type="lt">
                                    <p:tmPct val="5000"/>
                                  </p:iterate>
                                  <p:childTnLst>
                                    <p:set>
                                      <p:cBhvr>
                                        <p:cTn id="21" dur="1" fill="hold">
                                          <p:stCondLst>
                                            <p:cond delay="0"/>
                                          </p:stCondLst>
                                        </p:cTn>
                                        <p:tgtEl>
                                          <p:spTgt spid="62467">
                                            <p:txEl>
                                              <p:charRg st="83" end="135"/>
                                            </p:txEl>
                                          </p:spTgt>
                                        </p:tgtEl>
                                        <p:attrNameLst>
                                          <p:attrName>style.visibility</p:attrName>
                                        </p:attrNameLst>
                                      </p:cBhvr>
                                      <p:to>
                                        <p:strVal val="visible"/>
                                      </p:to>
                                    </p:set>
                                    <p:anim calcmode="lin" valueType="num">
                                      <p:cBhvr>
                                        <p:cTn id="22" dur="1000" fill="hold"/>
                                        <p:tgtEl>
                                          <p:spTgt spid="62467">
                                            <p:txEl>
                                              <p:charRg st="83" end="135"/>
                                            </p:txEl>
                                          </p:spTgt>
                                        </p:tgtEl>
                                        <p:attrNameLst>
                                          <p:attrName>ppt_w</p:attrName>
                                        </p:attrNameLst>
                                      </p:cBhvr>
                                      <p:tavLst>
                                        <p:tav tm="0">
                                          <p:val>
                                            <p:fltVal val="0.000000"/>
                                          </p:val>
                                        </p:tav>
                                        <p:tav tm="100000">
                                          <p:val>
                                            <p:strVal val="#ppt_w"/>
                                          </p:val>
                                        </p:tav>
                                      </p:tavLst>
                                    </p:anim>
                                    <p:anim calcmode="lin" valueType="num">
                                      <p:cBhvr>
                                        <p:cTn id="23" dur="1000" fill="hold"/>
                                        <p:tgtEl>
                                          <p:spTgt spid="62467">
                                            <p:txEl>
                                              <p:charRg st="83" end="135"/>
                                            </p:txEl>
                                          </p:spTgt>
                                        </p:tgtEl>
                                        <p:attrNameLst>
                                          <p:attrName>ppt_h</p:attrName>
                                        </p:attrNameLst>
                                      </p:cBhvr>
                                      <p:tavLst>
                                        <p:tav tm="0">
                                          <p:val>
                                            <p:fltVal val="0.000000"/>
                                          </p:val>
                                        </p:tav>
                                        <p:tav tm="100000">
                                          <p:val>
                                            <p:strVal val="#ppt_h"/>
                                          </p:val>
                                        </p:tav>
                                      </p:tavLst>
                                    </p:anim>
                                    <p:anim calcmode="lin" valueType="num">
                                      <p:cBhvr>
                                        <p:cTn id="24" dur="1000" fill="hold"/>
                                        <p:tgtEl>
                                          <p:spTgt spid="62467">
                                            <p:txEl>
                                              <p:charRg st="83" end="135"/>
                                            </p:txEl>
                                          </p:spTgt>
                                        </p:tgtEl>
                                        <p:attrNameLst>
                                          <p:attrName>style.rotation</p:attrName>
                                        </p:attrNameLst>
                                      </p:cBhvr>
                                      <p:tavLst>
                                        <p:tav tm="0">
                                          <p:val>
                                            <p:fltVal val="90.000000"/>
                                          </p:val>
                                        </p:tav>
                                        <p:tav tm="100000">
                                          <p:val>
                                            <p:fltVal val="0.000000"/>
                                          </p:val>
                                        </p:tav>
                                      </p:tavLst>
                                    </p:anim>
                                    <p:animEffect filter="fade">
                                      <p:cBhvr>
                                        <p:cTn id="25" dur="1000"/>
                                        <p:tgtEl>
                                          <p:spTgt spid="62467">
                                            <p:txEl>
                                              <p:charRg st="83" end="13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2467">
                                            <p:txEl>
                                              <p:charRg st="135" end="149"/>
                                            </p:txEl>
                                          </p:spTgt>
                                        </p:tgtEl>
                                        <p:attrNameLst>
                                          <p:attrName>style.visibility</p:attrName>
                                        </p:attrNameLst>
                                      </p:cBhvr>
                                      <p:to>
                                        <p:strVal val="visible"/>
                                      </p:to>
                                    </p:set>
                                    <p:animEffect filter="fade">
                                      <p:cBhvr>
                                        <p:cTn id="30" dur="2000"/>
                                        <p:tgtEl>
                                          <p:spTgt spid="62467">
                                            <p:txEl>
                                              <p:charRg st="135" end="1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3490" name="内容占位符 6" descr="28.jpg"/>
          <p:cNvPicPr>
            <a:picLocks noGrp="1" noChangeAspect="1"/>
          </p:cNvPicPr>
          <p:nvPr>
            <p:ph idx="1"/>
          </p:nvPr>
        </p:nvPicPr>
        <p:blipFill>
          <a:blip r:embed="rId1"/>
          <a:stretch>
            <a:fillRect/>
          </a:stretch>
        </p:blipFill>
        <p:spPr>
          <a:xfrm>
            <a:off x="1524000" y="3124200"/>
            <a:ext cx="5256213" cy="2954338"/>
          </a:xfrm>
        </p:spPr>
      </p:pic>
      <p:pic>
        <p:nvPicPr>
          <p:cNvPr id="63491" name="图片 8" descr="29.jpg"/>
          <p:cNvPicPr>
            <a:picLocks noChangeAspect="1"/>
          </p:cNvPicPr>
          <p:nvPr/>
        </p:nvPicPr>
        <p:blipFill>
          <a:blip r:embed="rId2"/>
          <a:stretch>
            <a:fillRect/>
          </a:stretch>
        </p:blipFill>
        <p:spPr>
          <a:xfrm>
            <a:off x="6629400" y="3581400"/>
            <a:ext cx="3851275" cy="2663825"/>
          </a:xfrm>
          <a:prstGeom prst="rect">
            <a:avLst/>
          </a:prstGeom>
          <a:noFill/>
          <a:ln w="9525">
            <a:noFill/>
          </a:ln>
        </p:spPr>
      </p:pic>
      <p:pic>
        <p:nvPicPr>
          <p:cNvPr id="63492" name="图片 11" descr="25.jpg"/>
          <p:cNvPicPr>
            <a:picLocks noChangeAspect="1"/>
          </p:cNvPicPr>
          <p:nvPr/>
        </p:nvPicPr>
        <p:blipFill>
          <a:blip r:embed="rId3"/>
          <a:stretch>
            <a:fillRect/>
          </a:stretch>
        </p:blipFill>
        <p:spPr>
          <a:xfrm>
            <a:off x="3048000" y="762000"/>
            <a:ext cx="3635375" cy="2725738"/>
          </a:xfrm>
          <a:prstGeom prst="rect">
            <a:avLst/>
          </a:prstGeom>
          <a:noFill/>
          <a:ln w="9525">
            <a:noFill/>
          </a:ln>
        </p:spPr>
      </p:pic>
      <p:pic>
        <p:nvPicPr>
          <p:cNvPr id="63493" name="图片 12" descr="26.jpg"/>
          <p:cNvPicPr>
            <a:picLocks noChangeAspect="1"/>
          </p:cNvPicPr>
          <p:nvPr/>
        </p:nvPicPr>
        <p:blipFill>
          <a:blip r:embed="rId4"/>
          <a:stretch>
            <a:fillRect/>
          </a:stretch>
        </p:blipFill>
        <p:spPr>
          <a:xfrm>
            <a:off x="6400800" y="609600"/>
            <a:ext cx="4103688" cy="3384550"/>
          </a:xfrm>
          <a:prstGeom prst="rect">
            <a:avLst/>
          </a:prstGeom>
          <a:noFill/>
          <a:ln w="9525">
            <a:noFill/>
          </a:ln>
        </p:spPr>
      </p:pic>
      <p:sp>
        <p:nvSpPr>
          <p:cNvPr id="63494" name="灯片编号占位符 5"/>
          <p:cNvSpPr>
            <a:spLocks noGrp="1"/>
          </p:cNvSpPr>
          <p:nvPr>
            <p:ph/>
          </p:nvPr>
        </p:nvSpPr>
        <p:spPr>
          <a:xfrm>
            <a:off x="2166938" y="6286500"/>
            <a:ext cx="2133600" cy="365125"/>
          </a:xfrm>
          <a:prstGeom prst="rect">
            <a:avLst/>
          </a:prstGeom>
          <a:noFill/>
          <a:ln>
            <a:noFill/>
          </a:ln>
        </p:spPr>
        <p:txBody>
          <a:bodyPr/>
          <a:p>
            <a:fld id="{9A0DB2DC-4C9A-4742-B13C-FB6460FD3503}" type="slidenum">
              <a:rPr lang="zh-CN" altLang="en-US" dirty="0"/>
            </a:fld>
            <a:endParaRPr lang="zh-CN" altLang="en-US" dirty="0"/>
          </a:p>
        </p:txBody>
      </p:sp>
      <p:sp>
        <p:nvSpPr>
          <p:cNvPr id="63495" name="TextBox 10"/>
          <p:cNvSpPr/>
          <p:nvPr/>
        </p:nvSpPr>
        <p:spPr>
          <a:xfrm>
            <a:off x="1774825" y="5805488"/>
            <a:ext cx="4465638" cy="521970"/>
          </a:xfrm>
          <a:prstGeom prst="rect">
            <a:avLst/>
          </a:prstGeom>
          <a:noFill/>
          <a:ln w="9525">
            <a:noFill/>
          </a:ln>
        </p:spPr>
        <p:txBody>
          <a:bodyPr>
            <a:spAutoFit/>
          </a:bodyPr>
          <a:p>
            <a:r>
              <a:rPr lang="zh-CN" altLang="en-US" sz="2800" b="1" dirty="0">
                <a:solidFill>
                  <a:srgbClr val="000000"/>
                </a:solidFill>
                <a:latin typeface="方正姚体" panose="02010601030101010101" pitchFamily="2" charset="-122"/>
                <a:ea typeface="方正姚体" panose="02010601030101010101" pitchFamily="2" charset="-122"/>
                <a:sym typeface="方正姚体" panose="02010601030101010101" pitchFamily="2" charset="-122"/>
              </a:rPr>
              <a:t>机箱的种类：立式和卧式</a:t>
            </a:r>
            <a:endParaRPr lang="zh-CN" altLang="en-US" sz="2800" b="1" dirty="0">
              <a:solidFill>
                <a:srgbClr val="000000"/>
              </a:solidFill>
              <a:latin typeface="方正姚体" panose="02010601030101010101" pitchFamily="2" charset="-122"/>
              <a:ea typeface="方正姚体" panose="02010601030101010101" pitchFamily="2" charset="-122"/>
              <a:sym typeface="方正姚体" panose="02010601030101010101" pitchFamily="2" charset="-122"/>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63495">
                                            <p:txEl>
                                              <p:charRg st="0" end="12"/>
                                            </p:txEl>
                                          </p:spTgt>
                                        </p:tgtEl>
                                        <p:attrNameLst>
                                          <p:attrName>style.visibility</p:attrName>
                                        </p:attrNameLst>
                                      </p:cBhvr>
                                      <p:to>
                                        <p:strVal val="visible"/>
                                      </p:to>
                                    </p:set>
                                    <p:animEffect filter="wedge">
                                      <p:cBhvr>
                                        <p:cTn id="7" dur="2000"/>
                                        <p:tgtEl>
                                          <p:spTgt spid="63495">
                                            <p:txEl>
                                              <p:charRg st="0"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4514" name="图片 6" descr="31.jpg"/>
          <p:cNvPicPr>
            <a:picLocks noChangeAspect="1"/>
          </p:cNvPicPr>
          <p:nvPr/>
        </p:nvPicPr>
        <p:blipFill>
          <a:blip r:embed="rId1"/>
          <a:stretch>
            <a:fillRect/>
          </a:stretch>
        </p:blipFill>
        <p:spPr>
          <a:xfrm>
            <a:off x="2667000" y="857250"/>
            <a:ext cx="6718300" cy="5257800"/>
          </a:xfrm>
          <a:prstGeom prst="rect">
            <a:avLst/>
          </a:prstGeom>
          <a:noFill/>
          <a:ln w="9525">
            <a:noFill/>
          </a:ln>
        </p:spPr>
      </p:pic>
      <p:sp>
        <p:nvSpPr>
          <p:cNvPr id="64515" name="内容占位符 2"/>
          <p:cNvSpPr>
            <a:spLocks noGrp="1"/>
          </p:cNvSpPr>
          <p:nvPr>
            <p:ph idx="1"/>
          </p:nvPr>
        </p:nvSpPr>
        <p:spPr>
          <a:xfrm>
            <a:off x="1881188" y="836613"/>
            <a:ext cx="8229600" cy="5040312"/>
          </a:xfrm>
        </p:spPr>
        <p:txBody>
          <a:bodyPr/>
          <a:p>
            <a:pPr defTabSz="914400">
              <a:buSzPct val="100000"/>
            </a:pPr>
            <a:r>
              <a:rPr lang="zh-CN" altLang="en-US" sz="3200" b="1" kern="1200" baseline="0" dirty="0">
                <a:latin typeface="Arial" panose="020B0604020202020204" pitchFamily="34" charset="0"/>
                <a:ea typeface="宋体" panose="02010600030101010101" pitchFamily="2" charset="-122"/>
              </a:rPr>
              <a:t>② 主板</a:t>
            </a:r>
            <a:endParaRPr lang="en-US" altLang="x-none" sz="3200" b="1" kern="1200" baseline="0">
              <a:latin typeface="Arial" panose="020B0604020202020204" pitchFamily="34" charset="0"/>
              <a:ea typeface="宋体" panose="02010600030101010101" pitchFamily="2" charset="-122"/>
            </a:endParaRPr>
          </a:p>
          <a:p>
            <a:pPr defTabSz="914400">
              <a:buSzPct val="100000"/>
            </a:pPr>
            <a:endParaRPr lang="zh-CN" altLang="en-US" sz="3200" kern="1200" baseline="0" dirty="0">
              <a:latin typeface="Arial" panose="020B0604020202020204" pitchFamily="34" charset="0"/>
              <a:ea typeface="宋体" panose="02010600030101010101" pitchFamily="2" charset="-122"/>
            </a:endParaRPr>
          </a:p>
          <a:p>
            <a:pPr defTabSz="914400">
              <a:buSzPct val="100000"/>
            </a:pPr>
            <a:endParaRPr lang="zh-CN" altLang="en-US" sz="3200" kern="1200" baseline="0" dirty="0">
              <a:latin typeface="Arial" panose="020B0604020202020204" pitchFamily="34" charset="0"/>
              <a:ea typeface="宋体" panose="02010600030101010101" pitchFamily="2" charset="-122"/>
            </a:endParaRPr>
          </a:p>
        </p:txBody>
      </p:sp>
      <p:sp>
        <p:nvSpPr>
          <p:cNvPr id="64516" name="灯片编号占位符 5"/>
          <p:cNvSpPr>
            <a:spLocks noGrp="1"/>
          </p:cNvSpPr>
          <p:nvPr>
            <p:ph/>
          </p:nvPr>
        </p:nvSpPr>
        <p:spPr>
          <a:xfrm>
            <a:off x="2166938" y="6286500"/>
            <a:ext cx="2133600" cy="365125"/>
          </a:xfrm>
          <a:prstGeom prst="rect">
            <a:avLst/>
          </a:prstGeom>
          <a:noFill/>
          <a:ln>
            <a:noFill/>
          </a:ln>
        </p:spPr>
        <p:txBody>
          <a:bodyPr/>
          <a:p>
            <a:fld id="{9A0DB2DC-4C9A-4742-B13C-FB6460FD3503}" type="slidenum">
              <a:rPr lang="zh-CN" altLang="en-US" dirty="0"/>
            </a:fld>
            <a:endParaRPr lang="zh-CN" altLang="en-US" dirty="0"/>
          </a:p>
        </p:txBody>
      </p:sp>
      <p:sp>
        <p:nvSpPr>
          <p:cNvPr id="64517" name="TextBox 7"/>
          <p:cNvSpPr/>
          <p:nvPr/>
        </p:nvSpPr>
        <p:spPr>
          <a:xfrm>
            <a:off x="2424113" y="1773238"/>
            <a:ext cx="466725" cy="3538220"/>
          </a:xfrm>
          <a:prstGeom prst="rect">
            <a:avLst/>
          </a:prstGeom>
          <a:noFill/>
          <a:ln w="9525">
            <a:noFill/>
          </a:ln>
        </p:spPr>
        <p:txBody>
          <a:bodyPr>
            <a:spAutoFit/>
          </a:bodyPr>
          <a:p>
            <a:r>
              <a:rPr lang="zh-CN" altLang="en-US" sz="2800" b="1" dirty="0">
                <a:solidFill>
                  <a:srgbClr val="FF0000"/>
                </a:solidFill>
                <a:latin typeface="Calibri" panose="020F0502020204030204" pitchFamily="34" charset="0"/>
                <a:sym typeface="宋体" panose="02010600030101010101" pitchFamily="2" charset="-122"/>
              </a:rPr>
              <a:t>盈通</a:t>
            </a:r>
            <a:r>
              <a:rPr lang="en-US" altLang="x-none" sz="2800" b="1">
                <a:solidFill>
                  <a:srgbClr val="FF0000"/>
                </a:solidFill>
                <a:latin typeface="Calibri" panose="020F0502020204030204" pitchFamily="34" charset="0"/>
                <a:cs typeface="Calibri" panose="020F0502020204030204" pitchFamily="34" charset="0"/>
                <a:sym typeface="Calibri" panose="020F0502020204030204" pitchFamily="34" charset="0"/>
              </a:rPr>
              <a:t>P43S</a:t>
            </a:r>
            <a:r>
              <a:rPr lang="zh-CN" altLang="en-US" sz="2800" b="1" dirty="0">
                <a:solidFill>
                  <a:srgbClr val="FF0000"/>
                </a:solidFill>
                <a:latin typeface="Calibri" panose="020F0502020204030204" pitchFamily="34" charset="0"/>
                <a:sym typeface="宋体" panose="02010600030101010101" pitchFamily="2" charset="-122"/>
              </a:rPr>
              <a:t>主板</a:t>
            </a:r>
            <a:endParaRPr lang="zh-CN" altLang="en-US" sz="2800" b="1" dirty="0">
              <a:solidFill>
                <a:srgbClr val="FF0000"/>
              </a:solidFill>
              <a:latin typeface="Calibri" panose="020F0502020204030204" pitchFamily="34" charset="0"/>
              <a:sym typeface="宋体" panose="02010600030101010101" pitchFamily="2" charset="-122"/>
            </a:endParaRPr>
          </a:p>
        </p:txBody>
      </p:sp>
      <p:sp>
        <p:nvSpPr>
          <p:cNvPr id="64518" name="直接连接符 9"/>
          <p:cNvSpPr/>
          <p:nvPr/>
        </p:nvSpPr>
        <p:spPr>
          <a:xfrm rot="-5400000" flipV="1">
            <a:off x="5407025" y="1811338"/>
            <a:ext cx="944563" cy="146050"/>
          </a:xfrm>
          <a:prstGeom prst="line">
            <a:avLst/>
          </a:prstGeom>
          <a:ln w="44450" cap="flat" cmpd="sng">
            <a:solidFill>
              <a:srgbClr val="FF0000"/>
            </a:solidFill>
            <a:prstDash val="solid"/>
            <a:headEnd type="none" w="med" len="med"/>
            <a:tailEnd type="none" w="med" len="med"/>
          </a:ln>
        </p:spPr>
      </p:sp>
      <p:sp>
        <p:nvSpPr>
          <p:cNvPr id="64519" name="TextBox 11"/>
          <p:cNvSpPr/>
          <p:nvPr/>
        </p:nvSpPr>
        <p:spPr>
          <a:xfrm>
            <a:off x="5303838" y="765175"/>
            <a:ext cx="1584325" cy="706755"/>
          </a:xfrm>
          <a:prstGeom prst="rect">
            <a:avLst/>
          </a:prstGeom>
          <a:noFill/>
          <a:ln w="9525">
            <a:noFill/>
          </a:ln>
        </p:spPr>
        <p:txBody>
          <a:bodyPr>
            <a:spAutoFit/>
          </a:bodyPr>
          <a:p>
            <a:r>
              <a:rPr lang="zh-CN" altLang="en-US" sz="2000" b="1" dirty="0">
                <a:solidFill>
                  <a:srgbClr val="000000"/>
                </a:solidFill>
                <a:latin typeface="Calibri" panose="020F0502020204030204" pitchFamily="34" charset="0"/>
                <a:sym typeface="宋体" panose="02010600030101010101" pitchFamily="2" charset="-122"/>
              </a:rPr>
              <a:t>主板电源</a:t>
            </a:r>
            <a:endParaRPr lang="en-US" altLang="x-none" sz="2000" b="1">
              <a:solidFill>
                <a:srgbClr val="000000"/>
              </a:solidFill>
              <a:latin typeface="Calibri" panose="020F0502020204030204" pitchFamily="34" charset="0"/>
              <a:cs typeface="Calibri" panose="020F0502020204030204" pitchFamily="34" charset="0"/>
              <a:sym typeface="Calibri" panose="020F0502020204030204" pitchFamily="34" charset="0"/>
            </a:endParaRPr>
          </a:p>
          <a:p>
            <a:r>
              <a:rPr lang="en-US" altLang="x-none" sz="2000" b="1">
                <a:solidFill>
                  <a:srgbClr val="000000"/>
                </a:solidFill>
                <a:latin typeface="Calibri" panose="020F0502020204030204" pitchFamily="34" charset="0"/>
                <a:cs typeface="Calibri" panose="020F0502020204030204" pitchFamily="34" charset="0"/>
                <a:sym typeface="Calibri" panose="020F0502020204030204" pitchFamily="34" charset="0"/>
              </a:rPr>
              <a:t>      </a:t>
            </a:r>
            <a:r>
              <a:rPr lang="zh-CN" altLang="en-US" sz="2000" b="1" dirty="0">
                <a:solidFill>
                  <a:srgbClr val="000000"/>
                </a:solidFill>
                <a:latin typeface="Calibri" panose="020F0502020204030204" pitchFamily="34" charset="0"/>
                <a:sym typeface="宋体" panose="02010600030101010101" pitchFamily="2" charset="-122"/>
              </a:rPr>
              <a:t>接口</a:t>
            </a:r>
            <a:endParaRPr lang="zh-CN" altLang="en-US" sz="2000" b="1" dirty="0">
              <a:solidFill>
                <a:srgbClr val="000000"/>
              </a:solidFill>
              <a:latin typeface="Calibri" panose="020F0502020204030204" pitchFamily="34" charset="0"/>
              <a:sym typeface="宋体" panose="02010600030101010101" pitchFamily="2" charset="-122"/>
            </a:endParaRPr>
          </a:p>
        </p:txBody>
      </p:sp>
      <p:sp>
        <p:nvSpPr>
          <p:cNvPr id="64520" name="直接连接符 12"/>
          <p:cNvSpPr/>
          <p:nvPr/>
        </p:nvSpPr>
        <p:spPr>
          <a:xfrm>
            <a:off x="8882063" y="2286000"/>
            <a:ext cx="671512" cy="134938"/>
          </a:xfrm>
          <a:prstGeom prst="line">
            <a:avLst/>
          </a:prstGeom>
          <a:ln w="44450" cap="flat" cmpd="sng">
            <a:solidFill>
              <a:srgbClr val="FF0000"/>
            </a:solidFill>
            <a:prstDash val="solid"/>
            <a:headEnd type="none" w="med" len="med"/>
            <a:tailEnd type="none" w="med" len="med"/>
          </a:ln>
        </p:spPr>
      </p:sp>
      <p:sp>
        <p:nvSpPr>
          <p:cNvPr id="64521" name="TextBox 15"/>
          <p:cNvSpPr/>
          <p:nvPr/>
        </p:nvSpPr>
        <p:spPr>
          <a:xfrm>
            <a:off x="9551988" y="2060575"/>
            <a:ext cx="1116012" cy="706755"/>
          </a:xfrm>
          <a:prstGeom prst="rect">
            <a:avLst/>
          </a:prstGeom>
          <a:noFill/>
          <a:ln w="9525">
            <a:noFill/>
          </a:ln>
        </p:spPr>
        <p:txBody>
          <a:bodyPr>
            <a:spAutoFit/>
          </a:bodyPr>
          <a:p>
            <a:r>
              <a:rPr lang="en-US" altLang="x-none" sz="2000" b="1">
                <a:solidFill>
                  <a:srgbClr val="000000"/>
                </a:solidFill>
                <a:latin typeface="Calibri" panose="020F0502020204030204" pitchFamily="34" charset="0"/>
                <a:cs typeface="Calibri" panose="020F0502020204030204" pitchFamily="34" charset="0"/>
                <a:sym typeface="Calibri" panose="020F0502020204030204" pitchFamily="34" charset="0"/>
              </a:rPr>
              <a:t>CPU</a:t>
            </a:r>
            <a:r>
              <a:rPr lang="zh-CN" altLang="en-US" sz="2000" b="1" dirty="0">
                <a:solidFill>
                  <a:srgbClr val="000000"/>
                </a:solidFill>
                <a:latin typeface="Calibri" panose="020F0502020204030204" pitchFamily="34" charset="0"/>
                <a:sym typeface="宋体" panose="02010600030101010101" pitchFamily="2" charset="-122"/>
              </a:rPr>
              <a:t>供电接口</a:t>
            </a:r>
            <a:endParaRPr lang="zh-CN" altLang="en-US" sz="2000" b="1" dirty="0">
              <a:solidFill>
                <a:srgbClr val="000000"/>
              </a:solidFill>
              <a:latin typeface="Calibri" panose="020F0502020204030204" pitchFamily="34" charset="0"/>
              <a:sym typeface="宋体" panose="02010600030101010101" pitchFamily="2" charset="-122"/>
            </a:endParaRPr>
          </a:p>
        </p:txBody>
      </p:sp>
      <p:sp>
        <p:nvSpPr>
          <p:cNvPr id="64522" name="直接连接符 16"/>
          <p:cNvSpPr/>
          <p:nvPr/>
        </p:nvSpPr>
        <p:spPr>
          <a:xfrm flipV="1">
            <a:off x="8040688" y="3573463"/>
            <a:ext cx="1439862" cy="360362"/>
          </a:xfrm>
          <a:prstGeom prst="line">
            <a:avLst/>
          </a:prstGeom>
          <a:ln w="44450" cap="flat" cmpd="sng">
            <a:solidFill>
              <a:srgbClr val="FF0000"/>
            </a:solidFill>
            <a:prstDash val="solid"/>
            <a:headEnd type="none" w="med" len="med"/>
            <a:tailEnd type="none" w="med" len="med"/>
          </a:ln>
        </p:spPr>
      </p:sp>
      <p:sp>
        <p:nvSpPr>
          <p:cNvPr id="64523" name="TextBox 18"/>
          <p:cNvSpPr/>
          <p:nvPr/>
        </p:nvSpPr>
        <p:spPr>
          <a:xfrm>
            <a:off x="9515475" y="2997200"/>
            <a:ext cx="1152525" cy="1322070"/>
          </a:xfrm>
          <a:prstGeom prst="rect">
            <a:avLst/>
          </a:prstGeom>
          <a:noFill/>
          <a:ln w="9525">
            <a:noFill/>
          </a:ln>
        </p:spPr>
        <p:txBody>
          <a:bodyPr>
            <a:spAutoFit/>
          </a:bodyPr>
          <a:p>
            <a:r>
              <a:rPr lang="en-US" altLang="x-none" sz="2000" b="1">
                <a:solidFill>
                  <a:srgbClr val="000000"/>
                </a:solidFill>
                <a:latin typeface="Calibri" panose="020F0502020204030204" pitchFamily="34" charset="0"/>
                <a:cs typeface="Calibri" panose="020F0502020204030204" pitchFamily="34" charset="0"/>
                <a:sym typeface="Calibri" panose="020F0502020204030204" pitchFamily="34" charset="0"/>
              </a:rPr>
              <a:t>CPR</a:t>
            </a:r>
            <a:r>
              <a:rPr lang="zh-CN" altLang="en-US" sz="2000" b="1" dirty="0">
                <a:solidFill>
                  <a:srgbClr val="000000"/>
                </a:solidFill>
                <a:latin typeface="Calibri" panose="020F0502020204030204" pitchFamily="34" charset="0"/>
                <a:sym typeface="宋体" panose="02010600030101010101" pitchFamily="2" charset="-122"/>
              </a:rPr>
              <a:t>插座（</a:t>
            </a:r>
            <a:r>
              <a:rPr lang="en-US" altLang="x-none" sz="2000" b="1">
                <a:solidFill>
                  <a:srgbClr val="000000"/>
                </a:solidFill>
                <a:latin typeface="Calibri" panose="020F0502020204030204" pitchFamily="34" charset="0"/>
                <a:cs typeface="Calibri" panose="020F0502020204030204" pitchFamily="34" charset="0"/>
                <a:sym typeface="Calibri" panose="020F0502020204030204" pitchFamily="34" charset="0"/>
              </a:rPr>
              <a:t>CPU</a:t>
            </a:r>
            <a:r>
              <a:rPr lang="zh-CN" altLang="en-US" sz="2000" b="1" dirty="0">
                <a:solidFill>
                  <a:srgbClr val="000000"/>
                </a:solidFill>
                <a:latin typeface="Calibri" panose="020F0502020204030204" pitchFamily="34" charset="0"/>
                <a:sym typeface="宋体" panose="02010600030101010101" pitchFamily="2" charset="-122"/>
              </a:rPr>
              <a:t>，中央处理器）</a:t>
            </a:r>
            <a:endParaRPr lang="zh-CN" altLang="en-US" sz="2000" b="1" dirty="0">
              <a:solidFill>
                <a:srgbClr val="000000"/>
              </a:solidFill>
              <a:latin typeface="Calibri" panose="020F0502020204030204" pitchFamily="34" charset="0"/>
              <a:sym typeface="宋体" panose="02010600030101010101" pitchFamily="2" charset="-122"/>
            </a:endParaRPr>
          </a:p>
        </p:txBody>
      </p:sp>
      <p:sp>
        <p:nvSpPr>
          <p:cNvPr id="64524" name="直接连接符 19"/>
          <p:cNvSpPr/>
          <p:nvPr/>
        </p:nvSpPr>
        <p:spPr>
          <a:xfrm flipV="1">
            <a:off x="9096375" y="1484313"/>
            <a:ext cx="671513" cy="230187"/>
          </a:xfrm>
          <a:prstGeom prst="line">
            <a:avLst/>
          </a:prstGeom>
          <a:ln w="44450" cap="flat" cmpd="sng">
            <a:solidFill>
              <a:srgbClr val="FF0000"/>
            </a:solidFill>
            <a:prstDash val="solid"/>
            <a:headEnd type="none" w="med" len="med"/>
            <a:tailEnd type="none" w="med" len="med"/>
          </a:ln>
        </p:spPr>
      </p:sp>
      <p:sp>
        <p:nvSpPr>
          <p:cNvPr id="64525" name="TextBox 20"/>
          <p:cNvSpPr/>
          <p:nvPr/>
        </p:nvSpPr>
        <p:spPr>
          <a:xfrm>
            <a:off x="9696450" y="765175"/>
            <a:ext cx="971550" cy="1014730"/>
          </a:xfrm>
          <a:prstGeom prst="rect">
            <a:avLst/>
          </a:prstGeom>
          <a:noFill/>
          <a:ln w="9525">
            <a:noFill/>
          </a:ln>
        </p:spPr>
        <p:txBody>
          <a:bodyPr>
            <a:spAutoFit/>
          </a:bodyPr>
          <a:p>
            <a:r>
              <a:rPr lang="zh-CN" altLang="en-US" sz="2000" b="1" dirty="0">
                <a:solidFill>
                  <a:srgbClr val="000000"/>
                </a:solidFill>
                <a:latin typeface="Calibri" panose="020F0502020204030204" pitchFamily="34" charset="0"/>
                <a:sym typeface="宋体" panose="02010600030101010101" pitchFamily="2" charset="-122"/>
              </a:rPr>
              <a:t>鼠标、键盘接口</a:t>
            </a:r>
            <a:endParaRPr lang="zh-CN" altLang="en-US" sz="2000" b="1" dirty="0">
              <a:solidFill>
                <a:srgbClr val="000000"/>
              </a:solidFill>
              <a:latin typeface="Calibri" panose="020F0502020204030204" pitchFamily="34" charset="0"/>
              <a:sym typeface="宋体" panose="02010600030101010101" pitchFamily="2" charset="-122"/>
            </a:endParaRPr>
          </a:p>
        </p:txBody>
      </p:sp>
      <p:sp>
        <p:nvSpPr>
          <p:cNvPr id="64526" name="直接连接符 23"/>
          <p:cNvSpPr/>
          <p:nvPr/>
        </p:nvSpPr>
        <p:spPr>
          <a:xfrm rot="5400000" flipH="1" flipV="1">
            <a:off x="8059738" y="1303338"/>
            <a:ext cx="303212" cy="231775"/>
          </a:xfrm>
          <a:prstGeom prst="line">
            <a:avLst/>
          </a:prstGeom>
          <a:ln w="44450" cap="flat" cmpd="sng">
            <a:solidFill>
              <a:srgbClr val="FF0000"/>
            </a:solidFill>
            <a:prstDash val="solid"/>
            <a:headEnd type="none" w="med" len="med"/>
            <a:tailEnd type="none" w="med" len="med"/>
          </a:ln>
        </p:spPr>
      </p:sp>
      <p:sp>
        <p:nvSpPr>
          <p:cNvPr id="64527" name="TextBox 25"/>
          <p:cNvSpPr/>
          <p:nvPr/>
        </p:nvSpPr>
        <p:spPr>
          <a:xfrm>
            <a:off x="8112125" y="692150"/>
            <a:ext cx="1295400" cy="1014730"/>
          </a:xfrm>
          <a:prstGeom prst="rect">
            <a:avLst/>
          </a:prstGeom>
          <a:noFill/>
          <a:ln w="9525">
            <a:noFill/>
          </a:ln>
        </p:spPr>
        <p:txBody>
          <a:bodyPr>
            <a:spAutoFit/>
          </a:bodyPr>
          <a:p>
            <a:r>
              <a:rPr lang="zh-CN" altLang="en-US" sz="2000" b="1" dirty="0">
                <a:solidFill>
                  <a:srgbClr val="000000"/>
                </a:solidFill>
                <a:latin typeface="Calibri" panose="020F0502020204030204" pitchFamily="34" charset="0"/>
                <a:sym typeface="宋体" panose="02010600030101010101" pitchFamily="2" charset="-122"/>
              </a:rPr>
              <a:t>并行接口（打印机）</a:t>
            </a:r>
            <a:endParaRPr lang="zh-CN" altLang="en-US" sz="2000" b="1" dirty="0">
              <a:solidFill>
                <a:srgbClr val="000000"/>
              </a:solidFill>
              <a:latin typeface="Calibri" panose="020F0502020204030204" pitchFamily="34" charset="0"/>
              <a:sym typeface="宋体" panose="02010600030101010101" pitchFamily="2" charset="-122"/>
            </a:endParaRPr>
          </a:p>
        </p:txBody>
      </p:sp>
      <p:sp>
        <p:nvSpPr>
          <p:cNvPr id="64528" name="直接连接符 27"/>
          <p:cNvSpPr/>
          <p:nvPr/>
        </p:nvSpPr>
        <p:spPr>
          <a:xfrm flipH="1" flipV="1">
            <a:off x="4727575" y="1339850"/>
            <a:ext cx="1295400" cy="360363"/>
          </a:xfrm>
          <a:prstGeom prst="line">
            <a:avLst/>
          </a:prstGeom>
          <a:ln w="44450" cap="flat" cmpd="sng">
            <a:solidFill>
              <a:srgbClr val="FF0000"/>
            </a:solidFill>
            <a:prstDash val="solid"/>
            <a:headEnd type="none" w="med" len="med"/>
            <a:tailEnd type="none" w="med" len="med"/>
          </a:ln>
        </p:spPr>
      </p:sp>
      <p:sp>
        <p:nvSpPr>
          <p:cNvPr id="64529" name="椭圆 30"/>
          <p:cNvSpPr/>
          <p:nvPr/>
        </p:nvSpPr>
        <p:spPr>
          <a:xfrm>
            <a:off x="6953250" y="1357313"/>
            <a:ext cx="720725" cy="647700"/>
          </a:xfrm>
          <a:prstGeom prst="ellipse">
            <a:avLst/>
          </a:prstGeom>
          <a:noFill/>
          <a:ln w="25400" cap="flat" cmpd="sng">
            <a:solidFill>
              <a:srgbClr val="FF0000"/>
            </a:solidFill>
            <a:prstDash val="solid"/>
            <a:headEnd type="none" w="med" len="med"/>
            <a:tailEnd type="none" w="med" len="med"/>
          </a:ln>
        </p:spPr>
        <p:txBody>
          <a:bodyPr anchor="ctr"/>
          <a:p>
            <a:pPr algn="ctr"/>
            <a:endParaRPr lang="zh-CN" altLang="en-US" dirty="0">
              <a:solidFill>
                <a:srgbClr val="FFFFFF"/>
              </a:solidFill>
              <a:latin typeface="宋体" panose="02010600030101010101" pitchFamily="2" charset="-122"/>
              <a:sym typeface="宋体" panose="02010600030101010101" pitchFamily="2" charset="-122"/>
            </a:endParaRPr>
          </a:p>
        </p:txBody>
      </p:sp>
      <p:sp>
        <p:nvSpPr>
          <p:cNvPr id="64530" name="TextBox 31"/>
          <p:cNvSpPr/>
          <p:nvPr/>
        </p:nvSpPr>
        <p:spPr>
          <a:xfrm>
            <a:off x="7104063" y="765175"/>
            <a:ext cx="792162" cy="706755"/>
          </a:xfrm>
          <a:prstGeom prst="rect">
            <a:avLst/>
          </a:prstGeom>
          <a:noFill/>
          <a:ln w="9525">
            <a:noFill/>
          </a:ln>
        </p:spPr>
        <p:txBody>
          <a:bodyPr>
            <a:spAutoFit/>
          </a:bodyPr>
          <a:p>
            <a:r>
              <a:rPr lang="en-US" altLang="x-none" sz="2000" b="1">
                <a:solidFill>
                  <a:srgbClr val="000000"/>
                </a:solidFill>
                <a:latin typeface="Calibri" panose="020F0502020204030204" pitchFamily="34" charset="0"/>
                <a:cs typeface="Calibri" panose="020F0502020204030204" pitchFamily="34" charset="0"/>
                <a:sym typeface="Calibri" panose="020F0502020204030204" pitchFamily="34" charset="0"/>
              </a:rPr>
              <a:t>USB</a:t>
            </a:r>
            <a:r>
              <a:rPr lang="zh-CN" altLang="en-US" sz="2000" b="1" dirty="0">
                <a:solidFill>
                  <a:srgbClr val="000000"/>
                </a:solidFill>
                <a:latin typeface="Calibri" panose="020F0502020204030204" pitchFamily="34" charset="0"/>
                <a:sym typeface="宋体" panose="02010600030101010101" pitchFamily="2" charset="-122"/>
              </a:rPr>
              <a:t>接口</a:t>
            </a:r>
            <a:endParaRPr lang="zh-CN" altLang="en-US" sz="2000" b="1" dirty="0">
              <a:solidFill>
                <a:srgbClr val="000000"/>
              </a:solidFill>
              <a:latin typeface="Calibri" panose="020F0502020204030204" pitchFamily="34" charset="0"/>
              <a:sym typeface="宋体" panose="02010600030101010101" pitchFamily="2" charset="-122"/>
            </a:endParaRPr>
          </a:p>
        </p:txBody>
      </p:sp>
      <p:sp>
        <p:nvSpPr>
          <p:cNvPr id="64531" name="TextBox 33"/>
          <p:cNvSpPr/>
          <p:nvPr/>
        </p:nvSpPr>
        <p:spPr>
          <a:xfrm>
            <a:off x="3719513" y="836613"/>
            <a:ext cx="1081087" cy="706755"/>
          </a:xfrm>
          <a:prstGeom prst="rect">
            <a:avLst/>
          </a:prstGeom>
          <a:noFill/>
          <a:ln w="9525">
            <a:noFill/>
          </a:ln>
        </p:spPr>
        <p:txBody>
          <a:bodyPr>
            <a:spAutoFit/>
          </a:bodyPr>
          <a:p>
            <a:r>
              <a:rPr lang="zh-CN" altLang="en-US" sz="2000" b="1" dirty="0">
                <a:solidFill>
                  <a:srgbClr val="000000"/>
                </a:solidFill>
                <a:latin typeface="Calibri" panose="020F0502020204030204" pitchFamily="34" charset="0"/>
                <a:sym typeface="宋体" panose="02010600030101010101" pitchFamily="2" charset="-122"/>
              </a:rPr>
              <a:t>音频设备接口</a:t>
            </a:r>
            <a:endParaRPr lang="zh-CN" altLang="en-US" sz="2000" b="1" dirty="0">
              <a:solidFill>
                <a:srgbClr val="000000"/>
              </a:solidFill>
              <a:latin typeface="Calibri" panose="020F0502020204030204" pitchFamily="34" charset="0"/>
              <a:sym typeface="宋体" panose="02010600030101010101" pitchFamily="2" charset="-122"/>
            </a:endParaRPr>
          </a:p>
        </p:txBody>
      </p:sp>
      <p:sp>
        <p:nvSpPr>
          <p:cNvPr id="64532" name="直接连接符 35"/>
          <p:cNvSpPr/>
          <p:nvPr/>
        </p:nvSpPr>
        <p:spPr>
          <a:xfrm flipV="1">
            <a:off x="7607300" y="5373688"/>
            <a:ext cx="73025" cy="576262"/>
          </a:xfrm>
          <a:prstGeom prst="line">
            <a:avLst/>
          </a:prstGeom>
          <a:ln w="44450" cap="flat" cmpd="sng">
            <a:solidFill>
              <a:srgbClr val="FF0000"/>
            </a:solidFill>
            <a:prstDash val="solid"/>
            <a:headEnd type="none" w="med" len="med"/>
            <a:tailEnd type="none" w="med" len="med"/>
          </a:ln>
        </p:spPr>
      </p:sp>
      <p:sp>
        <p:nvSpPr>
          <p:cNvPr id="64533" name="TextBox 39"/>
          <p:cNvSpPr/>
          <p:nvPr/>
        </p:nvSpPr>
        <p:spPr>
          <a:xfrm>
            <a:off x="7175500" y="5805488"/>
            <a:ext cx="1873250" cy="398780"/>
          </a:xfrm>
          <a:prstGeom prst="rect">
            <a:avLst/>
          </a:prstGeom>
          <a:noFill/>
          <a:ln w="9525">
            <a:noFill/>
          </a:ln>
        </p:spPr>
        <p:txBody>
          <a:bodyPr>
            <a:spAutoFit/>
          </a:bodyPr>
          <a:p>
            <a:r>
              <a:rPr lang="zh-CN" altLang="en-US" sz="2000" b="1" dirty="0">
                <a:solidFill>
                  <a:srgbClr val="000000"/>
                </a:solidFill>
                <a:latin typeface="Calibri" panose="020F0502020204030204" pitchFamily="34" charset="0"/>
                <a:sym typeface="宋体" panose="02010600030101010101" pitchFamily="2" charset="-122"/>
              </a:rPr>
              <a:t>内存条插槽</a:t>
            </a:r>
            <a:endParaRPr lang="zh-CN" altLang="en-US" sz="2000" b="1" dirty="0">
              <a:solidFill>
                <a:srgbClr val="000000"/>
              </a:solidFill>
              <a:latin typeface="Calibri" panose="020F0502020204030204" pitchFamily="34" charset="0"/>
              <a:sym typeface="宋体" panose="02010600030101010101" pitchFamily="2" charset="-122"/>
            </a:endParaRPr>
          </a:p>
        </p:txBody>
      </p:sp>
      <p:sp>
        <p:nvSpPr>
          <p:cNvPr id="64534" name="直接连接符 40"/>
          <p:cNvSpPr/>
          <p:nvPr/>
        </p:nvSpPr>
        <p:spPr>
          <a:xfrm flipV="1">
            <a:off x="5159375" y="4221163"/>
            <a:ext cx="215900" cy="1655762"/>
          </a:xfrm>
          <a:prstGeom prst="line">
            <a:avLst/>
          </a:prstGeom>
          <a:ln w="44450" cap="flat" cmpd="sng">
            <a:solidFill>
              <a:srgbClr val="FF0000"/>
            </a:solidFill>
            <a:prstDash val="solid"/>
            <a:headEnd type="none" w="med" len="med"/>
            <a:tailEnd type="none" w="med" len="med"/>
          </a:ln>
        </p:spPr>
      </p:sp>
      <p:sp>
        <p:nvSpPr>
          <p:cNvPr id="64535" name="TextBox 42"/>
          <p:cNvSpPr/>
          <p:nvPr/>
        </p:nvSpPr>
        <p:spPr>
          <a:xfrm>
            <a:off x="4584700" y="5734050"/>
            <a:ext cx="2303463" cy="398780"/>
          </a:xfrm>
          <a:prstGeom prst="rect">
            <a:avLst/>
          </a:prstGeom>
          <a:noFill/>
          <a:ln w="9525">
            <a:noFill/>
          </a:ln>
        </p:spPr>
        <p:txBody>
          <a:bodyPr>
            <a:spAutoFit/>
          </a:bodyPr>
          <a:p>
            <a:r>
              <a:rPr lang="en-US" altLang="x-none" sz="2000" b="1">
                <a:solidFill>
                  <a:srgbClr val="000000"/>
                </a:solidFill>
                <a:latin typeface="Calibri" panose="020F0502020204030204" pitchFamily="34" charset="0"/>
                <a:cs typeface="Calibri" panose="020F0502020204030204" pitchFamily="34" charset="0"/>
                <a:sym typeface="Calibri" panose="020F0502020204030204" pitchFamily="34" charset="0"/>
              </a:rPr>
              <a:t>AGP</a:t>
            </a:r>
            <a:r>
              <a:rPr lang="zh-CN" altLang="en-US" sz="2000" b="1" dirty="0">
                <a:solidFill>
                  <a:srgbClr val="000000"/>
                </a:solidFill>
                <a:latin typeface="Calibri" panose="020F0502020204030204" pitchFamily="34" charset="0"/>
                <a:sym typeface="宋体" panose="02010600030101010101" pitchFamily="2" charset="-122"/>
              </a:rPr>
              <a:t>（显卡）插槽</a:t>
            </a:r>
            <a:endParaRPr lang="zh-CN" altLang="en-US" sz="2000" b="1" dirty="0">
              <a:solidFill>
                <a:srgbClr val="000000"/>
              </a:solidFill>
              <a:latin typeface="Calibri" panose="020F0502020204030204" pitchFamily="34" charset="0"/>
              <a:sym typeface="宋体" panose="02010600030101010101" pitchFamily="2" charset="-122"/>
            </a:endParaRPr>
          </a:p>
        </p:txBody>
      </p:sp>
      <p:sp>
        <p:nvSpPr>
          <p:cNvPr id="64536" name="直接连接符 43"/>
          <p:cNvSpPr/>
          <p:nvPr/>
        </p:nvSpPr>
        <p:spPr>
          <a:xfrm>
            <a:off x="2351088" y="2636838"/>
            <a:ext cx="1223962" cy="576262"/>
          </a:xfrm>
          <a:prstGeom prst="line">
            <a:avLst/>
          </a:prstGeom>
          <a:ln w="44450" cap="flat" cmpd="sng">
            <a:solidFill>
              <a:srgbClr val="FF0000"/>
            </a:solidFill>
            <a:prstDash val="solid"/>
            <a:headEnd type="none" w="med" len="med"/>
            <a:tailEnd type="none" w="med" len="med"/>
          </a:ln>
        </p:spPr>
      </p:sp>
      <p:sp>
        <p:nvSpPr>
          <p:cNvPr id="64537" name="TextBox 45"/>
          <p:cNvSpPr/>
          <p:nvPr/>
        </p:nvSpPr>
        <p:spPr>
          <a:xfrm>
            <a:off x="1524000" y="1917700"/>
            <a:ext cx="1116013" cy="1322070"/>
          </a:xfrm>
          <a:prstGeom prst="rect">
            <a:avLst/>
          </a:prstGeom>
          <a:noFill/>
          <a:ln w="9525">
            <a:noFill/>
          </a:ln>
        </p:spPr>
        <p:txBody>
          <a:bodyPr>
            <a:spAutoFit/>
          </a:bodyPr>
          <a:p>
            <a:r>
              <a:rPr lang="en-US" altLang="x-none" sz="2000" b="1">
                <a:solidFill>
                  <a:srgbClr val="000000"/>
                </a:solidFill>
                <a:latin typeface="Calibri" panose="020F0502020204030204" pitchFamily="34" charset="0"/>
                <a:cs typeface="Calibri" panose="020F0502020204030204" pitchFamily="34" charset="0"/>
                <a:sym typeface="Calibri" panose="020F0502020204030204" pitchFamily="34" charset="0"/>
              </a:rPr>
              <a:t>PCI</a:t>
            </a:r>
            <a:r>
              <a:rPr lang="zh-CN" altLang="en-US" sz="2000" b="1" dirty="0">
                <a:solidFill>
                  <a:srgbClr val="000000"/>
                </a:solidFill>
                <a:latin typeface="Calibri" panose="020F0502020204030204" pitchFamily="34" charset="0"/>
                <a:sym typeface="宋体" panose="02010600030101010101" pitchFamily="2" charset="-122"/>
              </a:rPr>
              <a:t>插槽（声卡、网卡）</a:t>
            </a:r>
            <a:endParaRPr lang="zh-CN" altLang="en-US" sz="2000" b="1" dirty="0">
              <a:solidFill>
                <a:srgbClr val="000000"/>
              </a:solidFill>
              <a:latin typeface="Calibri" panose="020F0502020204030204" pitchFamily="34" charset="0"/>
              <a:sym typeface="宋体" panose="02010600030101010101" pitchFamily="2" charset="-122"/>
            </a:endParaRPr>
          </a:p>
        </p:txBody>
      </p:sp>
      <p:sp>
        <p:nvSpPr>
          <p:cNvPr id="64538" name="直接连接符 46"/>
          <p:cNvSpPr/>
          <p:nvPr/>
        </p:nvSpPr>
        <p:spPr>
          <a:xfrm flipV="1">
            <a:off x="2927350" y="5445125"/>
            <a:ext cx="504825" cy="504825"/>
          </a:xfrm>
          <a:prstGeom prst="line">
            <a:avLst/>
          </a:prstGeom>
          <a:ln w="44450" cap="flat" cmpd="sng">
            <a:solidFill>
              <a:srgbClr val="FF0000"/>
            </a:solidFill>
            <a:prstDash val="solid"/>
            <a:headEnd type="none" w="med" len="med"/>
            <a:tailEnd type="none" w="med" len="med"/>
          </a:ln>
        </p:spPr>
      </p:sp>
      <p:sp>
        <p:nvSpPr>
          <p:cNvPr id="64539" name="椭圆 48"/>
          <p:cNvSpPr/>
          <p:nvPr/>
        </p:nvSpPr>
        <p:spPr>
          <a:xfrm>
            <a:off x="3143250" y="5013325"/>
            <a:ext cx="1009650" cy="576263"/>
          </a:xfrm>
          <a:prstGeom prst="ellipse">
            <a:avLst/>
          </a:prstGeom>
          <a:noFill/>
          <a:ln w="25400" cap="flat" cmpd="sng">
            <a:solidFill>
              <a:srgbClr val="FF0000"/>
            </a:solidFill>
            <a:prstDash val="solid"/>
            <a:headEnd type="none" w="med" len="med"/>
            <a:tailEnd type="none" w="med" len="med"/>
          </a:ln>
        </p:spPr>
        <p:txBody>
          <a:bodyPr anchor="ctr"/>
          <a:p>
            <a:pPr algn="ctr"/>
            <a:endParaRPr lang="zh-CN" altLang="en-US" dirty="0">
              <a:solidFill>
                <a:srgbClr val="FFFFFF"/>
              </a:solidFill>
              <a:latin typeface="宋体" panose="02010600030101010101" pitchFamily="2" charset="-122"/>
              <a:sym typeface="宋体" panose="02010600030101010101" pitchFamily="2" charset="-122"/>
            </a:endParaRPr>
          </a:p>
        </p:txBody>
      </p:sp>
      <p:sp>
        <p:nvSpPr>
          <p:cNvPr id="64540" name="TextBox 49"/>
          <p:cNvSpPr/>
          <p:nvPr/>
        </p:nvSpPr>
        <p:spPr>
          <a:xfrm>
            <a:off x="1919288" y="5876925"/>
            <a:ext cx="1655762" cy="1014730"/>
          </a:xfrm>
          <a:prstGeom prst="rect">
            <a:avLst/>
          </a:prstGeom>
          <a:noFill/>
          <a:ln w="9525">
            <a:noFill/>
          </a:ln>
        </p:spPr>
        <p:txBody>
          <a:bodyPr>
            <a:spAutoFit/>
          </a:bodyPr>
          <a:p>
            <a:r>
              <a:rPr lang="en-US" altLang="x-none" sz="2000" b="1">
                <a:solidFill>
                  <a:srgbClr val="000000"/>
                </a:solidFill>
                <a:latin typeface="Calibri" panose="020F0502020204030204" pitchFamily="34" charset="0"/>
                <a:cs typeface="Calibri" panose="020F0502020204030204" pitchFamily="34" charset="0"/>
                <a:sym typeface="Calibri" panose="020F0502020204030204" pitchFamily="34" charset="0"/>
              </a:rPr>
              <a:t>IDE</a:t>
            </a:r>
            <a:r>
              <a:rPr lang="zh-CN" altLang="en-US" sz="2000" b="1" dirty="0">
                <a:solidFill>
                  <a:srgbClr val="000000"/>
                </a:solidFill>
                <a:latin typeface="Calibri" panose="020F0502020204030204" pitchFamily="34" charset="0"/>
                <a:sym typeface="宋体" panose="02010600030101010101" pitchFamily="2" charset="-122"/>
              </a:rPr>
              <a:t>数据线接口（硬盘、光驱插槽）</a:t>
            </a:r>
            <a:endParaRPr lang="zh-CN" altLang="en-US" sz="2000" b="1" dirty="0">
              <a:solidFill>
                <a:srgbClr val="000000"/>
              </a:solidFill>
              <a:latin typeface="Calibri" panose="020F0502020204030204" pitchFamily="34" charset="0"/>
              <a:sym typeface="宋体" panose="02010600030101010101" pitchFamily="2" charset="-122"/>
            </a:endParaRPr>
          </a:p>
        </p:txBody>
      </p:sp>
      <p:sp>
        <p:nvSpPr>
          <p:cNvPr id="64541" name="椭圆 52"/>
          <p:cNvSpPr/>
          <p:nvPr/>
        </p:nvSpPr>
        <p:spPr>
          <a:xfrm>
            <a:off x="2881313" y="4071938"/>
            <a:ext cx="287337" cy="1008062"/>
          </a:xfrm>
          <a:prstGeom prst="ellipse">
            <a:avLst/>
          </a:prstGeom>
          <a:noFill/>
          <a:ln w="25400" cap="flat" cmpd="sng">
            <a:solidFill>
              <a:srgbClr val="FF0000"/>
            </a:solidFill>
            <a:prstDash val="solid"/>
            <a:headEnd type="none" w="med" len="med"/>
            <a:tailEnd type="none" w="med" len="med"/>
          </a:ln>
        </p:spPr>
        <p:txBody>
          <a:bodyPr anchor="ctr"/>
          <a:p>
            <a:pPr algn="ctr"/>
            <a:endParaRPr lang="zh-CN" altLang="en-US" dirty="0">
              <a:solidFill>
                <a:srgbClr val="FFFFFF"/>
              </a:solidFill>
              <a:latin typeface="宋体" panose="02010600030101010101" pitchFamily="2" charset="-122"/>
              <a:sym typeface="宋体" panose="02010600030101010101" pitchFamily="2" charset="-122"/>
            </a:endParaRPr>
          </a:p>
        </p:txBody>
      </p:sp>
      <p:sp>
        <p:nvSpPr>
          <p:cNvPr id="64542" name="直接连接符 54"/>
          <p:cNvSpPr/>
          <p:nvPr/>
        </p:nvSpPr>
        <p:spPr>
          <a:xfrm flipV="1">
            <a:off x="2495550" y="4724400"/>
            <a:ext cx="576263" cy="144463"/>
          </a:xfrm>
          <a:prstGeom prst="line">
            <a:avLst/>
          </a:prstGeom>
          <a:ln w="44450" cap="flat" cmpd="sng">
            <a:solidFill>
              <a:srgbClr val="FF0000"/>
            </a:solidFill>
            <a:prstDash val="solid"/>
            <a:headEnd type="none" w="med" len="med"/>
            <a:tailEnd type="none" w="med" len="med"/>
          </a:ln>
        </p:spPr>
      </p:sp>
      <p:sp>
        <p:nvSpPr>
          <p:cNvPr id="64543" name="TextBox 56"/>
          <p:cNvSpPr/>
          <p:nvPr/>
        </p:nvSpPr>
        <p:spPr>
          <a:xfrm>
            <a:off x="1524000" y="3284538"/>
            <a:ext cx="971550" cy="2245360"/>
          </a:xfrm>
          <a:prstGeom prst="rect">
            <a:avLst/>
          </a:prstGeom>
          <a:noFill/>
          <a:ln w="9525">
            <a:noFill/>
          </a:ln>
        </p:spPr>
        <p:txBody>
          <a:bodyPr>
            <a:spAutoFit/>
          </a:bodyPr>
          <a:p>
            <a:r>
              <a:rPr lang="zh-CN" altLang="en-US" sz="2000" b="1" dirty="0">
                <a:solidFill>
                  <a:srgbClr val="000000"/>
                </a:solidFill>
                <a:latin typeface="Calibri" panose="020F0502020204030204" pitchFamily="34" charset="0"/>
                <a:sym typeface="宋体" panose="02010600030101010101" pitchFamily="2" charset="-122"/>
              </a:rPr>
              <a:t>排线接口（主机前总开关、音频接口、</a:t>
            </a:r>
            <a:r>
              <a:rPr lang="en-US" altLang="x-none" sz="2000" b="1">
                <a:solidFill>
                  <a:srgbClr val="000000"/>
                </a:solidFill>
                <a:latin typeface="Calibri" panose="020F0502020204030204" pitchFamily="34" charset="0"/>
                <a:cs typeface="Calibri" panose="020F0502020204030204" pitchFamily="34" charset="0"/>
                <a:sym typeface="Calibri" panose="020F0502020204030204" pitchFamily="34" charset="0"/>
              </a:rPr>
              <a:t>USB</a:t>
            </a:r>
            <a:r>
              <a:rPr lang="zh-CN" altLang="en-US" sz="2000" b="1" dirty="0">
                <a:solidFill>
                  <a:srgbClr val="000000"/>
                </a:solidFill>
                <a:latin typeface="Calibri" panose="020F0502020204030204" pitchFamily="34" charset="0"/>
                <a:sym typeface="宋体" panose="02010600030101010101" pitchFamily="2" charset="-122"/>
              </a:rPr>
              <a:t>）</a:t>
            </a:r>
            <a:endParaRPr lang="zh-CN" altLang="en-US" sz="2000" b="1" dirty="0">
              <a:solidFill>
                <a:srgbClr val="000000"/>
              </a:solidFill>
              <a:latin typeface="Calibri" panose="020F0502020204030204" pitchFamily="34" charset="0"/>
              <a:sym typeface="宋体" panose="02010600030101010101" pitchFamily="2" charset="-122"/>
            </a:endParaRPr>
          </a:p>
        </p:txBody>
      </p:sp>
      <p:sp>
        <p:nvSpPr>
          <p:cNvPr id="64544" name="直接连接符 38"/>
          <p:cNvSpPr/>
          <p:nvPr/>
        </p:nvSpPr>
        <p:spPr>
          <a:xfrm flipV="1">
            <a:off x="6672263" y="1339850"/>
            <a:ext cx="0" cy="360363"/>
          </a:xfrm>
          <a:prstGeom prst="line">
            <a:avLst/>
          </a:prstGeom>
          <a:ln w="44450" cap="flat" cmpd="sng">
            <a:solidFill>
              <a:srgbClr val="FF0000"/>
            </a:solidFill>
            <a:prstDash val="solid"/>
            <a:headEnd type="none" w="med" len="med"/>
            <a:tailEnd type="none" w="med" len="med"/>
          </a:ln>
        </p:spPr>
      </p:sp>
      <p:sp>
        <p:nvSpPr>
          <p:cNvPr id="64545" name="TextBox 44"/>
          <p:cNvSpPr/>
          <p:nvPr/>
        </p:nvSpPr>
        <p:spPr>
          <a:xfrm>
            <a:off x="6456363" y="765175"/>
            <a:ext cx="719137" cy="706755"/>
          </a:xfrm>
          <a:prstGeom prst="rect">
            <a:avLst/>
          </a:prstGeom>
          <a:noFill/>
          <a:ln w="9525">
            <a:noFill/>
          </a:ln>
        </p:spPr>
        <p:txBody>
          <a:bodyPr>
            <a:spAutoFit/>
          </a:bodyPr>
          <a:p>
            <a:r>
              <a:rPr lang="zh-CN" altLang="en-US" sz="2000" b="1" dirty="0">
                <a:solidFill>
                  <a:srgbClr val="000000"/>
                </a:solidFill>
                <a:latin typeface="Calibri" panose="020F0502020204030204" pitchFamily="34" charset="0"/>
                <a:sym typeface="宋体" panose="02010600030101010101" pitchFamily="2" charset="-122"/>
              </a:rPr>
              <a:t>网线接口</a:t>
            </a:r>
            <a:endParaRPr lang="zh-CN" altLang="en-US" sz="2000" b="1" dirty="0">
              <a:solidFill>
                <a:srgbClr val="000000"/>
              </a:solidFill>
              <a:latin typeface="Calibri" panose="020F0502020204030204" pitchFamily="34" charset="0"/>
              <a:sym typeface="宋体" panose="02010600030101010101" pitchFamily="2" charset="-122"/>
            </a:endParaRPr>
          </a:p>
        </p:txBody>
      </p:sp>
      <p:sp>
        <p:nvSpPr>
          <p:cNvPr id="64546" name="矩形标注 36"/>
          <p:cNvSpPr/>
          <p:nvPr/>
        </p:nvSpPr>
        <p:spPr>
          <a:xfrm>
            <a:off x="5238750" y="1357313"/>
            <a:ext cx="4429125" cy="2928937"/>
          </a:xfrm>
          <a:prstGeom prst="wedgeRectCallout">
            <a:avLst>
              <a:gd name="adj1" fmla="val -20630"/>
              <a:gd name="adj2" fmla="val 66551"/>
            </a:avLst>
          </a:prstGeom>
          <a:solidFill>
            <a:schemeClr val="bg1"/>
          </a:solidFill>
          <a:ln w="25400" cap="flat" cmpd="sng">
            <a:solidFill>
              <a:srgbClr val="395E8A"/>
            </a:solidFill>
            <a:prstDash val="solid"/>
            <a:miter/>
            <a:headEnd type="none" w="med" len="med"/>
            <a:tailEnd type="none" w="med" len="med"/>
          </a:ln>
        </p:spPr>
        <p:txBody>
          <a:bodyPr/>
          <a:p>
            <a:pPr indent="360680">
              <a:lnSpc>
                <a:spcPct val="150000"/>
              </a:lnSpc>
            </a:pPr>
            <a:r>
              <a:rPr lang="zh-CN" altLang="en-US" sz="2400" b="1" dirty="0">
                <a:latin typeface="宋体" panose="02010600030101010101" pitchFamily="2" charset="-122"/>
                <a:sym typeface="宋体" panose="02010600030101010101" pitchFamily="2" charset="-122"/>
              </a:rPr>
              <a:t>主板是整个电脑的基板，是</a:t>
            </a:r>
            <a:r>
              <a:rPr lang="en-US" altLang="x-none" sz="2400" b="1">
                <a:latin typeface="Calibri" panose="020F0502020204030204" pitchFamily="34" charset="0"/>
                <a:cs typeface="Calibri" panose="020F0502020204030204" pitchFamily="34" charset="0"/>
                <a:sym typeface="Calibri" panose="020F0502020204030204" pitchFamily="34" charset="0"/>
              </a:rPr>
              <a:t>CPU、</a:t>
            </a:r>
            <a:r>
              <a:rPr lang="zh-CN" altLang="en-US" sz="2400" b="1" dirty="0">
                <a:latin typeface="宋体" panose="02010600030101010101" pitchFamily="2" charset="-122"/>
                <a:sym typeface="宋体" panose="02010600030101010101" pitchFamily="2" charset="-122"/>
              </a:rPr>
              <a:t>内存、显卡及各种扩展卡的载体；</a:t>
            </a:r>
            <a:endParaRPr lang="en-US" altLang="x-none" sz="2400" b="1">
              <a:latin typeface="Calibri" panose="020F0502020204030204" pitchFamily="34" charset="0"/>
              <a:cs typeface="Calibri" panose="020F0502020204030204" pitchFamily="34" charset="0"/>
              <a:sym typeface="Calibri" panose="020F0502020204030204" pitchFamily="34" charset="0"/>
            </a:endParaRPr>
          </a:p>
          <a:p>
            <a:pPr indent="360680">
              <a:lnSpc>
                <a:spcPct val="150000"/>
              </a:lnSpc>
            </a:pPr>
            <a:r>
              <a:rPr lang="zh-CN" altLang="en-US" sz="2400" b="1" dirty="0">
                <a:latin typeface="宋体" panose="02010600030101010101" pitchFamily="2" charset="-122"/>
                <a:sym typeface="宋体" panose="02010600030101010101" pitchFamily="2" charset="-122"/>
              </a:rPr>
              <a:t>主板是计算机各部件的连接桥梁。</a:t>
            </a:r>
            <a:endParaRPr lang="zh-CN" altLang="en-US" sz="2400" b="1" dirty="0">
              <a:latin typeface="宋体" panose="02010600030101010101" pitchFamily="2" charset="-122"/>
              <a:sym typeface="宋体" panose="02010600030101010101" pitchFamily="2" charset="-122"/>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64517"/>
                                        </p:tgtEl>
                                        <p:attrNameLst>
                                          <p:attrName>style.visibility</p:attrName>
                                        </p:attrNameLst>
                                      </p:cBhvr>
                                      <p:to>
                                        <p:strVal val="visible"/>
                                      </p:to>
                                    </p:set>
                                    <p:animEffect filter="fade">
                                      <p:cBhvr>
                                        <p:cTn id="7" dur="770" decel="100000"/>
                                        <p:tgtEl>
                                          <p:spTgt spid="64517"/>
                                        </p:tgtEl>
                                      </p:cBhvr>
                                    </p:animEffect>
                                    <p:animScale>
                                      <p:cBhvr>
                                        <p:cTn id="8" dur="770" decel="100000"/>
                                        <p:tgtEl>
                                          <p:spTgt spid="64517"/>
                                        </p:tgtEl>
                                      </p:cBhvr>
                                      <p:from x="10000" y="10000"/>
                                      <p:to x="200000" y="450000"/>
                                    </p:animScale>
                                    <p:animScale>
                                      <p:cBhvr>
                                        <p:cTn id="9" dur="1230" accel="100000" fill="hold">
                                          <p:stCondLst>
                                            <p:cond delay="770"/>
                                          </p:stCondLst>
                                        </p:cTn>
                                        <p:tgtEl>
                                          <p:spTgt spid="64517"/>
                                        </p:tgtEl>
                                      </p:cBhvr>
                                      <p:from x="200000" y="450000"/>
                                      <p:to x="100000" y="100000"/>
                                    </p:animScale>
                                    <p:set>
                                      <p:cBhvr>
                                        <p:cTn id="10" dur="770" fill="hold"/>
                                        <p:tgtEl>
                                          <p:spTgt spid="64517"/>
                                        </p:tgtEl>
                                        <p:attrNameLst>
                                          <p:attrName>ppt_x</p:attrName>
                                        </p:attrNameLst>
                                      </p:cBhvr>
                                      <p:to>
                                        <p:strVal val="(0.5)"/>
                                      </p:to>
                                    </p:set>
                                    <p:anim from="(0.5)" to="(#ppt_x)" calcmode="lin" valueType="num">
                                      <p:cBhvr>
                                        <p:cTn id="11" dur="1230" accel="100000" fill="hold">
                                          <p:stCondLst>
                                            <p:cond delay="770"/>
                                          </p:stCondLst>
                                        </p:cTn>
                                        <p:tgtEl>
                                          <p:spTgt spid="64517"/>
                                        </p:tgtEl>
                                        <p:attrNameLst>
                                          <p:attrName>ppt_x</p:attrName>
                                        </p:attrNameLst>
                                      </p:cBhvr>
                                    </p:anim>
                                    <p:set>
                                      <p:cBhvr>
                                        <p:cTn id="12" dur="770" fill="hold"/>
                                        <p:tgtEl>
                                          <p:spTgt spid="64517"/>
                                        </p:tgtEl>
                                        <p:attrNameLst>
                                          <p:attrName>ppt_y</p:attrName>
                                        </p:attrNameLst>
                                      </p:cBhvr>
                                      <p:to>
                                        <p:strVal val="(#ppt_y+0.4)"/>
                                      </p:to>
                                    </p:set>
                                    <p:anim from="(#ppt_y+0.4)" to="(#ppt_y)" calcmode="lin" valueType="num">
                                      <p:cBhvr>
                                        <p:cTn id="13" dur="1230" accel="100000" fill="hold">
                                          <p:stCondLst>
                                            <p:cond delay="770"/>
                                          </p:stCondLst>
                                        </p:cTn>
                                        <p:tgtEl>
                                          <p:spTgt spid="64517"/>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4536"/>
                                        </p:tgtEl>
                                        <p:attrNameLst>
                                          <p:attrName>style.visibility</p:attrName>
                                        </p:attrNameLst>
                                      </p:cBhvr>
                                      <p:to>
                                        <p:strVal val="visible"/>
                                      </p:to>
                                    </p:set>
                                    <p:animEffect filter="fade">
                                      <p:cBhvr>
                                        <p:cTn id="18" dur="2000"/>
                                        <p:tgtEl>
                                          <p:spTgt spid="64536"/>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64537"/>
                                        </p:tgtEl>
                                        <p:attrNameLst>
                                          <p:attrName>style.visibility</p:attrName>
                                        </p:attrNameLst>
                                      </p:cBhvr>
                                      <p:to>
                                        <p:strVal val="visible"/>
                                      </p:to>
                                    </p:set>
                                    <p:animEffect filter="diamond(in)">
                                      <p:cBhvr>
                                        <p:cTn id="23" dur="2000"/>
                                        <p:tgtEl>
                                          <p:spTgt spid="64537"/>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64541"/>
                                        </p:tgtEl>
                                        <p:attrNameLst>
                                          <p:attrName>style.visibility</p:attrName>
                                        </p:attrNameLst>
                                      </p:cBhvr>
                                      <p:to>
                                        <p:strVal val="visible"/>
                                      </p:to>
                                    </p:set>
                                    <p:animEffect filter="box(in)">
                                      <p:cBhvr>
                                        <p:cTn id="28" dur="2000"/>
                                        <p:tgtEl>
                                          <p:spTgt spid="6454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4542"/>
                                        </p:tgtEl>
                                        <p:attrNameLst>
                                          <p:attrName>style.visibility</p:attrName>
                                        </p:attrNameLst>
                                      </p:cBhvr>
                                      <p:to>
                                        <p:strVal val="visible"/>
                                      </p:to>
                                    </p:set>
                                    <p:animEffect filter="fade">
                                      <p:cBhvr>
                                        <p:cTn id="33" dur="2000"/>
                                        <p:tgtEl>
                                          <p:spTgt spid="64542"/>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64543"/>
                                        </p:tgtEl>
                                        <p:attrNameLst>
                                          <p:attrName>style.visibility</p:attrName>
                                        </p:attrNameLst>
                                      </p:cBhvr>
                                      <p:to>
                                        <p:strVal val="visible"/>
                                      </p:to>
                                    </p:set>
                                    <p:animEffect filter="box(in)">
                                      <p:cBhvr>
                                        <p:cTn id="38" dur="500"/>
                                        <p:tgtEl>
                                          <p:spTgt spid="64543"/>
                                        </p:tgtEl>
                                      </p:cBhvr>
                                    </p:animEffect>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grpId="0" nodeType="clickEffect">
                                  <p:stCondLst>
                                    <p:cond delay="0"/>
                                  </p:stCondLst>
                                  <p:childTnLst>
                                    <p:set>
                                      <p:cBhvr>
                                        <p:cTn id="42" dur="1" fill="hold">
                                          <p:stCondLst>
                                            <p:cond delay="0"/>
                                          </p:stCondLst>
                                        </p:cTn>
                                        <p:tgtEl>
                                          <p:spTgt spid="64539"/>
                                        </p:tgtEl>
                                        <p:attrNameLst>
                                          <p:attrName>style.visibility</p:attrName>
                                        </p:attrNameLst>
                                      </p:cBhvr>
                                      <p:to>
                                        <p:strVal val="visible"/>
                                      </p:to>
                                    </p:set>
                                    <p:anim calcmode="lin" valueType="num">
                                      <p:cBhvr>
                                        <p:cTn id="43" dur="500" fill="hold"/>
                                        <p:tgtEl>
                                          <p:spTgt spid="64539"/>
                                        </p:tgtEl>
                                        <p:attrNameLst>
                                          <p:attrName>ppt_w</p:attrName>
                                        </p:attrNameLst>
                                      </p:cBhvr>
                                      <p:tavLst>
                                        <p:tav tm="0">
                                          <p:val>
                                            <p:fltVal val="0.000000"/>
                                          </p:val>
                                        </p:tav>
                                        <p:tav tm="100000">
                                          <p:val>
                                            <p:strVal val="#ppt_w"/>
                                          </p:val>
                                        </p:tav>
                                      </p:tavLst>
                                    </p:anim>
                                    <p:anim calcmode="lin" valueType="num">
                                      <p:cBhvr>
                                        <p:cTn id="44" dur="500" fill="hold"/>
                                        <p:tgtEl>
                                          <p:spTgt spid="64539"/>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58" presetClass="entr" presetSubtype="0" accel="100000" fill="hold" nodeType="clickEffect">
                                  <p:stCondLst>
                                    <p:cond delay="0"/>
                                  </p:stCondLst>
                                  <p:childTnLst>
                                    <p:set>
                                      <p:cBhvr>
                                        <p:cTn id="48" dur="1" fill="hold">
                                          <p:stCondLst>
                                            <p:cond delay="0"/>
                                          </p:stCondLst>
                                        </p:cTn>
                                        <p:tgtEl>
                                          <p:spTgt spid="64538"/>
                                        </p:tgtEl>
                                        <p:attrNameLst>
                                          <p:attrName>style.visibility</p:attrName>
                                        </p:attrNameLst>
                                      </p:cBhvr>
                                      <p:to>
                                        <p:strVal val="visible"/>
                                      </p:to>
                                    </p:set>
                                    <p:anim calcmode="lin" valueType="num">
                                      <p:cBhvr>
                                        <p:cTn id="49" dur="500" fill="hold"/>
                                        <p:tgtEl>
                                          <p:spTgt spid="64538"/>
                                        </p:tgtEl>
                                        <p:attrNameLst>
                                          <p:attrName>ppt_w</p:attrName>
                                        </p:attrNameLst>
                                      </p:cBhvr>
                                      <p:tavLst>
                                        <p:tav tm="0">
                                          <p:val>
                                            <p:strVal val="#ppt_w*2.5"/>
                                          </p:val>
                                        </p:tav>
                                        <p:tav tm="100000">
                                          <p:val>
                                            <p:strVal val="#ppt_w"/>
                                          </p:val>
                                        </p:tav>
                                      </p:tavLst>
                                    </p:anim>
                                    <p:anim calcmode="lin" valueType="num">
                                      <p:cBhvr>
                                        <p:cTn id="50" dur="500" fill="hold"/>
                                        <p:tgtEl>
                                          <p:spTgt spid="64538"/>
                                        </p:tgtEl>
                                        <p:attrNameLst>
                                          <p:attrName>ppt_h</p:attrName>
                                        </p:attrNameLst>
                                      </p:cBhvr>
                                      <p:tavLst>
                                        <p:tav tm="0">
                                          <p:val>
                                            <p:strVal val="#ppt_h*0.01"/>
                                          </p:val>
                                        </p:tav>
                                        <p:tav tm="100000">
                                          <p:val>
                                            <p:strVal val="#ppt_h"/>
                                          </p:val>
                                        </p:tav>
                                      </p:tavLst>
                                    </p:anim>
                                    <p:anim calcmode="lin" valueType="num">
                                      <p:cBhvr>
                                        <p:cTn id="51" dur="500" fill="hold"/>
                                        <p:tgtEl>
                                          <p:spTgt spid="64538"/>
                                        </p:tgtEl>
                                        <p:attrNameLst>
                                          <p:attrName>ppt_x</p:attrName>
                                        </p:attrNameLst>
                                      </p:cBhvr>
                                      <p:tavLst>
                                        <p:tav tm="0">
                                          <p:val>
                                            <p:strVal val="#ppt_x"/>
                                          </p:val>
                                        </p:tav>
                                        <p:tav tm="100000">
                                          <p:val>
                                            <p:strVal val="#ppt_x"/>
                                          </p:val>
                                        </p:tav>
                                      </p:tavLst>
                                    </p:anim>
                                    <p:anim calcmode="lin" valueType="num">
                                      <p:cBhvr>
                                        <p:cTn id="52" dur="500" fill="hold"/>
                                        <p:tgtEl>
                                          <p:spTgt spid="64538"/>
                                        </p:tgtEl>
                                        <p:attrNameLst>
                                          <p:attrName>ppt_y</p:attrName>
                                        </p:attrNameLst>
                                      </p:cBhvr>
                                      <p:tavLst>
                                        <p:tav tm="0">
                                          <p:val>
                                            <p:strVal val="#ppt_h+1"/>
                                          </p:val>
                                        </p:tav>
                                        <p:tav tm="100000">
                                          <p:val>
                                            <p:strVal val="#ppt_y"/>
                                          </p:val>
                                        </p:tav>
                                      </p:tavLst>
                                    </p:anim>
                                    <p:animEffect filter="fade">
                                      <p:cBhvr>
                                        <p:cTn id="53" dur="500"/>
                                        <p:tgtEl>
                                          <p:spTgt spid="64538"/>
                                        </p:tgtEl>
                                      </p:cBhvr>
                                    </p:animEffect>
                                  </p:childTnLst>
                                </p:cTn>
                              </p:par>
                            </p:childTnLst>
                          </p:cTn>
                        </p:par>
                      </p:childTnLst>
                    </p:cTn>
                  </p:par>
                  <p:par>
                    <p:cTn id="54" fill="hold">
                      <p:stCondLst>
                        <p:cond delay="indefinite"/>
                      </p:stCondLst>
                      <p:childTnLst>
                        <p:par>
                          <p:cTn id="55" fill="hold">
                            <p:stCondLst>
                              <p:cond delay="0"/>
                            </p:stCondLst>
                            <p:childTnLst>
                              <p:par>
                                <p:cTn id="56" presetID="8" presetClass="entr" presetSubtype="16" fill="hold" grpId="0" nodeType="clickEffect">
                                  <p:stCondLst>
                                    <p:cond delay="0"/>
                                  </p:stCondLst>
                                  <p:childTnLst>
                                    <p:set>
                                      <p:cBhvr>
                                        <p:cTn id="57" dur="1" fill="hold">
                                          <p:stCondLst>
                                            <p:cond delay="0"/>
                                          </p:stCondLst>
                                        </p:cTn>
                                        <p:tgtEl>
                                          <p:spTgt spid="64540"/>
                                        </p:tgtEl>
                                        <p:attrNameLst>
                                          <p:attrName>style.visibility</p:attrName>
                                        </p:attrNameLst>
                                      </p:cBhvr>
                                      <p:to>
                                        <p:strVal val="visible"/>
                                      </p:to>
                                    </p:set>
                                    <p:animEffect filter="diamond(in)">
                                      <p:cBhvr>
                                        <p:cTn id="58" dur="2000"/>
                                        <p:tgtEl>
                                          <p:spTgt spid="6454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64534"/>
                                        </p:tgtEl>
                                        <p:attrNameLst>
                                          <p:attrName>style.visibility</p:attrName>
                                        </p:attrNameLst>
                                      </p:cBhvr>
                                      <p:to>
                                        <p:strVal val="visible"/>
                                      </p:to>
                                    </p:set>
                                    <p:animEffect filter="wipe(down)">
                                      <p:cBhvr>
                                        <p:cTn id="63" dur="500"/>
                                        <p:tgtEl>
                                          <p:spTgt spid="64534"/>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64535"/>
                                        </p:tgtEl>
                                        <p:attrNameLst>
                                          <p:attrName>style.visibility</p:attrName>
                                        </p:attrNameLst>
                                      </p:cBhvr>
                                      <p:to>
                                        <p:strVal val="visible"/>
                                      </p:to>
                                    </p:set>
                                    <p:animEffect filter="blinds(horizontal)">
                                      <p:cBhvr>
                                        <p:cTn id="68" dur="500"/>
                                        <p:tgtEl>
                                          <p:spTgt spid="64535"/>
                                        </p:tgtEl>
                                      </p:cBhvr>
                                    </p:animEffect>
                                  </p:childTnLst>
                                </p:cTn>
                              </p:par>
                            </p:childTnLst>
                          </p:cTn>
                        </p:par>
                      </p:childTnLst>
                    </p:cTn>
                  </p:par>
                  <p:par>
                    <p:cTn id="69" fill="hold">
                      <p:stCondLst>
                        <p:cond delay="indefinite"/>
                      </p:stCondLst>
                      <p:childTnLst>
                        <p:par>
                          <p:cTn id="70" fill="hold">
                            <p:stCondLst>
                              <p:cond delay="0"/>
                            </p:stCondLst>
                            <p:childTnLst>
                              <p:par>
                                <p:cTn id="71" presetID="20" presetClass="entr" presetSubtype="0" fill="hold" nodeType="clickEffect">
                                  <p:stCondLst>
                                    <p:cond delay="0"/>
                                  </p:stCondLst>
                                  <p:childTnLst>
                                    <p:set>
                                      <p:cBhvr>
                                        <p:cTn id="72" dur="1" fill="hold">
                                          <p:stCondLst>
                                            <p:cond delay="0"/>
                                          </p:stCondLst>
                                        </p:cTn>
                                        <p:tgtEl>
                                          <p:spTgt spid="64532"/>
                                        </p:tgtEl>
                                        <p:attrNameLst>
                                          <p:attrName>style.visibility</p:attrName>
                                        </p:attrNameLst>
                                      </p:cBhvr>
                                      <p:to>
                                        <p:strVal val="visible"/>
                                      </p:to>
                                    </p:set>
                                    <p:animEffect filter="wedge">
                                      <p:cBhvr>
                                        <p:cTn id="73" dur="2000"/>
                                        <p:tgtEl>
                                          <p:spTgt spid="64532"/>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64533"/>
                                        </p:tgtEl>
                                        <p:attrNameLst>
                                          <p:attrName>style.visibility</p:attrName>
                                        </p:attrNameLst>
                                      </p:cBhvr>
                                      <p:to>
                                        <p:strVal val="visible"/>
                                      </p:to>
                                    </p:set>
                                    <p:animEffect filter="blinds(horizontal)">
                                      <p:cBhvr>
                                        <p:cTn id="78" dur="500"/>
                                        <p:tgtEl>
                                          <p:spTgt spid="64533"/>
                                        </p:tgtEl>
                                      </p:cBhvr>
                                    </p:animEffect>
                                  </p:childTnLst>
                                </p:cTn>
                              </p:par>
                            </p:childTnLst>
                          </p:cTn>
                        </p:par>
                      </p:childTnLst>
                    </p:cTn>
                  </p:par>
                  <p:par>
                    <p:cTn id="79" fill="hold">
                      <p:stCondLst>
                        <p:cond delay="indefinite"/>
                      </p:stCondLst>
                      <p:childTnLst>
                        <p:par>
                          <p:cTn id="80" fill="hold">
                            <p:stCondLst>
                              <p:cond delay="0"/>
                            </p:stCondLst>
                            <p:childTnLst>
                              <p:par>
                                <p:cTn id="81" presetID="29" presetClass="entr" presetSubtype="0" fill="hold" nodeType="clickEffect">
                                  <p:stCondLst>
                                    <p:cond delay="0"/>
                                  </p:stCondLst>
                                  <p:childTnLst>
                                    <p:set>
                                      <p:cBhvr>
                                        <p:cTn id="82" dur="1" fill="hold">
                                          <p:stCondLst>
                                            <p:cond delay="0"/>
                                          </p:stCondLst>
                                        </p:cTn>
                                        <p:tgtEl>
                                          <p:spTgt spid="64522"/>
                                        </p:tgtEl>
                                        <p:attrNameLst>
                                          <p:attrName>style.visibility</p:attrName>
                                        </p:attrNameLst>
                                      </p:cBhvr>
                                      <p:to>
                                        <p:strVal val="visible"/>
                                      </p:to>
                                    </p:set>
                                    <p:anim calcmode="lin" valueType="num">
                                      <p:cBhvr>
                                        <p:cTn id="83" dur="1000" fill="hold"/>
                                        <p:tgtEl>
                                          <p:spTgt spid="64522"/>
                                        </p:tgtEl>
                                        <p:attrNameLst>
                                          <p:attrName>ppt_x</p:attrName>
                                        </p:attrNameLst>
                                      </p:cBhvr>
                                      <p:tavLst>
                                        <p:tav tm="0">
                                          <p:val>
                                            <p:strVal val="#ppt_x-.2"/>
                                          </p:val>
                                        </p:tav>
                                        <p:tav tm="100000">
                                          <p:val>
                                            <p:strVal val="#ppt_x"/>
                                          </p:val>
                                        </p:tav>
                                      </p:tavLst>
                                    </p:anim>
                                    <p:anim calcmode="lin" valueType="num">
                                      <p:cBhvr>
                                        <p:cTn id="84" dur="1000" fill="hold"/>
                                        <p:tgtEl>
                                          <p:spTgt spid="64522"/>
                                        </p:tgtEl>
                                        <p:attrNameLst>
                                          <p:attrName>ppt_y</p:attrName>
                                        </p:attrNameLst>
                                      </p:cBhvr>
                                      <p:tavLst>
                                        <p:tav tm="0">
                                          <p:val>
                                            <p:strVal val="#ppt_y"/>
                                          </p:val>
                                        </p:tav>
                                        <p:tav tm="100000">
                                          <p:val>
                                            <p:strVal val="#ppt_y"/>
                                          </p:val>
                                        </p:tav>
                                      </p:tavLst>
                                    </p:anim>
                                    <p:animEffect filter="wipe(right)" prLst="gradientSize: 0.1">
                                      <p:cBhvr>
                                        <p:cTn id="85" dur="1000"/>
                                        <p:tgtEl>
                                          <p:spTgt spid="64522"/>
                                        </p:tgtEl>
                                      </p:cBhvr>
                                    </p:animEffect>
                                  </p:childTnLst>
                                </p:cTn>
                              </p:par>
                            </p:childTnLst>
                          </p:cTn>
                        </p:par>
                      </p:childTnLst>
                    </p:cTn>
                  </p:par>
                  <p:par>
                    <p:cTn id="86" fill="hold">
                      <p:stCondLst>
                        <p:cond delay="indefinite"/>
                      </p:stCondLst>
                      <p:childTnLst>
                        <p:par>
                          <p:cTn id="87" fill="hold">
                            <p:stCondLst>
                              <p:cond delay="0"/>
                            </p:stCondLst>
                            <p:childTnLst>
                              <p:par>
                                <p:cTn id="88" presetID="30" presetClass="entr" presetSubtype="0" fill="hold" grpId="0" nodeType="clickEffect">
                                  <p:stCondLst>
                                    <p:cond delay="0"/>
                                  </p:stCondLst>
                                  <p:childTnLst>
                                    <p:set>
                                      <p:cBhvr>
                                        <p:cTn id="89" dur="1" fill="hold">
                                          <p:stCondLst>
                                            <p:cond delay="0"/>
                                          </p:stCondLst>
                                        </p:cTn>
                                        <p:tgtEl>
                                          <p:spTgt spid="64523"/>
                                        </p:tgtEl>
                                        <p:attrNameLst>
                                          <p:attrName>style.visibility</p:attrName>
                                        </p:attrNameLst>
                                      </p:cBhvr>
                                      <p:to>
                                        <p:strVal val="visible"/>
                                      </p:to>
                                    </p:set>
                                    <p:animEffect filter="fade">
                                      <p:cBhvr>
                                        <p:cTn id="90" dur="800" decel="100000"/>
                                        <p:tgtEl>
                                          <p:spTgt spid="64523"/>
                                        </p:tgtEl>
                                      </p:cBhvr>
                                    </p:animEffect>
                                    <p:anim calcmode="lin" valueType="num">
                                      <p:cBhvr>
                                        <p:cTn id="91" dur="800" decel="100000" fill="hold"/>
                                        <p:tgtEl>
                                          <p:spTgt spid="64523"/>
                                        </p:tgtEl>
                                        <p:attrNameLst>
                                          <p:attrName>style.rotation</p:attrName>
                                        </p:attrNameLst>
                                      </p:cBhvr>
                                      <p:tavLst>
                                        <p:tav tm="0">
                                          <p:val>
                                            <p:fltVal val="-90.000000"/>
                                          </p:val>
                                        </p:tav>
                                        <p:tav tm="100000">
                                          <p:val>
                                            <p:fltVal val="0.000000"/>
                                          </p:val>
                                        </p:tav>
                                      </p:tavLst>
                                    </p:anim>
                                    <p:anim calcmode="lin" valueType="num">
                                      <p:cBhvr>
                                        <p:cTn id="92" dur="800" decel="100000" fill="hold"/>
                                        <p:tgtEl>
                                          <p:spTgt spid="64523"/>
                                        </p:tgtEl>
                                        <p:attrNameLst>
                                          <p:attrName>ppt_x</p:attrName>
                                        </p:attrNameLst>
                                      </p:cBhvr>
                                      <p:tavLst>
                                        <p:tav tm="0">
                                          <p:val>
                                            <p:strVal val="#ppt_x+0.4"/>
                                          </p:val>
                                        </p:tav>
                                        <p:tav tm="100000">
                                          <p:val>
                                            <p:strVal val="#ppt_x-0.05"/>
                                          </p:val>
                                        </p:tav>
                                      </p:tavLst>
                                    </p:anim>
                                    <p:anim calcmode="lin" valueType="num">
                                      <p:cBhvr>
                                        <p:cTn id="93" dur="800" decel="100000" fill="hold"/>
                                        <p:tgtEl>
                                          <p:spTgt spid="64523"/>
                                        </p:tgtEl>
                                        <p:attrNameLst>
                                          <p:attrName>ppt_y</p:attrName>
                                        </p:attrNameLst>
                                      </p:cBhvr>
                                      <p:tavLst>
                                        <p:tav tm="0">
                                          <p:val>
                                            <p:strVal val="#ppt_y-0.4"/>
                                          </p:val>
                                        </p:tav>
                                        <p:tav tm="100000">
                                          <p:val>
                                            <p:strVal val="#ppt_y+0.1"/>
                                          </p:val>
                                        </p:tav>
                                      </p:tavLst>
                                    </p:anim>
                                    <p:anim calcmode="lin" valueType="num">
                                      <p:cBhvr>
                                        <p:cTn id="94" dur="200" accel="100000" fill="hold">
                                          <p:stCondLst>
                                            <p:cond delay="800"/>
                                          </p:stCondLst>
                                        </p:cTn>
                                        <p:tgtEl>
                                          <p:spTgt spid="64523"/>
                                        </p:tgtEl>
                                        <p:attrNameLst>
                                          <p:attrName>ppt_x</p:attrName>
                                        </p:attrNameLst>
                                      </p:cBhvr>
                                      <p:tavLst>
                                        <p:tav tm="0">
                                          <p:val>
                                            <p:strVal val="#ppt_x-0.05"/>
                                          </p:val>
                                        </p:tav>
                                        <p:tav tm="100000">
                                          <p:val>
                                            <p:strVal val="#ppt_x"/>
                                          </p:val>
                                        </p:tav>
                                      </p:tavLst>
                                    </p:anim>
                                    <p:anim calcmode="lin" valueType="num">
                                      <p:cBhvr>
                                        <p:cTn id="95" dur="200" accel="100000" fill="hold">
                                          <p:stCondLst>
                                            <p:cond delay="800"/>
                                          </p:stCondLst>
                                        </p:cTn>
                                        <p:tgtEl>
                                          <p:spTgt spid="64523"/>
                                        </p:tgtEl>
                                        <p:attrNameLst>
                                          <p:attrName>ppt_y</p:attrName>
                                        </p:attrNameLst>
                                      </p:cBhvr>
                                      <p:tavLst>
                                        <p:tav tm="0">
                                          <p:val>
                                            <p:strVal val="#ppt_y+0.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19" presetClass="entr" presetSubtype="10" fill="hold" nodeType="clickEffect">
                                  <p:stCondLst>
                                    <p:cond delay="0"/>
                                  </p:stCondLst>
                                  <p:childTnLst>
                                    <p:set>
                                      <p:cBhvr>
                                        <p:cTn id="99" dur="1" fill="hold">
                                          <p:stCondLst>
                                            <p:cond delay="0"/>
                                          </p:stCondLst>
                                        </p:cTn>
                                        <p:tgtEl>
                                          <p:spTgt spid="64520"/>
                                        </p:tgtEl>
                                        <p:attrNameLst>
                                          <p:attrName>style.visibility</p:attrName>
                                        </p:attrNameLst>
                                      </p:cBhvr>
                                      <p:to>
                                        <p:strVal val="visible"/>
                                      </p:to>
                                    </p:set>
                                    <p:anim calcmode="lin" valueType="num">
                                      <p:cBhvr>
                                        <p:cTn id="100" dur="5000" fill="hold"/>
                                        <p:tgtEl>
                                          <p:spTgt spid="64520"/>
                                        </p:tgtEl>
                                        <p:attrNameLst>
                                          <p:attrName>ppt_w</p:attrName>
                                        </p:attrNameLst>
                                      </p:cBhvr>
                                      <p:tavLst>
                                        <p:tav tm="0" fmla="#ppt_w*sin(2.5*pi*$)">
                                          <p:val>
                                            <p:fltVal val="0.000000"/>
                                          </p:val>
                                        </p:tav>
                                        <p:tav tm="100000">
                                          <p:val>
                                            <p:fltVal val="1.000000"/>
                                          </p:val>
                                        </p:tav>
                                      </p:tavLst>
                                    </p:anim>
                                    <p:anim calcmode="lin" valueType="num">
                                      <p:cBhvr>
                                        <p:cTn id="101" dur="5000" fill="hold"/>
                                        <p:tgtEl>
                                          <p:spTgt spid="64520"/>
                                        </p:tgtEl>
                                        <p:attrNameLst>
                                          <p:attrName>ppt_h</p:attrName>
                                        </p:attrNameLst>
                                      </p:cBhvr>
                                      <p:tavLst>
                                        <p:tav tm="0">
                                          <p:val>
                                            <p:strVal val="#ppt_h"/>
                                          </p:val>
                                        </p:tav>
                                        <p:tav tm="100000">
                                          <p:val>
                                            <p:strVal val="#ppt_h"/>
                                          </p:val>
                                        </p:tav>
                                      </p:tavLst>
                                    </p:anim>
                                  </p:childTnLst>
                                </p:cTn>
                              </p:par>
                            </p:childTnLst>
                          </p:cTn>
                        </p:par>
                      </p:childTnLst>
                    </p:cTn>
                  </p:par>
                  <p:par>
                    <p:cTn id="102" fill="hold">
                      <p:stCondLst>
                        <p:cond delay="indefinite"/>
                      </p:stCondLst>
                      <p:childTnLst>
                        <p:par>
                          <p:cTn id="103" fill="hold">
                            <p:stCondLst>
                              <p:cond delay="0"/>
                            </p:stCondLst>
                            <p:childTnLst>
                              <p:par>
                                <p:cTn id="104" presetID="19" presetClass="entr" presetSubtype="10" fill="hold" grpId="0" nodeType="clickEffect">
                                  <p:stCondLst>
                                    <p:cond delay="0"/>
                                  </p:stCondLst>
                                  <p:childTnLst>
                                    <p:set>
                                      <p:cBhvr>
                                        <p:cTn id="105" dur="1" fill="hold">
                                          <p:stCondLst>
                                            <p:cond delay="0"/>
                                          </p:stCondLst>
                                        </p:cTn>
                                        <p:tgtEl>
                                          <p:spTgt spid="64521"/>
                                        </p:tgtEl>
                                        <p:attrNameLst>
                                          <p:attrName>style.visibility</p:attrName>
                                        </p:attrNameLst>
                                      </p:cBhvr>
                                      <p:to>
                                        <p:strVal val="visible"/>
                                      </p:to>
                                    </p:set>
                                    <p:anim calcmode="lin" valueType="num">
                                      <p:cBhvr>
                                        <p:cTn id="106" dur="5000" fill="hold"/>
                                        <p:tgtEl>
                                          <p:spTgt spid="64521"/>
                                        </p:tgtEl>
                                        <p:attrNameLst>
                                          <p:attrName>ppt_w</p:attrName>
                                        </p:attrNameLst>
                                      </p:cBhvr>
                                      <p:tavLst>
                                        <p:tav tm="0" fmla="#ppt_w*sin(2.5*pi*$)">
                                          <p:val>
                                            <p:fltVal val="0.000000"/>
                                          </p:val>
                                        </p:tav>
                                        <p:tav tm="100000">
                                          <p:val>
                                            <p:fltVal val="1.000000"/>
                                          </p:val>
                                        </p:tav>
                                      </p:tavLst>
                                    </p:anim>
                                    <p:anim calcmode="lin" valueType="num">
                                      <p:cBhvr>
                                        <p:cTn id="107" dur="5000" fill="hold"/>
                                        <p:tgtEl>
                                          <p:spTgt spid="64521"/>
                                        </p:tgtEl>
                                        <p:attrNameLst>
                                          <p:attrName>ppt_h</p:attrName>
                                        </p:attrNameLst>
                                      </p:cBhvr>
                                      <p:tavLst>
                                        <p:tav tm="0">
                                          <p:val>
                                            <p:strVal val="#ppt_h"/>
                                          </p:val>
                                        </p:tav>
                                        <p:tav tm="100000">
                                          <p:val>
                                            <p:strVal val="#ppt_h"/>
                                          </p:val>
                                        </p:tav>
                                      </p:tavLst>
                                    </p:anim>
                                  </p:childTnLst>
                                </p:cTn>
                              </p:par>
                            </p:childTnLst>
                          </p:cTn>
                        </p:par>
                      </p:childTnLst>
                    </p:cTn>
                  </p:par>
                  <p:par>
                    <p:cTn id="108" fill="hold">
                      <p:stCondLst>
                        <p:cond delay="indefinite"/>
                      </p:stCondLst>
                      <p:childTnLst>
                        <p:par>
                          <p:cTn id="109" fill="hold">
                            <p:stCondLst>
                              <p:cond delay="0"/>
                            </p:stCondLst>
                            <p:childTnLst>
                              <p:par>
                                <p:cTn id="110" presetID="29" presetClass="entr" presetSubtype="0" fill="hold" nodeType="clickEffect">
                                  <p:stCondLst>
                                    <p:cond delay="0"/>
                                  </p:stCondLst>
                                  <p:childTnLst>
                                    <p:set>
                                      <p:cBhvr>
                                        <p:cTn id="111" dur="1" fill="hold">
                                          <p:stCondLst>
                                            <p:cond delay="0"/>
                                          </p:stCondLst>
                                        </p:cTn>
                                        <p:tgtEl>
                                          <p:spTgt spid="64524"/>
                                        </p:tgtEl>
                                        <p:attrNameLst>
                                          <p:attrName>style.visibility</p:attrName>
                                        </p:attrNameLst>
                                      </p:cBhvr>
                                      <p:to>
                                        <p:strVal val="visible"/>
                                      </p:to>
                                    </p:set>
                                    <p:anim calcmode="lin" valueType="num">
                                      <p:cBhvr>
                                        <p:cTn id="112" dur="1000" fill="hold"/>
                                        <p:tgtEl>
                                          <p:spTgt spid="64524"/>
                                        </p:tgtEl>
                                        <p:attrNameLst>
                                          <p:attrName>ppt_x</p:attrName>
                                        </p:attrNameLst>
                                      </p:cBhvr>
                                      <p:tavLst>
                                        <p:tav tm="0">
                                          <p:val>
                                            <p:strVal val="#ppt_x-.2"/>
                                          </p:val>
                                        </p:tav>
                                        <p:tav tm="100000">
                                          <p:val>
                                            <p:strVal val="#ppt_x"/>
                                          </p:val>
                                        </p:tav>
                                      </p:tavLst>
                                    </p:anim>
                                    <p:anim calcmode="lin" valueType="num">
                                      <p:cBhvr>
                                        <p:cTn id="113" dur="1000" fill="hold"/>
                                        <p:tgtEl>
                                          <p:spTgt spid="64524"/>
                                        </p:tgtEl>
                                        <p:attrNameLst>
                                          <p:attrName>ppt_y</p:attrName>
                                        </p:attrNameLst>
                                      </p:cBhvr>
                                      <p:tavLst>
                                        <p:tav tm="0">
                                          <p:val>
                                            <p:strVal val="#ppt_y"/>
                                          </p:val>
                                        </p:tav>
                                        <p:tav tm="100000">
                                          <p:val>
                                            <p:strVal val="#ppt_y"/>
                                          </p:val>
                                        </p:tav>
                                      </p:tavLst>
                                    </p:anim>
                                    <p:animEffect filter="wipe(right)" prLst="gradientSize: 0.1">
                                      <p:cBhvr>
                                        <p:cTn id="114" dur="1000"/>
                                        <p:tgtEl>
                                          <p:spTgt spid="64524"/>
                                        </p:tgtEl>
                                      </p:cBhvr>
                                    </p:animEffect>
                                  </p:childTnLst>
                                </p:cTn>
                              </p:par>
                            </p:childTnLst>
                          </p:cTn>
                        </p:par>
                      </p:childTnLst>
                    </p:cTn>
                  </p:par>
                  <p:par>
                    <p:cTn id="115" fill="hold">
                      <p:stCondLst>
                        <p:cond delay="indefinite"/>
                      </p:stCondLst>
                      <p:childTnLst>
                        <p:par>
                          <p:cTn id="116" fill="hold">
                            <p:stCondLst>
                              <p:cond delay="0"/>
                            </p:stCondLst>
                            <p:childTnLst>
                              <p:par>
                                <p:cTn id="117" presetID="8" presetClass="entr" presetSubtype="16" fill="hold" grpId="0" nodeType="clickEffect">
                                  <p:stCondLst>
                                    <p:cond delay="0"/>
                                  </p:stCondLst>
                                  <p:childTnLst>
                                    <p:set>
                                      <p:cBhvr>
                                        <p:cTn id="118" dur="1" fill="hold">
                                          <p:stCondLst>
                                            <p:cond delay="0"/>
                                          </p:stCondLst>
                                        </p:cTn>
                                        <p:tgtEl>
                                          <p:spTgt spid="64525"/>
                                        </p:tgtEl>
                                        <p:attrNameLst>
                                          <p:attrName>style.visibility</p:attrName>
                                        </p:attrNameLst>
                                      </p:cBhvr>
                                      <p:to>
                                        <p:strVal val="visible"/>
                                      </p:to>
                                    </p:set>
                                    <p:animEffect filter="diamond(in)">
                                      <p:cBhvr>
                                        <p:cTn id="119" dur="2000"/>
                                        <p:tgtEl>
                                          <p:spTgt spid="64525"/>
                                        </p:tgtEl>
                                      </p:cBhvr>
                                    </p:animEffect>
                                  </p:childTnLst>
                                </p:cTn>
                              </p:par>
                            </p:childTnLst>
                          </p:cTn>
                        </p:par>
                      </p:childTnLst>
                    </p:cTn>
                  </p:par>
                  <p:par>
                    <p:cTn id="120" fill="hold">
                      <p:stCondLst>
                        <p:cond delay="indefinite"/>
                      </p:stCondLst>
                      <p:childTnLst>
                        <p:par>
                          <p:cTn id="121" fill="hold">
                            <p:stCondLst>
                              <p:cond delay="0"/>
                            </p:stCondLst>
                            <p:childTnLst>
                              <p:par>
                                <p:cTn id="122" presetID="17" presetClass="entr" presetSubtype="10" fill="hold" nodeType="clickEffect">
                                  <p:stCondLst>
                                    <p:cond delay="0"/>
                                  </p:stCondLst>
                                  <p:childTnLst>
                                    <p:set>
                                      <p:cBhvr>
                                        <p:cTn id="123" dur="1" fill="hold">
                                          <p:stCondLst>
                                            <p:cond delay="0"/>
                                          </p:stCondLst>
                                        </p:cTn>
                                        <p:tgtEl>
                                          <p:spTgt spid="64526"/>
                                        </p:tgtEl>
                                        <p:attrNameLst>
                                          <p:attrName>style.visibility</p:attrName>
                                        </p:attrNameLst>
                                      </p:cBhvr>
                                      <p:to>
                                        <p:strVal val="visible"/>
                                      </p:to>
                                    </p:set>
                                    <p:anim calcmode="lin" valueType="num">
                                      <p:cBhvr>
                                        <p:cTn id="124" dur="500" fill="hold"/>
                                        <p:tgtEl>
                                          <p:spTgt spid="64526"/>
                                        </p:tgtEl>
                                        <p:attrNameLst>
                                          <p:attrName>ppt_w</p:attrName>
                                        </p:attrNameLst>
                                      </p:cBhvr>
                                      <p:tavLst>
                                        <p:tav tm="0">
                                          <p:val>
                                            <p:fltVal val="0.000000"/>
                                          </p:val>
                                        </p:tav>
                                        <p:tav tm="100000">
                                          <p:val>
                                            <p:strVal val="#ppt_w"/>
                                          </p:val>
                                        </p:tav>
                                      </p:tavLst>
                                    </p:anim>
                                    <p:anim calcmode="lin" valueType="num">
                                      <p:cBhvr>
                                        <p:cTn id="125" dur="500" fill="hold"/>
                                        <p:tgtEl>
                                          <p:spTgt spid="64526"/>
                                        </p:tgtEl>
                                        <p:attrNameLst>
                                          <p:attrName>ppt_h</p:attrName>
                                        </p:attrNameLst>
                                      </p:cBhvr>
                                      <p:tavLst>
                                        <p:tav tm="0">
                                          <p:val>
                                            <p:strVal val="#ppt_h"/>
                                          </p:val>
                                        </p:tav>
                                        <p:tav tm="100000">
                                          <p:val>
                                            <p:strVal val="#ppt_h"/>
                                          </p:val>
                                        </p:tav>
                                      </p:tavLst>
                                    </p:anim>
                                  </p:childTnLst>
                                </p:cTn>
                              </p:par>
                            </p:childTnLst>
                          </p:cTn>
                        </p:par>
                      </p:childTnLst>
                    </p:cTn>
                  </p:par>
                  <p:par>
                    <p:cTn id="126" fill="hold">
                      <p:stCondLst>
                        <p:cond delay="indefinite"/>
                      </p:stCondLst>
                      <p:childTnLst>
                        <p:par>
                          <p:cTn id="127" fill="hold">
                            <p:stCondLst>
                              <p:cond delay="0"/>
                            </p:stCondLst>
                            <p:childTnLst>
                              <p:par>
                                <p:cTn id="128" presetID="48" presetClass="entr" presetSubtype="0" accel="50000" fill="hold" grpId="0" nodeType="clickEffect">
                                  <p:stCondLst>
                                    <p:cond delay="0"/>
                                  </p:stCondLst>
                                  <p:childTnLst>
                                    <p:set>
                                      <p:cBhvr>
                                        <p:cTn id="129" dur="1" fill="hold">
                                          <p:stCondLst>
                                            <p:cond delay="0"/>
                                          </p:stCondLst>
                                        </p:cTn>
                                        <p:tgtEl>
                                          <p:spTgt spid="64527"/>
                                        </p:tgtEl>
                                        <p:attrNameLst>
                                          <p:attrName>style.visibility</p:attrName>
                                        </p:attrNameLst>
                                      </p:cBhvr>
                                      <p:to>
                                        <p:strVal val="visible"/>
                                      </p:to>
                                    </p:set>
                                    <p:anim calcmode="lin" valueType="num">
                                      <p:cBhvr>
                                        <p:cTn id="130" dur="1000" fill="hold"/>
                                        <p:tgtEl>
                                          <p:spTgt spid="64527"/>
                                        </p:tgtEl>
                                        <p:attrNameLst>
                                          <p:attrName>style.rotation</p:attrName>
                                        </p:attrNameLst>
                                      </p:cBhvr>
                                      <p:tavLst>
                                        <p:tav tm="0">
                                          <p:val>
                                            <p:fltVal val="90.000000"/>
                                          </p:val>
                                        </p:tav>
                                        <p:tav tm="80000">
                                          <p:val>
                                            <p:fltVal val="90.000000"/>
                                          </p:val>
                                        </p:tav>
                                        <p:tav tm="80000">
                                          <p:val>
                                            <p:fltVal val="90.000000"/>
                                          </p:val>
                                        </p:tav>
                                        <p:tav tm="100000">
                                          <p:val>
                                            <p:fltVal val="0.000000"/>
                                          </p:val>
                                        </p:tav>
                                      </p:tavLst>
                                    </p:anim>
                                    <p:anim calcmode="lin" valueType="num">
                                      <p:cBhvr>
                                        <p:cTn id="131" dur="1000" fill="hold"/>
                                        <p:tgtEl>
                                          <p:spTgt spid="64527"/>
                                        </p:tgtEl>
                                        <p:attrNameLst>
                                          <p:attrName>ppt_x</p:attrName>
                                        </p:attrNameLst>
                                      </p:cBhvr>
                                      <p:tavLst>
                                        <p:tav tm="0">
                                          <p:val>
                                            <p:fltVal val="-1.000000"/>
                                          </p:val>
                                        </p:tav>
                                        <p:tav tm="50000">
                                          <p:val>
                                            <p:fltVal val="0.950000"/>
                                          </p:val>
                                        </p:tav>
                                        <p:tav tm="100000">
                                          <p:val>
                                            <p:strVal val="#ppt_x"/>
                                          </p:val>
                                        </p:tav>
                                      </p:tavLst>
                                    </p:anim>
                                    <p:anim calcmode="lin" valueType="num">
                                      <p:cBhvr>
                                        <p:cTn id="132" dur="1000" fill="hold"/>
                                        <p:tgtEl>
                                          <p:spTgt spid="64527"/>
                                        </p:tgtEl>
                                        <p:attrNameLst>
                                          <p:attrName>ppt_y</p:attrName>
                                        </p:attrNameLst>
                                      </p:cBhvr>
                                      <p:tavLst>
                                        <p:tav tm="0">
                                          <p:val>
                                            <p:strVal val="#ppt_y"/>
                                          </p:val>
                                        </p:tav>
                                        <p:tav tm="100000">
                                          <p:val>
                                            <p:strVal val="#ppt_y"/>
                                          </p:val>
                                        </p:tav>
                                      </p:tavLst>
                                    </p:anim>
                                    <p:animEffect filter="fade">
                                      <p:cBhvr>
                                        <p:cTn id="133" dur="1000"/>
                                        <p:tgtEl>
                                          <p:spTgt spid="64527"/>
                                        </p:tgtEl>
                                      </p:cBhvr>
                                    </p:animEffect>
                                  </p:childTnLst>
                                </p:cTn>
                              </p:par>
                            </p:childTnLst>
                          </p:cTn>
                        </p:par>
                      </p:childTnLst>
                    </p:cTn>
                  </p:par>
                  <p:par>
                    <p:cTn id="134" fill="hold">
                      <p:stCondLst>
                        <p:cond delay="indefinite"/>
                      </p:stCondLst>
                      <p:childTnLst>
                        <p:par>
                          <p:cTn id="135" fill="hold">
                            <p:stCondLst>
                              <p:cond delay="0"/>
                            </p:stCondLst>
                            <p:childTnLst>
                              <p:par>
                                <p:cTn id="136" presetID="34" presetClass="entr" presetSubtype="0" fill="hold" grpId="0" nodeType="clickEffect">
                                  <p:stCondLst>
                                    <p:cond delay="0"/>
                                  </p:stCondLst>
                                  <p:childTnLst>
                                    <p:set>
                                      <p:cBhvr>
                                        <p:cTn id="137" dur="1" fill="hold">
                                          <p:stCondLst>
                                            <p:cond delay="0"/>
                                          </p:stCondLst>
                                        </p:cTn>
                                        <p:tgtEl>
                                          <p:spTgt spid="64529"/>
                                        </p:tgtEl>
                                        <p:attrNameLst>
                                          <p:attrName>style.visibility</p:attrName>
                                        </p:attrNameLst>
                                      </p:cBhvr>
                                      <p:to>
                                        <p:strVal val="visible"/>
                                      </p:to>
                                    </p:set>
                                    <p:anim from="(-#ppt_w/2)" to="(#ppt_x)" calcmode="lin" valueType="num">
                                      <p:cBhvr>
                                        <p:cTn id="138" dur="600" fill="hold">
                                          <p:stCondLst>
                                            <p:cond delay="0"/>
                                          </p:stCondLst>
                                        </p:cTn>
                                        <p:tgtEl>
                                          <p:spTgt spid="64529"/>
                                        </p:tgtEl>
                                        <p:attrNameLst>
                                          <p:attrName>ppt_x</p:attrName>
                                        </p:attrNameLst>
                                      </p:cBhvr>
                                    </p:anim>
                                    <p:anim from="0.000000" to="-1.0" calcmode="lin" valueType="num">
                                      <p:cBhvr>
                                        <p:cTn id="139" dur="200" decel="50000" autoRev="1" fill="hold">
                                          <p:stCondLst>
                                            <p:cond delay="600"/>
                                          </p:stCondLst>
                                        </p:cTn>
                                        <p:tgtEl>
                                          <p:spTgt spid="64529"/>
                                        </p:tgtEl>
                                        <p:attrNameLst>
                                          <p:attrName>xshear</p:attrName>
                                        </p:attrNameLst>
                                      </p:cBhvr>
                                    </p:anim>
                                    <p:animScale>
                                      <p:cBhvr>
                                        <p:cTn id="140" dur="200" decel="100000" autoRev="1" fill="hold">
                                          <p:stCondLst>
                                            <p:cond delay="600"/>
                                          </p:stCondLst>
                                        </p:cTn>
                                        <p:tgtEl>
                                          <p:spTgt spid="64529"/>
                                        </p:tgtEl>
                                      </p:cBhvr>
                                      <p:from x="100000" y="100000"/>
                                      <p:to x="80000" y="100000"/>
                                    </p:animScale>
                                    <p:anim by="(#ppt_h/3+#ppt_w*0.1)" calcmode="lin" valueType="num">
                                      <p:cBhvr>
                                        <p:cTn id="141" dur="200" decel="100000" autoRev="1" fill="hold">
                                          <p:stCondLst>
                                            <p:cond delay="600"/>
                                          </p:stCondLst>
                                        </p:cTn>
                                        <p:tgtEl>
                                          <p:spTgt spid="64529"/>
                                        </p:tgtEl>
                                        <p:attrNameLst>
                                          <p:attrName>ppt_x</p:attrName>
                                        </p:attrNameLst>
                                      </p:cBhvr>
                                    </p:anim>
                                  </p:childTnLst>
                                </p:cTn>
                              </p:par>
                            </p:childTnLst>
                          </p:cTn>
                        </p:par>
                      </p:childTnLst>
                    </p:cTn>
                  </p:par>
                  <p:par>
                    <p:cTn id="142" fill="hold">
                      <p:stCondLst>
                        <p:cond delay="indefinite"/>
                      </p:stCondLst>
                      <p:childTnLst>
                        <p:par>
                          <p:cTn id="143" fill="hold">
                            <p:stCondLst>
                              <p:cond delay="0"/>
                            </p:stCondLst>
                            <p:childTnLst>
                              <p:par>
                                <p:cTn id="144" presetID="34" presetClass="entr" presetSubtype="0" fill="hold" grpId="0" nodeType="clickEffect">
                                  <p:stCondLst>
                                    <p:cond delay="0"/>
                                  </p:stCondLst>
                                  <p:childTnLst>
                                    <p:set>
                                      <p:cBhvr>
                                        <p:cTn id="145" dur="1" fill="hold">
                                          <p:stCondLst>
                                            <p:cond delay="0"/>
                                          </p:stCondLst>
                                        </p:cTn>
                                        <p:tgtEl>
                                          <p:spTgt spid="64530"/>
                                        </p:tgtEl>
                                        <p:attrNameLst>
                                          <p:attrName>style.visibility</p:attrName>
                                        </p:attrNameLst>
                                      </p:cBhvr>
                                      <p:to>
                                        <p:strVal val="visible"/>
                                      </p:to>
                                    </p:set>
                                    <p:anim from="(-#ppt_w/2)" to="(#ppt_x)" calcmode="lin" valueType="num">
                                      <p:cBhvr>
                                        <p:cTn id="146" dur="600" fill="hold">
                                          <p:stCondLst>
                                            <p:cond delay="0"/>
                                          </p:stCondLst>
                                        </p:cTn>
                                        <p:tgtEl>
                                          <p:spTgt spid="64530"/>
                                        </p:tgtEl>
                                        <p:attrNameLst>
                                          <p:attrName>ppt_x</p:attrName>
                                        </p:attrNameLst>
                                      </p:cBhvr>
                                    </p:anim>
                                    <p:anim from="0.000000" to="-1.0" calcmode="lin" valueType="num">
                                      <p:cBhvr>
                                        <p:cTn id="147" dur="200" decel="50000" autoRev="1" fill="hold">
                                          <p:stCondLst>
                                            <p:cond delay="600"/>
                                          </p:stCondLst>
                                        </p:cTn>
                                        <p:tgtEl>
                                          <p:spTgt spid="64530"/>
                                        </p:tgtEl>
                                        <p:attrNameLst>
                                          <p:attrName>xshear</p:attrName>
                                        </p:attrNameLst>
                                      </p:cBhvr>
                                    </p:anim>
                                    <p:animScale>
                                      <p:cBhvr>
                                        <p:cTn id="148" dur="200" decel="100000" autoRev="1" fill="hold">
                                          <p:stCondLst>
                                            <p:cond delay="600"/>
                                          </p:stCondLst>
                                        </p:cTn>
                                        <p:tgtEl>
                                          <p:spTgt spid="64530"/>
                                        </p:tgtEl>
                                      </p:cBhvr>
                                      <p:from x="100000" y="100000"/>
                                      <p:to x="80000" y="100000"/>
                                    </p:animScale>
                                    <p:anim by="(#ppt_h/3+#ppt_w*0.1)" calcmode="lin" valueType="num">
                                      <p:cBhvr>
                                        <p:cTn id="149" dur="200" decel="100000" autoRev="1" fill="hold">
                                          <p:stCondLst>
                                            <p:cond delay="600"/>
                                          </p:stCondLst>
                                        </p:cTn>
                                        <p:tgtEl>
                                          <p:spTgt spid="64530"/>
                                        </p:tgtEl>
                                        <p:attrNameLst>
                                          <p:attrName>ppt_x</p:attrName>
                                        </p:attrNameLst>
                                      </p:cBhvr>
                                    </p:anim>
                                  </p:childTnLst>
                                </p:cTn>
                              </p:par>
                            </p:childTnLst>
                          </p:cTn>
                        </p:par>
                      </p:childTnLst>
                    </p:cTn>
                  </p:par>
                  <p:par>
                    <p:cTn id="150" fill="hold">
                      <p:stCondLst>
                        <p:cond delay="indefinite"/>
                      </p:stCondLst>
                      <p:childTnLst>
                        <p:par>
                          <p:cTn id="151" fill="hold">
                            <p:stCondLst>
                              <p:cond delay="0"/>
                            </p:stCondLst>
                            <p:childTnLst>
                              <p:par>
                                <p:cTn id="152" presetID="35" presetClass="entr" presetSubtype="0" fill="hold" nodeType="clickEffect">
                                  <p:stCondLst>
                                    <p:cond delay="0"/>
                                  </p:stCondLst>
                                  <p:childTnLst>
                                    <p:set>
                                      <p:cBhvr>
                                        <p:cTn id="153" dur="1" fill="hold">
                                          <p:stCondLst>
                                            <p:cond delay="0"/>
                                          </p:stCondLst>
                                        </p:cTn>
                                        <p:tgtEl>
                                          <p:spTgt spid="64544"/>
                                        </p:tgtEl>
                                        <p:attrNameLst>
                                          <p:attrName>style.visibility</p:attrName>
                                        </p:attrNameLst>
                                      </p:cBhvr>
                                      <p:to>
                                        <p:strVal val="visible"/>
                                      </p:to>
                                    </p:set>
                                    <p:animEffect filter="fade">
                                      <p:cBhvr>
                                        <p:cTn id="154" dur="2000"/>
                                        <p:tgtEl>
                                          <p:spTgt spid="64544"/>
                                        </p:tgtEl>
                                      </p:cBhvr>
                                    </p:animEffect>
                                    <p:anim calcmode="lin" valueType="num">
                                      <p:cBhvr>
                                        <p:cTn id="155" dur="2000" fill="hold"/>
                                        <p:tgtEl>
                                          <p:spTgt spid="64544"/>
                                        </p:tgtEl>
                                        <p:attrNameLst>
                                          <p:attrName>style.rotation</p:attrName>
                                        </p:attrNameLst>
                                      </p:cBhvr>
                                      <p:tavLst>
                                        <p:tav tm="0">
                                          <p:val>
                                            <p:fltVal val="720.000000"/>
                                          </p:val>
                                        </p:tav>
                                        <p:tav tm="100000">
                                          <p:val>
                                            <p:fltVal val="0.000000"/>
                                          </p:val>
                                        </p:tav>
                                      </p:tavLst>
                                    </p:anim>
                                    <p:anim calcmode="lin" valueType="num">
                                      <p:cBhvr>
                                        <p:cTn id="156" dur="2000" fill="hold"/>
                                        <p:tgtEl>
                                          <p:spTgt spid="64544"/>
                                        </p:tgtEl>
                                        <p:attrNameLst>
                                          <p:attrName>ppt_h</p:attrName>
                                        </p:attrNameLst>
                                      </p:cBhvr>
                                      <p:tavLst>
                                        <p:tav tm="0">
                                          <p:val>
                                            <p:fltVal val="0.000000"/>
                                          </p:val>
                                        </p:tav>
                                        <p:tav tm="100000">
                                          <p:val>
                                            <p:strVal val="#ppt_h"/>
                                          </p:val>
                                        </p:tav>
                                      </p:tavLst>
                                    </p:anim>
                                    <p:anim calcmode="lin" valueType="num">
                                      <p:cBhvr>
                                        <p:cTn id="157" dur="2000" fill="hold"/>
                                        <p:tgtEl>
                                          <p:spTgt spid="64544"/>
                                        </p:tgtEl>
                                        <p:attrNameLst>
                                          <p:attrName>ppt_w</p:attrName>
                                        </p:attrNameLst>
                                      </p:cBhvr>
                                      <p:tavLst>
                                        <p:tav tm="0">
                                          <p:val>
                                            <p:fltVal val="0.000000"/>
                                          </p:val>
                                        </p:tav>
                                        <p:tav tm="100000">
                                          <p:val>
                                            <p:strVal val="#ppt_w"/>
                                          </p:val>
                                        </p:tav>
                                      </p:tavLst>
                                    </p:anim>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grpId="0" nodeType="clickEffect">
                                  <p:stCondLst>
                                    <p:cond delay="0"/>
                                  </p:stCondLst>
                                  <p:childTnLst>
                                    <p:set>
                                      <p:cBhvr>
                                        <p:cTn id="161" dur="1" fill="hold">
                                          <p:stCondLst>
                                            <p:cond delay="0"/>
                                          </p:stCondLst>
                                        </p:cTn>
                                        <p:tgtEl>
                                          <p:spTgt spid="64545"/>
                                        </p:tgtEl>
                                        <p:attrNameLst>
                                          <p:attrName>style.visibility</p:attrName>
                                        </p:attrNameLst>
                                      </p:cBhvr>
                                      <p:to>
                                        <p:strVal val="visible"/>
                                      </p:to>
                                    </p:set>
                                    <p:animEffect filter="blinds(horizontal)">
                                      <p:cBhvr>
                                        <p:cTn id="162" dur="500"/>
                                        <p:tgtEl>
                                          <p:spTgt spid="64545"/>
                                        </p:tgtEl>
                                      </p:cBhvr>
                                    </p:animEffect>
                                  </p:childTnLst>
                                </p:cTn>
                              </p:par>
                            </p:childTnLst>
                          </p:cTn>
                        </p:par>
                      </p:childTnLst>
                    </p:cTn>
                  </p:par>
                  <p:par>
                    <p:cTn id="163" fill="hold">
                      <p:stCondLst>
                        <p:cond delay="indefinite"/>
                      </p:stCondLst>
                      <p:childTnLst>
                        <p:par>
                          <p:cTn id="164" fill="hold">
                            <p:stCondLst>
                              <p:cond delay="0"/>
                            </p:stCondLst>
                            <p:childTnLst>
                              <p:par>
                                <p:cTn id="165" presetID="23" presetClass="entr" presetSubtype="16" fill="hold" nodeType="clickEffect">
                                  <p:stCondLst>
                                    <p:cond delay="0"/>
                                  </p:stCondLst>
                                  <p:childTnLst>
                                    <p:set>
                                      <p:cBhvr>
                                        <p:cTn id="166" dur="1" fill="hold">
                                          <p:stCondLst>
                                            <p:cond delay="0"/>
                                          </p:stCondLst>
                                        </p:cTn>
                                        <p:tgtEl>
                                          <p:spTgt spid="64518"/>
                                        </p:tgtEl>
                                        <p:attrNameLst>
                                          <p:attrName>style.visibility</p:attrName>
                                        </p:attrNameLst>
                                      </p:cBhvr>
                                      <p:to>
                                        <p:strVal val="visible"/>
                                      </p:to>
                                    </p:set>
                                    <p:anim calcmode="lin" valueType="num">
                                      <p:cBhvr>
                                        <p:cTn id="167" dur="500" fill="hold"/>
                                        <p:tgtEl>
                                          <p:spTgt spid="64518"/>
                                        </p:tgtEl>
                                        <p:attrNameLst>
                                          <p:attrName>ppt_w</p:attrName>
                                        </p:attrNameLst>
                                      </p:cBhvr>
                                      <p:tavLst>
                                        <p:tav tm="0">
                                          <p:val>
                                            <p:fltVal val="0.000000"/>
                                          </p:val>
                                        </p:tav>
                                        <p:tav tm="100000">
                                          <p:val>
                                            <p:strVal val="#ppt_w"/>
                                          </p:val>
                                        </p:tav>
                                      </p:tavLst>
                                    </p:anim>
                                    <p:anim calcmode="lin" valueType="num">
                                      <p:cBhvr>
                                        <p:cTn id="168" dur="500" fill="hold"/>
                                        <p:tgtEl>
                                          <p:spTgt spid="64518"/>
                                        </p:tgtEl>
                                        <p:attrNameLst>
                                          <p:attrName>ppt_h</p:attrName>
                                        </p:attrNameLst>
                                      </p:cBhvr>
                                      <p:tavLst>
                                        <p:tav tm="0">
                                          <p:val>
                                            <p:fltVal val="0.000000"/>
                                          </p:val>
                                        </p:tav>
                                        <p:tav tm="100000">
                                          <p:val>
                                            <p:strVal val="#ppt_h"/>
                                          </p:val>
                                        </p:tav>
                                      </p:tavLst>
                                    </p:anim>
                                  </p:childTnLst>
                                </p:cTn>
                              </p:par>
                            </p:childTnLst>
                          </p:cTn>
                        </p:par>
                      </p:childTnLst>
                    </p:cTn>
                  </p:par>
                  <p:par>
                    <p:cTn id="169" fill="hold">
                      <p:stCondLst>
                        <p:cond delay="indefinite"/>
                      </p:stCondLst>
                      <p:childTnLst>
                        <p:par>
                          <p:cTn id="170" fill="hold">
                            <p:stCondLst>
                              <p:cond delay="0"/>
                            </p:stCondLst>
                            <p:childTnLst>
                              <p:par>
                                <p:cTn id="171" presetID="48" presetClass="entr" presetSubtype="0" accel="50000" fill="hold" grpId="0" nodeType="clickEffect">
                                  <p:stCondLst>
                                    <p:cond delay="0"/>
                                  </p:stCondLst>
                                  <p:childTnLst>
                                    <p:set>
                                      <p:cBhvr>
                                        <p:cTn id="172" dur="1" fill="hold">
                                          <p:stCondLst>
                                            <p:cond delay="0"/>
                                          </p:stCondLst>
                                        </p:cTn>
                                        <p:tgtEl>
                                          <p:spTgt spid="64519"/>
                                        </p:tgtEl>
                                        <p:attrNameLst>
                                          <p:attrName>style.visibility</p:attrName>
                                        </p:attrNameLst>
                                      </p:cBhvr>
                                      <p:to>
                                        <p:strVal val="visible"/>
                                      </p:to>
                                    </p:set>
                                    <p:anim calcmode="lin" valueType="num">
                                      <p:cBhvr>
                                        <p:cTn id="173" dur="1000" fill="hold"/>
                                        <p:tgtEl>
                                          <p:spTgt spid="64519"/>
                                        </p:tgtEl>
                                        <p:attrNameLst>
                                          <p:attrName>style.rotation</p:attrName>
                                        </p:attrNameLst>
                                      </p:cBhvr>
                                      <p:tavLst>
                                        <p:tav tm="0">
                                          <p:val>
                                            <p:fltVal val="90.000000"/>
                                          </p:val>
                                        </p:tav>
                                        <p:tav tm="80000">
                                          <p:val>
                                            <p:fltVal val="90.000000"/>
                                          </p:val>
                                        </p:tav>
                                        <p:tav tm="80000">
                                          <p:val>
                                            <p:fltVal val="90.000000"/>
                                          </p:val>
                                        </p:tav>
                                        <p:tav tm="100000">
                                          <p:val>
                                            <p:fltVal val="0.000000"/>
                                          </p:val>
                                        </p:tav>
                                      </p:tavLst>
                                    </p:anim>
                                    <p:anim calcmode="lin" valueType="num">
                                      <p:cBhvr>
                                        <p:cTn id="174" dur="1000" fill="hold"/>
                                        <p:tgtEl>
                                          <p:spTgt spid="64519"/>
                                        </p:tgtEl>
                                        <p:attrNameLst>
                                          <p:attrName>ppt_x</p:attrName>
                                        </p:attrNameLst>
                                      </p:cBhvr>
                                      <p:tavLst>
                                        <p:tav tm="0">
                                          <p:val>
                                            <p:fltVal val="-1.000000"/>
                                          </p:val>
                                        </p:tav>
                                        <p:tav tm="50000">
                                          <p:val>
                                            <p:fltVal val="0.950000"/>
                                          </p:val>
                                        </p:tav>
                                        <p:tav tm="100000">
                                          <p:val>
                                            <p:strVal val="#ppt_x"/>
                                          </p:val>
                                        </p:tav>
                                      </p:tavLst>
                                    </p:anim>
                                    <p:anim calcmode="lin" valueType="num">
                                      <p:cBhvr>
                                        <p:cTn id="175" dur="1000" fill="hold"/>
                                        <p:tgtEl>
                                          <p:spTgt spid="64519"/>
                                        </p:tgtEl>
                                        <p:attrNameLst>
                                          <p:attrName>ppt_y</p:attrName>
                                        </p:attrNameLst>
                                      </p:cBhvr>
                                      <p:tavLst>
                                        <p:tav tm="0">
                                          <p:val>
                                            <p:strVal val="#ppt_y"/>
                                          </p:val>
                                        </p:tav>
                                        <p:tav tm="100000">
                                          <p:val>
                                            <p:strVal val="#ppt_y"/>
                                          </p:val>
                                        </p:tav>
                                      </p:tavLst>
                                    </p:anim>
                                    <p:animEffect filter="fade">
                                      <p:cBhvr>
                                        <p:cTn id="176" dur="1000"/>
                                        <p:tgtEl>
                                          <p:spTgt spid="64519"/>
                                        </p:tgtEl>
                                      </p:cBhvr>
                                    </p:animEffect>
                                  </p:childTnLst>
                                </p:cTn>
                              </p:par>
                            </p:childTnLst>
                          </p:cTn>
                        </p:par>
                      </p:childTnLst>
                    </p:cTn>
                  </p:par>
                  <p:par>
                    <p:cTn id="177" fill="hold">
                      <p:stCondLst>
                        <p:cond delay="indefinite"/>
                      </p:stCondLst>
                      <p:childTnLst>
                        <p:par>
                          <p:cTn id="178" fill="hold">
                            <p:stCondLst>
                              <p:cond delay="0"/>
                            </p:stCondLst>
                            <p:childTnLst>
                              <p:par>
                                <p:cTn id="179" presetID="29" presetClass="entr" presetSubtype="0" fill="hold" nodeType="clickEffect">
                                  <p:stCondLst>
                                    <p:cond delay="0"/>
                                  </p:stCondLst>
                                  <p:childTnLst>
                                    <p:set>
                                      <p:cBhvr>
                                        <p:cTn id="180" dur="1" fill="hold">
                                          <p:stCondLst>
                                            <p:cond delay="0"/>
                                          </p:stCondLst>
                                        </p:cTn>
                                        <p:tgtEl>
                                          <p:spTgt spid="64528"/>
                                        </p:tgtEl>
                                        <p:attrNameLst>
                                          <p:attrName>style.visibility</p:attrName>
                                        </p:attrNameLst>
                                      </p:cBhvr>
                                      <p:to>
                                        <p:strVal val="visible"/>
                                      </p:to>
                                    </p:set>
                                    <p:anim calcmode="lin" valueType="num">
                                      <p:cBhvr>
                                        <p:cTn id="181" dur="1000" fill="hold"/>
                                        <p:tgtEl>
                                          <p:spTgt spid="64528"/>
                                        </p:tgtEl>
                                        <p:attrNameLst>
                                          <p:attrName>ppt_x</p:attrName>
                                        </p:attrNameLst>
                                      </p:cBhvr>
                                      <p:tavLst>
                                        <p:tav tm="0">
                                          <p:val>
                                            <p:strVal val="#ppt_x-.2"/>
                                          </p:val>
                                        </p:tav>
                                        <p:tav tm="100000">
                                          <p:val>
                                            <p:strVal val="#ppt_x"/>
                                          </p:val>
                                        </p:tav>
                                      </p:tavLst>
                                    </p:anim>
                                    <p:anim calcmode="lin" valueType="num">
                                      <p:cBhvr>
                                        <p:cTn id="182" dur="1000" fill="hold"/>
                                        <p:tgtEl>
                                          <p:spTgt spid="64528"/>
                                        </p:tgtEl>
                                        <p:attrNameLst>
                                          <p:attrName>ppt_y</p:attrName>
                                        </p:attrNameLst>
                                      </p:cBhvr>
                                      <p:tavLst>
                                        <p:tav tm="0">
                                          <p:val>
                                            <p:strVal val="#ppt_y"/>
                                          </p:val>
                                        </p:tav>
                                        <p:tav tm="100000">
                                          <p:val>
                                            <p:strVal val="#ppt_y"/>
                                          </p:val>
                                        </p:tav>
                                      </p:tavLst>
                                    </p:anim>
                                    <p:animEffect filter="wipe(right)" prLst="gradientSize: 0.1">
                                      <p:cBhvr>
                                        <p:cTn id="183" dur="1000"/>
                                        <p:tgtEl>
                                          <p:spTgt spid="64528"/>
                                        </p:tgtEl>
                                      </p:cBhvr>
                                    </p:animEffect>
                                  </p:childTnLst>
                                </p:cTn>
                              </p:par>
                            </p:childTnLst>
                          </p:cTn>
                        </p:par>
                      </p:childTnLst>
                    </p:cTn>
                  </p:par>
                  <p:par>
                    <p:cTn id="184" fill="hold">
                      <p:stCondLst>
                        <p:cond delay="indefinite"/>
                      </p:stCondLst>
                      <p:childTnLst>
                        <p:par>
                          <p:cTn id="185" fill="hold">
                            <p:stCondLst>
                              <p:cond delay="0"/>
                            </p:stCondLst>
                            <p:childTnLst>
                              <p:par>
                                <p:cTn id="186" presetID="38" presetClass="entr" presetSubtype="0" accel="50000" fill="hold" grpId="0" nodeType="clickEffect">
                                  <p:stCondLst>
                                    <p:cond delay="0"/>
                                  </p:stCondLst>
                                  <p:iterate type="lt">
                                    <p:tmPct val="50000"/>
                                  </p:iterate>
                                  <p:childTnLst>
                                    <p:set>
                                      <p:cBhvr>
                                        <p:cTn id="187" dur="1" fill="hold">
                                          <p:stCondLst>
                                            <p:cond delay="0"/>
                                          </p:stCondLst>
                                        </p:cTn>
                                        <p:tgtEl>
                                          <p:spTgt spid="64531"/>
                                        </p:tgtEl>
                                        <p:attrNameLst>
                                          <p:attrName>style.visibility</p:attrName>
                                        </p:attrNameLst>
                                      </p:cBhvr>
                                      <p:to>
                                        <p:strVal val="visible"/>
                                      </p:to>
                                    </p:set>
                                    <p:set>
                                      <p:cBhvr>
                                        <p:cTn id="188" dur="455" fill="hold">
                                          <p:stCondLst>
                                            <p:cond delay="0"/>
                                          </p:stCondLst>
                                        </p:cTn>
                                        <p:tgtEl>
                                          <p:spTgt spid="64531"/>
                                        </p:tgtEl>
                                        <p:attrNameLst>
                                          <p:attrName>style.rotation</p:attrName>
                                        </p:attrNameLst>
                                      </p:cBhvr>
                                      <p:to>
                                        <p:strVal val="-45.0"/>
                                      </p:to>
                                    </p:set>
                                    <p:anim calcmode="lin" valueType="num">
                                      <p:cBhvr>
                                        <p:cTn id="189" dur="455" fill="hold">
                                          <p:stCondLst>
                                            <p:cond delay="455"/>
                                          </p:stCondLst>
                                        </p:cTn>
                                        <p:tgtEl>
                                          <p:spTgt spid="64531"/>
                                        </p:tgtEl>
                                        <p:attrNameLst>
                                          <p:attrName>style.rotation</p:attrName>
                                        </p:attrNameLst>
                                      </p:cBhvr>
                                      <p:tavLst>
                                        <p:tav tm="0">
                                          <p:val>
                                            <p:fltVal val="-45.000000"/>
                                          </p:val>
                                        </p:tav>
                                        <p:tav tm="69900">
                                          <p:val>
                                            <p:fltVal val="45.000000"/>
                                          </p:val>
                                        </p:tav>
                                        <p:tav tm="100000">
                                          <p:val>
                                            <p:fltVal val="0.000000"/>
                                          </p:val>
                                        </p:tav>
                                      </p:tavLst>
                                    </p:anim>
                                    <p:anim calcmode="lin" valueType="num">
                                      <p:cBhvr>
                                        <p:cTn id="190" dur="455" fill="hold">
                                          <p:stCondLst>
                                            <p:cond delay="0"/>
                                          </p:stCondLst>
                                        </p:cTn>
                                        <p:tgtEl>
                                          <p:spTgt spid="64531"/>
                                        </p:tgtEl>
                                        <p:attrNameLst>
                                          <p:attrName>ppt_y</p:attrName>
                                        </p:attrNameLst>
                                      </p:cBhvr>
                                      <p:tavLst>
                                        <p:tav tm="0">
                                          <p:val>
                                            <p:strVal val="#ppt_y-1"/>
                                          </p:val>
                                        </p:tav>
                                        <p:tav tm="100000">
                                          <p:val>
                                            <p:strVal val="#ppt_y-(0.354*#ppt_w-0.172*#ppt_h)"/>
                                          </p:val>
                                        </p:tav>
                                      </p:tavLst>
                                    </p:anim>
                                    <p:anim calcmode="lin" valueType="num">
                                      <p:cBhvr>
                                        <p:cTn id="191" dur="156" decel="50000" autoRev="1" fill="hold">
                                          <p:stCondLst>
                                            <p:cond delay="455"/>
                                          </p:stCondLst>
                                        </p:cTn>
                                        <p:tgtEl>
                                          <p:spTgt spid="64531"/>
                                        </p:tgtEl>
                                        <p:attrNameLst>
                                          <p:attrName>ppt_y</p:attrName>
                                        </p:attrNameLst>
                                      </p:cBhvr>
                                      <p:tavLst>
                                        <p:tav tm="0">
                                          <p:val>
                                            <p:strVal val="#ppt_y-(0.354*#ppt_w-0.172*#ppt_h)"/>
                                          </p:val>
                                        </p:tav>
                                        <p:tav tm="100000">
                                          <p:val>
                                            <p:strVal val="#ppt_y-(0.354*#ppt_w-0.172*#ppt_h)-#ppt_h/2"/>
                                          </p:val>
                                        </p:tav>
                                      </p:tavLst>
                                    </p:anim>
                                    <p:anim calcmode="lin" valueType="num">
                                      <p:cBhvr>
                                        <p:cTn id="192" dur="136" fill="hold">
                                          <p:stCondLst>
                                            <p:cond delay="864"/>
                                          </p:stCondLst>
                                        </p:cTn>
                                        <p:tgtEl>
                                          <p:spTgt spid="64531"/>
                                        </p:tgtEl>
                                        <p:attrNameLst>
                                          <p:attrName>ppt_y</p:attrName>
                                        </p:attrNameLst>
                                      </p:cBhvr>
                                      <p:tavLst>
                                        <p:tav tm="0">
                                          <p:val>
                                            <p:strVal val="#ppt_y-(0.354*#ppt_w-0.172*#ppt_h)"/>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8" presetClass="entr" presetSubtype="16" fill="hold" grpId="0" nodeType="clickEffect">
                                  <p:stCondLst>
                                    <p:cond delay="0"/>
                                  </p:stCondLst>
                                  <p:childTnLst>
                                    <p:set>
                                      <p:cBhvr>
                                        <p:cTn id="196" dur="1" fill="hold">
                                          <p:stCondLst>
                                            <p:cond delay="0"/>
                                          </p:stCondLst>
                                        </p:cTn>
                                        <p:tgtEl>
                                          <p:spTgt spid="64546"/>
                                        </p:tgtEl>
                                        <p:attrNameLst>
                                          <p:attrName>style.visibility</p:attrName>
                                        </p:attrNameLst>
                                      </p:cBhvr>
                                      <p:to>
                                        <p:strVal val="visible"/>
                                      </p:to>
                                    </p:set>
                                    <p:animEffect filter="diamond(in)">
                                      <p:cBhvr>
                                        <p:cTn id="197" dur="2000"/>
                                        <p:tgtEl>
                                          <p:spTgt spid="64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bldLvl="0"/>
      <p:bldP spid="64519" grpId="0" bldLvl="0"/>
      <p:bldP spid="64521" grpId="0" bldLvl="0"/>
      <p:bldP spid="64523" grpId="0" bldLvl="0"/>
      <p:bldP spid="64525" grpId="0" bldLvl="0"/>
      <p:bldP spid="64527" grpId="0" bldLvl="0"/>
      <p:bldP spid="64529" grpId="0" bldLvl="0" animBg="1"/>
      <p:bldP spid="64530" grpId="0" bldLvl="0"/>
      <p:bldP spid="64531" grpId="0" bldLvl="0"/>
      <p:bldP spid="64533" grpId="0" bldLvl="0"/>
      <p:bldP spid="64535" grpId="0" bldLvl="0"/>
      <p:bldP spid="64537" grpId="0" bldLvl="0"/>
      <p:bldP spid="64539" grpId="0" bldLvl="0" animBg="1"/>
      <p:bldP spid="64540" grpId="0" bldLvl="0"/>
      <p:bldP spid="64541" grpId="0" bldLvl="0" animBg="1"/>
      <p:bldP spid="64543" grpId="0" bldLvl="0"/>
      <p:bldP spid="64545" grpId="0" bldLvl="0"/>
      <p:bldP spid="64546"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内容占位符 2"/>
          <p:cNvSpPr>
            <a:spLocks noGrp="1"/>
          </p:cNvSpPr>
          <p:nvPr>
            <p:ph idx="1"/>
          </p:nvPr>
        </p:nvSpPr>
        <p:spPr>
          <a:xfrm>
            <a:off x="1881188" y="857250"/>
            <a:ext cx="8229600" cy="4429125"/>
          </a:xfrm>
        </p:spPr>
        <p:txBody>
          <a:bodyPr/>
          <a:p>
            <a:pPr defTabSz="914400">
              <a:buSzPct val="100000"/>
            </a:pPr>
            <a:r>
              <a:rPr lang="zh-CN" altLang="en-US" sz="3600" b="1" kern="1200" baseline="0" dirty="0">
                <a:latin typeface="华文新魏" panose="02010800040101010101" pitchFamily="2" charset="-122"/>
                <a:ea typeface="华文新魏" panose="02010800040101010101" pitchFamily="2" charset="-122"/>
                <a:sym typeface="华文新魏" panose="02010800040101010101" pitchFamily="2" charset="-122"/>
              </a:rPr>
              <a:t>一线主板品牌：</a:t>
            </a:r>
            <a:endParaRPr lang="en-US" altLang="x-none" sz="3600" b="1" kern="1200" baseline="0">
              <a:latin typeface="华文新魏" panose="02010800040101010101" pitchFamily="2" charset="-122"/>
              <a:ea typeface="华文新魏" panose="02010800040101010101" pitchFamily="2" charset="-122"/>
              <a:sym typeface="华文新魏" panose="02010800040101010101" pitchFamily="2" charset="-122"/>
            </a:endParaRPr>
          </a:p>
          <a:p>
            <a:pPr defTabSz="914400">
              <a:buSzPct val="100000"/>
            </a:pPr>
            <a:endParaRPr lang="zh-CN" altLang="en-US" sz="3200" b="1" kern="1200" baseline="0" dirty="0">
              <a:latin typeface="Arial" panose="020B0604020202020204" pitchFamily="34" charset="0"/>
              <a:ea typeface="宋体" panose="02010600030101010101" pitchFamily="2" charset="-122"/>
            </a:endParaRPr>
          </a:p>
          <a:p>
            <a:pPr defTabSz="914400">
              <a:buSzPct val="100000"/>
            </a:pPr>
            <a:r>
              <a:rPr lang="en-US" altLang="x-none" sz="3200" b="1" kern="1200" baseline="0">
                <a:latin typeface="Arial" panose="020B0604020202020204" pitchFamily="34" charset="0"/>
                <a:ea typeface="宋体" panose="02010600030101010101" pitchFamily="2" charset="-122"/>
              </a:rPr>
              <a:t>1</a:t>
            </a:r>
            <a:r>
              <a:rPr lang="zh-CN" altLang="en-US" sz="3200" b="1" kern="1200" baseline="0" dirty="0">
                <a:latin typeface="Arial" panose="020B0604020202020204" pitchFamily="34" charset="0"/>
                <a:ea typeface="宋体" panose="02010600030101010101" pitchFamily="2" charset="-122"/>
              </a:rPr>
              <a:t>、华硕主板</a:t>
            </a:r>
            <a:endParaRPr lang="en-US" altLang="x-none" sz="3200" b="1" kern="1200" baseline="0">
              <a:latin typeface="Arial" panose="020B0604020202020204" pitchFamily="34" charset="0"/>
              <a:ea typeface="宋体" panose="02010600030101010101" pitchFamily="2" charset="-122"/>
            </a:endParaRPr>
          </a:p>
          <a:p>
            <a:pPr defTabSz="914400">
              <a:buSzPct val="100000"/>
            </a:pPr>
            <a:endParaRPr lang="zh-CN" altLang="en-US" sz="3200" b="1" kern="1200" baseline="0" dirty="0">
              <a:latin typeface="Arial" panose="020B0604020202020204" pitchFamily="34" charset="0"/>
              <a:ea typeface="宋体" panose="02010600030101010101" pitchFamily="2" charset="-122"/>
            </a:endParaRPr>
          </a:p>
          <a:p>
            <a:pPr defTabSz="914400">
              <a:buSzPct val="100000"/>
            </a:pPr>
            <a:r>
              <a:rPr lang="en-US" altLang="x-none" sz="3200" b="1" kern="1200" baseline="0">
                <a:latin typeface="Arial" panose="020B0604020202020204" pitchFamily="34" charset="0"/>
                <a:ea typeface="宋体" panose="02010600030101010101" pitchFamily="2" charset="-122"/>
              </a:rPr>
              <a:t>2</a:t>
            </a:r>
            <a:r>
              <a:rPr lang="zh-CN" altLang="en-US" sz="3200" b="1" kern="1200" baseline="0" dirty="0">
                <a:latin typeface="Arial" panose="020B0604020202020204" pitchFamily="34" charset="0"/>
                <a:ea typeface="宋体" panose="02010600030101010101" pitchFamily="2" charset="-122"/>
              </a:rPr>
              <a:t>、技嘉主板</a:t>
            </a:r>
            <a:endParaRPr lang="en-US" altLang="x-none" sz="3200" b="1" kern="1200" baseline="0">
              <a:latin typeface="Arial" panose="020B0604020202020204" pitchFamily="34" charset="0"/>
              <a:ea typeface="宋体" panose="02010600030101010101" pitchFamily="2" charset="-122"/>
            </a:endParaRPr>
          </a:p>
          <a:p>
            <a:pPr defTabSz="914400">
              <a:buSzPct val="100000"/>
            </a:pPr>
            <a:endParaRPr lang="zh-CN" altLang="en-US" sz="3200" b="1" kern="1200" baseline="0" dirty="0">
              <a:latin typeface="Arial" panose="020B0604020202020204" pitchFamily="34" charset="0"/>
              <a:ea typeface="宋体" panose="02010600030101010101" pitchFamily="2" charset="-122"/>
            </a:endParaRPr>
          </a:p>
          <a:p>
            <a:pPr defTabSz="914400">
              <a:buSzPct val="100000"/>
            </a:pPr>
            <a:r>
              <a:rPr lang="en-US" altLang="x-none" sz="3200" b="1" kern="1200" baseline="0">
                <a:latin typeface="Arial" panose="020B0604020202020204" pitchFamily="34" charset="0"/>
                <a:ea typeface="宋体" panose="02010600030101010101" pitchFamily="2" charset="-122"/>
              </a:rPr>
              <a:t>3</a:t>
            </a:r>
            <a:r>
              <a:rPr lang="zh-CN" altLang="en-US" sz="3200" b="1" kern="1200" baseline="0" dirty="0">
                <a:latin typeface="Arial" panose="020B0604020202020204" pitchFamily="34" charset="0"/>
                <a:ea typeface="宋体" panose="02010600030101010101" pitchFamily="2" charset="-122"/>
              </a:rPr>
              <a:t>、微星主板</a:t>
            </a:r>
            <a:endParaRPr lang="zh-CN" altLang="en-US" sz="3200" b="1" kern="1200" baseline="0" dirty="0">
              <a:latin typeface="Arial" panose="020B0604020202020204" pitchFamily="34" charset="0"/>
              <a:ea typeface="宋体" panose="02010600030101010101" pitchFamily="2" charset="-122"/>
            </a:endParaRPr>
          </a:p>
        </p:txBody>
      </p:sp>
      <p:sp>
        <p:nvSpPr>
          <p:cNvPr id="65539" name="灯片编号占位符 5"/>
          <p:cNvSpPr>
            <a:spLocks noGrp="1"/>
          </p:cNvSpPr>
          <p:nvPr>
            <p:ph/>
          </p:nvPr>
        </p:nvSpPr>
        <p:spPr>
          <a:xfrm>
            <a:off x="2166938" y="6286500"/>
            <a:ext cx="2133600" cy="365125"/>
          </a:xfrm>
          <a:prstGeom prst="rect">
            <a:avLst/>
          </a:prstGeom>
          <a:noFill/>
          <a:ln>
            <a:noFill/>
          </a:ln>
        </p:spPr>
        <p:txBody>
          <a:bodyPr/>
          <a:p>
            <a:fld id="{9A0DB2DC-4C9A-4742-B13C-FB6460FD3503}" type="slidenum">
              <a:rPr lang="zh-CN" altLang="en-US" dirty="0"/>
            </a:fld>
            <a:endParaRPr lang="zh-CN" altLang="en-US" dirty="0"/>
          </a:p>
        </p:txBody>
      </p:sp>
      <p:pic>
        <p:nvPicPr>
          <p:cNvPr id="65540" name="图片 6" descr="32.jpg"/>
          <p:cNvPicPr>
            <a:picLocks noChangeAspect="1"/>
          </p:cNvPicPr>
          <p:nvPr/>
        </p:nvPicPr>
        <p:blipFill>
          <a:blip r:embed="rId1"/>
          <a:stretch>
            <a:fillRect/>
          </a:stretch>
        </p:blipFill>
        <p:spPr>
          <a:xfrm>
            <a:off x="5167313" y="1357313"/>
            <a:ext cx="2865437" cy="1230312"/>
          </a:xfrm>
          <a:prstGeom prst="rect">
            <a:avLst/>
          </a:prstGeom>
          <a:noFill/>
          <a:ln w="9525">
            <a:noFill/>
          </a:ln>
        </p:spPr>
      </p:pic>
      <p:pic>
        <p:nvPicPr>
          <p:cNvPr id="65541" name="图片 7" descr="33.jpg"/>
          <p:cNvPicPr>
            <a:picLocks noChangeAspect="1"/>
          </p:cNvPicPr>
          <p:nvPr/>
        </p:nvPicPr>
        <p:blipFill>
          <a:blip r:embed="rId2"/>
          <a:stretch>
            <a:fillRect/>
          </a:stretch>
        </p:blipFill>
        <p:spPr>
          <a:xfrm>
            <a:off x="5238750" y="2500313"/>
            <a:ext cx="2017713" cy="1657350"/>
          </a:xfrm>
          <a:prstGeom prst="rect">
            <a:avLst/>
          </a:prstGeom>
          <a:noFill/>
          <a:ln w="9525">
            <a:noFill/>
          </a:ln>
        </p:spPr>
      </p:pic>
      <p:pic>
        <p:nvPicPr>
          <p:cNvPr id="65542" name="图片 8" descr="34.jpg"/>
          <p:cNvPicPr>
            <a:picLocks noChangeAspect="1"/>
          </p:cNvPicPr>
          <p:nvPr/>
        </p:nvPicPr>
        <p:blipFill>
          <a:blip r:embed="rId3"/>
          <a:stretch>
            <a:fillRect/>
          </a:stretch>
        </p:blipFill>
        <p:spPr>
          <a:xfrm>
            <a:off x="4738688" y="4357688"/>
            <a:ext cx="3929062" cy="1014412"/>
          </a:xfrm>
          <a:prstGeom prst="rect">
            <a:avLst/>
          </a:prstGeom>
          <a:noFill/>
          <a:ln w="9525">
            <a:noFill/>
          </a:ln>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5538">
                                            <p:txEl>
                                              <p:charRg st="9" end="16"/>
                                            </p:txEl>
                                          </p:spTgt>
                                        </p:tgtEl>
                                        <p:attrNameLst>
                                          <p:attrName>style.visibility</p:attrName>
                                        </p:attrNameLst>
                                      </p:cBhvr>
                                      <p:to>
                                        <p:strVal val="visible"/>
                                      </p:to>
                                    </p:set>
                                    <p:animEffect filter="box(in)">
                                      <p:cBhvr>
                                        <p:cTn id="7" dur="500"/>
                                        <p:tgtEl>
                                          <p:spTgt spid="65538">
                                            <p:txEl>
                                              <p:charRg st="9" end="16"/>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5540"/>
                                        </p:tgtEl>
                                        <p:attrNameLst>
                                          <p:attrName>style.visibility</p:attrName>
                                        </p:attrNameLst>
                                      </p:cBhvr>
                                      <p:to>
                                        <p:strVal val="visible"/>
                                      </p:to>
                                    </p:set>
                                    <p:animEffect filter="wipe(down)">
                                      <p:cBhvr>
                                        <p:cTn id="11" dur="500"/>
                                        <p:tgtEl>
                                          <p:spTgt spid="65540"/>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65538">
                                            <p:txEl>
                                              <p:charRg st="17" end="24"/>
                                            </p:txEl>
                                          </p:spTgt>
                                        </p:tgtEl>
                                        <p:attrNameLst>
                                          <p:attrName>style.visibility</p:attrName>
                                        </p:attrNameLst>
                                      </p:cBhvr>
                                      <p:to>
                                        <p:strVal val="visible"/>
                                      </p:to>
                                    </p:set>
                                    <p:animEffect filter="checkerboard(across)">
                                      <p:cBhvr>
                                        <p:cTn id="16" dur="500"/>
                                        <p:tgtEl>
                                          <p:spTgt spid="65538">
                                            <p:txEl>
                                              <p:charRg st="17" end="24"/>
                                            </p:txEl>
                                          </p:spTgt>
                                        </p:tgtEl>
                                      </p:cBhvr>
                                    </p:animEffect>
                                  </p:childTnLst>
                                </p:cTn>
                              </p:par>
                            </p:childTnLst>
                          </p:cTn>
                        </p:par>
                        <p:par>
                          <p:cTn id="17" fill="hold">
                            <p:stCondLst>
                              <p:cond delay="500"/>
                            </p:stCondLst>
                            <p:childTnLst>
                              <p:par>
                                <p:cTn id="18" presetID="20" presetClass="entr" presetSubtype="0" fill="hold" nodeType="afterEffect">
                                  <p:stCondLst>
                                    <p:cond delay="0"/>
                                  </p:stCondLst>
                                  <p:childTnLst>
                                    <p:set>
                                      <p:cBhvr>
                                        <p:cTn id="19" dur="1" fill="hold">
                                          <p:stCondLst>
                                            <p:cond delay="0"/>
                                          </p:stCondLst>
                                        </p:cTn>
                                        <p:tgtEl>
                                          <p:spTgt spid="65541"/>
                                        </p:tgtEl>
                                        <p:attrNameLst>
                                          <p:attrName>style.visibility</p:attrName>
                                        </p:attrNameLst>
                                      </p:cBhvr>
                                      <p:to>
                                        <p:strVal val="visible"/>
                                      </p:to>
                                    </p:set>
                                    <p:animEffect filter="wedge">
                                      <p:cBhvr>
                                        <p:cTn id="20" dur="2000"/>
                                        <p:tgtEl>
                                          <p:spTgt spid="65541"/>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65538">
                                            <p:txEl>
                                              <p:charRg st="25" end="32"/>
                                            </p:txEl>
                                          </p:spTgt>
                                        </p:tgtEl>
                                        <p:attrNameLst>
                                          <p:attrName>style.visibility</p:attrName>
                                        </p:attrNameLst>
                                      </p:cBhvr>
                                      <p:to>
                                        <p:strVal val="visible"/>
                                      </p:to>
                                    </p:set>
                                    <p:animEffect filter="circle(in)">
                                      <p:cBhvr>
                                        <p:cTn id="25" dur="2000"/>
                                        <p:tgtEl>
                                          <p:spTgt spid="65538">
                                            <p:txEl>
                                              <p:charRg st="25" end="32"/>
                                            </p:txEl>
                                          </p:spTgt>
                                        </p:tgtEl>
                                      </p:cBhvr>
                                    </p:animEffect>
                                  </p:childTnLst>
                                </p:cTn>
                              </p:par>
                            </p:childTnLst>
                          </p:cTn>
                        </p:par>
                        <p:par>
                          <p:cTn id="26" fill="hold">
                            <p:stCondLst>
                              <p:cond delay="2000"/>
                            </p:stCondLst>
                            <p:childTnLst>
                              <p:par>
                                <p:cTn id="27" presetID="2" presetClass="entr" presetSubtype="4" fill="hold" nodeType="afterEffect">
                                  <p:stCondLst>
                                    <p:cond delay="0"/>
                                  </p:stCondLst>
                                  <p:childTnLst>
                                    <p:set>
                                      <p:cBhvr>
                                        <p:cTn id="28" dur="1" fill="hold">
                                          <p:stCondLst>
                                            <p:cond delay="0"/>
                                          </p:stCondLst>
                                        </p:cTn>
                                        <p:tgtEl>
                                          <p:spTgt spid="65542"/>
                                        </p:tgtEl>
                                        <p:attrNameLst>
                                          <p:attrName>style.visibility</p:attrName>
                                        </p:attrNameLst>
                                      </p:cBhvr>
                                      <p:to>
                                        <p:strVal val="visible"/>
                                      </p:to>
                                    </p:set>
                                    <p:anim calcmode="lin" valueType="num">
                                      <p:cBhvr>
                                        <p:cTn id="29" dur="500" fill="hold"/>
                                        <p:tgtEl>
                                          <p:spTgt spid="65542"/>
                                        </p:tgtEl>
                                        <p:attrNameLst>
                                          <p:attrName>ppt_x</p:attrName>
                                        </p:attrNameLst>
                                      </p:cBhvr>
                                      <p:tavLst>
                                        <p:tav tm="0">
                                          <p:val>
                                            <p:strVal val="#ppt_x"/>
                                          </p:val>
                                        </p:tav>
                                        <p:tav tm="100000">
                                          <p:val>
                                            <p:strVal val="#ppt_x"/>
                                          </p:val>
                                        </p:tav>
                                      </p:tavLst>
                                    </p:anim>
                                    <p:anim calcmode="lin" valueType="num">
                                      <p:cBhvr>
                                        <p:cTn id="30" dur="500" fill="hold"/>
                                        <p:tgtEl>
                                          <p:spTgt spid="655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线形标注 2 6"/>
          <p:cNvSpPr/>
          <p:nvPr/>
        </p:nvSpPr>
        <p:spPr>
          <a:xfrm>
            <a:off x="8648700" y="1370648"/>
            <a:ext cx="2857500" cy="2143125"/>
          </a:xfrm>
          <a:prstGeom prst="borderCallout2">
            <a:avLst>
              <a:gd name="adj1" fmla="val 18750"/>
              <a:gd name="adj2" fmla="val -8329"/>
              <a:gd name="adj3" fmla="val 18750"/>
              <a:gd name="adj4" fmla="val -16667"/>
              <a:gd name="adj5" fmla="val -13282"/>
              <a:gd name="adj6" fmla="val -50463"/>
            </a:avLst>
          </a:prstGeom>
          <a:solidFill>
            <a:schemeClr val="bg1"/>
          </a:solidFill>
          <a:ln w="25400" cap="flat" cmpd="sng">
            <a:solidFill>
              <a:srgbClr val="395E8A"/>
            </a:solidFill>
            <a:prstDash val="solid"/>
            <a:miter/>
            <a:headEnd type="none" w="med" len="med"/>
            <a:tailEnd type="none" w="med" len="med"/>
          </a:ln>
        </p:spPr>
        <p:txBody>
          <a:bodyPr/>
          <a:p>
            <a:r>
              <a:rPr lang="zh-CN" altLang="en-US" sz="3200" b="1" dirty="0">
                <a:solidFill>
                  <a:srgbClr val="FF0000"/>
                </a:solidFill>
                <a:latin typeface="华文隶书" panose="02010800040101010101" pitchFamily="2" charset="-122"/>
                <a:ea typeface="华文隶书" panose="02010800040101010101" pitchFamily="2" charset="-122"/>
                <a:sym typeface="华文隶书" panose="02010800040101010101" pitchFamily="2" charset="-122"/>
              </a:rPr>
              <a:t>它是计算机用来存放数据、程序和结果的记忆部件。</a:t>
            </a:r>
            <a:endParaRPr lang="zh-CN" altLang="en-US" sz="3200" b="1" dirty="0">
              <a:solidFill>
                <a:srgbClr val="FF0000"/>
              </a:solidFill>
              <a:latin typeface="华文隶书" panose="02010800040101010101" pitchFamily="2" charset="-122"/>
              <a:ea typeface="华文隶书" panose="02010800040101010101" pitchFamily="2" charset="-122"/>
              <a:sym typeface="华文隶书" panose="02010800040101010101" pitchFamily="2" charset="-122"/>
            </a:endParaRPr>
          </a:p>
        </p:txBody>
      </p:sp>
      <p:sp>
        <p:nvSpPr>
          <p:cNvPr id="66563" name="标题 1"/>
          <p:cNvSpPr>
            <a:spLocks noGrp="1"/>
          </p:cNvSpPr>
          <p:nvPr>
            <p:ph type="title"/>
          </p:nvPr>
        </p:nvSpPr>
        <p:spPr>
          <a:xfrm>
            <a:off x="1952625" y="857250"/>
            <a:ext cx="8229600" cy="1143000"/>
          </a:xfrm>
        </p:spPr>
        <p:txBody>
          <a:bodyPr anchor="ctr"/>
          <a:p>
            <a:pPr defTabSz="914400">
              <a:buSzPct val="100000"/>
            </a:pPr>
            <a:r>
              <a:rPr lang="zh-CN" altLang="en-US" sz="6600" b="1" kern="1200" baseline="0">
                <a:solidFill>
                  <a:srgbClr val="FF0000"/>
                </a:solidFill>
                <a:latin typeface="华文行楷" panose="02010800040101010101" pitchFamily="2" charset="-122"/>
                <a:ea typeface="华文行楷" panose="02010800040101010101" pitchFamily="2" charset="-122"/>
                <a:sym typeface="华文行楷" panose="02010800040101010101" pitchFamily="2" charset="-122"/>
              </a:rPr>
              <a:t>存储器</a:t>
            </a:r>
            <a:endParaRPr lang="zh-CN" altLang="en-US" sz="6600" b="1" kern="1200" baseline="0">
              <a:solidFill>
                <a:srgbClr val="FF0000"/>
              </a:solidFill>
              <a:latin typeface="华文行楷" panose="02010800040101010101" pitchFamily="2" charset="-122"/>
              <a:ea typeface="华文行楷" panose="02010800040101010101" pitchFamily="2" charset="-122"/>
              <a:sym typeface="华文行楷" panose="02010800040101010101" pitchFamily="2" charset="-122"/>
            </a:endParaRPr>
          </a:p>
        </p:txBody>
      </p:sp>
      <p:sp>
        <p:nvSpPr>
          <p:cNvPr id="66564" name="灯片编号占位符 5"/>
          <p:cNvSpPr>
            <a:spLocks noGrp="1"/>
          </p:cNvSpPr>
          <p:nvPr>
            <p:ph/>
          </p:nvPr>
        </p:nvSpPr>
        <p:spPr>
          <a:xfrm>
            <a:off x="2166938" y="6286500"/>
            <a:ext cx="2133600" cy="365125"/>
          </a:xfrm>
          <a:prstGeom prst="rect">
            <a:avLst/>
          </a:prstGeom>
          <a:noFill/>
          <a:ln>
            <a:noFill/>
          </a:ln>
        </p:spPr>
        <p:txBody>
          <a:bodyPr/>
          <a:p>
            <a:fld id="{9A0DB2DC-4C9A-4742-B13C-FB6460FD3503}" type="slidenum">
              <a:rPr lang="zh-CN" altLang="en-US" dirty="0"/>
            </a:fld>
            <a:endParaRPr lang="zh-CN" altLang="en-US" dirty="0"/>
          </a:p>
        </p:txBody>
      </p:sp>
      <p:sp>
        <p:nvSpPr>
          <p:cNvPr id="66565" name="下箭头 7"/>
          <p:cNvSpPr/>
          <p:nvPr/>
        </p:nvSpPr>
        <p:spPr>
          <a:xfrm>
            <a:off x="5953125" y="1857375"/>
            <a:ext cx="285750" cy="928688"/>
          </a:xfrm>
          <a:prstGeom prst="downArrow">
            <a:avLst>
              <a:gd name="adj1" fmla="val 50000"/>
              <a:gd name="adj2" fmla="val 49968"/>
            </a:avLst>
          </a:prstGeom>
          <a:solidFill>
            <a:srgbClr val="000000"/>
          </a:solidFill>
          <a:ln w="25400" cap="flat" cmpd="sng">
            <a:solidFill>
              <a:srgbClr val="000000"/>
            </a:solidFill>
            <a:prstDash val="solid"/>
            <a:miter/>
            <a:headEnd type="none" w="med" len="med"/>
            <a:tailEnd type="none" w="med" len="med"/>
          </a:ln>
        </p:spPr>
        <p:txBody>
          <a:bodyPr anchor="ctr"/>
          <a:p>
            <a:pPr algn="ctr"/>
            <a:endParaRPr lang="zh-CN" altLang="en-US" dirty="0">
              <a:solidFill>
                <a:srgbClr val="FFFFFF"/>
              </a:solidFill>
              <a:latin typeface="宋体" panose="02010600030101010101" pitchFamily="2" charset="-122"/>
              <a:sym typeface="宋体" panose="02010600030101010101" pitchFamily="2" charset="-122"/>
            </a:endParaRPr>
          </a:p>
        </p:txBody>
      </p:sp>
      <p:sp>
        <p:nvSpPr>
          <p:cNvPr id="66566" name="AutoShape 4"/>
          <p:cNvSpPr/>
          <p:nvPr/>
        </p:nvSpPr>
        <p:spPr>
          <a:xfrm rot="5400000">
            <a:off x="5857875" y="238125"/>
            <a:ext cx="447675" cy="5400675"/>
          </a:xfrm>
          <a:prstGeom prst="leftBrace">
            <a:avLst>
              <a:gd name="adj1" fmla="val 100531"/>
              <a:gd name="adj2" fmla="val 50000"/>
            </a:avLst>
          </a:prstGeom>
          <a:noFill/>
          <a:ln w="76200" cap="flat" cmpd="sng">
            <a:solidFill>
              <a:schemeClr val="tx1"/>
            </a:solidFill>
            <a:prstDash val="solid"/>
            <a:headEnd type="none" w="med" len="med"/>
            <a:tailEnd type="none" w="med" len="med"/>
          </a:ln>
        </p:spPr>
        <p:txBody>
          <a:bodyPr wrap="none" anchor="ctr"/>
          <a:p>
            <a:pPr algn="ctr"/>
            <a:endParaRPr lang="zh-CN" altLang="en-US" b="1" dirty="0">
              <a:solidFill>
                <a:srgbClr val="000000"/>
              </a:solidFill>
              <a:latin typeface="Calibri" panose="020F0502020204030204" pitchFamily="34" charset="0"/>
              <a:sym typeface="宋体" panose="02010600030101010101" pitchFamily="2" charset="-122"/>
            </a:endParaRPr>
          </a:p>
        </p:txBody>
      </p:sp>
      <p:sp>
        <p:nvSpPr>
          <p:cNvPr id="66567" name="TextBox 10"/>
          <p:cNvSpPr/>
          <p:nvPr/>
        </p:nvSpPr>
        <p:spPr>
          <a:xfrm>
            <a:off x="2238375" y="3143250"/>
            <a:ext cx="2357438" cy="583565"/>
          </a:xfrm>
          <a:prstGeom prst="rect">
            <a:avLst/>
          </a:prstGeom>
          <a:noFill/>
          <a:ln w="9525">
            <a:noFill/>
          </a:ln>
        </p:spPr>
        <p:txBody>
          <a:bodyPr>
            <a:spAutoFit/>
          </a:bodyPr>
          <a:p>
            <a:r>
              <a:rPr lang="zh-CN" altLang="en-US" sz="3200" dirty="0">
                <a:solidFill>
                  <a:srgbClr val="000000"/>
                </a:solidFill>
                <a:latin typeface="华文琥珀" panose="02010800040101010101" pitchFamily="2" charset="-122"/>
                <a:ea typeface="华文琥珀" panose="02010800040101010101" pitchFamily="2" charset="-122"/>
                <a:sym typeface="华文琥珀" panose="02010800040101010101" pitchFamily="2" charset="-122"/>
              </a:rPr>
              <a:t>内部存储器</a:t>
            </a:r>
            <a:endParaRPr lang="zh-CN" altLang="en-US" sz="3200" dirty="0">
              <a:solidFill>
                <a:srgbClr val="000000"/>
              </a:solidFill>
              <a:latin typeface="华文琥珀" panose="02010800040101010101" pitchFamily="2" charset="-122"/>
              <a:ea typeface="华文琥珀" panose="02010800040101010101" pitchFamily="2" charset="-122"/>
              <a:sym typeface="华文琥珀" panose="02010800040101010101" pitchFamily="2" charset="-122"/>
            </a:endParaRPr>
          </a:p>
        </p:txBody>
      </p:sp>
      <p:sp>
        <p:nvSpPr>
          <p:cNvPr id="66568" name="TextBox 11"/>
          <p:cNvSpPr/>
          <p:nvPr/>
        </p:nvSpPr>
        <p:spPr>
          <a:xfrm>
            <a:off x="8003858" y="3514090"/>
            <a:ext cx="2500312" cy="583565"/>
          </a:xfrm>
          <a:prstGeom prst="rect">
            <a:avLst/>
          </a:prstGeom>
          <a:noFill/>
          <a:ln w="9525">
            <a:noFill/>
          </a:ln>
        </p:spPr>
        <p:txBody>
          <a:bodyPr>
            <a:spAutoFit/>
          </a:bodyPr>
          <a:p>
            <a:r>
              <a:rPr lang="zh-CN" altLang="en-US" sz="3200" dirty="0">
                <a:solidFill>
                  <a:srgbClr val="000000"/>
                </a:solidFill>
                <a:latin typeface="华文琥珀" panose="02010800040101010101" pitchFamily="2" charset="-122"/>
                <a:ea typeface="华文琥珀" panose="02010800040101010101" pitchFamily="2" charset="-122"/>
                <a:sym typeface="华文琥珀" panose="02010800040101010101" pitchFamily="2" charset="-122"/>
              </a:rPr>
              <a:t>外部存储器</a:t>
            </a:r>
            <a:endParaRPr lang="zh-CN" altLang="en-US" sz="3200" dirty="0">
              <a:solidFill>
                <a:srgbClr val="000000"/>
              </a:solidFill>
              <a:latin typeface="华文琥珀" panose="02010800040101010101" pitchFamily="2" charset="-122"/>
              <a:ea typeface="华文琥珀" panose="02010800040101010101" pitchFamily="2" charset="-122"/>
              <a:sym typeface="华文琥珀" panose="02010800040101010101" pitchFamily="2" charset="-122"/>
            </a:endParaRPr>
          </a:p>
        </p:txBody>
      </p:sp>
      <p:sp>
        <p:nvSpPr>
          <p:cNvPr id="66569" name="线形标注 1(无边框) 12"/>
          <p:cNvSpPr/>
          <p:nvPr/>
        </p:nvSpPr>
        <p:spPr>
          <a:xfrm>
            <a:off x="5554980" y="3822065"/>
            <a:ext cx="3000375" cy="1071563"/>
          </a:xfrm>
          <a:prstGeom prst="callout1">
            <a:avLst>
              <a:gd name="adj1" fmla="val 18750"/>
              <a:gd name="adj2" fmla="val -8329"/>
              <a:gd name="adj3" fmla="val -52778"/>
              <a:gd name="adj4" fmla="val -39519"/>
            </a:avLst>
          </a:prstGeom>
          <a:solidFill>
            <a:schemeClr val="accent1"/>
          </a:solidFill>
          <a:ln w="25400" cap="flat" cmpd="sng">
            <a:solidFill>
              <a:srgbClr val="395E8A"/>
            </a:solidFill>
            <a:prstDash val="solid"/>
            <a:miter/>
            <a:headEnd type="none" w="med" len="med"/>
            <a:tailEnd type="none" w="med" len="med"/>
          </a:ln>
        </p:spPr>
        <p:txBody>
          <a:bodyPr/>
          <a:p>
            <a:r>
              <a:rPr lang="zh-CN" altLang="en-US" sz="3200" b="1" dirty="0">
                <a:solidFill>
                  <a:srgbClr val="FFFFFF"/>
                </a:solidFill>
                <a:latin typeface="华文隶书" panose="02010800040101010101" pitchFamily="2" charset="-122"/>
                <a:ea typeface="华文隶书" panose="02010800040101010101" pitchFamily="2" charset="-122"/>
                <a:sym typeface="华文隶书" panose="02010800040101010101" pitchFamily="2" charset="-122"/>
              </a:rPr>
              <a:t>即是我们通常所说的</a:t>
            </a:r>
            <a:r>
              <a:rPr lang="zh-CN" altLang="en-US" sz="3200" b="1" dirty="0">
                <a:solidFill>
                  <a:srgbClr val="FF0000"/>
                </a:solidFill>
                <a:latin typeface="华文隶书" panose="02010800040101010101" pitchFamily="2" charset="-122"/>
                <a:ea typeface="华文隶书" panose="02010800040101010101" pitchFamily="2" charset="-122"/>
                <a:sym typeface="华文隶书" panose="02010800040101010101" pitchFamily="2" charset="-122"/>
              </a:rPr>
              <a:t>“内存”</a:t>
            </a:r>
            <a:endParaRPr lang="zh-CN" altLang="en-US" sz="3200" b="1" dirty="0">
              <a:solidFill>
                <a:srgbClr val="FF0000"/>
              </a:solidFill>
              <a:latin typeface="华文隶书" panose="02010800040101010101" pitchFamily="2" charset="-122"/>
              <a:ea typeface="华文隶书" panose="02010800040101010101" pitchFamily="2" charset="-122"/>
              <a:sym typeface="华文隶书" panose="02010800040101010101" pitchFamily="2" charset="-122"/>
            </a:endParaRPr>
          </a:p>
        </p:txBody>
      </p:sp>
      <p:sp>
        <p:nvSpPr>
          <p:cNvPr id="66570" name="AutoShape 4"/>
          <p:cNvSpPr/>
          <p:nvPr/>
        </p:nvSpPr>
        <p:spPr>
          <a:xfrm rot="5400000">
            <a:off x="3024188" y="2500313"/>
            <a:ext cx="428625" cy="2857500"/>
          </a:xfrm>
          <a:prstGeom prst="leftBrace">
            <a:avLst>
              <a:gd name="adj1" fmla="val 100524"/>
              <a:gd name="adj2" fmla="val 50000"/>
            </a:avLst>
          </a:prstGeom>
          <a:noFill/>
          <a:ln w="76200" cap="flat" cmpd="sng">
            <a:solidFill>
              <a:schemeClr val="tx1"/>
            </a:solidFill>
            <a:prstDash val="solid"/>
            <a:headEnd type="none" w="med" len="med"/>
            <a:tailEnd type="none" w="med" len="med"/>
          </a:ln>
        </p:spPr>
        <p:txBody>
          <a:bodyPr wrap="none" anchor="ctr"/>
          <a:p>
            <a:pPr algn="ctr"/>
            <a:endParaRPr lang="zh-CN" altLang="en-US" b="1" dirty="0">
              <a:solidFill>
                <a:srgbClr val="000000"/>
              </a:solidFill>
              <a:latin typeface="Calibri" panose="020F0502020204030204" pitchFamily="34" charset="0"/>
              <a:sym typeface="宋体" panose="02010600030101010101" pitchFamily="2" charset="-122"/>
            </a:endParaRPr>
          </a:p>
        </p:txBody>
      </p:sp>
      <p:sp>
        <p:nvSpPr>
          <p:cNvPr id="66571" name="TextBox 14"/>
          <p:cNvSpPr/>
          <p:nvPr/>
        </p:nvSpPr>
        <p:spPr>
          <a:xfrm>
            <a:off x="1524000" y="4143375"/>
            <a:ext cx="500063" cy="2553335"/>
          </a:xfrm>
          <a:prstGeom prst="rect">
            <a:avLst/>
          </a:prstGeom>
          <a:noFill/>
          <a:ln w="9525">
            <a:noFill/>
          </a:ln>
        </p:spPr>
        <p:txBody>
          <a:bodyPr>
            <a:spAutoFit/>
          </a:bodyPr>
          <a:p>
            <a:r>
              <a:rPr lang="zh-CN" altLang="en-US" sz="2000" b="1" dirty="0">
                <a:solidFill>
                  <a:srgbClr val="000000"/>
                </a:solidFill>
                <a:latin typeface="华文琥珀" panose="02010800040101010101" pitchFamily="2" charset="-122"/>
                <a:ea typeface="华文琥珀" panose="02010800040101010101" pitchFamily="2" charset="-122"/>
                <a:sym typeface="华文琥珀" panose="02010800040101010101" pitchFamily="2" charset="-122"/>
              </a:rPr>
              <a:t>只读存储器</a:t>
            </a:r>
            <a:r>
              <a:rPr lang="en-US" altLang="x-none" sz="2000" b="1">
                <a:solidFill>
                  <a:srgbClr val="000000"/>
                </a:solidFill>
                <a:latin typeface="华文琥珀" panose="02010800040101010101" pitchFamily="2" charset="-122"/>
                <a:ea typeface="华文琥珀" panose="02010800040101010101" pitchFamily="2" charset="-122"/>
                <a:sym typeface="华文琥珀" panose="02010800040101010101" pitchFamily="2" charset="-122"/>
              </a:rPr>
              <a:t>ROM</a:t>
            </a:r>
            <a:endParaRPr lang="zh-CN" altLang="en-US" sz="2000" b="1" dirty="0">
              <a:solidFill>
                <a:srgbClr val="000000"/>
              </a:solidFill>
              <a:latin typeface="华文琥珀" panose="02010800040101010101" pitchFamily="2" charset="-122"/>
              <a:ea typeface="华文琥珀" panose="02010800040101010101" pitchFamily="2" charset="-122"/>
              <a:sym typeface="华文琥珀" panose="02010800040101010101" pitchFamily="2" charset="-122"/>
            </a:endParaRPr>
          </a:p>
        </p:txBody>
      </p:sp>
      <p:sp>
        <p:nvSpPr>
          <p:cNvPr id="66572" name="TextBox 15"/>
          <p:cNvSpPr/>
          <p:nvPr/>
        </p:nvSpPr>
        <p:spPr>
          <a:xfrm>
            <a:off x="4381500" y="4143375"/>
            <a:ext cx="428625" cy="2553335"/>
          </a:xfrm>
          <a:prstGeom prst="rect">
            <a:avLst/>
          </a:prstGeom>
          <a:noFill/>
          <a:ln w="9525">
            <a:noFill/>
          </a:ln>
        </p:spPr>
        <p:txBody>
          <a:bodyPr>
            <a:spAutoFit/>
          </a:bodyPr>
          <a:p>
            <a:r>
              <a:rPr lang="zh-CN" altLang="en-US" sz="2000" dirty="0">
                <a:solidFill>
                  <a:srgbClr val="000000"/>
                </a:solidFill>
                <a:latin typeface="华文琥珀" panose="02010800040101010101" pitchFamily="2" charset="-122"/>
                <a:ea typeface="华文琥珀" panose="02010800040101010101" pitchFamily="2" charset="-122"/>
                <a:sym typeface="华文琥珀" panose="02010800040101010101" pitchFamily="2" charset="-122"/>
              </a:rPr>
              <a:t>随机存储器</a:t>
            </a:r>
            <a:r>
              <a:rPr lang="en-US" altLang="x-none" sz="2000">
                <a:solidFill>
                  <a:srgbClr val="000000"/>
                </a:solidFill>
                <a:latin typeface="华文琥珀" panose="02010800040101010101" pitchFamily="2" charset="-122"/>
                <a:ea typeface="华文琥珀" panose="02010800040101010101" pitchFamily="2" charset="-122"/>
                <a:sym typeface="华文琥珀" panose="02010800040101010101" pitchFamily="2" charset="-122"/>
              </a:rPr>
              <a:t>RAM</a:t>
            </a:r>
            <a:endParaRPr lang="zh-CN" altLang="en-US" sz="2000" dirty="0">
              <a:solidFill>
                <a:srgbClr val="000000"/>
              </a:solidFill>
              <a:latin typeface="华文琥珀" panose="02010800040101010101" pitchFamily="2" charset="-122"/>
              <a:ea typeface="华文琥珀" panose="02010800040101010101" pitchFamily="2" charset="-122"/>
              <a:sym typeface="华文琥珀" panose="02010800040101010101" pitchFamily="2" charset="-122"/>
            </a:endParaRPr>
          </a:p>
        </p:txBody>
      </p:sp>
      <p:sp>
        <p:nvSpPr>
          <p:cNvPr id="66573" name="TextBox 16"/>
          <p:cNvSpPr/>
          <p:nvPr/>
        </p:nvSpPr>
        <p:spPr>
          <a:xfrm>
            <a:off x="1952625" y="4549775"/>
            <a:ext cx="1285875" cy="1476375"/>
          </a:xfrm>
          <a:prstGeom prst="rect">
            <a:avLst/>
          </a:prstGeom>
          <a:noFill/>
          <a:ln w="9525">
            <a:noFill/>
          </a:ln>
        </p:spPr>
        <p:txBody>
          <a:bodyPr>
            <a:spAutoFit/>
          </a:bodyPr>
          <a:p>
            <a:r>
              <a:rPr lang="zh-CN" altLang="en-US" b="1" dirty="0">
                <a:solidFill>
                  <a:srgbClr val="FF0000"/>
                </a:solidFill>
                <a:latin typeface="Calibri" panose="020F0502020204030204" pitchFamily="34" charset="0"/>
                <a:sym typeface="宋体" panose="02010600030101010101" pitchFamily="2" charset="-122"/>
              </a:rPr>
              <a:t>只能读取，不能写入；关机后内容不会丢失。</a:t>
            </a:r>
            <a:endParaRPr lang="zh-CN" altLang="en-US" b="1" dirty="0">
              <a:solidFill>
                <a:srgbClr val="FF0000"/>
              </a:solidFill>
              <a:latin typeface="Calibri" panose="020F0502020204030204" pitchFamily="34" charset="0"/>
              <a:sym typeface="宋体" panose="02010600030101010101" pitchFamily="2" charset="-122"/>
            </a:endParaRPr>
          </a:p>
        </p:txBody>
      </p:sp>
      <p:sp>
        <p:nvSpPr>
          <p:cNvPr id="66574" name="TextBox 17"/>
          <p:cNvSpPr/>
          <p:nvPr/>
        </p:nvSpPr>
        <p:spPr>
          <a:xfrm>
            <a:off x="4953000" y="4643438"/>
            <a:ext cx="1285875" cy="2030095"/>
          </a:xfrm>
          <a:prstGeom prst="rect">
            <a:avLst/>
          </a:prstGeom>
          <a:noFill/>
          <a:ln w="9525">
            <a:noFill/>
          </a:ln>
        </p:spPr>
        <p:txBody>
          <a:bodyPr>
            <a:spAutoFit/>
          </a:bodyPr>
          <a:p>
            <a:r>
              <a:rPr lang="zh-CN" altLang="en-US" b="1" dirty="0">
                <a:solidFill>
                  <a:srgbClr val="FF0000"/>
                </a:solidFill>
                <a:latin typeface="Calibri" panose="020F0502020204030204" pitchFamily="34" charset="0"/>
                <a:sym typeface="宋体" panose="02010600030101010101" pitchFamily="2" charset="-122"/>
              </a:rPr>
              <a:t>提供执行程序和数据处理所需空间，关机后数据会丢失。</a:t>
            </a:r>
            <a:endParaRPr lang="zh-CN" altLang="en-US" b="1" dirty="0">
              <a:solidFill>
                <a:srgbClr val="FF0000"/>
              </a:solidFill>
              <a:latin typeface="Calibri" panose="020F0502020204030204" pitchFamily="34" charset="0"/>
              <a:sym typeface="宋体" panose="02010600030101010101" pitchFamily="2" charset="-122"/>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66562"/>
                                        </p:tgtEl>
                                        <p:attrNameLst>
                                          <p:attrName>style.visibility</p:attrName>
                                        </p:attrNameLst>
                                      </p:cBhvr>
                                      <p:to>
                                        <p:strVal val="visible"/>
                                      </p:to>
                                    </p:set>
                                    <p:anim calcmode="lin" valueType="num">
                                      <p:cBhvr>
                                        <p:cTn id="7" dur="2000" fill="hold"/>
                                        <p:tgtEl>
                                          <p:spTgt spid="66562"/>
                                        </p:tgtEl>
                                        <p:attrNameLst>
                                          <p:attrName>ppt_w</p:attrName>
                                        </p:attrNameLst>
                                      </p:cBhvr>
                                      <p:tavLst>
                                        <p:tav tm="0">
                                          <p:val>
                                            <p:fltVal val="0.000000"/>
                                          </p:val>
                                        </p:tav>
                                        <p:tav tm="100000">
                                          <p:val>
                                            <p:strVal val="#ppt_w"/>
                                          </p:val>
                                        </p:tav>
                                      </p:tavLst>
                                    </p:anim>
                                    <p:anim calcmode="lin" valueType="num">
                                      <p:cBhvr>
                                        <p:cTn id="8" dur="2000" fill="hold"/>
                                        <p:tgtEl>
                                          <p:spTgt spid="66562"/>
                                        </p:tgtEl>
                                        <p:attrNameLst>
                                          <p:attrName>ppt_h</p:attrName>
                                        </p:attrNameLst>
                                      </p:cBhvr>
                                      <p:tavLst>
                                        <p:tav tm="0">
                                          <p:val>
                                            <p:fltVal val="0.000000"/>
                                          </p:val>
                                        </p:tav>
                                        <p:tav tm="100000">
                                          <p:val>
                                            <p:strVal val="#ppt_h"/>
                                          </p:val>
                                        </p:tav>
                                      </p:tavLst>
                                    </p:anim>
                                    <p:anim calcmode="lin" valueType="num">
                                      <p:cBhvr>
                                        <p:cTn id="9" dur="2000" fill="hold"/>
                                        <p:tgtEl>
                                          <p:spTgt spid="66562"/>
                                        </p:tgtEl>
                                        <p:attrNameLst>
                                          <p:attrName>style.rotation</p:attrName>
                                        </p:attrNameLst>
                                      </p:cBhvr>
                                      <p:tavLst>
                                        <p:tav tm="0">
                                          <p:val>
                                            <p:fltVal val="90.000000"/>
                                          </p:val>
                                        </p:tav>
                                        <p:tav tm="100000">
                                          <p:val>
                                            <p:fltVal val="0.000000"/>
                                          </p:val>
                                        </p:tav>
                                      </p:tavLst>
                                    </p:anim>
                                    <p:animEffect filter="fade">
                                      <p:cBhvr>
                                        <p:cTn id="10" dur="2000"/>
                                        <p:tgtEl>
                                          <p:spTgt spid="6656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iterate type="lt">
                                    <p:tmAbs val="0"/>
                                  </p:iterate>
                                  <p:childTnLst>
                                    <p:animEffect filter="blinds(horizontal)">
                                      <p:cBhvr>
                                        <p:cTn id="14" dur="500"/>
                                        <p:tgtEl>
                                          <p:spTgt spid="66562"/>
                                        </p:tgtEl>
                                      </p:cBhvr>
                                    </p:animEffect>
                                    <p:set>
                                      <p:cBhvr>
                                        <p:cTn id="15" dur="1" fill="hold">
                                          <p:stCondLst>
                                            <p:cond delay="499"/>
                                          </p:stCondLst>
                                        </p:cTn>
                                        <p:tgtEl>
                                          <p:spTgt spid="66562"/>
                                        </p:tgtEl>
                                        <p:attrNameLst>
                                          <p:attrName>style.visibility</p:attrName>
                                        </p:attrNameLst>
                                      </p:cBhvr>
                                      <p:to>
                                        <p:strVal val="hidden"/>
                                      </p:to>
                                    </p:set>
                                  </p:childTnLst>
                                </p:cTn>
                              </p:par>
                            </p:childTnLst>
                          </p:cTn>
                        </p:par>
                        <p:par>
                          <p:cTn id="16" fill="hold">
                            <p:stCondLst>
                              <p:cond delay="500"/>
                            </p:stCondLst>
                            <p:childTnLst>
                              <p:par>
                                <p:cTn id="17" presetID="2" presetClass="entr" presetSubtype="1" fill="hold" grpId="0" nodeType="afterEffect">
                                  <p:stCondLst>
                                    <p:cond delay="0"/>
                                  </p:stCondLst>
                                  <p:childTnLst>
                                    <p:set>
                                      <p:cBhvr>
                                        <p:cTn id="18" dur="1" fill="hold">
                                          <p:stCondLst>
                                            <p:cond delay="0"/>
                                          </p:stCondLst>
                                        </p:cTn>
                                        <p:tgtEl>
                                          <p:spTgt spid="66565"/>
                                        </p:tgtEl>
                                        <p:attrNameLst>
                                          <p:attrName>style.visibility</p:attrName>
                                        </p:attrNameLst>
                                      </p:cBhvr>
                                      <p:to>
                                        <p:strVal val="visible"/>
                                      </p:to>
                                    </p:set>
                                    <p:anim calcmode="lin" valueType="num">
                                      <p:cBhvr>
                                        <p:cTn id="19" dur="1000" fill="hold"/>
                                        <p:tgtEl>
                                          <p:spTgt spid="66565"/>
                                        </p:tgtEl>
                                        <p:attrNameLst>
                                          <p:attrName>ppt_x</p:attrName>
                                        </p:attrNameLst>
                                      </p:cBhvr>
                                      <p:tavLst>
                                        <p:tav tm="0">
                                          <p:val>
                                            <p:strVal val="#ppt_x"/>
                                          </p:val>
                                        </p:tav>
                                        <p:tav tm="100000">
                                          <p:val>
                                            <p:strVal val="#ppt_x"/>
                                          </p:val>
                                        </p:tav>
                                      </p:tavLst>
                                    </p:anim>
                                    <p:anim calcmode="lin" valueType="num">
                                      <p:cBhvr>
                                        <p:cTn id="20" dur="1000" fill="hold"/>
                                        <p:tgtEl>
                                          <p:spTgt spid="66565"/>
                                        </p:tgtEl>
                                        <p:attrNameLst>
                                          <p:attrName>ppt_y</p:attrName>
                                        </p:attrNameLst>
                                      </p:cBhvr>
                                      <p:tavLst>
                                        <p:tav tm="0">
                                          <p:val>
                                            <p:strVal val="0-#ppt_h/2"/>
                                          </p:val>
                                        </p:tav>
                                        <p:tav tm="100000">
                                          <p:val>
                                            <p:strVal val="#ppt_y"/>
                                          </p:val>
                                        </p:tav>
                                      </p:tavLst>
                                    </p:anim>
                                  </p:childTnLst>
                                </p:cTn>
                              </p:par>
                            </p:childTnLst>
                          </p:cTn>
                        </p:par>
                        <p:par>
                          <p:cTn id="21" fill="hold">
                            <p:stCondLst>
                              <p:cond delay="1500"/>
                            </p:stCondLst>
                            <p:childTnLst>
                              <p:par>
                                <p:cTn id="22" presetID="16" presetClass="entr" presetSubtype="42" fill="hold" grpId="0" nodeType="afterEffect">
                                  <p:stCondLst>
                                    <p:cond delay="0"/>
                                  </p:stCondLst>
                                  <p:childTnLst>
                                    <p:set>
                                      <p:cBhvr>
                                        <p:cTn id="23" dur="1" fill="hold">
                                          <p:stCondLst>
                                            <p:cond delay="0"/>
                                          </p:stCondLst>
                                        </p:cTn>
                                        <p:tgtEl>
                                          <p:spTgt spid="66566"/>
                                        </p:tgtEl>
                                        <p:attrNameLst>
                                          <p:attrName>style.visibility</p:attrName>
                                        </p:attrNameLst>
                                      </p:cBhvr>
                                      <p:to>
                                        <p:strVal val="visible"/>
                                      </p:to>
                                    </p:set>
                                    <p:animEffect filter="barn(outHorizontal)">
                                      <p:cBhvr>
                                        <p:cTn id="24" dur="2000"/>
                                        <p:tgtEl>
                                          <p:spTgt spid="66566"/>
                                        </p:tgtEl>
                                      </p:cBhvr>
                                    </p:animEffect>
                                  </p:childTnLst>
                                </p:cTn>
                              </p:par>
                            </p:childTnLst>
                          </p:cTn>
                        </p:par>
                        <p:par>
                          <p:cTn id="25" fill="hold">
                            <p:stCondLst>
                              <p:cond delay="3500"/>
                            </p:stCondLst>
                            <p:childTnLst>
                              <p:par>
                                <p:cTn id="26" presetID="2" presetClass="entr" presetSubtype="12" fill="hold" grpId="0" nodeType="afterEffect">
                                  <p:stCondLst>
                                    <p:cond delay="0"/>
                                  </p:stCondLst>
                                  <p:childTnLst>
                                    <p:set>
                                      <p:cBhvr>
                                        <p:cTn id="27" dur="1" fill="hold">
                                          <p:stCondLst>
                                            <p:cond delay="0"/>
                                          </p:stCondLst>
                                        </p:cTn>
                                        <p:tgtEl>
                                          <p:spTgt spid="66567"/>
                                        </p:tgtEl>
                                        <p:attrNameLst>
                                          <p:attrName>style.visibility</p:attrName>
                                        </p:attrNameLst>
                                      </p:cBhvr>
                                      <p:to>
                                        <p:strVal val="visible"/>
                                      </p:to>
                                    </p:set>
                                    <p:anim calcmode="lin" valueType="num">
                                      <p:cBhvr>
                                        <p:cTn id="28" dur="500" fill="hold"/>
                                        <p:tgtEl>
                                          <p:spTgt spid="66567"/>
                                        </p:tgtEl>
                                        <p:attrNameLst>
                                          <p:attrName>ppt_x</p:attrName>
                                        </p:attrNameLst>
                                      </p:cBhvr>
                                      <p:tavLst>
                                        <p:tav tm="0">
                                          <p:val>
                                            <p:strVal val="0-#ppt_w/2"/>
                                          </p:val>
                                        </p:tav>
                                        <p:tav tm="100000">
                                          <p:val>
                                            <p:strVal val="#ppt_x"/>
                                          </p:val>
                                        </p:tav>
                                      </p:tavLst>
                                    </p:anim>
                                    <p:anim calcmode="lin" valueType="num">
                                      <p:cBhvr>
                                        <p:cTn id="29" dur="500" fill="hold"/>
                                        <p:tgtEl>
                                          <p:spTgt spid="66567"/>
                                        </p:tgtEl>
                                        <p:attrNameLst>
                                          <p:attrName>ppt_y</p:attrName>
                                        </p:attrNameLst>
                                      </p:cBhvr>
                                      <p:tavLst>
                                        <p:tav tm="0">
                                          <p:val>
                                            <p:strVal val="1+#ppt_h/2"/>
                                          </p:val>
                                        </p:tav>
                                        <p:tav tm="100000">
                                          <p:val>
                                            <p:strVal val="#ppt_y"/>
                                          </p:val>
                                        </p:tav>
                                      </p:tavLst>
                                    </p:anim>
                                  </p:childTnLst>
                                </p:cTn>
                              </p:par>
                            </p:childTnLst>
                          </p:cTn>
                        </p:par>
                        <p:par>
                          <p:cTn id="30" fill="hold">
                            <p:stCondLst>
                              <p:cond delay="4000"/>
                            </p:stCondLst>
                            <p:childTnLst>
                              <p:par>
                                <p:cTn id="31" presetID="2" presetClass="entr" presetSubtype="6" fill="hold" grpId="0" nodeType="afterEffect">
                                  <p:stCondLst>
                                    <p:cond delay="0"/>
                                  </p:stCondLst>
                                  <p:childTnLst>
                                    <p:set>
                                      <p:cBhvr>
                                        <p:cTn id="32" dur="1" fill="hold">
                                          <p:stCondLst>
                                            <p:cond delay="0"/>
                                          </p:stCondLst>
                                        </p:cTn>
                                        <p:tgtEl>
                                          <p:spTgt spid="66568"/>
                                        </p:tgtEl>
                                        <p:attrNameLst>
                                          <p:attrName>style.visibility</p:attrName>
                                        </p:attrNameLst>
                                      </p:cBhvr>
                                      <p:to>
                                        <p:strVal val="visible"/>
                                      </p:to>
                                    </p:set>
                                    <p:anim calcmode="lin" valueType="num">
                                      <p:cBhvr>
                                        <p:cTn id="33" dur="500" fill="hold"/>
                                        <p:tgtEl>
                                          <p:spTgt spid="66568"/>
                                        </p:tgtEl>
                                        <p:attrNameLst>
                                          <p:attrName>ppt_x</p:attrName>
                                        </p:attrNameLst>
                                      </p:cBhvr>
                                      <p:tavLst>
                                        <p:tav tm="0">
                                          <p:val>
                                            <p:strVal val="1+#ppt_w/2"/>
                                          </p:val>
                                        </p:tav>
                                        <p:tav tm="100000">
                                          <p:val>
                                            <p:strVal val="#ppt_x"/>
                                          </p:val>
                                        </p:tav>
                                      </p:tavLst>
                                    </p:anim>
                                    <p:anim calcmode="lin" valueType="num">
                                      <p:cBhvr>
                                        <p:cTn id="34" dur="500" fill="hold"/>
                                        <p:tgtEl>
                                          <p:spTgt spid="6656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0" presetClass="entr" presetSubtype="0" fill="hold" grpId="0" nodeType="clickEffect">
                                  <p:stCondLst>
                                    <p:cond delay="0"/>
                                  </p:stCondLst>
                                  <p:childTnLst>
                                    <p:set>
                                      <p:cBhvr>
                                        <p:cTn id="38" dur="1" fill="hold">
                                          <p:stCondLst>
                                            <p:cond delay="0"/>
                                          </p:stCondLst>
                                        </p:cTn>
                                        <p:tgtEl>
                                          <p:spTgt spid="66569"/>
                                        </p:tgtEl>
                                        <p:attrNameLst>
                                          <p:attrName>style.visibility</p:attrName>
                                        </p:attrNameLst>
                                      </p:cBhvr>
                                      <p:to>
                                        <p:strVal val="visible"/>
                                      </p:to>
                                    </p:set>
                                    <p:animEffect filter="wedge">
                                      <p:cBhvr>
                                        <p:cTn id="39" dur="2000"/>
                                        <p:tgtEl>
                                          <p:spTgt spid="6656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xit" presetSubtype="4" fill="hold" grpId="1" nodeType="clickEffect">
                                  <p:stCondLst>
                                    <p:cond delay="0"/>
                                  </p:stCondLst>
                                  <p:childTnLst>
                                    <p:animEffect filter="wipe(down)">
                                      <p:cBhvr>
                                        <p:cTn id="43" dur="500"/>
                                        <p:tgtEl>
                                          <p:spTgt spid="66569"/>
                                        </p:tgtEl>
                                      </p:cBhvr>
                                    </p:animEffect>
                                    <p:set>
                                      <p:cBhvr>
                                        <p:cTn id="44" dur="1" fill="hold">
                                          <p:stCondLst>
                                            <p:cond delay="499"/>
                                          </p:stCondLst>
                                        </p:cTn>
                                        <p:tgtEl>
                                          <p:spTgt spid="66569"/>
                                        </p:tgtEl>
                                        <p:attrNameLst>
                                          <p:attrName>style.visibility</p:attrName>
                                        </p:attrNameLst>
                                      </p:cBhvr>
                                      <p:to>
                                        <p:strVal val="hidden"/>
                                      </p:to>
                                    </p:set>
                                  </p:childTnLst>
                                </p:cTn>
                              </p:par>
                            </p:childTnLst>
                          </p:cTn>
                        </p:par>
                        <p:par>
                          <p:cTn id="45" fill="hold">
                            <p:stCondLst>
                              <p:cond delay="500"/>
                            </p:stCondLst>
                            <p:childTnLst>
                              <p:par>
                                <p:cTn id="46" presetID="16" presetClass="entr" presetSubtype="42" fill="hold" grpId="0" nodeType="afterEffect">
                                  <p:stCondLst>
                                    <p:cond delay="0"/>
                                  </p:stCondLst>
                                  <p:childTnLst>
                                    <p:set>
                                      <p:cBhvr>
                                        <p:cTn id="47" dur="1" fill="hold">
                                          <p:stCondLst>
                                            <p:cond delay="0"/>
                                          </p:stCondLst>
                                        </p:cTn>
                                        <p:tgtEl>
                                          <p:spTgt spid="66570"/>
                                        </p:tgtEl>
                                        <p:attrNameLst>
                                          <p:attrName>style.visibility</p:attrName>
                                        </p:attrNameLst>
                                      </p:cBhvr>
                                      <p:to>
                                        <p:strVal val="visible"/>
                                      </p:to>
                                    </p:set>
                                    <p:animEffect filter="barn(outHorizontal)">
                                      <p:cBhvr>
                                        <p:cTn id="48" dur="2000"/>
                                        <p:tgtEl>
                                          <p:spTgt spid="66570"/>
                                        </p:tgtEl>
                                      </p:cBhvr>
                                    </p:animEffect>
                                  </p:childTnLst>
                                </p:cTn>
                              </p:par>
                            </p:childTnLst>
                          </p:cTn>
                        </p:par>
                        <p:par>
                          <p:cTn id="49" fill="hold">
                            <p:stCondLst>
                              <p:cond delay="2500"/>
                            </p:stCondLst>
                            <p:childTnLst>
                              <p:par>
                                <p:cTn id="50" presetID="10" presetClass="entr" presetSubtype="0" fill="hold" grpId="0" nodeType="afterEffect">
                                  <p:stCondLst>
                                    <p:cond delay="0"/>
                                  </p:stCondLst>
                                  <p:childTnLst>
                                    <p:set>
                                      <p:cBhvr>
                                        <p:cTn id="51" dur="1" fill="hold">
                                          <p:stCondLst>
                                            <p:cond delay="0"/>
                                          </p:stCondLst>
                                        </p:cTn>
                                        <p:tgtEl>
                                          <p:spTgt spid="66571"/>
                                        </p:tgtEl>
                                        <p:attrNameLst>
                                          <p:attrName>style.visibility</p:attrName>
                                        </p:attrNameLst>
                                      </p:cBhvr>
                                      <p:to>
                                        <p:strVal val="visible"/>
                                      </p:to>
                                    </p:set>
                                    <p:animEffect filter="fade">
                                      <p:cBhvr>
                                        <p:cTn id="52" dur="2000"/>
                                        <p:tgtEl>
                                          <p:spTgt spid="66571"/>
                                        </p:tgtEl>
                                      </p:cBhvr>
                                    </p:animEffect>
                                  </p:childTnLst>
                                </p:cTn>
                              </p:par>
                            </p:childTnLst>
                          </p:cTn>
                        </p:par>
                        <p:par>
                          <p:cTn id="53" fill="hold">
                            <p:stCondLst>
                              <p:cond delay="4500"/>
                            </p:stCondLst>
                            <p:childTnLst>
                              <p:par>
                                <p:cTn id="54" presetID="10" presetClass="entr" presetSubtype="0" fill="hold" grpId="0" nodeType="afterEffect">
                                  <p:stCondLst>
                                    <p:cond delay="0"/>
                                  </p:stCondLst>
                                  <p:childTnLst>
                                    <p:set>
                                      <p:cBhvr>
                                        <p:cTn id="55" dur="1" fill="hold">
                                          <p:stCondLst>
                                            <p:cond delay="0"/>
                                          </p:stCondLst>
                                        </p:cTn>
                                        <p:tgtEl>
                                          <p:spTgt spid="66572"/>
                                        </p:tgtEl>
                                        <p:attrNameLst>
                                          <p:attrName>style.visibility</p:attrName>
                                        </p:attrNameLst>
                                      </p:cBhvr>
                                      <p:to>
                                        <p:strVal val="visible"/>
                                      </p:to>
                                    </p:set>
                                    <p:animEffect filter="fade">
                                      <p:cBhvr>
                                        <p:cTn id="56" dur="2000"/>
                                        <p:tgtEl>
                                          <p:spTgt spid="66572"/>
                                        </p:tgtEl>
                                      </p:cBhvr>
                                    </p:animEffect>
                                  </p:childTnLst>
                                </p:cTn>
                              </p:par>
                            </p:childTnLst>
                          </p:cTn>
                        </p:par>
                      </p:childTnLst>
                    </p:cTn>
                  </p:par>
                  <p:par>
                    <p:cTn id="57" fill="hold">
                      <p:stCondLst>
                        <p:cond delay="indefinite"/>
                      </p:stCondLst>
                      <p:childTnLst>
                        <p:par>
                          <p:cTn id="58" fill="hold">
                            <p:stCondLst>
                              <p:cond delay="0"/>
                            </p:stCondLst>
                            <p:childTnLst>
                              <p:par>
                                <p:cTn id="59" presetID="30" presetClass="entr" presetSubtype="0" fill="hold" grpId="0" nodeType="clickEffect">
                                  <p:stCondLst>
                                    <p:cond delay="0"/>
                                  </p:stCondLst>
                                  <p:childTnLst>
                                    <p:set>
                                      <p:cBhvr>
                                        <p:cTn id="60" dur="1" fill="hold">
                                          <p:stCondLst>
                                            <p:cond delay="0"/>
                                          </p:stCondLst>
                                        </p:cTn>
                                        <p:tgtEl>
                                          <p:spTgt spid="66573"/>
                                        </p:tgtEl>
                                        <p:attrNameLst>
                                          <p:attrName>style.visibility</p:attrName>
                                        </p:attrNameLst>
                                      </p:cBhvr>
                                      <p:to>
                                        <p:strVal val="visible"/>
                                      </p:to>
                                    </p:set>
                                    <p:animEffect filter="fade">
                                      <p:cBhvr>
                                        <p:cTn id="61" dur="800" decel="100000"/>
                                        <p:tgtEl>
                                          <p:spTgt spid="66573"/>
                                        </p:tgtEl>
                                      </p:cBhvr>
                                    </p:animEffect>
                                    <p:anim calcmode="lin" valueType="num">
                                      <p:cBhvr>
                                        <p:cTn id="62" dur="800" decel="100000" fill="hold"/>
                                        <p:tgtEl>
                                          <p:spTgt spid="66573"/>
                                        </p:tgtEl>
                                        <p:attrNameLst>
                                          <p:attrName>style.rotation</p:attrName>
                                        </p:attrNameLst>
                                      </p:cBhvr>
                                      <p:tavLst>
                                        <p:tav tm="0">
                                          <p:val>
                                            <p:fltVal val="-90.000000"/>
                                          </p:val>
                                        </p:tav>
                                        <p:tav tm="100000">
                                          <p:val>
                                            <p:fltVal val="0.000000"/>
                                          </p:val>
                                        </p:tav>
                                      </p:tavLst>
                                    </p:anim>
                                    <p:anim calcmode="lin" valueType="num">
                                      <p:cBhvr>
                                        <p:cTn id="63" dur="800" decel="100000" fill="hold"/>
                                        <p:tgtEl>
                                          <p:spTgt spid="66573"/>
                                        </p:tgtEl>
                                        <p:attrNameLst>
                                          <p:attrName>ppt_x</p:attrName>
                                        </p:attrNameLst>
                                      </p:cBhvr>
                                      <p:tavLst>
                                        <p:tav tm="0">
                                          <p:val>
                                            <p:strVal val="#ppt_x+0.4"/>
                                          </p:val>
                                        </p:tav>
                                        <p:tav tm="100000">
                                          <p:val>
                                            <p:strVal val="#ppt_x-0.05"/>
                                          </p:val>
                                        </p:tav>
                                      </p:tavLst>
                                    </p:anim>
                                    <p:anim calcmode="lin" valueType="num">
                                      <p:cBhvr>
                                        <p:cTn id="64" dur="800" decel="100000" fill="hold"/>
                                        <p:tgtEl>
                                          <p:spTgt spid="66573"/>
                                        </p:tgtEl>
                                        <p:attrNameLst>
                                          <p:attrName>ppt_y</p:attrName>
                                        </p:attrNameLst>
                                      </p:cBhvr>
                                      <p:tavLst>
                                        <p:tav tm="0">
                                          <p:val>
                                            <p:strVal val="#ppt_y-0.4"/>
                                          </p:val>
                                        </p:tav>
                                        <p:tav tm="100000">
                                          <p:val>
                                            <p:strVal val="#ppt_y+0.1"/>
                                          </p:val>
                                        </p:tav>
                                      </p:tavLst>
                                    </p:anim>
                                    <p:anim calcmode="lin" valueType="num">
                                      <p:cBhvr>
                                        <p:cTn id="65" dur="200" accel="100000" fill="hold">
                                          <p:stCondLst>
                                            <p:cond delay="800"/>
                                          </p:stCondLst>
                                        </p:cTn>
                                        <p:tgtEl>
                                          <p:spTgt spid="66573"/>
                                        </p:tgtEl>
                                        <p:attrNameLst>
                                          <p:attrName>ppt_x</p:attrName>
                                        </p:attrNameLst>
                                      </p:cBhvr>
                                      <p:tavLst>
                                        <p:tav tm="0">
                                          <p:val>
                                            <p:strVal val="#ppt_x-0.05"/>
                                          </p:val>
                                        </p:tav>
                                        <p:tav tm="100000">
                                          <p:val>
                                            <p:strVal val="#ppt_x"/>
                                          </p:val>
                                        </p:tav>
                                      </p:tavLst>
                                    </p:anim>
                                    <p:anim calcmode="lin" valueType="num">
                                      <p:cBhvr>
                                        <p:cTn id="66" dur="200" accel="100000" fill="hold">
                                          <p:stCondLst>
                                            <p:cond delay="800"/>
                                          </p:stCondLst>
                                        </p:cTn>
                                        <p:tgtEl>
                                          <p:spTgt spid="66573"/>
                                        </p:tgtEl>
                                        <p:attrNameLst>
                                          <p:attrName>ppt_y</p:attrName>
                                        </p:attrNameLst>
                                      </p:cBhvr>
                                      <p:tavLst>
                                        <p:tav tm="0">
                                          <p:val>
                                            <p:strVal val="#ppt_y+0.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0" presetClass="entr" presetSubtype="0" fill="hold" grpId="0" nodeType="clickEffect">
                                  <p:stCondLst>
                                    <p:cond delay="0"/>
                                  </p:stCondLst>
                                  <p:childTnLst>
                                    <p:set>
                                      <p:cBhvr>
                                        <p:cTn id="70" dur="1" fill="hold">
                                          <p:stCondLst>
                                            <p:cond delay="0"/>
                                          </p:stCondLst>
                                        </p:cTn>
                                        <p:tgtEl>
                                          <p:spTgt spid="66574"/>
                                        </p:tgtEl>
                                        <p:attrNameLst>
                                          <p:attrName>style.visibility</p:attrName>
                                        </p:attrNameLst>
                                      </p:cBhvr>
                                      <p:to>
                                        <p:strVal val="visible"/>
                                      </p:to>
                                    </p:set>
                                    <p:animEffect filter="wedge">
                                      <p:cBhvr>
                                        <p:cTn id="71" dur="2000"/>
                                        <p:tgtEl>
                                          <p:spTgt spid="66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bldLvl="0" animBg="1"/>
      <p:bldP spid="66562" grpId="1" bldLvl="0" animBg="1"/>
      <p:bldP spid="66565" grpId="0" bldLvl="0" animBg="1"/>
      <p:bldP spid="66566" grpId="0" bldLvl="0" animBg="1"/>
      <p:bldP spid="66567" grpId="0" bldLvl="0"/>
      <p:bldP spid="66568" grpId="0" bldLvl="0"/>
      <p:bldP spid="66569" grpId="0" bldLvl="0" animBg="1"/>
      <p:bldP spid="66569" grpId="1" bldLvl="0" animBg="1"/>
      <p:bldP spid="66570" grpId="0" bldLvl="0" animBg="1"/>
      <p:bldP spid="66571" grpId="0" bldLvl="0"/>
      <p:bldP spid="66572" grpId="0" bldLvl="0"/>
      <p:bldP spid="66573" grpId="0" bldLvl="0"/>
      <p:bldP spid="66574" grpId="0" bldLvl="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7586" name="Picture 7"/>
          <p:cNvPicPr>
            <a:picLocks noChangeAspect="1"/>
          </p:cNvPicPr>
          <p:nvPr/>
        </p:nvPicPr>
        <p:blipFill>
          <a:blip r:embed="rId1"/>
          <a:stretch>
            <a:fillRect/>
          </a:stretch>
        </p:blipFill>
        <p:spPr>
          <a:xfrm rot="901324">
            <a:off x="5397500" y="1590675"/>
            <a:ext cx="6219825" cy="4248150"/>
          </a:xfrm>
          <a:prstGeom prst="rect">
            <a:avLst/>
          </a:prstGeom>
          <a:noFill/>
          <a:ln w="9525">
            <a:noFill/>
          </a:ln>
        </p:spPr>
      </p:pic>
      <p:pic>
        <p:nvPicPr>
          <p:cNvPr id="67587" name="Picture 2" descr="c:\users\administrator\appdata\roaming\360se6\User Data\temp\t013d01ca48262139fa.jpg"/>
          <p:cNvPicPr>
            <a:picLocks noChangeAspect="1"/>
          </p:cNvPicPr>
          <p:nvPr/>
        </p:nvPicPr>
        <p:blipFill>
          <a:blip r:embed="rId2"/>
          <a:stretch>
            <a:fillRect/>
          </a:stretch>
        </p:blipFill>
        <p:spPr>
          <a:xfrm rot="19843781">
            <a:off x="1073150" y="2260600"/>
            <a:ext cx="4591050" cy="3441700"/>
          </a:xfrm>
          <a:prstGeom prst="rect">
            <a:avLst/>
          </a:prstGeom>
          <a:noFill/>
          <a:ln w="9525">
            <a:noFill/>
          </a:ln>
        </p:spPr>
      </p:pic>
      <p:pic>
        <p:nvPicPr>
          <p:cNvPr id="67588" name="Picture 6" descr="c:\users\administrator\appdata\roaming\360se6\User Data\temp\5272758.jpg"/>
          <p:cNvPicPr>
            <a:picLocks noChangeAspect="1"/>
          </p:cNvPicPr>
          <p:nvPr/>
        </p:nvPicPr>
        <p:blipFill>
          <a:blip r:embed="rId3"/>
          <a:stretch>
            <a:fillRect/>
          </a:stretch>
        </p:blipFill>
        <p:spPr>
          <a:xfrm rot="2343344">
            <a:off x="3424238" y="4008438"/>
            <a:ext cx="4357687" cy="3268662"/>
          </a:xfrm>
          <a:prstGeom prst="rect">
            <a:avLst/>
          </a:prstGeom>
          <a:noFill/>
          <a:ln w="9525">
            <a:noFill/>
          </a:ln>
        </p:spPr>
      </p:pic>
      <p:sp>
        <p:nvSpPr>
          <p:cNvPr id="67589" name="内容占位符 2"/>
          <p:cNvSpPr>
            <a:spLocks noGrp="1"/>
          </p:cNvSpPr>
          <p:nvPr>
            <p:ph idx="1"/>
          </p:nvPr>
        </p:nvSpPr>
        <p:spPr>
          <a:xfrm>
            <a:off x="1881188" y="857250"/>
            <a:ext cx="8229600" cy="4429125"/>
          </a:xfrm>
        </p:spPr>
        <p:txBody>
          <a:bodyPr/>
          <a:p>
            <a:pPr defTabSz="914400">
              <a:buSzPct val="100000"/>
            </a:pPr>
            <a:r>
              <a:rPr lang="zh-CN" altLang="en-US" sz="4000" b="1" kern="1200" baseline="0" dirty="0">
                <a:solidFill>
                  <a:srgbClr val="E36C09"/>
                </a:solidFill>
                <a:latin typeface="Arial" panose="020B0604020202020204" pitchFamily="34" charset="0"/>
                <a:ea typeface="宋体" panose="02010600030101010101" pitchFamily="2" charset="-122"/>
              </a:rPr>
              <a:t>（</a:t>
            </a:r>
            <a:r>
              <a:rPr lang="en-US" altLang="x-none" sz="4000" b="1" kern="1200" baseline="0">
                <a:solidFill>
                  <a:srgbClr val="E36C09"/>
                </a:solidFill>
                <a:latin typeface="Arial" panose="020B0604020202020204" pitchFamily="34" charset="0"/>
                <a:ea typeface="宋体" panose="02010600030101010101" pitchFamily="2" charset="-122"/>
              </a:rPr>
              <a:t>1</a:t>
            </a:r>
            <a:r>
              <a:rPr lang="zh-CN" altLang="en-US" sz="4000" b="1" kern="1200" baseline="0" dirty="0">
                <a:solidFill>
                  <a:srgbClr val="E36C09"/>
                </a:solidFill>
                <a:latin typeface="Arial" panose="020B0604020202020204" pitchFamily="34" charset="0"/>
                <a:ea typeface="宋体" panose="02010600030101010101" pitchFamily="2" charset="-122"/>
              </a:rPr>
              <a:t>）主机组成部件</a:t>
            </a:r>
            <a:r>
              <a:rPr lang="en-US" altLang="x-none" sz="4000" b="1" kern="1200" baseline="0">
                <a:solidFill>
                  <a:srgbClr val="E36C09"/>
                </a:solidFill>
                <a:latin typeface="Arial" panose="020B0604020202020204" pitchFamily="34" charset="0"/>
                <a:ea typeface="宋体" panose="02010600030101010101" pitchFamily="2" charset="-122"/>
              </a:rPr>
              <a:t>–</a:t>
            </a:r>
            <a:r>
              <a:rPr lang="zh-CN" altLang="en-US" sz="4000" b="1" kern="1200" baseline="0" dirty="0">
                <a:solidFill>
                  <a:srgbClr val="E36C09"/>
                </a:solidFill>
                <a:latin typeface="Arial" panose="020B0604020202020204" pitchFamily="34" charset="0"/>
                <a:ea typeface="宋体" panose="02010600030101010101" pitchFamily="2" charset="-122"/>
              </a:rPr>
              <a:t> 内存</a:t>
            </a:r>
            <a:endParaRPr lang="en-US" altLang="x-none" sz="4000" b="1" kern="1200" baseline="0">
              <a:solidFill>
                <a:srgbClr val="E36C09"/>
              </a:solidFill>
              <a:latin typeface="Arial" panose="020B0604020202020204" pitchFamily="34" charset="0"/>
              <a:ea typeface="宋体" panose="02010600030101010101" pitchFamily="2" charset="-122"/>
            </a:endParaRPr>
          </a:p>
          <a:p>
            <a:pPr defTabSz="914400">
              <a:buSzPct val="100000"/>
            </a:pPr>
            <a:endParaRPr lang="zh-CN" altLang="en-US" sz="3200" b="1" kern="1200" baseline="0" dirty="0">
              <a:latin typeface="Arial" panose="020B0604020202020204" pitchFamily="34" charset="0"/>
              <a:ea typeface="宋体" panose="02010600030101010101" pitchFamily="2" charset="-122"/>
            </a:endParaRPr>
          </a:p>
        </p:txBody>
      </p:sp>
      <p:sp>
        <p:nvSpPr>
          <p:cNvPr id="67590" name="灯片编号占位符 5"/>
          <p:cNvSpPr>
            <a:spLocks noGrp="1"/>
          </p:cNvSpPr>
          <p:nvPr>
            <p:ph/>
          </p:nvPr>
        </p:nvSpPr>
        <p:spPr>
          <a:xfrm>
            <a:off x="2166938" y="6286500"/>
            <a:ext cx="2133600" cy="365125"/>
          </a:xfrm>
          <a:prstGeom prst="rect">
            <a:avLst/>
          </a:prstGeom>
          <a:noFill/>
          <a:ln>
            <a:noFill/>
          </a:ln>
        </p:spPr>
        <p:txBody>
          <a:bodyPr/>
          <a:p>
            <a:fld id="{9A0DB2DC-4C9A-4742-B13C-FB6460FD3503}" type="slidenum">
              <a:rPr lang="zh-CN" altLang="en-US" dirty="0"/>
            </a:fld>
            <a:endParaRPr lang="zh-CN" altLang="en-US" dirty="0"/>
          </a:p>
        </p:txBody>
      </p:sp>
      <p:sp>
        <p:nvSpPr>
          <p:cNvPr id="67591" name="云形标注 11"/>
          <p:cNvSpPr/>
          <p:nvPr/>
        </p:nvSpPr>
        <p:spPr>
          <a:xfrm>
            <a:off x="4810125" y="2357438"/>
            <a:ext cx="5143500" cy="2571750"/>
          </a:xfrm>
          <a:prstGeom prst="cloudCallout">
            <a:avLst>
              <a:gd name="adj1" fmla="val -19995"/>
              <a:gd name="adj2" fmla="val 65000"/>
            </a:avLst>
          </a:prstGeom>
          <a:solidFill>
            <a:schemeClr val="bg1"/>
          </a:solidFill>
          <a:ln w="25400" cap="flat" cmpd="sng">
            <a:solidFill>
              <a:srgbClr val="395E8A"/>
            </a:solidFill>
            <a:prstDash val="solid"/>
            <a:headEnd type="none" w="med" len="med"/>
            <a:tailEnd type="none" w="med" len="med"/>
          </a:ln>
        </p:spPr>
        <p:txBody>
          <a:bodyPr/>
          <a:p>
            <a:r>
              <a:rPr lang="zh-CN" altLang="en-US" sz="2800" b="1" dirty="0">
                <a:solidFill>
                  <a:srgbClr val="FF0000"/>
                </a:solidFill>
                <a:latin typeface="宋体" panose="02010600030101010101" pitchFamily="2" charset="-122"/>
                <a:sym typeface="宋体" panose="02010600030101010101" pitchFamily="2" charset="-122"/>
              </a:rPr>
              <a:t>内存容量：    </a:t>
            </a:r>
            <a:r>
              <a:rPr lang="en-US" altLang="x-none" sz="2400" b="1">
                <a:solidFill>
                  <a:srgbClr val="FF0000"/>
                </a:solidFill>
                <a:latin typeface="Calibri" panose="020F0502020204030204" pitchFamily="34" charset="0"/>
                <a:cs typeface="Calibri" panose="020F0502020204030204" pitchFamily="34" charset="0"/>
                <a:sym typeface="Calibri" panose="020F0502020204030204" pitchFamily="34" charset="0"/>
              </a:rPr>
              <a:t>512MB/1G/2G/4G/8G</a:t>
            </a:r>
            <a:endParaRPr lang="zh-CN" altLang="en-US" sz="2400" b="1" dirty="0">
              <a:solidFill>
                <a:srgbClr val="FF0000"/>
              </a:solidFill>
              <a:latin typeface="Calibri" panose="020F0502020204030204" pitchFamily="34" charset="0"/>
              <a:cs typeface="Calibri" panose="020F0502020204030204" pitchFamily="34" charset="0"/>
              <a:sym typeface="Calibri" panose="020F0502020204030204" pitchFamily="34" charset="0"/>
            </a:endParaRPr>
          </a:p>
          <a:p>
            <a:r>
              <a:rPr lang="zh-CN" altLang="en-US" sz="2400" b="1" dirty="0">
                <a:solidFill>
                  <a:srgbClr val="FF0000"/>
                </a:solidFill>
                <a:latin typeface="宋体" panose="02010600030101010101" pitchFamily="2" charset="-122"/>
                <a:sym typeface="宋体" panose="02010600030101010101" pitchFamily="2" charset="-122"/>
              </a:rPr>
              <a:t>品牌：</a:t>
            </a:r>
            <a:endParaRPr lang="en-US" altLang="x-none" sz="2400" b="1">
              <a:solidFill>
                <a:srgbClr val="FF0000"/>
              </a:solidFill>
              <a:latin typeface="Calibri" panose="020F0502020204030204" pitchFamily="34" charset="0"/>
              <a:cs typeface="Calibri" panose="020F0502020204030204" pitchFamily="34" charset="0"/>
              <a:sym typeface="Calibri" panose="020F0502020204030204" pitchFamily="34" charset="0"/>
            </a:endParaRPr>
          </a:p>
          <a:p>
            <a:r>
              <a:rPr lang="zh-CN" altLang="en-US" sz="2400" b="1" dirty="0">
                <a:solidFill>
                  <a:srgbClr val="FF0000"/>
                </a:solidFill>
                <a:latin typeface="宋体" panose="02010600030101010101" pitchFamily="2" charset="-122"/>
                <a:sym typeface="宋体" panose="02010600030101010101" pitchFamily="2" charset="-122"/>
              </a:rPr>
              <a:t>金士顿、三星、金邦等。</a:t>
            </a:r>
            <a:endParaRPr lang="zh-CN" altLang="en-US" sz="2400" b="1" dirty="0">
              <a:solidFill>
                <a:srgbClr val="FF0000"/>
              </a:solidFill>
              <a:latin typeface="宋体" panose="02010600030101010101" pitchFamily="2" charset="-122"/>
              <a:sym typeface="宋体" panose="02010600030101010101" pitchFamily="2" charset="-122"/>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67591"/>
                                        </p:tgtEl>
                                        <p:attrNameLst>
                                          <p:attrName>style.visibility</p:attrName>
                                        </p:attrNameLst>
                                      </p:cBhvr>
                                      <p:to>
                                        <p:strVal val="visible"/>
                                      </p:to>
                                    </p:set>
                                    <p:animEffect filter="wedge">
                                      <p:cBhvr>
                                        <p:cTn id="7" dur="2000"/>
                                        <p:tgtEl>
                                          <p:spTgt spid="67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1"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8610" name="内容占位符 6" descr="39.jpg"/>
          <p:cNvPicPr>
            <a:picLocks noGrp="1" noChangeAspect="1"/>
          </p:cNvPicPr>
          <p:nvPr>
            <p:ph idx="1"/>
          </p:nvPr>
        </p:nvPicPr>
        <p:blipFill>
          <a:blip r:embed="rId1"/>
          <a:stretch>
            <a:fillRect/>
          </a:stretch>
        </p:blipFill>
        <p:spPr>
          <a:xfrm>
            <a:off x="881063" y="1714500"/>
            <a:ext cx="7500937" cy="5626100"/>
          </a:xfrm>
        </p:spPr>
      </p:pic>
      <p:sp>
        <p:nvSpPr>
          <p:cNvPr id="68611" name="灯片编号占位符 5"/>
          <p:cNvSpPr>
            <a:spLocks noGrp="1"/>
          </p:cNvSpPr>
          <p:nvPr>
            <p:ph/>
          </p:nvPr>
        </p:nvSpPr>
        <p:spPr>
          <a:xfrm>
            <a:off x="2166938" y="6286500"/>
            <a:ext cx="2133600" cy="365125"/>
          </a:xfrm>
          <a:prstGeom prst="rect">
            <a:avLst/>
          </a:prstGeom>
          <a:noFill/>
          <a:ln>
            <a:noFill/>
          </a:ln>
        </p:spPr>
        <p:txBody>
          <a:bodyPr/>
          <a:p>
            <a:fld id="{9A0DB2DC-4C9A-4742-B13C-FB6460FD3503}" type="slidenum">
              <a:rPr lang="zh-CN" altLang="en-US" dirty="0"/>
            </a:fld>
            <a:endParaRPr lang="zh-CN" altLang="en-US" dirty="0"/>
          </a:p>
        </p:txBody>
      </p:sp>
      <p:sp>
        <p:nvSpPr>
          <p:cNvPr id="68612" name="标题 7"/>
          <p:cNvSpPr>
            <a:spLocks noGrp="1"/>
          </p:cNvSpPr>
          <p:nvPr>
            <p:ph type="title"/>
          </p:nvPr>
        </p:nvSpPr>
        <p:spPr>
          <a:xfrm>
            <a:off x="1881188" y="714375"/>
            <a:ext cx="8229600" cy="1143000"/>
          </a:xfrm>
        </p:spPr>
        <p:txBody>
          <a:bodyPr anchor="t">
            <a:normAutofit fontScale="90000"/>
          </a:bodyPr>
          <a:p>
            <a:pPr defTabSz="914400">
              <a:buSzPct val="100000"/>
            </a:pPr>
            <a:r>
              <a:rPr lang="zh-CN" altLang="en-US" sz="4800" b="1" kern="1200" baseline="0" dirty="0">
                <a:solidFill>
                  <a:srgbClr val="E36C09"/>
                </a:solidFill>
                <a:latin typeface="Arial" panose="020B0604020202020204" pitchFamily="34" charset="0"/>
                <a:ea typeface="宋体" panose="02010600030101010101" pitchFamily="2" charset="-122"/>
              </a:rPr>
              <a:t>外存</a:t>
            </a:r>
            <a:br>
              <a:rPr lang="zh-CN" altLang="en-US" sz="3600" b="1" kern="1200" baseline="0" dirty="0">
                <a:solidFill>
                  <a:srgbClr val="E36C09"/>
                </a:solidFill>
                <a:latin typeface="Arial" panose="020B0604020202020204" pitchFamily="34" charset="0"/>
                <a:ea typeface="宋体" panose="02010600030101010101" pitchFamily="2" charset="-122"/>
              </a:rPr>
            </a:br>
            <a:r>
              <a:rPr lang="zh-CN" altLang="en-US" sz="3600" b="1" kern="1200" baseline="0" dirty="0">
                <a:latin typeface="Arial" panose="020B0604020202020204" pitchFamily="34" charset="0"/>
                <a:ea typeface="宋体" panose="02010600030101010101" pitchFamily="2" charset="-122"/>
              </a:rPr>
              <a:t>硬盘（</a:t>
            </a:r>
            <a:r>
              <a:rPr lang="en-US" altLang="x-none" sz="3600" b="1" kern="1200" baseline="0">
                <a:latin typeface="Arial" panose="020B0604020202020204" pitchFamily="34" charset="0"/>
                <a:ea typeface="宋体" panose="02010600030101010101" pitchFamily="2" charset="-122"/>
              </a:rPr>
              <a:t>Hard  Disk</a:t>
            </a:r>
            <a:r>
              <a:rPr lang="zh-CN" altLang="en-US" sz="3600" b="1" kern="1200" baseline="0" dirty="0">
                <a:latin typeface="Arial" panose="020B0604020202020204" pitchFamily="34" charset="0"/>
                <a:ea typeface="宋体" panose="02010600030101010101" pitchFamily="2" charset="-122"/>
              </a:rPr>
              <a:t>或</a:t>
            </a:r>
            <a:r>
              <a:rPr lang="en-US" altLang="x-none" sz="3600" b="1" kern="1200" baseline="0">
                <a:latin typeface="Arial" panose="020B0604020202020204" pitchFamily="34" charset="0"/>
                <a:ea typeface="宋体" panose="02010600030101010101" pitchFamily="2" charset="-122"/>
              </a:rPr>
              <a:t>HD</a:t>
            </a:r>
            <a:r>
              <a:rPr lang="zh-CN" altLang="en-US" sz="3600" b="1" kern="1200" baseline="0" dirty="0">
                <a:latin typeface="Arial" panose="020B0604020202020204" pitchFamily="34" charset="0"/>
                <a:ea typeface="宋体" panose="02010600030101010101" pitchFamily="2" charset="-122"/>
              </a:rPr>
              <a:t>）</a:t>
            </a:r>
            <a:br>
              <a:rPr lang="zh-CN" altLang="en-US" sz="3600" b="1" kern="1200" baseline="0" dirty="0">
                <a:latin typeface="Arial" panose="020B0604020202020204" pitchFamily="34" charset="0"/>
                <a:ea typeface="宋体" panose="02010600030101010101" pitchFamily="2" charset="-122"/>
              </a:rPr>
            </a:br>
            <a:endParaRPr lang="en-US" altLang="x-none" sz="3600" b="1" kern="1200" baseline="0">
              <a:solidFill>
                <a:srgbClr val="E36C09"/>
              </a:solidFill>
              <a:latin typeface="Arial" panose="020B0604020202020204" pitchFamily="34" charset="0"/>
              <a:ea typeface="宋体" panose="02010600030101010101" pitchFamily="2" charset="-122"/>
            </a:endParaRPr>
          </a:p>
        </p:txBody>
      </p:sp>
      <p:pic>
        <p:nvPicPr>
          <p:cNvPr id="68613" name="Picture 2" descr="c:\users\administrator\appdata\roaming\360se6\User Data\temp\t010002e063e683cb88.jpg"/>
          <p:cNvPicPr>
            <a:picLocks noChangeAspect="1"/>
          </p:cNvPicPr>
          <p:nvPr/>
        </p:nvPicPr>
        <p:blipFill>
          <a:blip r:embed="rId2"/>
          <a:stretch>
            <a:fillRect/>
          </a:stretch>
        </p:blipFill>
        <p:spPr>
          <a:xfrm rot="21248375">
            <a:off x="7739063" y="2214563"/>
            <a:ext cx="2714625" cy="2714625"/>
          </a:xfrm>
          <a:prstGeom prst="rect">
            <a:avLst/>
          </a:prstGeom>
          <a:noFill/>
          <a:ln w="9525">
            <a:noFill/>
          </a:ln>
        </p:spPr>
      </p:pic>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3"/>
          <p:cNvPicPr>
            <a:picLocks noChangeAspect="1"/>
          </p:cNvPicPr>
          <p:nvPr/>
        </p:nvPicPr>
        <p:blipFill>
          <a:blip r:embed="rId1"/>
          <a:stretch>
            <a:fillRect/>
          </a:stretch>
        </p:blipFill>
        <p:spPr>
          <a:xfrm>
            <a:off x="0" y="0"/>
            <a:ext cx="12192000" cy="6858000"/>
          </a:xfrm>
          <a:prstGeom prst="rect">
            <a:avLst/>
          </a:prstGeom>
          <a:solidFill>
            <a:srgbClr val="060517"/>
          </a:solidFill>
          <a:ln w="9525">
            <a:noFill/>
          </a:ln>
        </p:spPr>
      </p:pic>
      <p:sp>
        <p:nvSpPr>
          <p:cNvPr id="5125" name="Freeform 177"/>
          <p:cNvSpPr>
            <a:spLocks noEditPoints="1"/>
          </p:cNvSpPr>
          <p:nvPr/>
        </p:nvSpPr>
        <p:spPr>
          <a:xfrm>
            <a:off x="10833100" y="5834380"/>
            <a:ext cx="1196975" cy="1023620"/>
          </a:xfrm>
          <a:custGeom>
            <a:avLst/>
            <a:gdLst/>
            <a:ahLst/>
            <a:cxnLst>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chemeClr val="bg1">
              <a:alpha val="100000"/>
            </a:schemeClr>
          </a:solidFill>
          <a:ln w="9525">
            <a:noFill/>
          </a:ln>
        </p:spPr>
        <p:txBody>
          <a:bodyPr/>
          <a:p>
            <a:endParaRPr lang="zh-CN" altLang="en-US"/>
          </a:p>
        </p:txBody>
      </p:sp>
      <p:sp>
        <p:nvSpPr>
          <p:cNvPr id="4" name="标题 3"/>
          <p:cNvSpPr>
            <a:spLocks noGrp="1"/>
          </p:cNvSpPr>
          <p:nvPr>
            <p:ph type="title"/>
          </p:nvPr>
        </p:nvSpPr>
        <p:spPr/>
        <p:txBody>
          <a:bodyPr anchor="ctr"/>
          <a:p>
            <a:r>
              <a:rPr lang="zh-CN" altLang="en-US" b="1">
                <a:solidFill>
                  <a:schemeClr val="bg1"/>
                </a:solidFill>
                <a:latin typeface="微软雅黑" panose="020B0503020204020204" pitchFamily="34" charset="-122"/>
                <a:ea typeface="微软雅黑" panose="020B0503020204020204" pitchFamily="34" charset="-122"/>
              </a:rPr>
              <a:t>最初的计算工具</a:t>
            </a: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5123" name="文本占位符 5122"/>
          <p:cNvSpPr>
            <a:spLocks noGrp="1"/>
          </p:cNvSpPr>
          <p:nvPr>
            <p:ph type="body" idx="1"/>
          </p:nvPr>
        </p:nvSpPr>
        <p:spPr/>
        <p:txBody>
          <a:bodyPr/>
          <a:p>
            <a:r>
              <a:rPr lang="zh-CN" altLang="en-US" b="1">
                <a:solidFill>
                  <a:schemeClr val="bg1"/>
                </a:solidFill>
                <a:latin typeface="微软雅黑" panose="020B0503020204020204" pitchFamily="34" charset="-122"/>
                <a:ea typeface="微软雅黑" panose="020B0503020204020204" pitchFamily="34" charset="-122"/>
              </a:rPr>
              <a:t>人类最初使用手指计算的，手指计算固然方便但不能存储计算结果于是人们用结绳记事来延长记忆力。</a:t>
            </a:r>
            <a:endParaRPr lang="zh-CN" altLang="en-US" b="1">
              <a:solidFill>
                <a:schemeClr val="bg1"/>
              </a:solidFill>
              <a:latin typeface="微软雅黑" panose="020B0503020204020204" pitchFamily="34" charset="-122"/>
              <a:ea typeface="微软雅黑" panose="020B0503020204020204" pitchFamily="34" charset="-122"/>
            </a:endParaRPr>
          </a:p>
          <a:p>
            <a:endParaRPr lang="zh-CN" altLang="en-US"/>
          </a:p>
        </p:txBody>
      </p:sp>
      <p:pic>
        <p:nvPicPr>
          <p:cNvPr id="6147" name="Picture 3" descr="it"/>
          <p:cNvPicPr>
            <a:picLocks noChangeAspect="1"/>
          </p:cNvPicPr>
          <p:nvPr/>
        </p:nvPicPr>
        <p:blipFill>
          <a:blip r:embed="rId2"/>
          <a:stretch>
            <a:fillRect/>
          </a:stretch>
        </p:blipFill>
        <p:spPr>
          <a:xfrm>
            <a:off x="6471285" y="3235960"/>
            <a:ext cx="4140835" cy="3105785"/>
          </a:xfrm>
          <a:prstGeom prst="rect">
            <a:avLst/>
          </a:prstGeom>
          <a:noFill/>
          <a:ln w="9525">
            <a:noFill/>
          </a:ln>
        </p:spPr>
      </p:pic>
      <p:pic>
        <p:nvPicPr>
          <p:cNvPr id="6150" name="Picture 20" descr="figer"/>
          <p:cNvPicPr>
            <a:picLocks noChangeAspect="1"/>
          </p:cNvPicPr>
          <p:nvPr/>
        </p:nvPicPr>
        <p:blipFill>
          <a:blip r:embed="rId3"/>
          <a:stretch>
            <a:fillRect/>
          </a:stretch>
        </p:blipFill>
        <p:spPr>
          <a:xfrm>
            <a:off x="1200785" y="3235960"/>
            <a:ext cx="4212590" cy="30734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23">
                                            <p:txEl>
                                              <p:charRg st="0" end="46"/>
                                            </p:txEl>
                                          </p:spTgt>
                                        </p:tgtEl>
                                        <p:attrNameLst>
                                          <p:attrName>style.visibility</p:attrName>
                                        </p:attrNameLst>
                                      </p:cBhvr>
                                      <p:to>
                                        <p:strVal val="visible"/>
                                      </p:to>
                                    </p:set>
                                    <p:animEffect transition="in" filter="wipe(down)">
                                      <p:cBhvr>
                                        <p:cTn id="7" dur="500"/>
                                        <p:tgtEl>
                                          <p:spTgt spid="5123">
                                            <p:txEl>
                                              <p:charRg st="0" end="46"/>
                                            </p:txEl>
                                          </p:spTgt>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6150"/>
                                        </p:tgtEl>
                                        <p:attrNameLst>
                                          <p:attrName>style.visibility</p:attrName>
                                        </p:attrNameLst>
                                      </p:cBhvr>
                                      <p:to>
                                        <p:strVal val="visible"/>
                                      </p:to>
                                    </p:set>
                                    <p:anim calcmode="lin" valueType="num">
                                      <p:cBhvr additive="base">
                                        <p:cTn id="11" dur="500" fill="hold"/>
                                        <p:tgtEl>
                                          <p:spTgt spid="6150"/>
                                        </p:tgtEl>
                                        <p:attrNameLst>
                                          <p:attrName>ppt_x</p:attrName>
                                        </p:attrNameLst>
                                      </p:cBhvr>
                                      <p:tavLst>
                                        <p:tav tm="0">
                                          <p:val>
                                            <p:strVal val="#ppt_x"/>
                                          </p:val>
                                        </p:tav>
                                        <p:tav tm="100000">
                                          <p:val>
                                            <p:strVal val="#ppt_x"/>
                                          </p:val>
                                        </p:tav>
                                      </p:tavLst>
                                    </p:anim>
                                    <p:anim calcmode="lin" valueType="num">
                                      <p:cBhvr additive="base">
                                        <p:cTn id="12" dur="500" fill="hold"/>
                                        <p:tgtEl>
                                          <p:spTgt spid="615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6147"/>
                                        </p:tgtEl>
                                        <p:attrNameLst>
                                          <p:attrName>style.visibility</p:attrName>
                                        </p:attrNameLst>
                                      </p:cBhvr>
                                      <p:to>
                                        <p:strVal val="visible"/>
                                      </p:to>
                                    </p:set>
                                    <p:anim calcmode="lin" valueType="num">
                                      <p:cBhvr additive="base">
                                        <p:cTn id="16" dur="500" fill="hold"/>
                                        <p:tgtEl>
                                          <p:spTgt spid="6147"/>
                                        </p:tgtEl>
                                        <p:attrNameLst>
                                          <p:attrName>ppt_x</p:attrName>
                                        </p:attrNameLst>
                                      </p:cBhvr>
                                      <p:tavLst>
                                        <p:tav tm="0">
                                          <p:val>
                                            <p:strVal val="#ppt_x"/>
                                          </p:val>
                                        </p:tav>
                                        <p:tav tm="100000">
                                          <p:val>
                                            <p:strVal val="#ppt_x"/>
                                          </p:val>
                                        </p:tav>
                                      </p:tavLst>
                                    </p:anim>
                                    <p:anim calcmode="lin" valueType="num">
                                      <p:cBhvr additive="base">
                                        <p:cTn id="17" dur="500" fill="hold"/>
                                        <p:tgtEl>
                                          <p:spTgt spid="61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9634" name="图片 7" descr="44.jpg"/>
          <p:cNvPicPr>
            <a:picLocks noChangeAspect="1"/>
          </p:cNvPicPr>
          <p:nvPr/>
        </p:nvPicPr>
        <p:blipFill>
          <a:blip r:embed="rId1"/>
          <a:stretch>
            <a:fillRect/>
          </a:stretch>
        </p:blipFill>
        <p:spPr>
          <a:xfrm rot="631857">
            <a:off x="6024563" y="1428750"/>
            <a:ext cx="4643437" cy="4786313"/>
          </a:xfrm>
          <a:prstGeom prst="rect">
            <a:avLst/>
          </a:prstGeom>
          <a:noFill/>
          <a:ln w="9525">
            <a:noFill/>
          </a:ln>
        </p:spPr>
      </p:pic>
      <p:pic>
        <p:nvPicPr>
          <p:cNvPr id="69635" name="图片 6" descr="43.jpg"/>
          <p:cNvPicPr>
            <a:picLocks noChangeAspect="1"/>
          </p:cNvPicPr>
          <p:nvPr/>
        </p:nvPicPr>
        <p:blipFill>
          <a:blip r:embed="rId2"/>
          <a:stretch>
            <a:fillRect/>
          </a:stretch>
        </p:blipFill>
        <p:spPr>
          <a:xfrm>
            <a:off x="1524000" y="714375"/>
            <a:ext cx="4786313" cy="4357688"/>
          </a:xfrm>
          <a:prstGeom prst="rect">
            <a:avLst/>
          </a:prstGeom>
          <a:noFill/>
          <a:ln w="9525">
            <a:noFill/>
          </a:ln>
        </p:spPr>
      </p:pic>
      <p:sp>
        <p:nvSpPr>
          <p:cNvPr id="69636" name="内容占位符 2"/>
          <p:cNvSpPr>
            <a:spLocks noGrp="1"/>
          </p:cNvSpPr>
          <p:nvPr>
            <p:ph idx="1"/>
          </p:nvPr>
        </p:nvSpPr>
        <p:spPr>
          <a:xfrm>
            <a:off x="1881188" y="785813"/>
            <a:ext cx="8501062" cy="4500562"/>
          </a:xfrm>
        </p:spPr>
        <p:txBody>
          <a:bodyPr>
            <a:normAutofit/>
          </a:bodyPr>
          <a:p>
            <a:pPr defTabSz="914400">
              <a:buSzPct val="100000"/>
            </a:pPr>
            <a:endParaRPr lang="zh-CN" altLang="en-US" sz="3200" b="1" kern="1200" baseline="0" dirty="0">
              <a:latin typeface="Arial" panose="020B0604020202020204" pitchFamily="34" charset="0"/>
              <a:ea typeface="宋体" panose="02010600030101010101" pitchFamily="2" charset="-122"/>
            </a:endParaRPr>
          </a:p>
        </p:txBody>
      </p:sp>
      <p:sp>
        <p:nvSpPr>
          <p:cNvPr id="69637" name="灯片编号占位符 5"/>
          <p:cNvSpPr>
            <a:spLocks noGrp="1"/>
          </p:cNvSpPr>
          <p:nvPr>
            <p:ph/>
          </p:nvPr>
        </p:nvSpPr>
        <p:spPr>
          <a:xfrm>
            <a:off x="2166938" y="6286500"/>
            <a:ext cx="2133600" cy="365125"/>
          </a:xfrm>
          <a:prstGeom prst="rect">
            <a:avLst/>
          </a:prstGeom>
          <a:noFill/>
          <a:ln>
            <a:noFill/>
          </a:ln>
        </p:spPr>
        <p:txBody>
          <a:bodyPr/>
          <a:p>
            <a:fld id="{9A0DB2DC-4C9A-4742-B13C-FB6460FD3503}" type="slidenum">
              <a:rPr lang="zh-CN" altLang="en-US" dirty="0"/>
            </a:fld>
            <a:endParaRPr lang="zh-CN" altLang="en-US" dirty="0"/>
          </a:p>
        </p:txBody>
      </p:sp>
      <p:sp>
        <p:nvSpPr>
          <p:cNvPr id="69638" name="TextBox 8"/>
          <p:cNvSpPr/>
          <p:nvPr/>
        </p:nvSpPr>
        <p:spPr>
          <a:xfrm>
            <a:off x="3524250" y="4929188"/>
            <a:ext cx="2571750" cy="583565"/>
          </a:xfrm>
          <a:prstGeom prst="rect">
            <a:avLst/>
          </a:prstGeom>
          <a:noFill/>
          <a:ln w="9525">
            <a:noFill/>
          </a:ln>
        </p:spPr>
        <p:txBody>
          <a:bodyPr>
            <a:spAutoFit/>
          </a:bodyPr>
          <a:p>
            <a:r>
              <a:rPr lang="zh-CN" altLang="en-US" sz="3200" b="1" dirty="0">
                <a:solidFill>
                  <a:srgbClr val="000000"/>
                </a:solidFill>
                <a:latin typeface="Calibri" panose="020F0502020204030204" pitchFamily="34" charset="0"/>
                <a:sym typeface="宋体" panose="02010600030101010101" pitchFamily="2" charset="-122"/>
              </a:rPr>
              <a:t>移动硬盘</a:t>
            </a:r>
            <a:endParaRPr lang="zh-CN" altLang="en-US" sz="3200" b="1" dirty="0">
              <a:solidFill>
                <a:srgbClr val="000000"/>
              </a:solidFill>
              <a:latin typeface="Calibri" panose="020F0502020204030204" pitchFamily="34" charset="0"/>
              <a:sym typeface="宋体" panose="02010600030101010101" pitchFamily="2" charset="-122"/>
            </a:endParaRPr>
          </a:p>
        </p:txBody>
      </p:sp>
      <p:sp>
        <p:nvSpPr>
          <p:cNvPr id="69639" name="爆炸形 1 10"/>
          <p:cNvSpPr/>
          <p:nvPr/>
        </p:nvSpPr>
        <p:spPr>
          <a:xfrm>
            <a:off x="3881438" y="1143000"/>
            <a:ext cx="6500812" cy="5143500"/>
          </a:xfrm>
          <a:prstGeom prst="irregularSeal1">
            <a:avLst/>
          </a:prstGeom>
          <a:solidFill>
            <a:srgbClr val="D8D8D8"/>
          </a:solidFill>
          <a:ln w="25400" cap="flat" cmpd="sng">
            <a:solidFill>
              <a:srgbClr val="395E8A"/>
            </a:solidFill>
            <a:prstDash val="solid"/>
            <a:miter/>
            <a:headEnd type="none" w="med" len="med"/>
            <a:tailEnd type="none" w="med" len="med"/>
          </a:ln>
        </p:spPr>
        <p:txBody>
          <a:bodyPr/>
          <a:p>
            <a:r>
              <a:rPr lang="zh-CN" altLang="en-US" sz="2800" b="1" dirty="0">
                <a:solidFill>
                  <a:srgbClr val="FF0000"/>
                </a:solidFill>
                <a:latin typeface="宋体" panose="02010600030101010101" pitchFamily="2" charset="-122"/>
                <a:sym typeface="宋体" panose="02010600030101010101" pitchFamily="2" charset="-122"/>
              </a:rPr>
              <a:t>它主要用于存放系统文件、应和程序和数据等。</a:t>
            </a:r>
            <a:endParaRPr lang="en-US" altLang="x-none" sz="2800" b="1">
              <a:solidFill>
                <a:srgbClr val="FF0000"/>
              </a:solidFill>
              <a:latin typeface="Calibri" panose="020F0502020204030204" pitchFamily="34" charset="0"/>
              <a:cs typeface="Calibri" panose="020F0502020204030204" pitchFamily="34" charset="0"/>
              <a:sym typeface="Calibri" panose="020F0502020204030204" pitchFamily="34" charset="0"/>
            </a:endParaRPr>
          </a:p>
          <a:p>
            <a:r>
              <a:rPr lang="zh-CN" altLang="en-US" sz="2800" b="1" dirty="0">
                <a:solidFill>
                  <a:srgbClr val="FF0000"/>
                </a:solidFill>
                <a:latin typeface="宋体" panose="02010600030101010101" pitchFamily="2" charset="-122"/>
                <a:sym typeface="宋体" panose="02010600030101010101" pitchFamily="2" charset="-122"/>
              </a:rPr>
              <a:t>除了硬盘常用的外存还有：</a:t>
            </a:r>
            <a:r>
              <a:rPr lang="en-US" altLang="x-none" sz="2800" b="1">
                <a:solidFill>
                  <a:srgbClr val="FF0000"/>
                </a:solidFill>
                <a:latin typeface="Calibri" panose="020F0502020204030204" pitchFamily="34" charset="0"/>
                <a:cs typeface="Calibri" panose="020F0502020204030204" pitchFamily="34" charset="0"/>
                <a:sym typeface="Calibri" panose="020F0502020204030204" pitchFamily="34" charset="0"/>
              </a:rPr>
              <a:t>U</a:t>
            </a:r>
            <a:r>
              <a:rPr lang="zh-CN" altLang="en-US" sz="2800" b="1" dirty="0">
                <a:solidFill>
                  <a:srgbClr val="FF0000"/>
                </a:solidFill>
                <a:latin typeface="宋体" panose="02010600030101010101" pitchFamily="2" charset="-122"/>
                <a:sym typeface="宋体" panose="02010600030101010101" pitchFamily="2" charset="-122"/>
              </a:rPr>
              <a:t>盘、光盘、内存卡。</a:t>
            </a:r>
            <a:endParaRPr lang="zh-CN" altLang="en-US" sz="2800" b="1" dirty="0">
              <a:solidFill>
                <a:srgbClr val="FF0000"/>
              </a:solidFill>
              <a:latin typeface="宋体" panose="02010600030101010101" pitchFamily="2" charset="-122"/>
              <a:sym typeface="宋体" panose="02010600030101010101" pitchFamily="2" charset="-122"/>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69635"/>
                                        </p:tgtEl>
                                        <p:attrNameLst>
                                          <p:attrName>style.visibility</p:attrName>
                                        </p:attrNameLst>
                                      </p:cBhvr>
                                      <p:to>
                                        <p:strVal val="visible"/>
                                      </p:to>
                                    </p:set>
                                    <p:animEffect filter="fade">
                                      <p:cBhvr>
                                        <p:cTn id="7" dur="2000"/>
                                        <p:tgtEl>
                                          <p:spTgt spid="69635"/>
                                        </p:tgtEl>
                                      </p:cBhvr>
                                    </p:animEffect>
                                    <p:anim calcmode="lin" valueType="num">
                                      <p:cBhvr>
                                        <p:cTn id="8" dur="2000" fill="hold"/>
                                        <p:tgtEl>
                                          <p:spTgt spid="69635"/>
                                        </p:tgtEl>
                                        <p:attrNameLst>
                                          <p:attrName>style.rotation</p:attrName>
                                        </p:attrNameLst>
                                      </p:cBhvr>
                                      <p:tavLst>
                                        <p:tav tm="0">
                                          <p:val>
                                            <p:fltVal val="720.000000"/>
                                          </p:val>
                                        </p:tav>
                                        <p:tav tm="100000">
                                          <p:val>
                                            <p:fltVal val="0.000000"/>
                                          </p:val>
                                        </p:tav>
                                      </p:tavLst>
                                    </p:anim>
                                    <p:anim calcmode="lin" valueType="num">
                                      <p:cBhvr>
                                        <p:cTn id="9" dur="2000" fill="hold"/>
                                        <p:tgtEl>
                                          <p:spTgt spid="69635"/>
                                        </p:tgtEl>
                                        <p:attrNameLst>
                                          <p:attrName>ppt_h</p:attrName>
                                        </p:attrNameLst>
                                      </p:cBhvr>
                                      <p:tavLst>
                                        <p:tav tm="0">
                                          <p:val>
                                            <p:fltVal val="0.000000"/>
                                          </p:val>
                                        </p:tav>
                                        <p:tav tm="100000">
                                          <p:val>
                                            <p:strVal val="#ppt_h"/>
                                          </p:val>
                                        </p:tav>
                                      </p:tavLst>
                                    </p:anim>
                                    <p:anim calcmode="lin" valueType="num">
                                      <p:cBhvr>
                                        <p:cTn id="10" dur="2000" fill="hold"/>
                                        <p:tgtEl>
                                          <p:spTgt spid="69635"/>
                                        </p:tgtEl>
                                        <p:attrNameLst>
                                          <p:attrName>ppt_w</p:attrName>
                                        </p:attrNameLst>
                                      </p:cBhvr>
                                      <p:tavLst>
                                        <p:tav tm="0">
                                          <p:val>
                                            <p:fltVal val="0.000000"/>
                                          </p:val>
                                        </p:tav>
                                        <p:tav tm="100000">
                                          <p:val>
                                            <p:strVal val="#ppt_w"/>
                                          </p:val>
                                        </p:tav>
                                      </p:tavLst>
                                    </p:anim>
                                  </p:childTnLst>
                                </p:cTn>
                              </p:par>
                            </p:childTnLst>
                          </p:cTn>
                        </p:par>
                        <p:par>
                          <p:cTn id="11" fill="hold">
                            <p:stCondLst>
                              <p:cond delay="2000"/>
                            </p:stCondLst>
                            <p:childTnLst>
                              <p:par>
                                <p:cTn id="12" presetID="30" presetClass="entr" presetSubtype="0" fill="hold" nodeType="afterEffect">
                                  <p:stCondLst>
                                    <p:cond delay="0"/>
                                  </p:stCondLst>
                                  <p:childTnLst>
                                    <p:set>
                                      <p:cBhvr>
                                        <p:cTn id="13" dur="1" fill="hold">
                                          <p:stCondLst>
                                            <p:cond delay="0"/>
                                          </p:stCondLst>
                                        </p:cTn>
                                        <p:tgtEl>
                                          <p:spTgt spid="69634"/>
                                        </p:tgtEl>
                                        <p:attrNameLst>
                                          <p:attrName>style.visibility</p:attrName>
                                        </p:attrNameLst>
                                      </p:cBhvr>
                                      <p:to>
                                        <p:strVal val="visible"/>
                                      </p:to>
                                    </p:set>
                                    <p:animEffect filter="fade">
                                      <p:cBhvr>
                                        <p:cTn id="14" dur="800" decel="100000"/>
                                        <p:tgtEl>
                                          <p:spTgt spid="69634"/>
                                        </p:tgtEl>
                                      </p:cBhvr>
                                    </p:animEffect>
                                    <p:anim calcmode="lin" valueType="num">
                                      <p:cBhvr>
                                        <p:cTn id="15" dur="800" decel="100000" fill="hold"/>
                                        <p:tgtEl>
                                          <p:spTgt spid="69634"/>
                                        </p:tgtEl>
                                        <p:attrNameLst>
                                          <p:attrName>style.rotation</p:attrName>
                                        </p:attrNameLst>
                                      </p:cBhvr>
                                      <p:tavLst>
                                        <p:tav tm="0">
                                          <p:val>
                                            <p:fltVal val="-90.000000"/>
                                          </p:val>
                                        </p:tav>
                                        <p:tav tm="100000">
                                          <p:val>
                                            <p:fltVal val="0.000000"/>
                                          </p:val>
                                        </p:tav>
                                      </p:tavLst>
                                    </p:anim>
                                    <p:anim calcmode="lin" valueType="num">
                                      <p:cBhvr>
                                        <p:cTn id="16" dur="800" decel="100000" fill="hold"/>
                                        <p:tgtEl>
                                          <p:spTgt spid="69634"/>
                                        </p:tgtEl>
                                        <p:attrNameLst>
                                          <p:attrName>ppt_x</p:attrName>
                                        </p:attrNameLst>
                                      </p:cBhvr>
                                      <p:tavLst>
                                        <p:tav tm="0">
                                          <p:val>
                                            <p:strVal val="#ppt_x+0.4"/>
                                          </p:val>
                                        </p:tav>
                                        <p:tav tm="100000">
                                          <p:val>
                                            <p:strVal val="#ppt_x-0.05"/>
                                          </p:val>
                                        </p:tav>
                                      </p:tavLst>
                                    </p:anim>
                                    <p:anim calcmode="lin" valueType="num">
                                      <p:cBhvr>
                                        <p:cTn id="17" dur="800" decel="100000" fill="hold"/>
                                        <p:tgtEl>
                                          <p:spTgt spid="69634"/>
                                        </p:tgtEl>
                                        <p:attrNameLst>
                                          <p:attrName>ppt_y</p:attrName>
                                        </p:attrNameLst>
                                      </p:cBhvr>
                                      <p:tavLst>
                                        <p:tav tm="0">
                                          <p:val>
                                            <p:strVal val="#ppt_y-0.4"/>
                                          </p:val>
                                        </p:tav>
                                        <p:tav tm="100000">
                                          <p:val>
                                            <p:strVal val="#ppt_y+0.1"/>
                                          </p:val>
                                        </p:tav>
                                      </p:tavLst>
                                    </p:anim>
                                    <p:anim calcmode="lin" valueType="num">
                                      <p:cBhvr>
                                        <p:cTn id="18" dur="200" accel="100000" fill="hold">
                                          <p:stCondLst>
                                            <p:cond delay="800"/>
                                          </p:stCondLst>
                                        </p:cTn>
                                        <p:tgtEl>
                                          <p:spTgt spid="69634"/>
                                        </p:tgtEl>
                                        <p:attrNameLst>
                                          <p:attrName>ppt_x</p:attrName>
                                        </p:attrNameLst>
                                      </p:cBhvr>
                                      <p:tavLst>
                                        <p:tav tm="0">
                                          <p:val>
                                            <p:strVal val="#ppt_x-0.05"/>
                                          </p:val>
                                        </p:tav>
                                        <p:tav tm="100000">
                                          <p:val>
                                            <p:strVal val="#ppt_x"/>
                                          </p:val>
                                        </p:tav>
                                      </p:tavLst>
                                    </p:anim>
                                    <p:anim calcmode="lin" valueType="num">
                                      <p:cBhvr>
                                        <p:cTn id="19" dur="200" accel="100000" fill="hold">
                                          <p:stCondLst>
                                            <p:cond delay="800"/>
                                          </p:stCondLst>
                                        </p:cTn>
                                        <p:tgtEl>
                                          <p:spTgt spid="69634"/>
                                        </p:tgtEl>
                                        <p:attrNameLst>
                                          <p:attrName>ppt_y</p:attrName>
                                        </p:attrNameLst>
                                      </p:cBhvr>
                                      <p:tavLst>
                                        <p:tav tm="0">
                                          <p:val>
                                            <p:strVal val="#ppt_y+0.1"/>
                                          </p:val>
                                        </p:tav>
                                        <p:tav tm="100000">
                                          <p:val>
                                            <p:strVal val="#ppt_y"/>
                                          </p:val>
                                        </p:tav>
                                      </p:tavLst>
                                    </p:anim>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69638"/>
                                        </p:tgtEl>
                                        <p:attrNameLst>
                                          <p:attrName>style.visibility</p:attrName>
                                        </p:attrNameLst>
                                      </p:cBhvr>
                                      <p:to>
                                        <p:strVal val="visible"/>
                                      </p:to>
                                    </p:set>
                                    <p:animEffect filter="fade">
                                      <p:cBhvr>
                                        <p:cTn id="23" dur="2000"/>
                                        <p:tgtEl>
                                          <p:spTgt spid="69638"/>
                                        </p:tgtEl>
                                      </p:cBhvr>
                                    </p:animEffect>
                                  </p:childTnLst>
                                </p:cTn>
                              </p:par>
                            </p:childTnLst>
                          </p:cTn>
                        </p:par>
                      </p:childTnLst>
                    </p:cTn>
                  </p:par>
                  <p:par>
                    <p:cTn id="24" fill="hold">
                      <p:stCondLst>
                        <p:cond delay="indefinite"/>
                      </p:stCondLst>
                      <p:childTnLst>
                        <p:par>
                          <p:cTn id="25" fill="hold">
                            <p:stCondLst>
                              <p:cond delay="0"/>
                            </p:stCondLst>
                            <p:childTnLst>
                              <p:par>
                                <p:cTn id="26" presetID="50" presetClass="entr" presetSubtype="0" decel="100000" fill="hold" grpId="0" nodeType="clickEffect">
                                  <p:stCondLst>
                                    <p:cond delay="0"/>
                                  </p:stCondLst>
                                  <p:childTnLst>
                                    <p:set>
                                      <p:cBhvr>
                                        <p:cTn id="27" dur="1" fill="hold">
                                          <p:stCondLst>
                                            <p:cond delay="0"/>
                                          </p:stCondLst>
                                        </p:cTn>
                                        <p:tgtEl>
                                          <p:spTgt spid="69639"/>
                                        </p:tgtEl>
                                        <p:attrNameLst>
                                          <p:attrName>style.visibility</p:attrName>
                                        </p:attrNameLst>
                                      </p:cBhvr>
                                      <p:to>
                                        <p:strVal val="visible"/>
                                      </p:to>
                                    </p:set>
                                    <p:anim calcmode="lin" valueType="num">
                                      <p:cBhvr>
                                        <p:cTn id="28" dur="1000" fill="hold"/>
                                        <p:tgtEl>
                                          <p:spTgt spid="69639"/>
                                        </p:tgtEl>
                                        <p:attrNameLst>
                                          <p:attrName>ppt_w</p:attrName>
                                        </p:attrNameLst>
                                      </p:cBhvr>
                                      <p:tavLst>
                                        <p:tav tm="0">
                                          <p:val>
                                            <p:strVal val="#ppt_w+.3"/>
                                          </p:val>
                                        </p:tav>
                                        <p:tav tm="100000">
                                          <p:val>
                                            <p:strVal val="#ppt_w"/>
                                          </p:val>
                                        </p:tav>
                                      </p:tavLst>
                                    </p:anim>
                                    <p:anim calcmode="lin" valueType="num">
                                      <p:cBhvr>
                                        <p:cTn id="29" dur="1000" fill="hold"/>
                                        <p:tgtEl>
                                          <p:spTgt spid="69639"/>
                                        </p:tgtEl>
                                        <p:attrNameLst>
                                          <p:attrName>ppt_h</p:attrName>
                                        </p:attrNameLst>
                                      </p:cBhvr>
                                      <p:tavLst>
                                        <p:tav tm="0">
                                          <p:val>
                                            <p:strVal val="#ppt_h"/>
                                          </p:val>
                                        </p:tav>
                                        <p:tav tm="100000">
                                          <p:val>
                                            <p:strVal val="#ppt_h"/>
                                          </p:val>
                                        </p:tav>
                                      </p:tavLst>
                                    </p:anim>
                                    <p:animEffect filter="fade">
                                      <p:cBhvr>
                                        <p:cTn id="30" dur="1000"/>
                                        <p:tgtEl>
                                          <p:spTgt spid="69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8" grpId="0" bldLvl="0"/>
      <p:bldP spid="69639"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内容占位符 2"/>
          <p:cNvSpPr>
            <a:spLocks noGrp="1"/>
          </p:cNvSpPr>
          <p:nvPr>
            <p:ph idx="1"/>
          </p:nvPr>
        </p:nvSpPr>
        <p:spPr>
          <a:xfrm>
            <a:off x="1881188" y="857250"/>
            <a:ext cx="8229600" cy="5286375"/>
          </a:xfrm>
        </p:spPr>
        <p:txBody>
          <a:bodyPr>
            <a:normAutofit/>
          </a:bodyPr>
          <a:p>
            <a:pPr defTabSz="914400">
              <a:lnSpc>
                <a:spcPct val="150000"/>
              </a:lnSpc>
              <a:buSzPct val="100000"/>
            </a:pPr>
            <a:r>
              <a:rPr lang="en-US" altLang="x-none" sz="3200" b="1" kern="1200" baseline="0">
                <a:latin typeface="Arial" panose="020B0604020202020204" pitchFamily="34" charset="0"/>
                <a:ea typeface="宋体" panose="02010600030101010101" pitchFamily="2" charset="-122"/>
              </a:rPr>
              <a:t>1</a:t>
            </a:r>
            <a:r>
              <a:rPr lang="zh-CN" altLang="en-US" sz="3200" b="1" kern="1200" baseline="0" dirty="0">
                <a:latin typeface="Arial" panose="020B0604020202020204" pitchFamily="34" charset="0"/>
                <a:ea typeface="宋体" panose="02010600030101010101" pitchFamily="2" charset="-122"/>
              </a:rPr>
              <a:t>、常用的硬盘品牌：希捷（</a:t>
            </a:r>
            <a:r>
              <a:rPr lang="en-US" altLang="x-none" sz="3200" b="1" kern="1200" baseline="0">
                <a:latin typeface="Arial" panose="020B0604020202020204" pitchFamily="34" charset="0"/>
                <a:ea typeface="宋体" panose="02010600030101010101" pitchFamily="2" charset="-122"/>
              </a:rPr>
              <a:t>Seagate</a:t>
            </a:r>
            <a:r>
              <a:rPr lang="zh-CN" altLang="en-US" sz="3200" b="1" kern="1200" baseline="0" dirty="0">
                <a:latin typeface="Arial" panose="020B0604020202020204" pitchFamily="34" charset="0"/>
                <a:ea typeface="宋体" panose="02010600030101010101" pitchFamily="2" charset="-122"/>
              </a:rPr>
              <a:t>）、西数（</a:t>
            </a:r>
            <a:r>
              <a:rPr lang="en-US" altLang="x-none" sz="3200" b="1" kern="1200" baseline="0">
                <a:latin typeface="Arial" panose="020B0604020202020204" pitchFamily="34" charset="0"/>
                <a:ea typeface="宋体" panose="02010600030101010101" pitchFamily="2" charset="-122"/>
              </a:rPr>
              <a:t>WD</a:t>
            </a:r>
            <a:r>
              <a:rPr lang="zh-CN" altLang="en-US" sz="3200" b="1" kern="1200" baseline="0" dirty="0">
                <a:latin typeface="Arial" panose="020B0604020202020204" pitchFamily="34" charset="0"/>
                <a:ea typeface="宋体" panose="02010600030101010101" pitchFamily="2" charset="-122"/>
              </a:rPr>
              <a:t>，</a:t>
            </a:r>
            <a:r>
              <a:rPr lang="en-US" altLang="x-none" sz="3200" b="1" kern="1200" baseline="0" dirty="0" err="1">
                <a:latin typeface="Arial" panose="020B0604020202020204" pitchFamily="34" charset="0"/>
                <a:ea typeface="宋体" panose="02010600030101010101" pitchFamily="2" charset="-122"/>
              </a:rPr>
              <a:t>WesternDigital</a:t>
            </a:r>
            <a:r>
              <a:rPr lang="zh-CN" altLang="en-US" sz="3200" b="1" kern="1200" baseline="0" dirty="0">
                <a:latin typeface="Arial" panose="020B0604020202020204" pitchFamily="34" charset="0"/>
                <a:ea typeface="宋体" panose="02010600030101010101" pitchFamily="2" charset="-122"/>
              </a:rPr>
              <a:t>）等。</a:t>
            </a:r>
            <a:endParaRPr lang="en-US" altLang="x-none" sz="3200" b="1" kern="1200" baseline="0">
              <a:latin typeface="Arial" panose="020B0604020202020204" pitchFamily="34" charset="0"/>
              <a:ea typeface="宋体" panose="02010600030101010101" pitchFamily="2" charset="-122"/>
            </a:endParaRPr>
          </a:p>
          <a:p>
            <a:pPr defTabSz="914400">
              <a:lnSpc>
                <a:spcPct val="150000"/>
              </a:lnSpc>
              <a:buSzPct val="100000"/>
            </a:pPr>
            <a:r>
              <a:rPr lang="en-US" altLang="x-none" sz="3200" b="1" kern="1200" baseline="0">
                <a:latin typeface="Arial" panose="020B0604020202020204" pitchFamily="34" charset="0"/>
                <a:ea typeface="宋体" panose="02010600030101010101" pitchFamily="2" charset="-122"/>
              </a:rPr>
              <a:t>2</a:t>
            </a:r>
            <a:r>
              <a:rPr lang="zh-CN" altLang="en-US" sz="3200" b="1" kern="1200" baseline="0" dirty="0">
                <a:latin typeface="Arial" panose="020B0604020202020204" pitchFamily="34" charset="0"/>
                <a:ea typeface="宋体" panose="02010600030101010101" pitchFamily="2" charset="-122"/>
              </a:rPr>
              <a:t>、硬盘容量：是硬盘存储数据的多少，是硬盘的一个重要的技术指标。（</a:t>
            </a:r>
            <a:r>
              <a:rPr lang="zh-CN" altLang="en-US" sz="3200" b="1" kern="1200" baseline="0" dirty="0">
                <a:solidFill>
                  <a:srgbClr val="FF0000"/>
                </a:solidFill>
                <a:latin typeface="Arial" panose="020B0604020202020204" pitchFamily="34" charset="0"/>
                <a:ea typeface="宋体" panose="02010600030101010101" pitchFamily="2" charset="-122"/>
              </a:rPr>
              <a:t>单位：</a:t>
            </a:r>
            <a:r>
              <a:rPr lang="en-US" altLang="x-none" sz="3200" b="1" kern="1200" baseline="0">
                <a:solidFill>
                  <a:srgbClr val="FF0000"/>
                </a:solidFill>
                <a:latin typeface="Arial" panose="020B0604020202020204" pitchFamily="34" charset="0"/>
                <a:ea typeface="宋体" panose="02010600030101010101" pitchFamily="2" charset="-122"/>
              </a:rPr>
              <a:t>GB</a:t>
            </a:r>
            <a:r>
              <a:rPr lang="zh-CN" altLang="en-US" sz="3200" b="1" kern="1200" baseline="0" dirty="0">
                <a:latin typeface="Arial" panose="020B0604020202020204" pitchFamily="34" charset="0"/>
                <a:ea typeface="宋体" panose="02010600030101010101" pitchFamily="2" charset="-122"/>
              </a:rPr>
              <a:t>）</a:t>
            </a:r>
            <a:endParaRPr lang="en-US" altLang="x-none" sz="3200" b="1" kern="1200" baseline="0">
              <a:latin typeface="Arial" panose="020B0604020202020204" pitchFamily="34" charset="0"/>
              <a:ea typeface="宋体" panose="02010600030101010101" pitchFamily="2" charset="-122"/>
            </a:endParaRPr>
          </a:p>
          <a:p>
            <a:pPr defTabSz="914400">
              <a:lnSpc>
                <a:spcPct val="150000"/>
              </a:lnSpc>
              <a:buSzPct val="100000"/>
            </a:pPr>
            <a:r>
              <a:rPr lang="zh-CN" altLang="en-US" sz="3200" b="1" kern="1200" baseline="0" dirty="0">
                <a:latin typeface="Arial" panose="020B0604020202020204" pitchFamily="34" charset="0"/>
                <a:ea typeface="宋体" panose="02010600030101010101" pitchFamily="2" charset="-122"/>
              </a:rPr>
              <a:t>          目前的硬盘容量为</a:t>
            </a:r>
            <a:r>
              <a:rPr lang="en-US" altLang="x-none" sz="3200" b="1" kern="1200" baseline="0">
                <a:solidFill>
                  <a:srgbClr val="FF0000"/>
                </a:solidFill>
                <a:latin typeface="Arial" panose="020B0604020202020204" pitchFamily="34" charset="0"/>
                <a:ea typeface="宋体" panose="02010600030101010101" pitchFamily="2" charset="-122"/>
              </a:rPr>
              <a:t>320G</a:t>
            </a:r>
            <a:r>
              <a:rPr lang="zh-CN" altLang="en-US" sz="3200" b="1" kern="1200" baseline="0" dirty="0">
                <a:solidFill>
                  <a:srgbClr val="FF0000"/>
                </a:solidFill>
                <a:latin typeface="Arial" panose="020B0604020202020204" pitchFamily="34" charset="0"/>
                <a:ea typeface="宋体" panose="02010600030101010101" pitchFamily="2" charset="-122"/>
              </a:rPr>
              <a:t>、</a:t>
            </a:r>
            <a:r>
              <a:rPr lang="en-US" altLang="x-none" sz="3200" b="1" kern="1200" baseline="0">
                <a:solidFill>
                  <a:srgbClr val="FF0000"/>
                </a:solidFill>
                <a:latin typeface="Arial" panose="020B0604020202020204" pitchFamily="34" charset="0"/>
                <a:ea typeface="宋体" panose="02010600030101010101" pitchFamily="2" charset="-122"/>
              </a:rPr>
              <a:t>500G</a:t>
            </a:r>
            <a:r>
              <a:rPr lang="zh-CN" altLang="en-US" sz="3200" b="1" kern="1200" baseline="0" dirty="0">
                <a:solidFill>
                  <a:srgbClr val="FF0000"/>
                </a:solidFill>
                <a:latin typeface="Arial" panose="020B0604020202020204" pitchFamily="34" charset="0"/>
                <a:ea typeface="宋体" panose="02010600030101010101" pitchFamily="2" charset="-122"/>
              </a:rPr>
              <a:t>、</a:t>
            </a:r>
            <a:r>
              <a:rPr lang="en-US" altLang="x-none" sz="3200" b="1" kern="1200" baseline="0">
                <a:solidFill>
                  <a:srgbClr val="FF0000"/>
                </a:solidFill>
                <a:latin typeface="Arial" panose="020B0604020202020204" pitchFamily="34" charset="0"/>
                <a:ea typeface="宋体" panose="02010600030101010101" pitchFamily="2" charset="-122"/>
              </a:rPr>
              <a:t>750G</a:t>
            </a:r>
            <a:r>
              <a:rPr lang="zh-CN" altLang="en-US" sz="3200" b="1" kern="1200" baseline="0" dirty="0">
                <a:solidFill>
                  <a:srgbClr val="FF0000"/>
                </a:solidFill>
                <a:latin typeface="Arial" panose="020B0604020202020204" pitchFamily="34" charset="0"/>
                <a:ea typeface="宋体" panose="02010600030101010101" pitchFamily="2" charset="-122"/>
              </a:rPr>
              <a:t>、</a:t>
            </a:r>
            <a:r>
              <a:rPr lang="en-US" altLang="x-none" sz="3200" b="1" kern="1200" baseline="0">
                <a:solidFill>
                  <a:srgbClr val="FF0000"/>
                </a:solidFill>
                <a:latin typeface="Arial" panose="020B0604020202020204" pitchFamily="34" charset="0"/>
                <a:ea typeface="宋体" panose="02010600030101010101" pitchFamily="2" charset="-122"/>
              </a:rPr>
              <a:t>1T</a:t>
            </a:r>
            <a:r>
              <a:rPr lang="zh-CN" altLang="en-US" sz="3200" b="1" kern="1200" baseline="0" dirty="0">
                <a:solidFill>
                  <a:srgbClr val="FF0000"/>
                </a:solidFill>
                <a:latin typeface="Arial" panose="020B0604020202020204" pitchFamily="34" charset="0"/>
                <a:ea typeface="宋体" panose="02010600030101010101" pitchFamily="2" charset="-122"/>
              </a:rPr>
              <a:t>、</a:t>
            </a:r>
            <a:r>
              <a:rPr lang="en-US" altLang="x-none" sz="3200" b="1" kern="1200" baseline="0">
                <a:solidFill>
                  <a:srgbClr val="FF0000"/>
                </a:solidFill>
                <a:latin typeface="Arial" panose="020B0604020202020204" pitchFamily="34" charset="0"/>
                <a:ea typeface="宋体" panose="02010600030101010101" pitchFamily="2" charset="-122"/>
              </a:rPr>
              <a:t>2T</a:t>
            </a:r>
            <a:r>
              <a:rPr lang="zh-CN" altLang="en-US" sz="3200" b="1" kern="1200" baseline="0" dirty="0">
                <a:solidFill>
                  <a:srgbClr val="FF0000"/>
                </a:solidFill>
                <a:latin typeface="Arial" panose="020B0604020202020204" pitchFamily="34" charset="0"/>
                <a:ea typeface="宋体" panose="02010600030101010101" pitchFamily="2" charset="-122"/>
              </a:rPr>
              <a:t>、</a:t>
            </a:r>
            <a:r>
              <a:rPr lang="en-US" altLang="x-none" sz="3200" b="1" kern="1200" baseline="0">
                <a:solidFill>
                  <a:srgbClr val="FF0000"/>
                </a:solidFill>
                <a:latin typeface="Arial" panose="020B0604020202020204" pitchFamily="34" charset="0"/>
                <a:ea typeface="宋体" panose="02010600030101010101" pitchFamily="2" charset="-122"/>
              </a:rPr>
              <a:t>3T</a:t>
            </a:r>
            <a:r>
              <a:rPr lang="zh-CN" altLang="en-US" sz="3200" b="1" kern="1200" baseline="0" dirty="0">
                <a:solidFill>
                  <a:srgbClr val="FF0000"/>
                </a:solidFill>
                <a:latin typeface="Arial" panose="020B0604020202020204" pitchFamily="34" charset="0"/>
                <a:ea typeface="宋体" panose="02010600030101010101" pitchFamily="2" charset="-122"/>
              </a:rPr>
              <a:t>等。</a:t>
            </a:r>
            <a:endParaRPr lang="en-US" altLang="x-none" sz="3200" b="1" kern="1200" baseline="0">
              <a:solidFill>
                <a:srgbClr val="FF0000"/>
              </a:solidFill>
              <a:latin typeface="Arial" panose="020B0604020202020204" pitchFamily="34" charset="0"/>
              <a:ea typeface="宋体" panose="02010600030101010101" pitchFamily="2" charset="-122"/>
            </a:endParaRPr>
          </a:p>
          <a:p>
            <a:pPr defTabSz="914400">
              <a:buSzPct val="100000"/>
            </a:pPr>
            <a:endParaRPr lang="zh-CN" altLang="en-US" sz="3200" kern="1200" baseline="0" dirty="0">
              <a:latin typeface="Arial" panose="020B0604020202020204" pitchFamily="34" charset="0"/>
              <a:ea typeface="宋体" panose="02010600030101010101" pitchFamily="2" charset="-122"/>
            </a:endParaRPr>
          </a:p>
        </p:txBody>
      </p:sp>
      <p:sp>
        <p:nvSpPr>
          <p:cNvPr id="70659" name="灯片编号占位符 5"/>
          <p:cNvSpPr>
            <a:spLocks noGrp="1"/>
          </p:cNvSpPr>
          <p:nvPr>
            <p:ph/>
          </p:nvPr>
        </p:nvSpPr>
        <p:spPr>
          <a:xfrm>
            <a:off x="2166938" y="6286500"/>
            <a:ext cx="2133600" cy="365125"/>
          </a:xfrm>
          <a:prstGeom prst="rect">
            <a:avLst/>
          </a:prstGeom>
          <a:noFill/>
          <a:ln>
            <a:noFill/>
          </a:ln>
        </p:spPr>
        <p:txBody>
          <a:bodyPr/>
          <a:p>
            <a:fld id="{9A0DB2DC-4C9A-4742-B13C-FB6460FD3503}" type="slidenum">
              <a:rPr lang="zh-CN" altLang="en-US" dirty="0"/>
            </a:fld>
            <a:endParaRPr lang="zh-CN" altLang="en-US"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70658">
                                            <p:txEl>
                                              <p:charRg st="0" end="46"/>
                                            </p:txEl>
                                          </p:spTgt>
                                        </p:tgtEl>
                                        <p:attrNameLst>
                                          <p:attrName>style.visibility</p:attrName>
                                        </p:attrNameLst>
                                      </p:cBhvr>
                                      <p:to>
                                        <p:strVal val="visible"/>
                                      </p:to>
                                    </p:set>
                                    <p:anim calcmode="lin" valueType="num">
                                      <p:cBhvr>
                                        <p:cTn id="7" dur="500" fill="hold"/>
                                        <p:tgtEl>
                                          <p:spTgt spid="70658">
                                            <p:txEl>
                                              <p:charRg st="0" end="46"/>
                                            </p:txEl>
                                          </p:spTgt>
                                        </p:tgtEl>
                                        <p:attrNameLst>
                                          <p:attrName>ppt_w</p:attrName>
                                        </p:attrNameLst>
                                      </p:cBhvr>
                                      <p:tavLst>
                                        <p:tav tm="0">
                                          <p:val>
                                            <p:fltVal val="0.000000"/>
                                          </p:val>
                                        </p:tav>
                                        <p:tav tm="100000">
                                          <p:val>
                                            <p:strVal val="#ppt_w"/>
                                          </p:val>
                                        </p:tav>
                                      </p:tavLst>
                                    </p:anim>
                                    <p:anim calcmode="lin" valueType="num">
                                      <p:cBhvr>
                                        <p:cTn id="8" dur="500" fill="hold"/>
                                        <p:tgtEl>
                                          <p:spTgt spid="70658">
                                            <p:txEl>
                                              <p:charRg st="0" end="46"/>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70658">
                                            <p:txEl>
                                              <p:charRg st="46" end="86"/>
                                            </p:txEl>
                                          </p:spTgt>
                                        </p:tgtEl>
                                        <p:attrNameLst>
                                          <p:attrName>style.visibility</p:attrName>
                                        </p:attrNameLst>
                                      </p:cBhvr>
                                      <p:to>
                                        <p:strVal val="visible"/>
                                      </p:to>
                                    </p:set>
                                    <p:animEffect filter="box(in)">
                                      <p:cBhvr>
                                        <p:cTn id="13" dur="500"/>
                                        <p:tgtEl>
                                          <p:spTgt spid="70658">
                                            <p:txEl>
                                              <p:charRg st="46" end="86"/>
                                            </p:txEl>
                                          </p:spTgt>
                                        </p:tgtEl>
                                      </p:cBhvr>
                                    </p:animEffect>
                                  </p:childTnLst>
                                </p:cTn>
                              </p:par>
                            </p:childTnLst>
                          </p:cTn>
                        </p:par>
                        <p:par>
                          <p:cTn id="14" fill="hold">
                            <p:stCondLst>
                              <p:cond delay="500"/>
                            </p:stCondLst>
                            <p:childTnLst>
                              <p:par>
                                <p:cTn id="15" presetID="22" presetClass="entr" presetSubtype="4" fill="hold" nodeType="afterEffect">
                                  <p:stCondLst>
                                    <p:cond delay="0"/>
                                  </p:stCondLst>
                                  <p:childTnLst>
                                    <p:set>
                                      <p:cBhvr>
                                        <p:cTn id="16" dur="1" fill="hold">
                                          <p:stCondLst>
                                            <p:cond delay="0"/>
                                          </p:stCondLst>
                                        </p:cTn>
                                        <p:tgtEl>
                                          <p:spTgt spid="70658">
                                            <p:txEl>
                                              <p:charRg st="86" end="130"/>
                                            </p:txEl>
                                          </p:spTgt>
                                        </p:tgtEl>
                                        <p:attrNameLst>
                                          <p:attrName>style.visibility</p:attrName>
                                        </p:attrNameLst>
                                      </p:cBhvr>
                                      <p:to>
                                        <p:strVal val="visible"/>
                                      </p:to>
                                    </p:set>
                                    <p:animEffect filter="wipe(down)">
                                      <p:cBhvr>
                                        <p:cTn id="17" dur="2000"/>
                                        <p:tgtEl>
                                          <p:spTgt spid="70658">
                                            <p:txEl>
                                              <p:charRg st="86" end="1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682" name="图片 6" descr="38.jpg"/>
          <p:cNvPicPr>
            <a:picLocks noChangeAspect="1"/>
          </p:cNvPicPr>
          <p:nvPr/>
        </p:nvPicPr>
        <p:blipFill>
          <a:blip r:embed="rId1"/>
          <a:stretch>
            <a:fillRect/>
          </a:stretch>
        </p:blipFill>
        <p:spPr>
          <a:xfrm>
            <a:off x="6407785" y="1047433"/>
            <a:ext cx="5353050" cy="4352925"/>
          </a:xfrm>
          <a:prstGeom prst="rect">
            <a:avLst/>
          </a:prstGeom>
          <a:noFill/>
          <a:ln w="9525">
            <a:noFill/>
          </a:ln>
        </p:spPr>
      </p:pic>
      <p:sp>
        <p:nvSpPr>
          <p:cNvPr id="71683" name="内容占位符 2"/>
          <p:cNvSpPr>
            <a:spLocks noGrp="1"/>
          </p:cNvSpPr>
          <p:nvPr>
            <p:ph idx="1"/>
          </p:nvPr>
        </p:nvSpPr>
        <p:spPr>
          <a:xfrm>
            <a:off x="174625" y="1214120"/>
            <a:ext cx="6537960" cy="4429125"/>
          </a:xfrm>
        </p:spPr>
        <p:txBody>
          <a:bodyPr/>
          <a:p>
            <a:pPr defTabSz="914400">
              <a:buSzPct val="100000"/>
            </a:pPr>
            <a:r>
              <a:rPr lang="zh-CN" altLang="en-US" sz="3200" b="1" kern="1200" baseline="0" dirty="0">
                <a:latin typeface="Arial" panose="020B0604020202020204" pitchFamily="34" charset="0"/>
                <a:ea typeface="宋体" panose="02010600030101010101" pitchFamily="2" charset="-122"/>
              </a:rPr>
              <a:t>硬盘的保护：</a:t>
            </a:r>
            <a:endParaRPr lang="en-US" altLang="x-none" sz="3200" b="1" kern="1200" baseline="0">
              <a:latin typeface="Arial" panose="020B0604020202020204" pitchFamily="34" charset="0"/>
              <a:ea typeface="宋体" panose="02010600030101010101" pitchFamily="2" charset="-122"/>
            </a:endParaRPr>
          </a:p>
          <a:p>
            <a:pPr defTabSz="914400">
              <a:buSzPct val="100000"/>
            </a:pPr>
            <a:r>
              <a:rPr lang="zh-CN" altLang="en-US" sz="3200" kern="1200" baseline="0" dirty="0">
                <a:latin typeface="Arial" panose="020B0604020202020204" pitchFamily="34" charset="0"/>
                <a:ea typeface="宋体" panose="02010600030101010101" pitchFamily="2" charset="-122"/>
              </a:rPr>
              <a:t>（</a:t>
            </a:r>
            <a:r>
              <a:rPr lang="en-US" altLang="x-none" sz="3200" kern="1200" baseline="0">
                <a:latin typeface="Arial" panose="020B0604020202020204" pitchFamily="34" charset="0"/>
                <a:ea typeface="宋体" panose="02010600030101010101" pitchFamily="2" charset="-122"/>
              </a:rPr>
              <a:t>1</a:t>
            </a:r>
            <a:r>
              <a:rPr lang="zh-CN" altLang="en-US" sz="3200" kern="1200" baseline="0" dirty="0">
                <a:latin typeface="Arial" panose="020B0604020202020204" pitchFamily="34" charset="0"/>
                <a:ea typeface="宋体" panose="02010600030101010101" pitchFamily="2" charset="-122"/>
              </a:rPr>
              <a:t>）保持硬盘使用清洁</a:t>
            </a:r>
            <a:endParaRPr lang="en-US" altLang="x-none" sz="3200" kern="1200" baseline="0">
              <a:latin typeface="Arial" panose="020B0604020202020204" pitchFamily="34" charset="0"/>
              <a:ea typeface="宋体" panose="02010600030101010101" pitchFamily="2" charset="-122"/>
            </a:endParaRPr>
          </a:p>
          <a:p>
            <a:pPr defTabSz="914400">
              <a:buSzPct val="100000"/>
            </a:pPr>
            <a:r>
              <a:rPr lang="zh-CN" altLang="en-US" sz="3200" kern="1200" baseline="0" dirty="0">
                <a:latin typeface="Arial" panose="020B0604020202020204" pitchFamily="34" charset="0"/>
                <a:ea typeface="宋体" panose="02010600030101010101" pitchFamily="2" charset="-122"/>
              </a:rPr>
              <a:t>（</a:t>
            </a:r>
            <a:r>
              <a:rPr lang="en-US" altLang="x-none" sz="3200" kern="1200" baseline="0">
                <a:latin typeface="Arial" panose="020B0604020202020204" pitchFamily="34" charset="0"/>
                <a:ea typeface="宋体" panose="02010600030101010101" pitchFamily="2" charset="-122"/>
              </a:rPr>
              <a:t>2</a:t>
            </a:r>
            <a:r>
              <a:rPr lang="zh-CN" altLang="en-US" sz="3200" kern="1200" baseline="0" dirty="0">
                <a:latin typeface="Arial" panose="020B0604020202020204" pitchFamily="34" charset="0"/>
                <a:ea typeface="宋体" panose="02010600030101010101" pitchFamily="2" charset="-122"/>
              </a:rPr>
              <a:t>）注意防静电和热插拔</a:t>
            </a:r>
            <a:endParaRPr lang="en-US" altLang="x-none" sz="3200" kern="1200" baseline="0">
              <a:latin typeface="Arial" panose="020B0604020202020204" pitchFamily="34" charset="0"/>
              <a:ea typeface="宋体" panose="02010600030101010101" pitchFamily="2" charset="-122"/>
            </a:endParaRPr>
          </a:p>
          <a:p>
            <a:pPr defTabSz="914400">
              <a:buSzPct val="100000"/>
            </a:pPr>
            <a:r>
              <a:rPr lang="zh-CN" altLang="en-US" sz="3200" kern="1200" baseline="0" dirty="0">
                <a:latin typeface="Arial" panose="020B0604020202020204" pitchFamily="34" charset="0"/>
                <a:ea typeface="宋体" panose="02010600030101010101" pitchFamily="2" charset="-122"/>
              </a:rPr>
              <a:t>（</a:t>
            </a:r>
            <a:r>
              <a:rPr lang="en-US" altLang="x-none" sz="3200" kern="1200" baseline="0">
                <a:latin typeface="Arial" panose="020B0604020202020204" pitchFamily="34" charset="0"/>
                <a:ea typeface="宋体" panose="02010600030101010101" pitchFamily="2" charset="-122"/>
              </a:rPr>
              <a:t>3</a:t>
            </a:r>
            <a:r>
              <a:rPr lang="zh-CN" altLang="en-US" sz="3200" kern="1200" baseline="0" dirty="0">
                <a:latin typeface="Arial" panose="020B0604020202020204" pitchFamily="34" charset="0"/>
                <a:ea typeface="宋体" panose="02010600030101010101" pitchFamily="2" charset="-122"/>
              </a:rPr>
              <a:t>）</a:t>
            </a:r>
            <a:r>
              <a:rPr lang="zh-CN" altLang="en-US" sz="3200" b="1" kern="1200" baseline="0" dirty="0">
                <a:solidFill>
                  <a:srgbClr val="FF0000"/>
                </a:solidFill>
                <a:latin typeface="Arial" panose="020B0604020202020204" pitchFamily="34" charset="0"/>
                <a:ea typeface="宋体" panose="02010600030101010101" pitchFamily="2" charset="-122"/>
              </a:rPr>
              <a:t>避免振动和冲击</a:t>
            </a:r>
            <a:endParaRPr lang="en-US" altLang="x-none" sz="3200" b="1" kern="1200" baseline="0">
              <a:solidFill>
                <a:srgbClr val="FF0000"/>
              </a:solidFill>
              <a:latin typeface="Arial" panose="020B0604020202020204" pitchFamily="34" charset="0"/>
              <a:ea typeface="宋体" panose="02010600030101010101" pitchFamily="2" charset="-122"/>
            </a:endParaRPr>
          </a:p>
          <a:p>
            <a:pPr defTabSz="914400">
              <a:buSzPct val="100000"/>
            </a:pPr>
            <a:r>
              <a:rPr lang="zh-CN" altLang="en-US" sz="3200" kern="1200" baseline="0" dirty="0">
                <a:latin typeface="Arial" panose="020B0604020202020204" pitchFamily="34" charset="0"/>
                <a:ea typeface="宋体" panose="02010600030101010101" pitchFamily="2" charset="-122"/>
              </a:rPr>
              <a:t>（</a:t>
            </a:r>
            <a:r>
              <a:rPr lang="en-US" altLang="x-none" sz="3200" kern="1200" baseline="0">
                <a:latin typeface="Arial" panose="020B0604020202020204" pitchFamily="34" charset="0"/>
                <a:ea typeface="宋体" panose="02010600030101010101" pitchFamily="2" charset="-122"/>
              </a:rPr>
              <a:t>4</a:t>
            </a:r>
            <a:r>
              <a:rPr lang="zh-CN" altLang="en-US" sz="3200" kern="1200" baseline="0" dirty="0">
                <a:latin typeface="Arial" panose="020B0604020202020204" pitchFamily="34" charset="0"/>
                <a:ea typeface="宋体" panose="02010600030101010101" pitchFamily="2" charset="-122"/>
              </a:rPr>
              <a:t>）保持合理的温度</a:t>
            </a:r>
            <a:endParaRPr lang="zh-CN" altLang="en-US" sz="3200" kern="1200" baseline="0" dirty="0">
              <a:latin typeface="Arial" panose="020B0604020202020204" pitchFamily="34" charset="0"/>
              <a:ea typeface="宋体" panose="02010600030101010101" pitchFamily="2" charset="-122"/>
            </a:endParaRPr>
          </a:p>
        </p:txBody>
      </p:sp>
      <p:sp>
        <p:nvSpPr>
          <p:cNvPr id="71684" name="灯片编号占位符 5"/>
          <p:cNvSpPr>
            <a:spLocks noGrp="1"/>
          </p:cNvSpPr>
          <p:nvPr>
            <p:ph/>
          </p:nvPr>
        </p:nvSpPr>
        <p:spPr>
          <a:xfrm>
            <a:off x="2166938" y="6286500"/>
            <a:ext cx="2133600" cy="365125"/>
          </a:xfrm>
          <a:prstGeom prst="rect">
            <a:avLst/>
          </a:prstGeom>
          <a:noFill/>
          <a:ln>
            <a:noFill/>
          </a:ln>
        </p:spPr>
        <p:txBody>
          <a:bodyPr/>
          <a:p>
            <a:fld id="{9A0DB2DC-4C9A-4742-B13C-FB6460FD3503}" type="slidenum">
              <a:rPr lang="zh-CN" altLang="en-US" dirty="0"/>
            </a:fld>
            <a:endParaRPr lang="zh-CN" altLang="en-US" dirty="0"/>
          </a:p>
        </p:txBody>
      </p:sp>
    </p:spTree>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灯片编号占位符 5"/>
          <p:cNvSpPr>
            <a:spLocks noGrp="1"/>
          </p:cNvSpPr>
          <p:nvPr>
            <p:ph/>
          </p:nvPr>
        </p:nvSpPr>
        <p:spPr>
          <a:xfrm>
            <a:off x="2166938" y="6286500"/>
            <a:ext cx="2133600" cy="365125"/>
          </a:xfrm>
          <a:prstGeom prst="rect">
            <a:avLst/>
          </a:prstGeom>
          <a:noFill/>
          <a:ln>
            <a:noFill/>
          </a:ln>
        </p:spPr>
        <p:txBody>
          <a:bodyPr/>
          <a:p>
            <a:fld id="{9A0DB2DC-4C9A-4742-B13C-FB6460FD3503}" type="slidenum">
              <a:rPr lang="zh-CN" altLang="en-US" dirty="0"/>
            </a:fld>
            <a:endParaRPr lang="zh-CN" altLang="en-US" dirty="0"/>
          </a:p>
        </p:txBody>
      </p:sp>
      <p:sp>
        <p:nvSpPr>
          <p:cNvPr id="72707" name="TextBox 6"/>
          <p:cNvSpPr/>
          <p:nvPr/>
        </p:nvSpPr>
        <p:spPr>
          <a:xfrm>
            <a:off x="965835" y="613410"/>
            <a:ext cx="10590530" cy="4954270"/>
          </a:xfrm>
          <a:prstGeom prst="rect">
            <a:avLst/>
          </a:prstGeom>
          <a:noFill/>
          <a:ln w="9525">
            <a:noFill/>
          </a:ln>
        </p:spPr>
        <p:txBody>
          <a:bodyPr wrap="square">
            <a:spAutoFit/>
          </a:bodyPr>
          <a:p>
            <a:r>
              <a:rPr lang="zh-CN" altLang="en-US" sz="3200" b="1" dirty="0">
                <a:solidFill>
                  <a:srgbClr val="000000"/>
                </a:solidFill>
                <a:latin typeface="华文琥珀" panose="02010800040101010101" pitchFamily="2" charset="-122"/>
                <a:ea typeface="华文琥珀" panose="02010800040101010101" pitchFamily="2" charset="-122"/>
                <a:sym typeface="华文琥珀" panose="02010800040101010101" pitchFamily="2" charset="-122"/>
              </a:rPr>
              <a:t>数据的存储单位：</a:t>
            </a:r>
            <a:endParaRPr lang="en-US" altLang="x-none" sz="3200" b="1">
              <a:solidFill>
                <a:srgbClr val="000000"/>
              </a:solidFill>
              <a:latin typeface="华文琥珀" panose="02010800040101010101" pitchFamily="2" charset="-122"/>
              <a:ea typeface="华文琥珀" panose="02010800040101010101" pitchFamily="2" charset="-122"/>
              <a:sym typeface="华文琥珀" panose="02010800040101010101" pitchFamily="2" charset="-122"/>
            </a:endParaRPr>
          </a:p>
          <a:p>
            <a:endParaRPr lang="zh-CN" altLang="en-US" sz="2000" b="1" dirty="0">
              <a:solidFill>
                <a:srgbClr val="000000"/>
              </a:solidFill>
              <a:latin typeface="华文琥珀" panose="02010800040101010101" pitchFamily="2" charset="-122"/>
              <a:ea typeface="华文琥珀" panose="02010800040101010101" pitchFamily="2" charset="-122"/>
              <a:sym typeface="华文琥珀" panose="02010800040101010101" pitchFamily="2" charset="-122"/>
            </a:endParaRPr>
          </a:p>
          <a:p>
            <a:r>
              <a:rPr lang="en-US" altLang="x-none" sz="4000" b="1">
                <a:solidFill>
                  <a:srgbClr val="000000"/>
                </a:solidFill>
                <a:latin typeface="华文隶书" panose="02010800040101010101" pitchFamily="2" charset="-122"/>
                <a:ea typeface="华文隶书" panose="02010800040101010101" pitchFamily="2" charset="-122"/>
                <a:sym typeface="华文隶书" panose="02010800040101010101" pitchFamily="2" charset="-122"/>
              </a:rPr>
              <a:t>1</a:t>
            </a:r>
            <a:r>
              <a:rPr lang="zh-CN" altLang="en-US" sz="4000" b="1" dirty="0">
                <a:solidFill>
                  <a:srgbClr val="000000"/>
                </a:solidFill>
                <a:latin typeface="华文隶书" panose="02010800040101010101" pitchFamily="2" charset="-122"/>
                <a:ea typeface="华文隶书" panose="02010800040101010101" pitchFamily="2" charset="-122"/>
                <a:sym typeface="华文隶书" panose="02010800040101010101" pitchFamily="2" charset="-122"/>
              </a:rPr>
              <a:t>、数据存储的组织形式：</a:t>
            </a:r>
            <a:endParaRPr lang="en-US" altLang="x-none" sz="4000" b="1">
              <a:solidFill>
                <a:srgbClr val="000000"/>
              </a:solidFill>
              <a:latin typeface="华文隶书" panose="02010800040101010101" pitchFamily="2" charset="-122"/>
              <a:ea typeface="华文隶书" panose="02010800040101010101" pitchFamily="2" charset="-122"/>
              <a:sym typeface="华文隶书" panose="02010800040101010101" pitchFamily="2" charset="-122"/>
            </a:endParaRPr>
          </a:p>
          <a:p>
            <a:r>
              <a:rPr lang="en-US" altLang="x-none" sz="3200" b="1">
                <a:solidFill>
                  <a:srgbClr val="000000"/>
                </a:solidFill>
                <a:latin typeface="仿宋" panose="02010609060101010101" charset="-122"/>
                <a:ea typeface="仿宋" panose="02010609060101010101" charset="-122"/>
                <a:sym typeface="仿宋" panose="02010609060101010101" charset="-122"/>
              </a:rPr>
              <a:t>    </a:t>
            </a:r>
            <a:r>
              <a:rPr lang="zh-CN" altLang="en-US" sz="3200" b="1" dirty="0">
                <a:solidFill>
                  <a:srgbClr val="FF0000"/>
                </a:solidFill>
                <a:latin typeface="华文琥珀" panose="02010800040101010101" pitchFamily="2" charset="-122"/>
                <a:ea typeface="华文琥珀" panose="02010800040101010101" pitchFamily="2" charset="-122"/>
                <a:sym typeface="华文琥珀" panose="02010800040101010101" pitchFamily="2" charset="-122"/>
              </a:rPr>
              <a:t>位：</a:t>
            </a:r>
            <a:r>
              <a:rPr lang="zh-CN" altLang="en-US" sz="3200" b="1" dirty="0">
                <a:solidFill>
                  <a:srgbClr val="000000"/>
                </a:solidFill>
                <a:latin typeface="仿宋" panose="02010609060101010101" charset="-122"/>
                <a:ea typeface="仿宋" panose="02010609060101010101" charset="-122"/>
                <a:sym typeface="仿宋" panose="02010609060101010101" charset="-122"/>
              </a:rPr>
              <a:t>是计算机中存储数据的最小单位。指二进制数中的一个倍数，其值为“</a:t>
            </a:r>
            <a:r>
              <a:rPr lang="en-US" altLang="x-none" sz="3200" b="1">
                <a:solidFill>
                  <a:srgbClr val="000000"/>
                </a:solidFill>
                <a:latin typeface="仿宋" panose="02010609060101010101" charset="-122"/>
                <a:ea typeface="仿宋" panose="02010609060101010101" charset="-122"/>
                <a:sym typeface="仿宋" panose="02010609060101010101" charset="-122"/>
              </a:rPr>
              <a:t>0</a:t>
            </a:r>
            <a:r>
              <a:rPr lang="zh-CN" altLang="en-US" sz="3200" b="1" dirty="0">
                <a:solidFill>
                  <a:srgbClr val="000000"/>
                </a:solidFill>
                <a:latin typeface="仿宋" panose="02010609060101010101" charset="-122"/>
                <a:ea typeface="仿宋" panose="02010609060101010101" charset="-122"/>
                <a:sym typeface="仿宋" panose="02010609060101010101" charset="-122"/>
              </a:rPr>
              <a:t>”和“</a:t>
            </a:r>
            <a:r>
              <a:rPr lang="en-US" altLang="x-none" sz="3200" b="1">
                <a:solidFill>
                  <a:srgbClr val="000000"/>
                </a:solidFill>
                <a:latin typeface="仿宋" panose="02010609060101010101" charset="-122"/>
                <a:ea typeface="仿宋" panose="02010609060101010101" charset="-122"/>
                <a:sym typeface="仿宋" panose="02010609060101010101" charset="-122"/>
              </a:rPr>
              <a:t>1</a:t>
            </a:r>
            <a:r>
              <a:rPr lang="zh-CN" altLang="en-US" sz="3200" b="1" dirty="0">
                <a:solidFill>
                  <a:srgbClr val="000000"/>
                </a:solidFill>
                <a:latin typeface="仿宋" panose="02010609060101010101" charset="-122"/>
                <a:ea typeface="仿宋" panose="02010609060101010101" charset="-122"/>
                <a:sym typeface="仿宋" panose="02010609060101010101" charset="-122"/>
              </a:rPr>
              <a:t>”，其英文名为“</a:t>
            </a:r>
            <a:r>
              <a:rPr lang="en-US" altLang="x-none" sz="3200" b="1">
                <a:solidFill>
                  <a:srgbClr val="000000"/>
                </a:solidFill>
                <a:latin typeface="仿宋" panose="02010609060101010101" charset="-122"/>
                <a:ea typeface="仿宋" panose="02010609060101010101" charset="-122"/>
                <a:sym typeface="仿宋" panose="02010609060101010101" charset="-122"/>
              </a:rPr>
              <a:t>bit</a:t>
            </a:r>
            <a:r>
              <a:rPr lang="zh-CN" altLang="en-US" sz="3200" b="1" dirty="0">
                <a:solidFill>
                  <a:srgbClr val="000000"/>
                </a:solidFill>
                <a:latin typeface="仿宋" panose="02010609060101010101" charset="-122"/>
                <a:ea typeface="仿宋" panose="02010609060101010101" charset="-122"/>
                <a:sym typeface="仿宋" panose="02010609060101010101" charset="-122"/>
              </a:rPr>
              <a:t>”。</a:t>
            </a:r>
            <a:endParaRPr lang="en-US" altLang="x-none" sz="3200" b="1">
              <a:solidFill>
                <a:srgbClr val="000000"/>
              </a:solidFill>
              <a:latin typeface="仿宋" panose="02010609060101010101" charset="-122"/>
              <a:ea typeface="仿宋" panose="02010609060101010101" charset="-122"/>
              <a:sym typeface="仿宋" panose="02010609060101010101" charset="-122"/>
            </a:endParaRPr>
          </a:p>
          <a:p>
            <a:r>
              <a:rPr lang="en-US" altLang="x-none" sz="3200" b="1">
                <a:solidFill>
                  <a:srgbClr val="000000"/>
                </a:solidFill>
                <a:latin typeface="仿宋" panose="02010609060101010101" charset="-122"/>
                <a:ea typeface="仿宋" panose="02010609060101010101" charset="-122"/>
                <a:sym typeface="仿宋" panose="02010609060101010101" charset="-122"/>
              </a:rPr>
              <a:t>   </a:t>
            </a:r>
            <a:r>
              <a:rPr lang="zh-CN" altLang="en-US" sz="3200" b="1" dirty="0">
                <a:solidFill>
                  <a:srgbClr val="FF0000"/>
                </a:solidFill>
                <a:latin typeface="华文琥珀" panose="02010800040101010101" pitchFamily="2" charset="-122"/>
                <a:ea typeface="华文琥珀" panose="02010800040101010101" pitchFamily="2" charset="-122"/>
                <a:sym typeface="华文琥珀" panose="02010800040101010101" pitchFamily="2" charset="-122"/>
              </a:rPr>
              <a:t>字节：</a:t>
            </a:r>
            <a:r>
              <a:rPr lang="zh-CN" altLang="en-US" sz="3200" b="1" dirty="0">
                <a:solidFill>
                  <a:srgbClr val="000000"/>
                </a:solidFill>
                <a:latin typeface="仿宋" panose="02010609060101010101" charset="-122"/>
                <a:ea typeface="仿宋" panose="02010609060101010101" charset="-122"/>
                <a:sym typeface="仿宋" panose="02010609060101010101" charset="-122"/>
              </a:rPr>
              <a:t>是计算机存储的基本单位，计算机存储容量的大小是用字节的多少来衡量的。其英文名为“</a:t>
            </a:r>
            <a:r>
              <a:rPr lang="en-US" altLang="x-none" sz="3200" b="1">
                <a:solidFill>
                  <a:srgbClr val="000000"/>
                </a:solidFill>
                <a:latin typeface="仿宋" panose="02010609060101010101" charset="-122"/>
                <a:ea typeface="仿宋" panose="02010609060101010101" charset="-122"/>
                <a:sym typeface="仿宋" panose="02010609060101010101" charset="-122"/>
              </a:rPr>
              <a:t>byte</a:t>
            </a:r>
            <a:r>
              <a:rPr lang="zh-CN" altLang="en-US" sz="3200" b="1" dirty="0">
                <a:solidFill>
                  <a:srgbClr val="000000"/>
                </a:solidFill>
                <a:latin typeface="仿宋" panose="02010609060101010101" charset="-122"/>
                <a:ea typeface="仿宋" panose="02010609060101010101" charset="-122"/>
                <a:sym typeface="仿宋" panose="02010609060101010101" charset="-122"/>
              </a:rPr>
              <a:t>”，通常用“</a:t>
            </a:r>
            <a:r>
              <a:rPr lang="en-US" altLang="x-none" sz="3200" b="1">
                <a:solidFill>
                  <a:srgbClr val="000000"/>
                </a:solidFill>
                <a:latin typeface="仿宋" panose="02010609060101010101" charset="-122"/>
                <a:ea typeface="仿宋" panose="02010609060101010101" charset="-122"/>
                <a:sym typeface="仿宋" panose="02010609060101010101" charset="-122"/>
              </a:rPr>
              <a:t>B”</a:t>
            </a:r>
            <a:r>
              <a:rPr lang="zh-CN" altLang="en-US" sz="3200" b="1" dirty="0">
                <a:solidFill>
                  <a:srgbClr val="000000"/>
                </a:solidFill>
                <a:latin typeface="仿宋" panose="02010609060101010101" charset="-122"/>
                <a:ea typeface="仿宋" panose="02010609060101010101" charset="-122"/>
                <a:sym typeface="仿宋" panose="02010609060101010101" charset="-122"/>
              </a:rPr>
              <a:t>表示。</a:t>
            </a:r>
            <a:endParaRPr lang="en-US" altLang="x-none" sz="3200" b="1">
              <a:solidFill>
                <a:srgbClr val="000000"/>
              </a:solidFill>
              <a:latin typeface="仿宋" panose="02010609060101010101" charset="-122"/>
              <a:ea typeface="仿宋" panose="02010609060101010101" charset="-122"/>
              <a:sym typeface="仿宋" panose="02010609060101010101" charset="-122"/>
            </a:endParaRPr>
          </a:p>
          <a:p>
            <a:r>
              <a:rPr lang="zh-CN" altLang="en-US" sz="3200" dirty="0">
                <a:solidFill>
                  <a:srgbClr val="FF0000"/>
                </a:solidFill>
                <a:latin typeface="华文琥珀" panose="02010800040101010101" pitchFamily="2" charset="-122"/>
                <a:ea typeface="华文琥珀" panose="02010800040101010101" pitchFamily="2" charset="-122"/>
                <a:sym typeface="华文琥珀" panose="02010800040101010101" pitchFamily="2" charset="-122"/>
              </a:rPr>
              <a:t>       字长：</a:t>
            </a:r>
            <a:r>
              <a:rPr lang="zh-CN" altLang="en-US" sz="3200" dirty="0">
                <a:solidFill>
                  <a:srgbClr val="000000"/>
                </a:solidFill>
                <a:latin typeface="Calibri" panose="020F0502020204030204" pitchFamily="34" charset="0"/>
                <a:sym typeface="宋体" panose="02010600030101010101" pitchFamily="2" charset="-122"/>
              </a:rPr>
              <a:t>计算机的每个字所包含的位数称为字长。</a:t>
            </a:r>
            <a:endParaRPr lang="zh-CN" altLang="en-US" sz="3200" b="1" dirty="0">
              <a:solidFill>
                <a:srgbClr val="000000"/>
              </a:solidFill>
              <a:latin typeface="仿宋" panose="02010609060101010101" charset="-122"/>
              <a:ea typeface="仿宋" panose="02010609060101010101" charset="-122"/>
              <a:sym typeface="仿宋" panose="02010609060101010101" charset="-122"/>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72707">
                                            <p:txEl>
                                              <p:charRg st="0" end="9"/>
                                            </p:txEl>
                                          </p:spTgt>
                                        </p:tgtEl>
                                        <p:attrNameLst>
                                          <p:attrName>style.visibility</p:attrName>
                                        </p:attrNameLst>
                                      </p:cBhvr>
                                      <p:to>
                                        <p:strVal val="visible"/>
                                      </p:to>
                                    </p:set>
                                    <p:animEffect filter="fade">
                                      <p:cBhvr>
                                        <p:cTn id="7" dur="2000"/>
                                        <p:tgtEl>
                                          <p:spTgt spid="72707">
                                            <p:txEl>
                                              <p:charRg st="0" end="9"/>
                                            </p:txEl>
                                          </p:spTgt>
                                        </p:tgtEl>
                                      </p:cBhvr>
                                    </p:animEffect>
                                    <p:anim calcmode="lin" valueType="num">
                                      <p:cBhvr>
                                        <p:cTn id="8" dur="2000" fill="hold"/>
                                        <p:tgtEl>
                                          <p:spTgt spid="72707">
                                            <p:txEl>
                                              <p:charRg st="0" end="9"/>
                                            </p:txEl>
                                          </p:spTgt>
                                        </p:tgtEl>
                                        <p:attrNameLst>
                                          <p:attrName>style.rotation</p:attrName>
                                        </p:attrNameLst>
                                      </p:cBhvr>
                                      <p:tavLst>
                                        <p:tav tm="0">
                                          <p:val>
                                            <p:fltVal val="720.000000"/>
                                          </p:val>
                                        </p:tav>
                                        <p:tav tm="100000">
                                          <p:val>
                                            <p:fltVal val="0.000000"/>
                                          </p:val>
                                        </p:tav>
                                      </p:tavLst>
                                    </p:anim>
                                    <p:anim calcmode="lin" valueType="num">
                                      <p:cBhvr>
                                        <p:cTn id="9" dur="2000" fill="hold"/>
                                        <p:tgtEl>
                                          <p:spTgt spid="72707">
                                            <p:txEl>
                                              <p:charRg st="0" end="9"/>
                                            </p:txEl>
                                          </p:spTgt>
                                        </p:tgtEl>
                                        <p:attrNameLst>
                                          <p:attrName>ppt_h</p:attrName>
                                        </p:attrNameLst>
                                      </p:cBhvr>
                                      <p:tavLst>
                                        <p:tav tm="0">
                                          <p:val>
                                            <p:fltVal val="0.000000"/>
                                          </p:val>
                                        </p:tav>
                                        <p:tav tm="100000">
                                          <p:val>
                                            <p:strVal val="#ppt_h"/>
                                          </p:val>
                                        </p:tav>
                                      </p:tavLst>
                                    </p:anim>
                                    <p:anim calcmode="lin" valueType="num">
                                      <p:cBhvr>
                                        <p:cTn id="10" dur="2000" fill="hold"/>
                                        <p:tgtEl>
                                          <p:spTgt spid="72707">
                                            <p:txEl>
                                              <p:charRg st="0" end="9"/>
                                            </p:txEl>
                                          </p:spTgt>
                                        </p:tgtEl>
                                        <p:attrNameLst>
                                          <p:attrName>ppt_w</p:attrName>
                                        </p:attrNameLst>
                                      </p:cBhvr>
                                      <p:tavLst>
                                        <p:tav tm="0">
                                          <p:val>
                                            <p:fltVal val="0.000000"/>
                                          </p:val>
                                        </p:tav>
                                        <p:tav tm="100000">
                                          <p:val>
                                            <p:strVal val="#ppt_w"/>
                                          </p:val>
                                        </p:tav>
                                      </p:tavLst>
                                    </p:anim>
                                  </p:childTnLst>
                                </p:cTn>
                              </p:par>
                            </p:childTnLst>
                          </p:cTn>
                        </p:par>
                        <p:par>
                          <p:cTn id="11" fill="hold">
                            <p:stCondLst>
                              <p:cond delay="2000"/>
                            </p:stCondLst>
                            <p:childTnLst>
                              <p:par>
                                <p:cTn id="12" presetID="29" presetClass="entr" presetSubtype="0" fill="hold" nodeType="afterEffect">
                                  <p:stCondLst>
                                    <p:cond delay="0"/>
                                  </p:stCondLst>
                                  <p:childTnLst>
                                    <p:set>
                                      <p:cBhvr>
                                        <p:cTn id="13" dur="1" fill="hold">
                                          <p:stCondLst>
                                            <p:cond delay="0"/>
                                          </p:stCondLst>
                                        </p:cTn>
                                        <p:tgtEl>
                                          <p:spTgt spid="72707">
                                            <p:txEl>
                                              <p:charRg st="10" end="23"/>
                                            </p:txEl>
                                          </p:spTgt>
                                        </p:tgtEl>
                                        <p:attrNameLst>
                                          <p:attrName>style.visibility</p:attrName>
                                        </p:attrNameLst>
                                      </p:cBhvr>
                                      <p:to>
                                        <p:strVal val="visible"/>
                                      </p:to>
                                    </p:set>
                                    <p:anim calcmode="lin" valueType="num">
                                      <p:cBhvr>
                                        <p:cTn id="14" dur="1000" fill="hold"/>
                                        <p:tgtEl>
                                          <p:spTgt spid="72707">
                                            <p:txEl>
                                              <p:charRg st="10" end="23"/>
                                            </p:txEl>
                                          </p:spTgt>
                                        </p:tgtEl>
                                        <p:attrNameLst>
                                          <p:attrName>ppt_x</p:attrName>
                                        </p:attrNameLst>
                                      </p:cBhvr>
                                      <p:tavLst>
                                        <p:tav tm="0">
                                          <p:val>
                                            <p:strVal val="#ppt_x-.2"/>
                                          </p:val>
                                        </p:tav>
                                        <p:tav tm="100000">
                                          <p:val>
                                            <p:strVal val="#ppt_x"/>
                                          </p:val>
                                        </p:tav>
                                      </p:tavLst>
                                    </p:anim>
                                    <p:anim calcmode="lin" valueType="num">
                                      <p:cBhvr>
                                        <p:cTn id="15" dur="1000" fill="hold"/>
                                        <p:tgtEl>
                                          <p:spTgt spid="72707">
                                            <p:txEl>
                                              <p:charRg st="10" end="23"/>
                                            </p:txEl>
                                          </p:spTgt>
                                        </p:tgtEl>
                                        <p:attrNameLst>
                                          <p:attrName>ppt_y</p:attrName>
                                        </p:attrNameLst>
                                      </p:cBhvr>
                                      <p:tavLst>
                                        <p:tav tm="0">
                                          <p:val>
                                            <p:strVal val="#ppt_y"/>
                                          </p:val>
                                        </p:tav>
                                        <p:tav tm="100000">
                                          <p:val>
                                            <p:strVal val="#ppt_y"/>
                                          </p:val>
                                        </p:tav>
                                      </p:tavLst>
                                    </p:anim>
                                    <p:animEffect filter="wipe(right)" prLst="gradientSize: 0.1">
                                      <p:cBhvr>
                                        <p:cTn id="16" dur="1000"/>
                                        <p:tgtEl>
                                          <p:spTgt spid="72707">
                                            <p:txEl>
                                              <p:charRg st="10" end="2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nodeType="clickEffect">
                                  <p:stCondLst>
                                    <p:cond delay="0"/>
                                  </p:stCondLst>
                                  <p:childTnLst>
                                    <p:set>
                                      <p:cBhvr>
                                        <p:cTn id="20" dur="1" fill="hold">
                                          <p:stCondLst>
                                            <p:cond delay="0"/>
                                          </p:stCondLst>
                                        </p:cTn>
                                        <p:tgtEl>
                                          <p:spTgt spid="72707">
                                            <p:txEl>
                                              <p:charRg st="23" end="79"/>
                                            </p:txEl>
                                          </p:spTgt>
                                        </p:tgtEl>
                                        <p:attrNameLst>
                                          <p:attrName>style.visibility</p:attrName>
                                        </p:attrNameLst>
                                      </p:cBhvr>
                                      <p:to>
                                        <p:strVal val="visible"/>
                                      </p:to>
                                    </p:set>
                                    <p:anim calcmode="lin" valueType="num">
                                      <p:cBhvr>
                                        <p:cTn id="21" dur="2000" fill="hold"/>
                                        <p:tgtEl>
                                          <p:spTgt spid="72707">
                                            <p:txEl>
                                              <p:charRg st="23" end="79"/>
                                            </p:txEl>
                                          </p:spTgt>
                                        </p:tgtEl>
                                        <p:attrNameLst>
                                          <p:attrName>ppt_w</p:attrName>
                                        </p:attrNameLst>
                                      </p:cBhvr>
                                      <p:tavLst>
                                        <p:tav tm="0">
                                          <p:val>
                                            <p:fltVal val="0.000000"/>
                                          </p:val>
                                        </p:tav>
                                        <p:tav tm="100000">
                                          <p:val>
                                            <p:strVal val="#ppt_w"/>
                                          </p:val>
                                        </p:tav>
                                      </p:tavLst>
                                    </p:anim>
                                    <p:anim calcmode="lin" valueType="num">
                                      <p:cBhvr>
                                        <p:cTn id="22" dur="2000" fill="hold"/>
                                        <p:tgtEl>
                                          <p:spTgt spid="72707">
                                            <p:txEl>
                                              <p:charRg st="23" end="79"/>
                                            </p:txEl>
                                          </p:spTgt>
                                        </p:tgtEl>
                                        <p:attrNameLst>
                                          <p:attrName>ppt_h</p:attrName>
                                        </p:attrNameLst>
                                      </p:cBhvr>
                                      <p:tavLst>
                                        <p:tav tm="0">
                                          <p:val>
                                            <p:fltVal val="0.00000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72707">
                                            <p:txEl>
                                              <p:charRg st="79" end="141"/>
                                            </p:txEl>
                                          </p:spTgt>
                                        </p:tgtEl>
                                        <p:attrNameLst>
                                          <p:attrName>style.visibility</p:attrName>
                                        </p:attrNameLst>
                                      </p:cBhvr>
                                      <p:to>
                                        <p:strVal val="visible"/>
                                      </p:to>
                                    </p:set>
                                    <p:animEffect filter="diamond(in)">
                                      <p:cBhvr>
                                        <p:cTn id="27" dur="2000"/>
                                        <p:tgtEl>
                                          <p:spTgt spid="72707">
                                            <p:txEl>
                                              <p:charRg st="79" end="14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72707">
                                            <p:txEl>
                                              <p:charRg st="141" end="170"/>
                                            </p:txEl>
                                          </p:spTgt>
                                        </p:tgtEl>
                                        <p:attrNameLst>
                                          <p:attrName>style.visibility</p:attrName>
                                        </p:attrNameLst>
                                      </p:cBhvr>
                                      <p:to>
                                        <p:strVal val="visible"/>
                                      </p:to>
                                    </p:set>
                                    <p:animEffect filter="diamond(in)">
                                      <p:cBhvr>
                                        <p:cTn id="32" dur="2000"/>
                                        <p:tgtEl>
                                          <p:spTgt spid="72707">
                                            <p:txEl>
                                              <p:charRg st="141" end="1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内容占位符 2"/>
          <p:cNvSpPr>
            <a:spLocks noGrp="1"/>
          </p:cNvSpPr>
          <p:nvPr>
            <p:ph idx="1"/>
          </p:nvPr>
        </p:nvSpPr>
        <p:spPr>
          <a:xfrm>
            <a:off x="697865" y="689610"/>
            <a:ext cx="10796905" cy="5072380"/>
          </a:xfrm>
        </p:spPr>
        <p:txBody>
          <a:bodyPr>
            <a:normAutofit lnSpcReduction="10000"/>
          </a:bodyPr>
          <a:p>
            <a:pPr defTabSz="914400">
              <a:lnSpc>
                <a:spcPct val="135000"/>
              </a:lnSpc>
              <a:buSzPct val="100000"/>
            </a:pPr>
            <a:r>
              <a:rPr lang="en-US" altLang="x-none" sz="2800" b="1" kern="1200" baseline="0">
                <a:solidFill>
                  <a:srgbClr val="FF0000"/>
                </a:solidFill>
                <a:latin typeface="华文新魏" panose="02010800040101010101" pitchFamily="2" charset="-122"/>
                <a:ea typeface="华文新魏" panose="02010800040101010101" pitchFamily="2" charset="-122"/>
                <a:sym typeface="华文新魏" panose="02010800040101010101" pitchFamily="2" charset="-122"/>
              </a:rPr>
              <a:t>2</a:t>
            </a:r>
            <a:r>
              <a:rPr lang="zh-CN" altLang="en-US" sz="2800" b="1" kern="1200" baseline="0" dirty="0">
                <a:solidFill>
                  <a:srgbClr val="FF0000"/>
                </a:solidFill>
                <a:latin typeface="华文新魏" panose="02010800040101010101" pitchFamily="2" charset="-122"/>
                <a:ea typeface="华文新魏" panose="02010800040101010101" pitchFamily="2" charset="-122"/>
                <a:sym typeface="华文新魏" panose="02010800040101010101" pitchFamily="2" charset="-122"/>
              </a:rPr>
              <a:t>、常见的单位：</a:t>
            </a:r>
            <a:r>
              <a:rPr lang="en-US" altLang="x-none" sz="2800" b="1" kern="1200" baseline="0">
                <a:solidFill>
                  <a:srgbClr val="FF0000"/>
                </a:solidFill>
                <a:latin typeface="华文新魏" panose="02010800040101010101" pitchFamily="2" charset="-122"/>
                <a:ea typeface="华文新魏" panose="02010800040101010101" pitchFamily="2" charset="-122"/>
                <a:sym typeface="华文新魏" panose="02010800040101010101" pitchFamily="2" charset="-122"/>
              </a:rPr>
              <a:t>KB</a:t>
            </a:r>
            <a:r>
              <a:rPr lang="zh-CN" altLang="en-US" sz="2800" b="1" kern="1200" baseline="0" dirty="0">
                <a:solidFill>
                  <a:srgbClr val="FF0000"/>
                </a:solidFill>
                <a:latin typeface="华文新魏" panose="02010800040101010101" pitchFamily="2" charset="-122"/>
                <a:ea typeface="华文新魏" panose="02010800040101010101" pitchFamily="2" charset="-122"/>
                <a:sym typeface="华文新魏" panose="02010800040101010101" pitchFamily="2" charset="-122"/>
              </a:rPr>
              <a:t>（千字节）、</a:t>
            </a:r>
            <a:r>
              <a:rPr lang="en-US" altLang="x-none" sz="2800" b="1" kern="1200" baseline="0">
                <a:solidFill>
                  <a:srgbClr val="FF0000"/>
                </a:solidFill>
                <a:latin typeface="华文新魏" panose="02010800040101010101" pitchFamily="2" charset="-122"/>
                <a:ea typeface="华文新魏" panose="02010800040101010101" pitchFamily="2" charset="-122"/>
                <a:sym typeface="华文新魏" panose="02010800040101010101" pitchFamily="2" charset="-122"/>
              </a:rPr>
              <a:t>MB</a:t>
            </a:r>
            <a:r>
              <a:rPr lang="zh-CN" altLang="en-US" sz="2800" b="1" kern="1200" baseline="0" dirty="0">
                <a:solidFill>
                  <a:srgbClr val="FF0000"/>
                </a:solidFill>
                <a:latin typeface="华文新魏" panose="02010800040101010101" pitchFamily="2" charset="-122"/>
                <a:ea typeface="华文新魏" panose="02010800040101010101" pitchFamily="2" charset="-122"/>
                <a:sym typeface="华文新魏" panose="02010800040101010101" pitchFamily="2" charset="-122"/>
              </a:rPr>
              <a:t>（兆字节）、</a:t>
            </a:r>
            <a:r>
              <a:rPr lang="en-US" altLang="x-none" sz="2800" b="1" kern="1200" baseline="0">
                <a:solidFill>
                  <a:srgbClr val="FF0000"/>
                </a:solidFill>
                <a:latin typeface="华文新魏" panose="02010800040101010101" pitchFamily="2" charset="-122"/>
                <a:ea typeface="华文新魏" panose="02010800040101010101" pitchFamily="2" charset="-122"/>
                <a:sym typeface="华文新魏" panose="02010800040101010101" pitchFamily="2" charset="-122"/>
              </a:rPr>
              <a:t>GB</a:t>
            </a:r>
            <a:r>
              <a:rPr lang="zh-CN" altLang="en-US" sz="2800" b="1" kern="1200" baseline="0" dirty="0">
                <a:solidFill>
                  <a:srgbClr val="FF0000"/>
                </a:solidFill>
                <a:latin typeface="华文新魏" panose="02010800040101010101" pitchFamily="2" charset="-122"/>
                <a:ea typeface="华文新魏" panose="02010800040101010101" pitchFamily="2" charset="-122"/>
                <a:sym typeface="华文新魏" panose="02010800040101010101" pitchFamily="2" charset="-122"/>
              </a:rPr>
              <a:t>（吉字节、千兆）、</a:t>
            </a:r>
            <a:r>
              <a:rPr lang="en-US" altLang="x-none" sz="2800" b="1" kern="1200" baseline="0">
                <a:solidFill>
                  <a:srgbClr val="FF0000"/>
                </a:solidFill>
                <a:latin typeface="华文新魏" panose="02010800040101010101" pitchFamily="2" charset="-122"/>
                <a:ea typeface="华文新魏" panose="02010800040101010101" pitchFamily="2" charset="-122"/>
                <a:sym typeface="华文新魏" panose="02010800040101010101" pitchFamily="2" charset="-122"/>
              </a:rPr>
              <a:t>TB</a:t>
            </a:r>
            <a:r>
              <a:rPr lang="zh-CN" altLang="en-US" sz="2800" b="1" kern="1200" baseline="0" dirty="0">
                <a:solidFill>
                  <a:srgbClr val="FF0000"/>
                </a:solidFill>
                <a:latin typeface="华文新魏" panose="02010800040101010101" pitchFamily="2" charset="-122"/>
                <a:ea typeface="华文新魏" panose="02010800040101010101" pitchFamily="2" charset="-122"/>
                <a:sym typeface="华文新魏" panose="02010800040101010101" pitchFamily="2" charset="-122"/>
              </a:rPr>
              <a:t>（太字节、千</a:t>
            </a:r>
            <a:r>
              <a:rPr lang="en-US" altLang="x-none" sz="2800" b="1" kern="1200" baseline="0">
                <a:solidFill>
                  <a:srgbClr val="FF0000"/>
                </a:solidFill>
                <a:latin typeface="华文新魏" panose="02010800040101010101" pitchFamily="2" charset="-122"/>
                <a:ea typeface="华文新魏" panose="02010800040101010101" pitchFamily="2" charset="-122"/>
                <a:sym typeface="华文新魏" panose="02010800040101010101" pitchFamily="2" charset="-122"/>
              </a:rPr>
              <a:t>G</a:t>
            </a:r>
            <a:r>
              <a:rPr lang="zh-CN" altLang="en-US" sz="2800" b="1" kern="1200" baseline="0" dirty="0">
                <a:solidFill>
                  <a:srgbClr val="FF0000"/>
                </a:solidFill>
                <a:latin typeface="华文新魏" panose="02010800040101010101" pitchFamily="2" charset="-122"/>
                <a:ea typeface="华文新魏" panose="02010800040101010101" pitchFamily="2" charset="-122"/>
                <a:sym typeface="华文新魏" panose="02010800040101010101" pitchFamily="2" charset="-122"/>
              </a:rPr>
              <a:t>）。</a:t>
            </a:r>
            <a:endParaRPr lang="en-US" altLang="x-none" sz="2800" b="1" kern="1200" baseline="0">
              <a:solidFill>
                <a:srgbClr val="FF0000"/>
              </a:solidFill>
              <a:latin typeface="华文新魏" panose="02010800040101010101" pitchFamily="2" charset="-122"/>
              <a:ea typeface="华文新魏" panose="02010800040101010101" pitchFamily="2" charset="-122"/>
              <a:sym typeface="华文新魏" panose="02010800040101010101" pitchFamily="2" charset="-122"/>
            </a:endParaRPr>
          </a:p>
          <a:p>
            <a:pPr defTabSz="914400">
              <a:lnSpc>
                <a:spcPct val="135000"/>
              </a:lnSpc>
              <a:buSzPct val="100000"/>
            </a:pPr>
            <a:r>
              <a:rPr lang="zh-CN" altLang="en-US" sz="2800" b="1" kern="1200" baseline="0" dirty="0">
                <a:solidFill>
                  <a:srgbClr val="FF0000"/>
                </a:solidFill>
                <a:latin typeface="华文新魏" panose="02010800040101010101" pitchFamily="2" charset="-122"/>
                <a:ea typeface="华文新魏" panose="02010800040101010101" pitchFamily="2" charset="-122"/>
                <a:sym typeface="华文新魏" panose="02010800040101010101" pitchFamily="2" charset="-122"/>
              </a:rPr>
              <a:t>        </a:t>
            </a:r>
            <a:r>
              <a:rPr lang="zh-CN" altLang="en-US" sz="2600" b="1" kern="1200" baseline="0" dirty="0">
                <a:latin typeface="华文新魏" panose="02010800040101010101" pitchFamily="2" charset="-122"/>
                <a:ea typeface="华文新魏" panose="02010800040101010101" pitchFamily="2" charset="-122"/>
                <a:sym typeface="华文新魏" panose="02010800040101010101" pitchFamily="2" charset="-122"/>
              </a:rPr>
              <a:t>换算关系如下：</a:t>
            </a:r>
            <a:endParaRPr lang="en-US" altLang="x-none" sz="2600" b="1" kern="1200" baseline="0">
              <a:latin typeface="华文新魏" panose="02010800040101010101" pitchFamily="2" charset="-122"/>
              <a:ea typeface="华文新魏" panose="02010800040101010101" pitchFamily="2" charset="-122"/>
              <a:sym typeface="华文新魏" panose="02010800040101010101" pitchFamily="2" charset="-122"/>
            </a:endParaRPr>
          </a:p>
          <a:p>
            <a:pPr defTabSz="914400">
              <a:lnSpc>
                <a:spcPct val="135000"/>
              </a:lnSpc>
              <a:buSzPct val="100000"/>
            </a:pPr>
            <a:r>
              <a:rPr lang="en-US" altLang="x-none" sz="2800" kern="1200" baseline="0">
                <a:latin typeface="华文新魏" panose="02010800040101010101" pitchFamily="2" charset="-122"/>
                <a:ea typeface="华文新魏" panose="02010800040101010101" pitchFamily="2" charset="-122"/>
                <a:sym typeface="华文新魏" panose="02010800040101010101" pitchFamily="2" charset="-122"/>
              </a:rPr>
              <a:t>1B</a:t>
            </a:r>
            <a:r>
              <a:rPr lang="zh-CN" altLang="en-US" sz="2800" kern="1200" baseline="0" dirty="0">
                <a:latin typeface="华文新魏" panose="02010800040101010101" pitchFamily="2" charset="-122"/>
                <a:ea typeface="华文新魏" panose="02010800040101010101" pitchFamily="2" charset="-122"/>
                <a:sym typeface="华文新魏" panose="02010800040101010101" pitchFamily="2" charset="-122"/>
              </a:rPr>
              <a:t>＝</a:t>
            </a:r>
            <a:r>
              <a:rPr lang="en-US" altLang="x-none" sz="2800" kern="1200" baseline="0">
                <a:latin typeface="华文新魏" panose="02010800040101010101" pitchFamily="2" charset="-122"/>
                <a:ea typeface="华文新魏" panose="02010800040101010101" pitchFamily="2" charset="-122"/>
                <a:sym typeface="华文新魏" panose="02010800040101010101" pitchFamily="2" charset="-122"/>
              </a:rPr>
              <a:t>8 bit  (1</a:t>
            </a:r>
            <a:r>
              <a:rPr lang="zh-CN" altLang="en-US" sz="2800" kern="1200" baseline="0" dirty="0">
                <a:latin typeface="华文新魏" panose="02010800040101010101" pitchFamily="2" charset="-122"/>
                <a:ea typeface="华文新魏" panose="02010800040101010101" pitchFamily="2" charset="-122"/>
                <a:sym typeface="华文新魏" panose="02010800040101010101" pitchFamily="2" charset="-122"/>
              </a:rPr>
              <a:t>字节等于八个二进制位</a:t>
            </a:r>
            <a:r>
              <a:rPr lang="en-US" altLang="x-none" sz="2800" kern="1200" baseline="0">
                <a:latin typeface="华文新魏" panose="02010800040101010101" pitchFamily="2" charset="-122"/>
                <a:ea typeface="华文新魏" panose="02010800040101010101" pitchFamily="2" charset="-122"/>
                <a:sym typeface="华文新魏" panose="02010800040101010101" pitchFamily="2" charset="-122"/>
              </a:rPr>
              <a:t>)</a:t>
            </a:r>
            <a:endParaRPr lang="zh-CN" altLang="en-US" sz="2800" kern="1200" baseline="0" dirty="0">
              <a:latin typeface="华文新魏" panose="02010800040101010101" pitchFamily="2" charset="-122"/>
              <a:ea typeface="华文新魏" panose="02010800040101010101" pitchFamily="2" charset="-122"/>
              <a:sym typeface="华文新魏" panose="02010800040101010101" pitchFamily="2" charset="-122"/>
            </a:endParaRPr>
          </a:p>
          <a:p>
            <a:pPr defTabSz="914400">
              <a:buSzPct val="100000"/>
            </a:pPr>
            <a:r>
              <a:rPr lang="en-US" altLang="x-none" sz="2800" kern="1200" baseline="0">
                <a:latin typeface="Arial" panose="020B0604020202020204" pitchFamily="34" charset="0"/>
                <a:ea typeface="宋体" panose="02010600030101010101" pitchFamily="2" charset="-122"/>
              </a:rPr>
              <a:t>         1</a:t>
            </a:r>
            <a:r>
              <a:rPr lang="zh-CN" altLang="en-US" sz="2800" kern="1200" baseline="0" dirty="0">
                <a:latin typeface="Arial" panose="020B0604020202020204" pitchFamily="34" charset="0"/>
                <a:ea typeface="宋体" panose="02010600030101010101" pitchFamily="2" charset="-122"/>
              </a:rPr>
              <a:t>个字节可以储存</a:t>
            </a:r>
            <a:r>
              <a:rPr lang="en-US" altLang="x-none" sz="2800" kern="1200" baseline="0">
                <a:latin typeface="Arial" panose="020B0604020202020204" pitchFamily="34" charset="0"/>
                <a:ea typeface="宋体" panose="02010600030101010101" pitchFamily="2" charset="-122"/>
              </a:rPr>
              <a:t>1</a:t>
            </a:r>
            <a:r>
              <a:rPr lang="zh-CN" altLang="en-US" sz="2800" kern="1200" baseline="0" dirty="0">
                <a:latin typeface="Arial" panose="020B0604020202020204" pitchFamily="34" charset="0"/>
                <a:ea typeface="宋体" panose="02010600030101010101" pitchFamily="2" charset="-122"/>
              </a:rPr>
              <a:t>个英文字母或半个汉字</a:t>
            </a:r>
            <a:endParaRPr lang="en-US" altLang="x-none" sz="2800" kern="1200" baseline="0">
              <a:latin typeface="华文新魏" panose="02010800040101010101" pitchFamily="2" charset="-122"/>
              <a:ea typeface="华文新魏" panose="02010800040101010101" pitchFamily="2" charset="-122"/>
              <a:sym typeface="华文新魏" panose="02010800040101010101" pitchFamily="2" charset="-122"/>
            </a:endParaRPr>
          </a:p>
          <a:p>
            <a:pPr defTabSz="914400">
              <a:lnSpc>
                <a:spcPct val="135000"/>
              </a:lnSpc>
              <a:buSzPct val="100000"/>
            </a:pPr>
            <a:r>
              <a:rPr lang="en-US" altLang="x-none" sz="2800" kern="1200" baseline="22000">
                <a:latin typeface="华文新魏" panose="02010800040101010101" pitchFamily="2" charset="-122"/>
                <a:ea typeface="华文新魏" panose="02010800040101010101" pitchFamily="2" charset="-122"/>
                <a:sym typeface="华文新魏" panose="02010800040101010101" pitchFamily="2" charset="-122"/>
              </a:rPr>
              <a:t>1KB</a:t>
            </a:r>
            <a:r>
              <a:rPr lang="zh-CN" altLang="en-US" sz="2800" kern="1200" baseline="22000" dirty="0">
                <a:latin typeface="华文新魏" panose="02010800040101010101" pitchFamily="2" charset="-122"/>
                <a:ea typeface="华文新魏" panose="02010800040101010101" pitchFamily="2" charset="-122"/>
                <a:sym typeface="华文新魏" panose="02010800040101010101" pitchFamily="2" charset="-122"/>
              </a:rPr>
              <a:t>＝</a:t>
            </a:r>
            <a:r>
              <a:rPr lang="en-US" altLang="x-none" sz="2800" kern="1200" baseline="22000">
                <a:latin typeface="华文新魏" panose="02010800040101010101" pitchFamily="2" charset="-122"/>
                <a:ea typeface="华文新魏" panose="02010800040101010101" pitchFamily="2" charset="-122"/>
                <a:sym typeface="华文新魏" panose="02010800040101010101" pitchFamily="2" charset="-122"/>
              </a:rPr>
              <a:t>1024B</a:t>
            </a:r>
            <a:endParaRPr lang="zh-CN" altLang="en-US" sz="2800" kern="1200" baseline="22000" dirty="0">
              <a:latin typeface="华文新魏" panose="02010800040101010101" pitchFamily="2" charset="-122"/>
              <a:ea typeface="华文新魏" panose="02010800040101010101" pitchFamily="2" charset="-122"/>
              <a:sym typeface="华文新魏" panose="02010800040101010101" pitchFamily="2" charset="-122"/>
            </a:endParaRPr>
          </a:p>
          <a:p>
            <a:pPr defTabSz="914400">
              <a:lnSpc>
                <a:spcPct val="135000"/>
              </a:lnSpc>
              <a:buSzPct val="100000"/>
            </a:pPr>
            <a:r>
              <a:rPr lang="en-US" altLang="x-none" sz="2800" kern="1200" baseline="22000">
                <a:latin typeface="华文新魏" panose="02010800040101010101" pitchFamily="2" charset="-122"/>
                <a:ea typeface="华文新魏" panose="02010800040101010101" pitchFamily="2" charset="-122"/>
                <a:sym typeface="华文新魏" panose="02010800040101010101" pitchFamily="2" charset="-122"/>
              </a:rPr>
              <a:t>1MB=1024*1024B=1024KB</a:t>
            </a:r>
            <a:endParaRPr lang="en-US" altLang="x-none" sz="2800" kern="1200" baseline="0">
              <a:latin typeface="华文新魏" panose="02010800040101010101" pitchFamily="2" charset="-122"/>
              <a:ea typeface="华文新魏" panose="02010800040101010101" pitchFamily="2" charset="-122"/>
              <a:sym typeface="华文新魏" panose="02010800040101010101" pitchFamily="2" charset="-122"/>
            </a:endParaRPr>
          </a:p>
          <a:p>
            <a:pPr defTabSz="914400">
              <a:lnSpc>
                <a:spcPct val="135000"/>
              </a:lnSpc>
              <a:buSzPct val="100000"/>
            </a:pPr>
            <a:r>
              <a:rPr lang="en-US" altLang="x-none" sz="2800" kern="1200" baseline="22000">
                <a:latin typeface="华文新魏" panose="02010800040101010101" pitchFamily="2" charset="-122"/>
                <a:ea typeface="华文新魏" panose="02010800040101010101" pitchFamily="2" charset="-122"/>
                <a:sym typeface="华文新魏" panose="02010800040101010101" pitchFamily="2" charset="-122"/>
              </a:rPr>
              <a:t>1GB=1024*</a:t>
            </a:r>
            <a:r>
              <a:rPr lang="en-US" altLang="x-none" sz="2800" kern="1200" baseline="22000" dirty="0" err="1">
                <a:latin typeface="华文新魏" panose="02010800040101010101" pitchFamily="2" charset="-122"/>
                <a:ea typeface="华文新魏" panose="02010800040101010101" pitchFamily="2" charset="-122"/>
                <a:sym typeface="华文新魏" panose="02010800040101010101" pitchFamily="2" charset="-122"/>
              </a:rPr>
              <a:t>1024</a:t>
            </a:r>
            <a:r>
              <a:rPr lang="en-US" altLang="x-none" sz="2800" kern="1200" baseline="22000">
                <a:latin typeface="华文新魏" panose="02010800040101010101" pitchFamily="2" charset="-122"/>
                <a:ea typeface="华文新魏" panose="02010800040101010101" pitchFamily="2" charset="-122"/>
                <a:sym typeface="华文新魏" panose="02010800040101010101" pitchFamily="2" charset="-122"/>
              </a:rPr>
              <a:t>*1024B=1024MB</a:t>
            </a:r>
            <a:endParaRPr lang="zh-CN" altLang="en-US" sz="2800" kern="1200" baseline="22000" dirty="0">
              <a:latin typeface="华文新魏" panose="02010800040101010101" pitchFamily="2" charset="-122"/>
              <a:ea typeface="华文新魏" panose="02010800040101010101" pitchFamily="2" charset="-122"/>
              <a:sym typeface="华文新魏" panose="02010800040101010101" pitchFamily="2" charset="-122"/>
            </a:endParaRPr>
          </a:p>
          <a:p>
            <a:pPr defTabSz="914400">
              <a:lnSpc>
                <a:spcPct val="135000"/>
              </a:lnSpc>
              <a:buSzPct val="100000"/>
            </a:pPr>
            <a:r>
              <a:rPr lang="en-US" altLang="x-none" sz="2800" kern="1200" baseline="22000">
                <a:latin typeface="华文新魏" panose="02010800040101010101" pitchFamily="2" charset="-122"/>
                <a:ea typeface="华文新魏" panose="02010800040101010101" pitchFamily="2" charset="-122"/>
                <a:sym typeface="华文新魏" panose="02010800040101010101" pitchFamily="2" charset="-122"/>
              </a:rPr>
              <a:t>1TB=1024*</a:t>
            </a:r>
            <a:r>
              <a:rPr lang="en-US" altLang="x-none" sz="2800" kern="1200" baseline="22000" dirty="0" err="1">
                <a:latin typeface="华文新魏" panose="02010800040101010101" pitchFamily="2" charset="-122"/>
                <a:ea typeface="华文新魏" panose="02010800040101010101" pitchFamily="2" charset="-122"/>
                <a:sym typeface="华文新魏" panose="02010800040101010101" pitchFamily="2" charset="-122"/>
              </a:rPr>
              <a:t>1024</a:t>
            </a:r>
            <a:r>
              <a:rPr lang="en-US" altLang="x-none" sz="2800" kern="1200" baseline="22000">
                <a:latin typeface="华文新魏" panose="02010800040101010101" pitchFamily="2" charset="-122"/>
                <a:ea typeface="华文新魏" panose="02010800040101010101" pitchFamily="2" charset="-122"/>
                <a:sym typeface="华文新魏" panose="02010800040101010101" pitchFamily="2" charset="-122"/>
              </a:rPr>
              <a:t>*</a:t>
            </a:r>
            <a:r>
              <a:rPr lang="en-US" altLang="x-none" sz="2800" kern="1200" baseline="22000" dirty="0" err="1">
                <a:latin typeface="华文新魏" panose="02010800040101010101" pitchFamily="2" charset="-122"/>
                <a:ea typeface="华文新魏" panose="02010800040101010101" pitchFamily="2" charset="-122"/>
                <a:sym typeface="华文新魏" panose="02010800040101010101" pitchFamily="2" charset="-122"/>
              </a:rPr>
              <a:t>1024</a:t>
            </a:r>
            <a:r>
              <a:rPr lang="en-US" altLang="x-none" sz="2800" kern="1200" baseline="22000">
                <a:latin typeface="华文新魏" panose="02010800040101010101" pitchFamily="2" charset="-122"/>
                <a:ea typeface="华文新魏" panose="02010800040101010101" pitchFamily="2" charset="-122"/>
                <a:sym typeface="华文新魏" panose="02010800040101010101" pitchFamily="2" charset="-122"/>
              </a:rPr>
              <a:t>*1024B=1024GB</a:t>
            </a:r>
            <a:endParaRPr lang="zh-CN" altLang="en-US" sz="2800" kern="1200" baseline="22000" dirty="0">
              <a:latin typeface="华文新魏" panose="02010800040101010101" pitchFamily="2" charset="-122"/>
              <a:ea typeface="华文新魏" panose="02010800040101010101" pitchFamily="2" charset="-122"/>
              <a:sym typeface="华文新魏" panose="02010800040101010101" pitchFamily="2" charset="-122"/>
            </a:endParaRPr>
          </a:p>
        </p:txBody>
      </p:sp>
      <p:sp>
        <p:nvSpPr>
          <p:cNvPr id="73731" name="灯片编号占位符 5"/>
          <p:cNvSpPr>
            <a:spLocks noGrp="1"/>
          </p:cNvSpPr>
          <p:nvPr>
            <p:ph/>
          </p:nvPr>
        </p:nvSpPr>
        <p:spPr>
          <a:xfrm>
            <a:off x="2166938" y="6286500"/>
            <a:ext cx="2133600" cy="365125"/>
          </a:xfrm>
          <a:prstGeom prst="rect">
            <a:avLst/>
          </a:prstGeom>
          <a:noFill/>
          <a:ln>
            <a:noFill/>
          </a:ln>
        </p:spPr>
        <p:txBody>
          <a:bodyPr/>
          <a:p>
            <a:fld id="{9A0DB2DC-4C9A-4742-B13C-FB6460FD3503}" type="slidenum">
              <a:rPr lang="zh-CN" altLang="en-US" dirty="0"/>
            </a:fld>
            <a:endParaRPr lang="zh-CN" altLang="en-US"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3730">
                                            <p:txEl>
                                              <p:charRg st="0" end="47"/>
                                            </p:txEl>
                                          </p:spTgt>
                                        </p:tgtEl>
                                        <p:attrNameLst>
                                          <p:attrName>style.visibility</p:attrName>
                                        </p:attrNameLst>
                                      </p:cBhvr>
                                      <p:to>
                                        <p:strVal val="visible"/>
                                      </p:to>
                                    </p:set>
                                    <p:animEffect filter="slide(fromBottom)">
                                      <p:cBhvr>
                                        <p:cTn id="7" dur="1000"/>
                                        <p:tgtEl>
                                          <p:spTgt spid="73730">
                                            <p:txEl>
                                              <p:charRg st="0" end="4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73730">
                                            <p:txEl>
                                              <p:charRg st="47" end="63"/>
                                            </p:txEl>
                                          </p:spTgt>
                                        </p:tgtEl>
                                        <p:attrNameLst>
                                          <p:attrName>style.visibility</p:attrName>
                                        </p:attrNameLst>
                                      </p:cBhvr>
                                      <p:to>
                                        <p:strVal val="visible"/>
                                      </p:to>
                                    </p:set>
                                    <p:anim calcmode="lin" valueType="num">
                                      <p:cBhvr>
                                        <p:cTn id="12" dur="500" fill="hold"/>
                                        <p:tgtEl>
                                          <p:spTgt spid="73730">
                                            <p:txEl>
                                              <p:charRg st="47" end="63"/>
                                            </p:txEl>
                                          </p:spTgt>
                                        </p:tgtEl>
                                        <p:attrNameLst>
                                          <p:attrName>ppt_w</p:attrName>
                                        </p:attrNameLst>
                                      </p:cBhvr>
                                      <p:tavLst>
                                        <p:tav tm="0">
                                          <p:val>
                                            <p:fltVal val="0.000000"/>
                                          </p:val>
                                        </p:tav>
                                        <p:tav tm="100000">
                                          <p:val>
                                            <p:strVal val="#ppt_w"/>
                                          </p:val>
                                        </p:tav>
                                      </p:tavLst>
                                    </p:anim>
                                    <p:anim calcmode="lin" valueType="num">
                                      <p:cBhvr>
                                        <p:cTn id="13" dur="500" fill="hold"/>
                                        <p:tgtEl>
                                          <p:spTgt spid="73730">
                                            <p:txEl>
                                              <p:charRg st="47" end="63"/>
                                            </p:txEl>
                                          </p:spTgt>
                                        </p:tgtEl>
                                        <p:attrNameLst>
                                          <p:attrName>ppt_h</p:attrName>
                                        </p:attrNameLst>
                                      </p:cBhvr>
                                      <p:tavLst>
                                        <p:tav tm="0">
                                          <p:val>
                                            <p:fltVal val="0.00000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73730">
                                            <p:txEl>
                                              <p:charRg st="63" end="87"/>
                                            </p:txEl>
                                          </p:spTgt>
                                        </p:tgtEl>
                                        <p:attrNameLst>
                                          <p:attrName>style.visibility</p:attrName>
                                        </p:attrNameLst>
                                      </p:cBhvr>
                                      <p:to>
                                        <p:strVal val="visible"/>
                                      </p:to>
                                    </p:set>
                                    <p:animEffect filter="dissolve">
                                      <p:cBhvr>
                                        <p:cTn id="18" dur="1000"/>
                                        <p:tgtEl>
                                          <p:spTgt spid="73730">
                                            <p:txEl>
                                              <p:charRg st="63" end="87"/>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73730">
                                            <p:txEl>
                                              <p:charRg st="87" end="116"/>
                                            </p:txEl>
                                          </p:spTgt>
                                        </p:tgtEl>
                                        <p:attrNameLst>
                                          <p:attrName>style.visibility</p:attrName>
                                        </p:attrNameLst>
                                      </p:cBhvr>
                                      <p:to>
                                        <p:strVal val="visible"/>
                                      </p:to>
                                    </p:set>
                                    <p:animEffect filter="dissolve">
                                      <p:cBhvr>
                                        <p:cTn id="21" dur="1000"/>
                                        <p:tgtEl>
                                          <p:spTgt spid="73730">
                                            <p:txEl>
                                              <p:charRg st="87" end="116"/>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73730">
                                            <p:txEl>
                                              <p:charRg st="116" end="126"/>
                                            </p:txEl>
                                          </p:spTgt>
                                        </p:tgtEl>
                                        <p:attrNameLst>
                                          <p:attrName>style.visibility</p:attrName>
                                        </p:attrNameLst>
                                      </p:cBhvr>
                                      <p:to>
                                        <p:strVal val="visible"/>
                                      </p:to>
                                    </p:set>
                                    <p:animEffect filter="dissolve">
                                      <p:cBhvr>
                                        <p:cTn id="24" dur="1000"/>
                                        <p:tgtEl>
                                          <p:spTgt spid="73730">
                                            <p:txEl>
                                              <p:charRg st="116" end="126"/>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73730">
                                            <p:txEl>
                                              <p:charRg st="126" end="148"/>
                                            </p:txEl>
                                          </p:spTgt>
                                        </p:tgtEl>
                                        <p:attrNameLst>
                                          <p:attrName>style.visibility</p:attrName>
                                        </p:attrNameLst>
                                      </p:cBhvr>
                                      <p:to>
                                        <p:strVal val="visible"/>
                                      </p:to>
                                    </p:set>
                                    <p:animEffect filter="dissolve">
                                      <p:cBhvr>
                                        <p:cTn id="27" dur="1000"/>
                                        <p:tgtEl>
                                          <p:spTgt spid="73730">
                                            <p:txEl>
                                              <p:charRg st="126" end="148"/>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73730">
                                            <p:txEl>
                                              <p:charRg st="148" end="175"/>
                                            </p:txEl>
                                          </p:spTgt>
                                        </p:tgtEl>
                                        <p:attrNameLst>
                                          <p:attrName>style.visibility</p:attrName>
                                        </p:attrNameLst>
                                      </p:cBhvr>
                                      <p:to>
                                        <p:strVal val="visible"/>
                                      </p:to>
                                    </p:set>
                                    <p:animEffect filter="dissolve">
                                      <p:cBhvr>
                                        <p:cTn id="30" dur="1000"/>
                                        <p:tgtEl>
                                          <p:spTgt spid="73730">
                                            <p:txEl>
                                              <p:charRg st="148" end="175"/>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73730">
                                            <p:txEl>
                                              <p:charRg st="175" end="207"/>
                                            </p:txEl>
                                          </p:spTgt>
                                        </p:tgtEl>
                                        <p:attrNameLst>
                                          <p:attrName>style.visibility</p:attrName>
                                        </p:attrNameLst>
                                      </p:cBhvr>
                                      <p:to>
                                        <p:strVal val="visible"/>
                                      </p:to>
                                    </p:set>
                                    <p:animEffect filter="dissolve">
                                      <p:cBhvr>
                                        <p:cTn id="33" dur="1000"/>
                                        <p:tgtEl>
                                          <p:spTgt spid="73730">
                                            <p:txEl>
                                              <p:charRg st="175" end="2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标题 1"/>
          <p:cNvSpPr>
            <a:spLocks noGrp="1"/>
          </p:cNvSpPr>
          <p:nvPr>
            <p:ph type="title"/>
          </p:nvPr>
        </p:nvSpPr>
        <p:spPr>
          <a:xfrm>
            <a:off x="2166938" y="785813"/>
            <a:ext cx="8229600" cy="1143000"/>
          </a:xfrm>
        </p:spPr>
        <p:txBody>
          <a:bodyPr anchor="ctr">
            <a:normAutofit/>
          </a:bodyPr>
          <a:p>
            <a:pPr defTabSz="914400">
              <a:buSzPct val="100000"/>
            </a:pPr>
            <a:r>
              <a:rPr lang="zh-CN" altLang="en-US" sz="4800" b="1" kern="1200" baseline="0">
                <a:latin typeface="Arial" panose="020B0604020202020204" pitchFamily="34" charset="0"/>
                <a:ea typeface="宋体" panose="02010600030101010101" pitchFamily="2" charset="-122"/>
              </a:rPr>
              <a:t>我的硬盘会“缩水”？</a:t>
            </a:r>
            <a:endParaRPr lang="zh-CN" altLang="en-US" sz="4800" b="1" kern="1200" baseline="0">
              <a:latin typeface="Arial" panose="020B0604020202020204" pitchFamily="34" charset="0"/>
              <a:ea typeface="宋体" panose="02010600030101010101" pitchFamily="2" charset="-122"/>
            </a:endParaRPr>
          </a:p>
        </p:txBody>
      </p:sp>
      <p:sp>
        <p:nvSpPr>
          <p:cNvPr id="74755" name="灯片编号占位符 5"/>
          <p:cNvSpPr>
            <a:spLocks noGrp="1"/>
          </p:cNvSpPr>
          <p:nvPr>
            <p:ph/>
          </p:nvPr>
        </p:nvSpPr>
        <p:spPr>
          <a:xfrm>
            <a:off x="2166938" y="6286500"/>
            <a:ext cx="2133600" cy="365125"/>
          </a:xfrm>
          <a:prstGeom prst="rect">
            <a:avLst/>
          </a:prstGeom>
          <a:noFill/>
          <a:ln>
            <a:noFill/>
          </a:ln>
        </p:spPr>
        <p:txBody>
          <a:bodyPr/>
          <a:p>
            <a:fld id="{9A0DB2DC-4C9A-4742-B13C-FB6460FD3503}" type="slidenum">
              <a:rPr lang="zh-CN" altLang="en-US" dirty="0"/>
            </a:fld>
            <a:endParaRPr lang="zh-CN" altLang="en-US" dirty="0"/>
          </a:p>
        </p:txBody>
      </p:sp>
      <p:pic>
        <p:nvPicPr>
          <p:cNvPr id="74756" name="Picture 2" descr="E:\计算机应用基础\图片\1.gif"/>
          <p:cNvPicPr>
            <a:picLocks noChangeAspect="1"/>
          </p:cNvPicPr>
          <p:nvPr/>
        </p:nvPicPr>
        <p:blipFill>
          <a:blip r:embed="rId1"/>
          <a:stretch>
            <a:fillRect/>
          </a:stretch>
        </p:blipFill>
        <p:spPr>
          <a:xfrm>
            <a:off x="1666875" y="1785938"/>
            <a:ext cx="2000250" cy="2000250"/>
          </a:xfrm>
          <a:prstGeom prst="rect">
            <a:avLst/>
          </a:prstGeom>
          <a:noFill/>
          <a:ln w="9525">
            <a:noFill/>
          </a:ln>
        </p:spPr>
      </p:pic>
      <p:sp>
        <p:nvSpPr>
          <p:cNvPr id="74757" name="TextBox 7"/>
          <p:cNvSpPr/>
          <p:nvPr/>
        </p:nvSpPr>
        <p:spPr>
          <a:xfrm>
            <a:off x="3810000" y="1843088"/>
            <a:ext cx="6643688" cy="4523105"/>
          </a:xfrm>
          <a:prstGeom prst="rect">
            <a:avLst/>
          </a:prstGeom>
          <a:noFill/>
          <a:ln w="9525">
            <a:noFill/>
          </a:ln>
        </p:spPr>
        <p:txBody>
          <a:bodyPr>
            <a:spAutoFit/>
          </a:bodyPr>
          <a:p>
            <a:pPr>
              <a:lnSpc>
                <a:spcPct val="150000"/>
              </a:lnSpc>
            </a:pPr>
            <a:r>
              <a:rPr lang="zh-CN" altLang="en-US" sz="2400" b="1" dirty="0">
                <a:solidFill>
                  <a:srgbClr val="000000"/>
                </a:solidFill>
                <a:latin typeface="Calibri" panose="020F0502020204030204" pitchFamily="34" charset="0"/>
                <a:sym typeface="宋体" panose="02010600030101010101" pitchFamily="2" charset="-122"/>
              </a:rPr>
              <a:t>众所周知，在计算机中是采用二进制，这样造成在操作系统中对容易的计算是以每</a:t>
            </a:r>
            <a:r>
              <a:rPr lang="en-US" altLang="x-none" sz="2400" b="1">
                <a:solidFill>
                  <a:srgbClr val="000000"/>
                </a:solidFill>
                <a:latin typeface="Calibri" panose="020F0502020204030204" pitchFamily="34" charset="0"/>
                <a:cs typeface="Calibri" panose="020F0502020204030204" pitchFamily="34" charset="0"/>
                <a:sym typeface="Calibri" panose="020F0502020204030204" pitchFamily="34" charset="0"/>
              </a:rPr>
              <a:t>1024</a:t>
            </a:r>
            <a:r>
              <a:rPr lang="zh-CN" altLang="en-US" sz="2400" b="1" dirty="0">
                <a:solidFill>
                  <a:srgbClr val="000000"/>
                </a:solidFill>
                <a:latin typeface="Calibri" panose="020F0502020204030204" pitchFamily="34" charset="0"/>
                <a:sym typeface="宋体" panose="02010600030101010101" pitchFamily="2" charset="-122"/>
              </a:rPr>
              <a:t>为一进制的，每</a:t>
            </a:r>
            <a:r>
              <a:rPr lang="en-US" altLang="x-none" sz="2400" b="1">
                <a:solidFill>
                  <a:srgbClr val="000000"/>
                </a:solidFill>
                <a:latin typeface="Calibri" panose="020F0502020204030204" pitchFamily="34" charset="0"/>
                <a:cs typeface="Calibri" panose="020F0502020204030204" pitchFamily="34" charset="0"/>
                <a:sym typeface="Calibri" panose="020F0502020204030204" pitchFamily="34" charset="0"/>
              </a:rPr>
              <a:t>1024</a:t>
            </a:r>
            <a:r>
              <a:rPr lang="zh-CN" altLang="en-US" sz="2400" b="1" dirty="0">
                <a:solidFill>
                  <a:srgbClr val="000000"/>
                </a:solidFill>
                <a:latin typeface="Calibri" panose="020F0502020204030204" pitchFamily="34" charset="0"/>
                <a:sym typeface="宋体" panose="02010600030101010101" pitchFamily="2" charset="-122"/>
              </a:rPr>
              <a:t>字节为</a:t>
            </a:r>
            <a:r>
              <a:rPr lang="en-US" altLang="x-none" sz="2400" b="1">
                <a:solidFill>
                  <a:srgbClr val="000000"/>
                </a:solidFill>
                <a:latin typeface="Calibri" panose="020F0502020204030204" pitchFamily="34" charset="0"/>
                <a:cs typeface="Calibri" panose="020F0502020204030204" pitchFamily="34" charset="0"/>
                <a:sym typeface="Calibri" panose="020F0502020204030204" pitchFamily="34" charset="0"/>
              </a:rPr>
              <a:t>1KB</a:t>
            </a:r>
            <a:r>
              <a:rPr lang="zh-CN" altLang="en-US" sz="2400" b="1" dirty="0">
                <a:solidFill>
                  <a:srgbClr val="000000"/>
                </a:solidFill>
                <a:latin typeface="Calibri" panose="020F0502020204030204" pitchFamily="34" charset="0"/>
                <a:sym typeface="宋体" panose="02010600030101010101" pitchFamily="2" charset="-122"/>
              </a:rPr>
              <a:t>，每</a:t>
            </a:r>
            <a:r>
              <a:rPr lang="en-US" altLang="x-none" sz="2400" b="1">
                <a:solidFill>
                  <a:srgbClr val="000000"/>
                </a:solidFill>
                <a:latin typeface="Calibri" panose="020F0502020204030204" pitchFamily="34" charset="0"/>
                <a:cs typeface="Calibri" panose="020F0502020204030204" pitchFamily="34" charset="0"/>
                <a:sym typeface="Calibri" panose="020F0502020204030204" pitchFamily="34" charset="0"/>
              </a:rPr>
              <a:t>1024KB</a:t>
            </a:r>
            <a:r>
              <a:rPr lang="zh-CN" altLang="en-US" sz="2400" b="1" dirty="0">
                <a:solidFill>
                  <a:srgbClr val="000000"/>
                </a:solidFill>
                <a:latin typeface="Calibri" panose="020F0502020204030204" pitchFamily="34" charset="0"/>
                <a:sym typeface="宋体" panose="02010600030101010101" pitchFamily="2" charset="-122"/>
              </a:rPr>
              <a:t>为</a:t>
            </a:r>
            <a:r>
              <a:rPr lang="en-US" altLang="x-none" sz="2400" b="1">
                <a:solidFill>
                  <a:srgbClr val="000000"/>
                </a:solidFill>
                <a:latin typeface="Calibri" panose="020F0502020204030204" pitchFamily="34" charset="0"/>
                <a:cs typeface="Calibri" panose="020F0502020204030204" pitchFamily="34" charset="0"/>
                <a:sym typeface="Calibri" panose="020F0502020204030204" pitchFamily="34" charset="0"/>
              </a:rPr>
              <a:t>1MB</a:t>
            </a:r>
            <a:r>
              <a:rPr lang="zh-CN" altLang="en-US" sz="2400" b="1" dirty="0">
                <a:solidFill>
                  <a:srgbClr val="000000"/>
                </a:solidFill>
                <a:latin typeface="Calibri" panose="020F0502020204030204" pitchFamily="34" charset="0"/>
                <a:sym typeface="宋体" panose="02010600030101010101" pitchFamily="2" charset="-122"/>
              </a:rPr>
              <a:t>，每</a:t>
            </a:r>
            <a:r>
              <a:rPr lang="en-US" altLang="x-none" sz="2400" b="1">
                <a:solidFill>
                  <a:srgbClr val="000000"/>
                </a:solidFill>
                <a:latin typeface="Calibri" panose="020F0502020204030204" pitchFamily="34" charset="0"/>
                <a:cs typeface="Calibri" panose="020F0502020204030204" pitchFamily="34" charset="0"/>
                <a:sym typeface="Calibri" panose="020F0502020204030204" pitchFamily="34" charset="0"/>
              </a:rPr>
              <a:t>1024MB</a:t>
            </a:r>
            <a:r>
              <a:rPr lang="zh-CN" altLang="en-US" sz="2400" b="1" dirty="0">
                <a:solidFill>
                  <a:srgbClr val="000000"/>
                </a:solidFill>
                <a:latin typeface="Calibri" panose="020F0502020204030204" pitchFamily="34" charset="0"/>
                <a:sym typeface="宋体" panose="02010600030101010101" pitchFamily="2" charset="-122"/>
              </a:rPr>
              <a:t>为</a:t>
            </a:r>
            <a:r>
              <a:rPr lang="en-US" altLang="x-none" sz="2400" b="1">
                <a:solidFill>
                  <a:srgbClr val="000000"/>
                </a:solidFill>
                <a:latin typeface="Calibri" panose="020F0502020204030204" pitchFamily="34" charset="0"/>
                <a:cs typeface="Calibri" panose="020F0502020204030204" pitchFamily="34" charset="0"/>
                <a:sym typeface="Calibri" panose="020F0502020204030204" pitchFamily="34" charset="0"/>
              </a:rPr>
              <a:t>1GB</a:t>
            </a:r>
            <a:r>
              <a:rPr lang="zh-CN" altLang="en-US" sz="2400" b="1" dirty="0">
                <a:solidFill>
                  <a:srgbClr val="000000"/>
                </a:solidFill>
                <a:latin typeface="Calibri" panose="020F0502020204030204" pitchFamily="34" charset="0"/>
                <a:sym typeface="宋体" panose="02010600030101010101" pitchFamily="2" charset="-122"/>
              </a:rPr>
              <a:t>，每</a:t>
            </a:r>
            <a:r>
              <a:rPr lang="en-US" altLang="x-none" sz="2400" b="1">
                <a:solidFill>
                  <a:srgbClr val="000000"/>
                </a:solidFill>
                <a:latin typeface="Calibri" panose="020F0502020204030204" pitchFamily="34" charset="0"/>
                <a:cs typeface="Calibri" panose="020F0502020204030204" pitchFamily="34" charset="0"/>
                <a:sym typeface="Calibri" panose="020F0502020204030204" pitchFamily="34" charset="0"/>
              </a:rPr>
              <a:t>1024GB</a:t>
            </a:r>
            <a:r>
              <a:rPr lang="zh-CN" altLang="en-US" sz="2400" b="1" dirty="0">
                <a:solidFill>
                  <a:srgbClr val="000000"/>
                </a:solidFill>
                <a:latin typeface="Calibri" panose="020F0502020204030204" pitchFamily="34" charset="0"/>
                <a:sym typeface="宋体" panose="02010600030101010101" pitchFamily="2" charset="-122"/>
              </a:rPr>
              <a:t>为</a:t>
            </a:r>
            <a:r>
              <a:rPr lang="en-US" altLang="x-none" sz="2400" b="1">
                <a:solidFill>
                  <a:srgbClr val="000000"/>
                </a:solidFill>
                <a:latin typeface="Calibri" panose="020F0502020204030204" pitchFamily="34" charset="0"/>
                <a:cs typeface="Calibri" panose="020F0502020204030204" pitchFamily="34" charset="0"/>
                <a:sym typeface="Calibri" panose="020F0502020204030204" pitchFamily="34" charset="0"/>
              </a:rPr>
              <a:t>1TB</a:t>
            </a:r>
            <a:r>
              <a:rPr lang="zh-CN" altLang="en-US" sz="2400" b="1" dirty="0">
                <a:solidFill>
                  <a:srgbClr val="000000"/>
                </a:solidFill>
                <a:latin typeface="Calibri" panose="020F0502020204030204" pitchFamily="34" charset="0"/>
                <a:sym typeface="宋体" panose="02010600030101010101" pitchFamily="2" charset="-122"/>
              </a:rPr>
              <a:t>；</a:t>
            </a:r>
            <a:endParaRPr lang="en-US" altLang="x-none" sz="2400" b="1">
              <a:solidFill>
                <a:srgbClr val="000000"/>
              </a:solidFill>
              <a:latin typeface="Calibri" panose="020F0502020204030204" pitchFamily="34" charset="0"/>
              <a:cs typeface="Calibri" panose="020F0502020204030204" pitchFamily="34" charset="0"/>
              <a:sym typeface="Calibri" panose="020F0502020204030204" pitchFamily="34" charset="0"/>
            </a:endParaRPr>
          </a:p>
          <a:p>
            <a:pPr>
              <a:lnSpc>
                <a:spcPct val="150000"/>
              </a:lnSpc>
            </a:pPr>
            <a:r>
              <a:rPr lang="en-US" altLang="x-none" sz="2400">
                <a:solidFill>
                  <a:srgbClr val="000000"/>
                </a:solidFill>
                <a:latin typeface="Calibri" panose="020F0502020204030204" pitchFamily="34" charset="0"/>
                <a:cs typeface="Calibri" panose="020F0502020204030204" pitchFamily="34" charset="0"/>
                <a:sym typeface="Calibri" panose="020F0502020204030204" pitchFamily="34" charset="0"/>
              </a:rPr>
              <a:t>         </a:t>
            </a:r>
            <a:r>
              <a:rPr lang="zh-CN" altLang="en-US" sz="2400" b="1" dirty="0">
                <a:solidFill>
                  <a:srgbClr val="FF0000"/>
                </a:solidFill>
                <a:latin typeface="Calibri" panose="020F0502020204030204" pitchFamily="34" charset="0"/>
                <a:sym typeface="宋体" panose="02010600030101010101" pitchFamily="2" charset="-122"/>
              </a:rPr>
              <a:t>而硬盘厂商在计算容量方面是以每</a:t>
            </a:r>
            <a:r>
              <a:rPr lang="en-US" altLang="x-none" sz="2400" b="1">
                <a:solidFill>
                  <a:srgbClr val="FF0000"/>
                </a:solidFill>
                <a:latin typeface="Calibri" panose="020F0502020204030204" pitchFamily="34" charset="0"/>
                <a:cs typeface="Calibri" panose="020F0502020204030204" pitchFamily="34" charset="0"/>
                <a:sym typeface="Calibri" panose="020F0502020204030204" pitchFamily="34" charset="0"/>
              </a:rPr>
              <a:t>1000</a:t>
            </a:r>
            <a:r>
              <a:rPr lang="zh-CN" altLang="en-US" sz="2400" b="1" dirty="0">
                <a:solidFill>
                  <a:srgbClr val="FF0000"/>
                </a:solidFill>
                <a:latin typeface="Calibri" panose="020F0502020204030204" pitchFamily="34" charset="0"/>
                <a:sym typeface="宋体" panose="02010600030101010101" pitchFamily="2" charset="-122"/>
              </a:rPr>
              <a:t>为一进制的，每</a:t>
            </a:r>
            <a:r>
              <a:rPr lang="en-US" altLang="x-none" sz="2400" b="1">
                <a:solidFill>
                  <a:srgbClr val="FF0000"/>
                </a:solidFill>
                <a:latin typeface="Calibri" panose="020F0502020204030204" pitchFamily="34" charset="0"/>
                <a:cs typeface="Calibri" panose="020F0502020204030204" pitchFamily="34" charset="0"/>
                <a:sym typeface="Calibri" panose="020F0502020204030204" pitchFamily="34" charset="0"/>
              </a:rPr>
              <a:t>1000</a:t>
            </a:r>
            <a:r>
              <a:rPr lang="zh-CN" altLang="en-US" sz="2400" b="1" dirty="0">
                <a:solidFill>
                  <a:srgbClr val="FF0000"/>
                </a:solidFill>
                <a:latin typeface="Calibri" panose="020F0502020204030204" pitchFamily="34" charset="0"/>
                <a:sym typeface="宋体" panose="02010600030101010101" pitchFamily="2" charset="-122"/>
              </a:rPr>
              <a:t>字节为</a:t>
            </a:r>
            <a:r>
              <a:rPr lang="en-US" altLang="x-none" sz="2400" b="1">
                <a:solidFill>
                  <a:srgbClr val="FF0000"/>
                </a:solidFill>
                <a:latin typeface="Calibri" panose="020F0502020204030204" pitchFamily="34" charset="0"/>
                <a:cs typeface="Calibri" panose="020F0502020204030204" pitchFamily="34" charset="0"/>
                <a:sym typeface="Calibri" panose="020F0502020204030204" pitchFamily="34" charset="0"/>
              </a:rPr>
              <a:t>1KB</a:t>
            </a:r>
            <a:r>
              <a:rPr lang="zh-CN" altLang="en-US" sz="2400" b="1" dirty="0">
                <a:solidFill>
                  <a:srgbClr val="FF0000"/>
                </a:solidFill>
                <a:latin typeface="Calibri" panose="020F0502020204030204" pitchFamily="34" charset="0"/>
                <a:sym typeface="宋体" panose="02010600030101010101" pitchFamily="2" charset="-122"/>
              </a:rPr>
              <a:t>，每</a:t>
            </a:r>
            <a:r>
              <a:rPr lang="en-US" altLang="x-none" sz="2400" b="1">
                <a:solidFill>
                  <a:srgbClr val="FF0000"/>
                </a:solidFill>
                <a:latin typeface="Calibri" panose="020F0502020204030204" pitchFamily="34" charset="0"/>
                <a:cs typeface="Calibri" panose="020F0502020204030204" pitchFamily="34" charset="0"/>
                <a:sym typeface="Calibri" panose="020F0502020204030204" pitchFamily="34" charset="0"/>
              </a:rPr>
              <a:t>1000KB</a:t>
            </a:r>
            <a:r>
              <a:rPr lang="zh-CN" altLang="en-US" sz="2400" b="1" dirty="0">
                <a:solidFill>
                  <a:srgbClr val="FF0000"/>
                </a:solidFill>
                <a:latin typeface="Calibri" panose="020F0502020204030204" pitchFamily="34" charset="0"/>
                <a:sym typeface="宋体" panose="02010600030101010101" pitchFamily="2" charset="-122"/>
              </a:rPr>
              <a:t>为</a:t>
            </a:r>
            <a:r>
              <a:rPr lang="en-US" altLang="x-none" sz="2400" b="1">
                <a:solidFill>
                  <a:srgbClr val="FF0000"/>
                </a:solidFill>
                <a:latin typeface="Calibri" panose="020F0502020204030204" pitchFamily="34" charset="0"/>
                <a:cs typeface="Calibri" panose="020F0502020204030204" pitchFamily="34" charset="0"/>
                <a:sym typeface="Calibri" panose="020F0502020204030204" pitchFamily="34" charset="0"/>
              </a:rPr>
              <a:t>1MB</a:t>
            </a:r>
            <a:r>
              <a:rPr lang="zh-CN" altLang="en-US" sz="2400" b="1" dirty="0">
                <a:solidFill>
                  <a:srgbClr val="FF0000"/>
                </a:solidFill>
                <a:latin typeface="Calibri" panose="020F0502020204030204" pitchFamily="34" charset="0"/>
                <a:sym typeface="宋体" panose="02010600030101010101" pitchFamily="2" charset="-122"/>
              </a:rPr>
              <a:t>，每</a:t>
            </a:r>
            <a:r>
              <a:rPr lang="en-US" altLang="x-none" sz="2400" b="1">
                <a:solidFill>
                  <a:srgbClr val="FF0000"/>
                </a:solidFill>
                <a:latin typeface="Calibri" panose="020F0502020204030204" pitchFamily="34" charset="0"/>
                <a:cs typeface="Calibri" panose="020F0502020204030204" pitchFamily="34" charset="0"/>
                <a:sym typeface="Calibri" panose="020F0502020204030204" pitchFamily="34" charset="0"/>
              </a:rPr>
              <a:t>1000MB</a:t>
            </a:r>
            <a:r>
              <a:rPr lang="zh-CN" altLang="en-US" sz="2400" b="1" dirty="0">
                <a:solidFill>
                  <a:srgbClr val="FF0000"/>
                </a:solidFill>
                <a:latin typeface="Calibri" panose="020F0502020204030204" pitchFamily="34" charset="0"/>
                <a:sym typeface="宋体" panose="02010600030101010101" pitchFamily="2" charset="-122"/>
              </a:rPr>
              <a:t>为</a:t>
            </a:r>
            <a:r>
              <a:rPr lang="en-US" altLang="x-none" sz="2400" b="1">
                <a:solidFill>
                  <a:srgbClr val="FF0000"/>
                </a:solidFill>
                <a:latin typeface="Calibri" panose="020F0502020204030204" pitchFamily="34" charset="0"/>
                <a:cs typeface="Calibri" panose="020F0502020204030204" pitchFamily="34" charset="0"/>
                <a:sym typeface="Calibri" panose="020F0502020204030204" pitchFamily="34" charset="0"/>
              </a:rPr>
              <a:t>1GB</a:t>
            </a:r>
            <a:r>
              <a:rPr lang="zh-CN" altLang="en-US" sz="2400" b="1" dirty="0">
                <a:solidFill>
                  <a:srgbClr val="FF0000"/>
                </a:solidFill>
                <a:latin typeface="Calibri" panose="020F0502020204030204" pitchFamily="34" charset="0"/>
                <a:sym typeface="宋体" panose="02010600030101010101" pitchFamily="2" charset="-122"/>
              </a:rPr>
              <a:t>，每</a:t>
            </a:r>
            <a:r>
              <a:rPr lang="en-US" altLang="x-none" sz="2400" b="1">
                <a:solidFill>
                  <a:srgbClr val="FF0000"/>
                </a:solidFill>
                <a:latin typeface="Calibri" panose="020F0502020204030204" pitchFamily="34" charset="0"/>
                <a:cs typeface="Calibri" panose="020F0502020204030204" pitchFamily="34" charset="0"/>
                <a:sym typeface="Calibri" panose="020F0502020204030204" pitchFamily="34" charset="0"/>
              </a:rPr>
              <a:t>1000GB</a:t>
            </a:r>
            <a:r>
              <a:rPr lang="zh-CN" altLang="en-US" sz="2400" b="1" dirty="0">
                <a:solidFill>
                  <a:srgbClr val="FF0000"/>
                </a:solidFill>
                <a:latin typeface="Calibri" panose="020F0502020204030204" pitchFamily="34" charset="0"/>
                <a:sym typeface="宋体" panose="02010600030101010101" pitchFamily="2" charset="-122"/>
              </a:rPr>
              <a:t>为</a:t>
            </a:r>
            <a:r>
              <a:rPr lang="en-US" altLang="x-none" sz="2400" b="1">
                <a:solidFill>
                  <a:srgbClr val="FF0000"/>
                </a:solidFill>
                <a:latin typeface="Calibri" panose="020F0502020204030204" pitchFamily="34" charset="0"/>
                <a:cs typeface="Calibri" panose="020F0502020204030204" pitchFamily="34" charset="0"/>
                <a:sym typeface="Calibri" panose="020F0502020204030204" pitchFamily="34" charset="0"/>
              </a:rPr>
              <a:t>1TB</a:t>
            </a:r>
            <a:r>
              <a:rPr lang="zh-CN" altLang="en-US" sz="2400" b="1" dirty="0">
                <a:solidFill>
                  <a:srgbClr val="FF0000"/>
                </a:solidFill>
                <a:latin typeface="Calibri" panose="020F0502020204030204" pitchFamily="34" charset="0"/>
                <a:sym typeface="宋体" panose="02010600030101010101" pitchFamily="2" charset="-122"/>
              </a:rPr>
              <a:t>，这二者进制上的差异造成了硬盘容易“缩水”。</a:t>
            </a:r>
            <a:endParaRPr lang="zh-CN" altLang="en-US" sz="2400" b="1" dirty="0">
              <a:solidFill>
                <a:srgbClr val="FF0000"/>
              </a:solidFill>
              <a:latin typeface="Calibri" panose="020F0502020204030204" pitchFamily="34" charset="0"/>
              <a:sym typeface="宋体" panose="02010600030101010101" pitchFamily="2" charset="-122"/>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754"/>
                                        </p:tgtEl>
                                        <p:attrNameLst>
                                          <p:attrName>style.visibility</p:attrName>
                                        </p:attrNameLst>
                                      </p:cBhvr>
                                      <p:to>
                                        <p:strVal val="visible"/>
                                      </p:to>
                                    </p:set>
                                    <p:animEffect filter="dissolve">
                                      <p:cBhvr>
                                        <p:cTn id="7" dur="1000"/>
                                        <p:tgtEl>
                                          <p:spTgt spid="7475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4757">
                                            <p:txEl>
                                              <p:charRg st="0" end="95"/>
                                            </p:txEl>
                                          </p:spTgt>
                                        </p:tgtEl>
                                        <p:attrNameLst>
                                          <p:attrName>style.visibility</p:attrName>
                                        </p:attrNameLst>
                                      </p:cBhvr>
                                      <p:to>
                                        <p:strVal val="visible"/>
                                      </p:to>
                                    </p:set>
                                    <p:animEffect filter="diamond(in)">
                                      <p:cBhvr>
                                        <p:cTn id="12" dur="2000"/>
                                        <p:tgtEl>
                                          <p:spTgt spid="74757">
                                            <p:txEl>
                                              <p:charRg st="0" end="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74757">
                                            <p:txEl>
                                              <p:charRg st="95" end="199"/>
                                            </p:txEl>
                                          </p:spTgt>
                                        </p:tgtEl>
                                        <p:attrNameLst>
                                          <p:attrName>style.visibility</p:attrName>
                                        </p:attrNameLst>
                                      </p:cBhvr>
                                      <p:to>
                                        <p:strVal val="visible"/>
                                      </p:to>
                                    </p:set>
                                    <p:anim calcmode="lin" valueType="num">
                                      <p:cBhvr>
                                        <p:cTn id="17" dur="1000" fill="hold"/>
                                        <p:tgtEl>
                                          <p:spTgt spid="74757">
                                            <p:txEl>
                                              <p:charRg st="95" end="199"/>
                                            </p:txEl>
                                          </p:spTgt>
                                        </p:tgtEl>
                                        <p:attrNameLst>
                                          <p:attrName>ppt_w</p:attrName>
                                        </p:attrNameLst>
                                      </p:cBhvr>
                                      <p:tavLst>
                                        <p:tav tm="0">
                                          <p:val>
                                            <p:fltVal val="0.000000"/>
                                          </p:val>
                                        </p:tav>
                                        <p:tav tm="100000">
                                          <p:val>
                                            <p:strVal val="#ppt_w"/>
                                          </p:val>
                                        </p:tav>
                                      </p:tavLst>
                                    </p:anim>
                                    <p:anim calcmode="lin" valueType="num">
                                      <p:cBhvr>
                                        <p:cTn id="18" dur="1000" fill="hold"/>
                                        <p:tgtEl>
                                          <p:spTgt spid="74757">
                                            <p:txEl>
                                              <p:charRg st="95" end="199"/>
                                            </p:txEl>
                                          </p:spTgt>
                                        </p:tgtEl>
                                        <p:attrNameLst>
                                          <p:attrName>ppt_h</p:attrName>
                                        </p:attrNameLst>
                                      </p:cBhvr>
                                      <p:tavLst>
                                        <p:tav tm="0">
                                          <p:val>
                                            <p:fltVal val="0.000000"/>
                                          </p:val>
                                        </p:tav>
                                        <p:tav tm="100000">
                                          <p:val>
                                            <p:strVal val="#ppt_h"/>
                                          </p:val>
                                        </p:tav>
                                      </p:tavLst>
                                    </p:anim>
                                    <p:animEffect filter="fade">
                                      <p:cBhvr>
                                        <p:cTn id="19" dur="1000"/>
                                        <p:tgtEl>
                                          <p:spTgt spid="74757">
                                            <p:txEl>
                                              <p:charRg st="95" end="19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bldLvl="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标题 1"/>
          <p:cNvSpPr>
            <a:spLocks noGrp="1"/>
          </p:cNvSpPr>
          <p:nvPr>
            <p:ph type="title"/>
          </p:nvPr>
        </p:nvSpPr>
        <p:spPr>
          <a:xfrm>
            <a:off x="1952308" y="609600"/>
            <a:ext cx="8229600" cy="857250"/>
          </a:xfrm>
        </p:spPr>
        <p:txBody>
          <a:bodyPr anchor="t">
            <a:normAutofit fontScale="90000"/>
          </a:bodyPr>
          <a:p>
            <a:pPr algn="l" defTabSz="914400">
              <a:buSzPct val="100000"/>
            </a:pPr>
            <a:r>
              <a:rPr lang="zh-CN" altLang="en-US" sz="3600" b="1" kern="1200" baseline="0">
                <a:latin typeface="黑体" panose="02010609060101010101" pitchFamily="49" charset="-122"/>
                <a:ea typeface="方正稚艺简体" charset="-122"/>
                <a:sym typeface="黑体" panose="02010609060101010101" pitchFamily="49" charset="-122"/>
              </a:rPr>
              <a:t>练一练：</a:t>
            </a:r>
            <a:br>
              <a:rPr lang="zh-CN" altLang="en-US" sz="3600" b="1" kern="1200" baseline="0">
                <a:latin typeface="黑体" panose="02010609060101010101" pitchFamily="49" charset="-122"/>
                <a:ea typeface="方正稚艺简体" charset="-122"/>
                <a:sym typeface="黑体" panose="02010609060101010101" pitchFamily="49" charset="-122"/>
              </a:rPr>
            </a:br>
            <a:endParaRPr lang="zh-CN" altLang="en-US" sz="3600" b="1" kern="1200" baseline="0">
              <a:latin typeface="黑体" panose="02010609060101010101" pitchFamily="49" charset="-122"/>
              <a:ea typeface="方正稚艺简体" charset="-122"/>
              <a:sym typeface="黑体" panose="02010609060101010101" pitchFamily="49" charset="-122"/>
            </a:endParaRPr>
          </a:p>
        </p:txBody>
      </p:sp>
      <p:sp>
        <p:nvSpPr>
          <p:cNvPr id="75779" name="内容占位符 2"/>
          <p:cNvSpPr>
            <a:spLocks noGrp="1"/>
          </p:cNvSpPr>
          <p:nvPr>
            <p:ph idx="1"/>
          </p:nvPr>
        </p:nvSpPr>
        <p:spPr>
          <a:xfrm>
            <a:off x="1595120" y="1538288"/>
            <a:ext cx="9001125" cy="4000500"/>
          </a:xfrm>
        </p:spPr>
        <p:txBody>
          <a:bodyPr/>
          <a:p>
            <a:pPr defTabSz="914400">
              <a:buSzPct val="100000"/>
            </a:pPr>
            <a:r>
              <a:rPr lang="zh-CN" altLang="en-US" sz="3200" kern="1200" baseline="0" dirty="0">
                <a:latin typeface="Arial" panose="020B0604020202020204" pitchFamily="34" charset="0"/>
                <a:ea typeface="宋体" panose="02010600030101010101" pitchFamily="2" charset="-122"/>
              </a:rPr>
              <a:t>以</a:t>
            </a:r>
            <a:r>
              <a:rPr lang="en-US" altLang="x-none" sz="3200" kern="1200" baseline="0">
                <a:latin typeface="Arial" panose="020B0604020202020204" pitchFamily="34" charset="0"/>
                <a:ea typeface="宋体" panose="02010600030101010101" pitchFamily="2" charset="-122"/>
              </a:rPr>
              <a:t>320GB</a:t>
            </a:r>
            <a:r>
              <a:rPr lang="zh-CN" altLang="en-US" sz="3200" kern="1200" baseline="0" dirty="0">
                <a:latin typeface="Arial" panose="020B0604020202020204" pitchFamily="34" charset="0"/>
                <a:ea typeface="宋体" panose="02010600030101010101" pitchFamily="2" charset="-122"/>
              </a:rPr>
              <a:t>的硬盘为例：</a:t>
            </a:r>
            <a:endParaRPr lang="en-US" altLang="x-none" sz="3200" kern="1200" baseline="0">
              <a:latin typeface="Arial" panose="020B0604020202020204" pitchFamily="34" charset="0"/>
              <a:ea typeface="宋体" panose="02010600030101010101" pitchFamily="2" charset="-122"/>
            </a:endParaRPr>
          </a:p>
          <a:p>
            <a:pPr defTabSz="914400">
              <a:buSzPct val="100000"/>
            </a:pPr>
            <a:r>
              <a:rPr lang="zh-CN" altLang="en-US" sz="3200" kern="1200" baseline="0" dirty="0">
                <a:latin typeface="Arial" panose="020B0604020202020204" pitchFamily="34" charset="0"/>
                <a:ea typeface="宋体" panose="02010600030101010101" pitchFamily="2" charset="-122"/>
              </a:rPr>
              <a:t>           厂商容易计算方法：</a:t>
            </a:r>
            <a:endParaRPr lang="en-US" altLang="x-none" sz="3200" kern="1200" baseline="0">
              <a:latin typeface="Arial" panose="020B0604020202020204" pitchFamily="34" charset="0"/>
              <a:ea typeface="宋体" panose="02010600030101010101" pitchFamily="2" charset="-122"/>
            </a:endParaRPr>
          </a:p>
          <a:p>
            <a:pPr defTabSz="914400">
              <a:buSzPct val="100000"/>
            </a:pPr>
            <a:r>
              <a:rPr lang="en-US" altLang="x-none" sz="3200" kern="1200" baseline="0">
                <a:latin typeface="Arial" panose="020B0604020202020204" pitchFamily="34" charset="0"/>
                <a:ea typeface="宋体" panose="02010600030101010101" pitchFamily="2" charset="-122"/>
              </a:rPr>
              <a:t>320GB=320,000MB=320,000,000KB=320,000,000,000B</a:t>
            </a:r>
            <a:endParaRPr lang="zh-CN" altLang="en-US" sz="3200" kern="1200" baseline="0" dirty="0">
              <a:latin typeface="Arial" panose="020B0604020202020204" pitchFamily="34" charset="0"/>
              <a:ea typeface="宋体" panose="02010600030101010101" pitchFamily="2" charset="-122"/>
            </a:endParaRPr>
          </a:p>
          <a:p>
            <a:pPr defTabSz="914400">
              <a:buSzPct val="100000"/>
            </a:pPr>
            <a:r>
              <a:rPr lang="zh-CN" altLang="en-US" sz="3200" kern="1200" baseline="0" dirty="0">
                <a:latin typeface="Arial" panose="020B0604020202020204" pitchFamily="34" charset="0"/>
                <a:ea typeface="宋体" panose="02010600030101010101" pitchFamily="2" charset="-122"/>
              </a:rPr>
              <a:t>          电脑的计算方法：</a:t>
            </a:r>
            <a:endParaRPr lang="en-US" altLang="x-none" sz="3200" kern="1200" baseline="0">
              <a:latin typeface="Arial" panose="020B0604020202020204" pitchFamily="34" charset="0"/>
              <a:ea typeface="宋体" panose="02010600030101010101" pitchFamily="2" charset="-122"/>
            </a:endParaRPr>
          </a:p>
          <a:p>
            <a:pPr defTabSz="914400">
              <a:buSzPct val="100000"/>
            </a:pPr>
            <a:r>
              <a:rPr lang="en-US" altLang="x-none" sz="3200" kern="1200" baseline="0">
                <a:latin typeface="Arial" panose="020B0604020202020204" pitchFamily="34" charset="0"/>
                <a:ea typeface="宋体" panose="02010600030101010101" pitchFamily="2" charset="-122"/>
              </a:rPr>
              <a:t>320,000,000,000B/1024=312,500,000KB/1024=305175.78MB/1024=298GB</a:t>
            </a:r>
            <a:endParaRPr lang="zh-CN" altLang="en-US" sz="3200" kern="1200" baseline="0" dirty="0">
              <a:latin typeface="Arial" panose="020B0604020202020204" pitchFamily="34" charset="0"/>
              <a:ea typeface="宋体" panose="02010600030101010101" pitchFamily="2" charset="-122"/>
            </a:endParaRPr>
          </a:p>
        </p:txBody>
      </p:sp>
      <p:sp>
        <p:nvSpPr>
          <p:cNvPr id="75780" name="灯片编号占位符 5"/>
          <p:cNvSpPr>
            <a:spLocks noGrp="1"/>
          </p:cNvSpPr>
          <p:nvPr>
            <p:ph/>
          </p:nvPr>
        </p:nvSpPr>
        <p:spPr>
          <a:xfrm>
            <a:off x="2166938" y="6286500"/>
            <a:ext cx="2133600" cy="365125"/>
          </a:xfrm>
          <a:prstGeom prst="rect">
            <a:avLst/>
          </a:prstGeom>
          <a:noFill/>
          <a:ln>
            <a:noFill/>
          </a:ln>
        </p:spPr>
        <p:txBody>
          <a:bodyPr/>
          <a:p>
            <a:fld id="{9A0DB2DC-4C9A-4742-B13C-FB6460FD3503}" type="slidenum">
              <a:rPr lang="zh-CN" altLang="en-US" dirty="0"/>
            </a:fld>
            <a:endParaRPr lang="zh-CN" altLang="en-US"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75779">
                                            <p:txEl>
                                              <p:charRg st="0" end="13"/>
                                            </p:txEl>
                                          </p:spTgt>
                                        </p:tgtEl>
                                        <p:attrNameLst>
                                          <p:attrName>style.visibility</p:attrName>
                                        </p:attrNameLst>
                                      </p:cBhvr>
                                      <p:to>
                                        <p:strVal val="visible"/>
                                      </p:to>
                                    </p:set>
                                    <p:anim calcmode="lin" valueType="num">
                                      <p:cBhvr>
                                        <p:cTn id="7" dur="1000" fill="hold"/>
                                        <p:tgtEl>
                                          <p:spTgt spid="75779">
                                            <p:txEl>
                                              <p:charRg st="0" end="13"/>
                                            </p:txEl>
                                          </p:spTgt>
                                        </p:tgtEl>
                                        <p:attrNameLst>
                                          <p:attrName>ppt_x</p:attrName>
                                        </p:attrNameLst>
                                      </p:cBhvr>
                                      <p:tavLst>
                                        <p:tav tm="0">
                                          <p:val>
                                            <p:strVal val="#ppt_x-.2"/>
                                          </p:val>
                                        </p:tav>
                                        <p:tav tm="100000">
                                          <p:val>
                                            <p:strVal val="#ppt_x"/>
                                          </p:val>
                                        </p:tav>
                                      </p:tavLst>
                                    </p:anim>
                                    <p:anim calcmode="lin" valueType="num">
                                      <p:cBhvr>
                                        <p:cTn id="8" dur="1000" fill="hold"/>
                                        <p:tgtEl>
                                          <p:spTgt spid="75779">
                                            <p:txEl>
                                              <p:charRg st="0" end="13"/>
                                            </p:txEl>
                                          </p:spTgt>
                                        </p:tgtEl>
                                        <p:attrNameLst>
                                          <p:attrName>ppt_y</p:attrName>
                                        </p:attrNameLst>
                                      </p:cBhvr>
                                      <p:tavLst>
                                        <p:tav tm="0">
                                          <p:val>
                                            <p:strVal val="#ppt_y"/>
                                          </p:val>
                                        </p:tav>
                                        <p:tav tm="100000">
                                          <p:val>
                                            <p:strVal val="#ppt_y"/>
                                          </p:val>
                                        </p:tav>
                                      </p:tavLst>
                                    </p:anim>
                                    <p:animEffect filter="wipe(right)" prLst="gradientSize: 0.1">
                                      <p:cBhvr>
                                        <p:cTn id="9" dur="1000"/>
                                        <p:tgtEl>
                                          <p:spTgt spid="75779">
                                            <p:txEl>
                                              <p:charRg st="0" end="13"/>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entr" presetSubtype="0" fill="hold" nodeType="clickEffect">
                                  <p:stCondLst>
                                    <p:cond delay="0"/>
                                  </p:stCondLst>
                                  <p:childTnLst>
                                    <p:set>
                                      <p:cBhvr>
                                        <p:cTn id="13" dur="1" fill="hold">
                                          <p:stCondLst>
                                            <p:cond delay="0"/>
                                          </p:stCondLst>
                                        </p:cTn>
                                        <p:tgtEl>
                                          <p:spTgt spid="75779">
                                            <p:txEl>
                                              <p:charRg st="13" end="34"/>
                                            </p:txEl>
                                          </p:spTgt>
                                        </p:tgtEl>
                                        <p:attrNameLst>
                                          <p:attrName>style.visibility</p:attrName>
                                        </p:attrNameLst>
                                      </p:cBhvr>
                                      <p:to>
                                        <p:strVal val="visible"/>
                                      </p:to>
                                    </p:set>
                                    <p:animEffect filter="fade">
                                      <p:cBhvr>
                                        <p:cTn id="14" dur="2000"/>
                                        <p:tgtEl>
                                          <p:spTgt spid="75779">
                                            <p:txEl>
                                              <p:charRg st="13" end="34"/>
                                            </p:txEl>
                                          </p:spTgt>
                                        </p:tgtEl>
                                      </p:cBhvr>
                                    </p:animEffect>
                                    <p:anim calcmode="lin" valueType="num">
                                      <p:cBhvr>
                                        <p:cTn id="15" dur="2000" fill="hold"/>
                                        <p:tgtEl>
                                          <p:spTgt spid="75779">
                                            <p:txEl>
                                              <p:charRg st="13" end="34"/>
                                            </p:txEl>
                                          </p:spTgt>
                                        </p:tgtEl>
                                        <p:attrNameLst>
                                          <p:attrName>style.rotation</p:attrName>
                                        </p:attrNameLst>
                                      </p:cBhvr>
                                      <p:tavLst>
                                        <p:tav tm="0">
                                          <p:val>
                                            <p:fltVal val="720.000000"/>
                                          </p:val>
                                        </p:tav>
                                        <p:tav tm="100000">
                                          <p:val>
                                            <p:fltVal val="0.000000"/>
                                          </p:val>
                                        </p:tav>
                                      </p:tavLst>
                                    </p:anim>
                                    <p:anim calcmode="lin" valueType="num">
                                      <p:cBhvr>
                                        <p:cTn id="16" dur="2000" fill="hold"/>
                                        <p:tgtEl>
                                          <p:spTgt spid="75779">
                                            <p:txEl>
                                              <p:charRg st="13" end="34"/>
                                            </p:txEl>
                                          </p:spTgt>
                                        </p:tgtEl>
                                        <p:attrNameLst>
                                          <p:attrName>ppt_h</p:attrName>
                                        </p:attrNameLst>
                                      </p:cBhvr>
                                      <p:tavLst>
                                        <p:tav tm="0">
                                          <p:val>
                                            <p:fltVal val="0.000000"/>
                                          </p:val>
                                        </p:tav>
                                        <p:tav tm="100000">
                                          <p:val>
                                            <p:strVal val="#ppt_h"/>
                                          </p:val>
                                        </p:tav>
                                      </p:tavLst>
                                    </p:anim>
                                    <p:anim calcmode="lin" valueType="num">
                                      <p:cBhvr>
                                        <p:cTn id="17" dur="2000" fill="hold"/>
                                        <p:tgtEl>
                                          <p:spTgt spid="75779">
                                            <p:txEl>
                                              <p:charRg st="13" end="34"/>
                                            </p:txEl>
                                          </p:spTgt>
                                        </p:tgtEl>
                                        <p:attrNameLst>
                                          <p:attrName>ppt_w</p:attrName>
                                        </p:attrNameLst>
                                      </p:cBhvr>
                                      <p:tavLst>
                                        <p:tav tm="0">
                                          <p:val>
                                            <p:fltVal val="0.000000"/>
                                          </p:val>
                                        </p:tav>
                                        <p:tav tm="100000">
                                          <p:val>
                                            <p:strVal val="#ppt_w"/>
                                          </p:val>
                                        </p:tav>
                                      </p:tavLst>
                                    </p:anim>
                                  </p:childTnLst>
                                </p:cTn>
                              </p:par>
                              <p:par>
                                <p:cTn id="18" presetID="35" presetClass="entr" presetSubtype="0" fill="hold" nodeType="withEffect">
                                  <p:stCondLst>
                                    <p:cond delay="0"/>
                                  </p:stCondLst>
                                  <p:childTnLst>
                                    <p:set>
                                      <p:cBhvr>
                                        <p:cTn id="19" dur="1" fill="hold">
                                          <p:stCondLst>
                                            <p:cond delay="0"/>
                                          </p:stCondLst>
                                        </p:cTn>
                                        <p:tgtEl>
                                          <p:spTgt spid="75779">
                                            <p:txEl>
                                              <p:charRg st="34" end="81"/>
                                            </p:txEl>
                                          </p:spTgt>
                                        </p:tgtEl>
                                        <p:attrNameLst>
                                          <p:attrName>style.visibility</p:attrName>
                                        </p:attrNameLst>
                                      </p:cBhvr>
                                      <p:to>
                                        <p:strVal val="visible"/>
                                      </p:to>
                                    </p:set>
                                    <p:animEffect filter="fade">
                                      <p:cBhvr>
                                        <p:cTn id="20" dur="2000"/>
                                        <p:tgtEl>
                                          <p:spTgt spid="75779">
                                            <p:txEl>
                                              <p:charRg st="34" end="81"/>
                                            </p:txEl>
                                          </p:spTgt>
                                        </p:tgtEl>
                                      </p:cBhvr>
                                    </p:animEffect>
                                    <p:anim calcmode="lin" valueType="num">
                                      <p:cBhvr>
                                        <p:cTn id="21" dur="2000" fill="hold"/>
                                        <p:tgtEl>
                                          <p:spTgt spid="75779">
                                            <p:txEl>
                                              <p:charRg st="34" end="81"/>
                                            </p:txEl>
                                          </p:spTgt>
                                        </p:tgtEl>
                                        <p:attrNameLst>
                                          <p:attrName>style.rotation</p:attrName>
                                        </p:attrNameLst>
                                      </p:cBhvr>
                                      <p:tavLst>
                                        <p:tav tm="0">
                                          <p:val>
                                            <p:fltVal val="720.000000"/>
                                          </p:val>
                                        </p:tav>
                                        <p:tav tm="100000">
                                          <p:val>
                                            <p:fltVal val="0.000000"/>
                                          </p:val>
                                        </p:tav>
                                      </p:tavLst>
                                    </p:anim>
                                    <p:anim calcmode="lin" valueType="num">
                                      <p:cBhvr>
                                        <p:cTn id="22" dur="2000" fill="hold"/>
                                        <p:tgtEl>
                                          <p:spTgt spid="75779">
                                            <p:txEl>
                                              <p:charRg st="34" end="81"/>
                                            </p:txEl>
                                          </p:spTgt>
                                        </p:tgtEl>
                                        <p:attrNameLst>
                                          <p:attrName>ppt_h</p:attrName>
                                        </p:attrNameLst>
                                      </p:cBhvr>
                                      <p:tavLst>
                                        <p:tav tm="0">
                                          <p:val>
                                            <p:fltVal val="0.000000"/>
                                          </p:val>
                                        </p:tav>
                                        <p:tav tm="100000">
                                          <p:val>
                                            <p:strVal val="#ppt_h"/>
                                          </p:val>
                                        </p:tav>
                                      </p:tavLst>
                                    </p:anim>
                                    <p:anim calcmode="lin" valueType="num">
                                      <p:cBhvr>
                                        <p:cTn id="23" dur="2000" fill="hold"/>
                                        <p:tgtEl>
                                          <p:spTgt spid="75779">
                                            <p:txEl>
                                              <p:charRg st="34" end="81"/>
                                            </p:txEl>
                                          </p:spTgt>
                                        </p:tgtEl>
                                        <p:attrNameLst>
                                          <p:attrName>ppt_w</p:attrName>
                                        </p:attrNameLst>
                                      </p:cBhvr>
                                      <p:tavLst>
                                        <p:tav tm="0">
                                          <p:val>
                                            <p:fltVal val="0.000000"/>
                                          </p:val>
                                        </p:tav>
                                        <p:tav tm="100000">
                                          <p:val>
                                            <p:strVal val="#ppt_w"/>
                                          </p:val>
                                        </p:tav>
                                      </p:tavLst>
                                    </p:anim>
                                  </p:childTnLst>
                                </p:cTn>
                              </p:par>
                            </p:childTnLst>
                          </p:cTn>
                        </p:par>
                      </p:childTnLst>
                    </p:cTn>
                  </p:par>
                  <p:par>
                    <p:cTn id="24" fill="hold">
                      <p:stCondLst>
                        <p:cond delay="indefinite"/>
                      </p:stCondLst>
                      <p:childTnLst>
                        <p:par>
                          <p:cTn id="25" fill="hold">
                            <p:stCondLst>
                              <p:cond delay="0"/>
                            </p:stCondLst>
                            <p:childTnLst>
                              <p:par>
                                <p:cTn id="26" presetID="56" presetClass="entr" presetSubtype="0" fill="hold" nodeType="clickEffect">
                                  <p:stCondLst>
                                    <p:cond delay="0"/>
                                  </p:stCondLst>
                                  <p:iterate type="lt">
                                    <p:tmPct val="10000"/>
                                  </p:iterate>
                                  <p:childTnLst>
                                    <p:set>
                                      <p:cBhvr>
                                        <p:cTn id="27" dur="1" fill="hold">
                                          <p:stCondLst>
                                            <p:cond delay="0"/>
                                          </p:stCondLst>
                                        </p:cTn>
                                        <p:tgtEl>
                                          <p:spTgt spid="75779">
                                            <p:txEl>
                                              <p:charRg st="81" end="100"/>
                                            </p:txEl>
                                          </p:spTgt>
                                        </p:tgtEl>
                                        <p:attrNameLst>
                                          <p:attrName>style.visibility</p:attrName>
                                        </p:attrNameLst>
                                      </p:cBhvr>
                                      <p:to>
                                        <p:strVal val="visible"/>
                                      </p:to>
                                    </p:set>
                                    <p:anim by="(-#ppt_w*2)" calcmode="lin" valueType="num">
                                      <p:cBhvr rctx="PPT">
                                        <p:cTn id="28" dur="500" autoRev="1" fill="hold">
                                          <p:stCondLst>
                                            <p:cond delay="0"/>
                                          </p:stCondLst>
                                        </p:cTn>
                                        <p:tgtEl>
                                          <p:spTgt spid="75779">
                                            <p:txEl>
                                              <p:charRg st="81" end="100"/>
                                            </p:txEl>
                                          </p:spTgt>
                                        </p:tgtEl>
                                        <p:attrNameLst>
                                          <p:attrName>ppt_w</p:attrName>
                                        </p:attrNameLst>
                                      </p:cBhvr>
                                    </p:anim>
                                    <p:anim by="(#ppt_w*0.50)" calcmode="lin" valueType="num">
                                      <p:cBhvr>
                                        <p:cTn id="29" dur="500" decel="50000" autoRev="1" fill="hold">
                                          <p:stCondLst>
                                            <p:cond delay="0"/>
                                          </p:stCondLst>
                                        </p:cTn>
                                        <p:tgtEl>
                                          <p:spTgt spid="75779">
                                            <p:txEl>
                                              <p:charRg st="81" end="100"/>
                                            </p:txEl>
                                          </p:spTgt>
                                        </p:tgtEl>
                                        <p:attrNameLst>
                                          <p:attrName>ppt_x</p:attrName>
                                        </p:attrNameLst>
                                      </p:cBhvr>
                                    </p:anim>
                                    <p:anim from="(-#ppt_h/2)" to="(#ppt_y)" calcmode="lin" valueType="num">
                                      <p:cBhvr>
                                        <p:cTn id="30" dur="1000" fill="hold">
                                          <p:stCondLst>
                                            <p:cond delay="0"/>
                                          </p:stCondLst>
                                        </p:cTn>
                                        <p:tgtEl>
                                          <p:spTgt spid="75779">
                                            <p:txEl>
                                              <p:charRg st="81" end="100"/>
                                            </p:txEl>
                                          </p:spTgt>
                                        </p:tgtEl>
                                        <p:attrNameLst>
                                          <p:attrName>ppt_y</p:attrName>
                                        </p:attrNameLst>
                                      </p:cBhvr>
                                    </p:anim>
                                    <p:animRot by="21600000">
                                      <p:cBhvr>
                                        <p:cTn id="31" dur="1000" fill="hold">
                                          <p:stCondLst>
                                            <p:cond delay="0"/>
                                          </p:stCondLst>
                                        </p:cTn>
                                        <p:tgtEl>
                                          <p:spTgt spid="75779">
                                            <p:txEl>
                                              <p:charRg st="81" end="100"/>
                                            </p:txEl>
                                          </p:spTgt>
                                        </p:tgtEl>
                                        <p:attrNameLst>
                                          <p:attrName>r</p:attrName>
                                        </p:attrNameLst>
                                      </p:cBhvr>
                                    </p:animRot>
                                  </p:childTnLst>
                                </p:cTn>
                              </p:par>
                              <p:par>
                                <p:cTn id="32" presetID="56" presetClass="entr" presetSubtype="0" fill="hold" nodeType="withEffect">
                                  <p:stCondLst>
                                    <p:cond delay="0"/>
                                  </p:stCondLst>
                                  <p:iterate type="lt">
                                    <p:tmPct val="10000"/>
                                  </p:iterate>
                                  <p:childTnLst>
                                    <p:set>
                                      <p:cBhvr>
                                        <p:cTn id="33" dur="1" fill="hold">
                                          <p:stCondLst>
                                            <p:cond delay="0"/>
                                          </p:stCondLst>
                                        </p:cTn>
                                        <p:tgtEl>
                                          <p:spTgt spid="75779">
                                            <p:txEl>
                                              <p:charRg st="100" end="164"/>
                                            </p:txEl>
                                          </p:spTgt>
                                        </p:tgtEl>
                                        <p:attrNameLst>
                                          <p:attrName>style.visibility</p:attrName>
                                        </p:attrNameLst>
                                      </p:cBhvr>
                                      <p:to>
                                        <p:strVal val="visible"/>
                                      </p:to>
                                    </p:set>
                                    <p:anim by="(-#ppt_w*2)" calcmode="lin" valueType="num">
                                      <p:cBhvr rctx="PPT">
                                        <p:cTn id="34" dur="500" autoRev="1" fill="hold">
                                          <p:stCondLst>
                                            <p:cond delay="0"/>
                                          </p:stCondLst>
                                        </p:cTn>
                                        <p:tgtEl>
                                          <p:spTgt spid="75779">
                                            <p:txEl>
                                              <p:charRg st="100" end="164"/>
                                            </p:txEl>
                                          </p:spTgt>
                                        </p:tgtEl>
                                        <p:attrNameLst>
                                          <p:attrName>ppt_w</p:attrName>
                                        </p:attrNameLst>
                                      </p:cBhvr>
                                    </p:anim>
                                    <p:anim by="(#ppt_w*0.50)" calcmode="lin" valueType="num">
                                      <p:cBhvr>
                                        <p:cTn id="35" dur="500" decel="50000" autoRev="1" fill="hold">
                                          <p:stCondLst>
                                            <p:cond delay="0"/>
                                          </p:stCondLst>
                                        </p:cTn>
                                        <p:tgtEl>
                                          <p:spTgt spid="75779">
                                            <p:txEl>
                                              <p:charRg st="100" end="164"/>
                                            </p:txEl>
                                          </p:spTgt>
                                        </p:tgtEl>
                                        <p:attrNameLst>
                                          <p:attrName>ppt_x</p:attrName>
                                        </p:attrNameLst>
                                      </p:cBhvr>
                                    </p:anim>
                                    <p:anim from="(-#ppt_h/2)" to="(#ppt_y)" calcmode="lin" valueType="num">
                                      <p:cBhvr>
                                        <p:cTn id="36" dur="1000" fill="hold">
                                          <p:stCondLst>
                                            <p:cond delay="0"/>
                                          </p:stCondLst>
                                        </p:cTn>
                                        <p:tgtEl>
                                          <p:spTgt spid="75779">
                                            <p:txEl>
                                              <p:charRg st="100" end="164"/>
                                            </p:txEl>
                                          </p:spTgt>
                                        </p:tgtEl>
                                        <p:attrNameLst>
                                          <p:attrName>ppt_y</p:attrName>
                                        </p:attrNameLst>
                                      </p:cBhvr>
                                    </p:anim>
                                    <p:animRot by="21600000">
                                      <p:cBhvr>
                                        <p:cTn id="37" dur="1000" fill="hold">
                                          <p:stCondLst>
                                            <p:cond delay="0"/>
                                          </p:stCondLst>
                                        </p:cTn>
                                        <p:tgtEl>
                                          <p:spTgt spid="75779">
                                            <p:txEl>
                                              <p:charRg st="100" end="16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标题 1"/>
          <p:cNvSpPr>
            <a:spLocks noGrp="1"/>
          </p:cNvSpPr>
          <p:nvPr>
            <p:ph type="title"/>
          </p:nvPr>
        </p:nvSpPr>
        <p:spPr>
          <a:xfrm>
            <a:off x="1759268" y="762635"/>
            <a:ext cx="8229600" cy="1143000"/>
          </a:xfrm>
        </p:spPr>
        <p:txBody>
          <a:bodyPr anchor="ctr"/>
          <a:p>
            <a:pPr algn="l" defTabSz="914400">
              <a:buSzPct val="100000"/>
            </a:pPr>
            <a:r>
              <a:rPr lang="zh-CN" altLang="en-US" sz="4400" b="1" kern="1200" baseline="0">
                <a:solidFill>
                  <a:srgbClr val="FF0000"/>
                </a:solidFill>
                <a:latin typeface="Arial" panose="020B0604020202020204" pitchFamily="34" charset="0"/>
                <a:ea typeface="宋体" panose="02010600030101010101" pitchFamily="2" charset="-122"/>
              </a:rPr>
              <a:t>简单算法：</a:t>
            </a:r>
            <a:endParaRPr lang="zh-CN" altLang="en-US" sz="4400" b="1" kern="1200" baseline="0">
              <a:solidFill>
                <a:srgbClr val="FF0000"/>
              </a:solidFill>
              <a:latin typeface="Arial" panose="020B0604020202020204" pitchFamily="34" charset="0"/>
              <a:ea typeface="宋体" panose="02010600030101010101" pitchFamily="2" charset="-122"/>
            </a:endParaRPr>
          </a:p>
        </p:txBody>
      </p:sp>
      <p:sp>
        <p:nvSpPr>
          <p:cNvPr id="76803" name="内容占位符 2"/>
          <p:cNvSpPr>
            <a:spLocks noGrp="1"/>
          </p:cNvSpPr>
          <p:nvPr>
            <p:ph idx="1"/>
          </p:nvPr>
        </p:nvSpPr>
        <p:spPr>
          <a:xfrm>
            <a:off x="1759268" y="1951673"/>
            <a:ext cx="8229600" cy="2954337"/>
          </a:xfrm>
        </p:spPr>
        <p:txBody>
          <a:bodyPr/>
          <a:p>
            <a:pPr defTabSz="914400">
              <a:buSzPct val="100000"/>
            </a:pPr>
            <a:r>
              <a:rPr lang="en-US" altLang="x-none" sz="3200" kern="1200" baseline="0">
                <a:latin typeface="Arial" panose="020B0604020202020204" pitchFamily="34" charset="0"/>
                <a:ea typeface="宋体" panose="02010600030101010101" pitchFamily="2" charset="-122"/>
              </a:rPr>
              <a:t>320,000,000,000/(1024*1024*</a:t>
            </a:r>
            <a:r>
              <a:rPr lang="en-US" altLang="x-none" sz="3200" kern="1200" baseline="0" dirty="0" err="1">
                <a:latin typeface="Arial" panose="020B0604020202020204" pitchFamily="34" charset="0"/>
                <a:ea typeface="宋体" panose="02010600030101010101" pitchFamily="2" charset="-122"/>
              </a:rPr>
              <a:t>1024</a:t>
            </a:r>
            <a:r>
              <a:rPr lang="en-US" altLang="x-none" sz="3200" kern="1200" baseline="0">
                <a:latin typeface="Arial" panose="020B0604020202020204" pitchFamily="34" charset="0"/>
                <a:ea typeface="宋体" panose="02010600030101010101" pitchFamily="2" charset="-122"/>
              </a:rPr>
              <a:t>)=298GB</a:t>
            </a:r>
            <a:endParaRPr lang="zh-CN" altLang="en-US" sz="3200" kern="1200" baseline="0" dirty="0">
              <a:latin typeface="Arial" panose="020B0604020202020204" pitchFamily="34" charset="0"/>
              <a:ea typeface="宋体" panose="02010600030101010101" pitchFamily="2" charset="-122"/>
            </a:endParaRPr>
          </a:p>
          <a:p>
            <a:pPr defTabSz="914400">
              <a:buSzPct val="100000"/>
            </a:pPr>
            <a:endParaRPr lang="zh-CN" altLang="en-US" sz="3200" kern="1200" baseline="0" dirty="0">
              <a:latin typeface="Arial" panose="020B0604020202020204" pitchFamily="34" charset="0"/>
              <a:ea typeface="宋体" panose="02010600030101010101" pitchFamily="2" charset="-122"/>
            </a:endParaRPr>
          </a:p>
          <a:p>
            <a:pPr defTabSz="914400">
              <a:buSzPct val="100000"/>
            </a:pPr>
            <a:r>
              <a:rPr lang="zh-CN" altLang="en-US" sz="3200" kern="1200" baseline="0" dirty="0">
                <a:latin typeface="Arial" panose="020B0604020202020204" pitchFamily="34" charset="0"/>
                <a:ea typeface="宋体" panose="02010600030101010101" pitchFamily="2" charset="-122"/>
              </a:rPr>
              <a:t>那么</a:t>
            </a:r>
            <a:r>
              <a:rPr lang="en-US" altLang="x-none" sz="3200" kern="1200" baseline="0">
                <a:latin typeface="Arial" panose="020B0604020202020204" pitchFamily="34" charset="0"/>
                <a:ea typeface="宋体" panose="02010600030101010101" pitchFamily="2" charset="-122"/>
              </a:rPr>
              <a:t>500GB</a:t>
            </a:r>
            <a:r>
              <a:rPr lang="zh-CN" altLang="en-US" sz="3200" kern="1200" baseline="0" dirty="0">
                <a:latin typeface="Arial" panose="020B0604020202020204" pitchFamily="34" charset="0"/>
                <a:ea typeface="宋体" panose="02010600030101010101" pitchFamily="2" charset="-122"/>
              </a:rPr>
              <a:t>的硬盘实际有多少容量呢</a:t>
            </a:r>
            <a:r>
              <a:rPr lang="en-US" altLang="x-none" sz="3200" kern="1200" baseline="0">
                <a:latin typeface="Arial" panose="020B0604020202020204" pitchFamily="34" charset="0"/>
                <a:ea typeface="宋体" panose="02010600030101010101" pitchFamily="2" charset="-122"/>
              </a:rPr>
              <a:t>?</a:t>
            </a:r>
            <a:endParaRPr lang="zh-CN" altLang="en-US" sz="3200" kern="1200" baseline="0" dirty="0">
              <a:latin typeface="Arial" panose="020B0604020202020204" pitchFamily="34" charset="0"/>
              <a:ea typeface="宋体" panose="02010600030101010101" pitchFamily="2" charset="-122"/>
            </a:endParaRPr>
          </a:p>
          <a:p>
            <a:pPr defTabSz="914400">
              <a:buSzPct val="100000"/>
            </a:pPr>
            <a:endParaRPr lang="zh-CN" altLang="en-US" sz="3200" kern="1200" baseline="0" dirty="0">
              <a:latin typeface="Arial" panose="020B0604020202020204" pitchFamily="34" charset="0"/>
              <a:ea typeface="宋体" panose="02010600030101010101" pitchFamily="2" charset="-122"/>
            </a:endParaRPr>
          </a:p>
          <a:p>
            <a:pPr defTabSz="914400">
              <a:buSzPct val="100000"/>
            </a:pPr>
            <a:r>
              <a:rPr lang="en-US" altLang="x-none" sz="3200" kern="1200" baseline="0">
                <a:latin typeface="Arial" panose="020B0604020202020204" pitchFamily="34" charset="0"/>
                <a:ea typeface="宋体" panose="02010600030101010101" pitchFamily="2" charset="-122"/>
              </a:rPr>
              <a:t>500,000,000,000/(1024*1024*</a:t>
            </a:r>
            <a:r>
              <a:rPr lang="en-US" altLang="x-none" sz="3200" kern="1200" baseline="0" dirty="0" err="1">
                <a:latin typeface="Arial" panose="020B0604020202020204" pitchFamily="34" charset="0"/>
                <a:ea typeface="宋体" panose="02010600030101010101" pitchFamily="2" charset="-122"/>
              </a:rPr>
              <a:t>1024</a:t>
            </a:r>
            <a:r>
              <a:rPr lang="en-US" altLang="x-none" sz="3200" kern="1200" baseline="0">
                <a:latin typeface="Arial" panose="020B0604020202020204" pitchFamily="34" charset="0"/>
                <a:ea typeface="宋体" panose="02010600030101010101" pitchFamily="2" charset="-122"/>
              </a:rPr>
              <a:t>)=465.66GB</a:t>
            </a:r>
            <a:endParaRPr lang="zh-CN" altLang="en-US" sz="3200" kern="1200" baseline="0" dirty="0">
              <a:latin typeface="Arial" panose="020B0604020202020204" pitchFamily="34" charset="0"/>
              <a:ea typeface="宋体" panose="02010600030101010101" pitchFamily="2" charset="-122"/>
            </a:endParaRPr>
          </a:p>
        </p:txBody>
      </p:sp>
      <p:sp>
        <p:nvSpPr>
          <p:cNvPr id="76804" name="灯片编号占位符 5"/>
          <p:cNvSpPr>
            <a:spLocks noGrp="1"/>
          </p:cNvSpPr>
          <p:nvPr>
            <p:ph/>
          </p:nvPr>
        </p:nvSpPr>
        <p:spPr>
          <a:xfrm>
            <a:off x="2166938" y="6286500"/>
            <a:ext cx="2133600" cy="365125"/>
          </a:xfrm>
          <a:prstGeom prst="rect">
            <a:avLst/>
          </a:prstGeom>
          <a:noFill/>
          <a:ln>
            <a:noFill/>
          </a:ln>
        </p:spPr>
        <p:txBody>
          <a:bodyPr/>
          <a:p>
            <a:fld id="{9A0DB2DC-4C9A-4742-B13C-FB6460FD3503}" type="slidenum">
              <a:rPr lang="zh-CN" altLang="en-US" dirty="0"/>
            </a:fld>
            <a:endParaRPr lang="zh-CN" altLang="en-US"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76802"/>
                                        </p:tgtEl>
                                        <p:attrNameLst>
                                          <p:attrName>style.visibility</p:attrName>
                                        </p:attrNameLst>
                                      </p:cBhvr>
                                      <p:to>
                                        <p:strVal val="visible"/>
                                      </p:to>
                                    </p:set>
                                    <p:anim by="(-#ppt_w*2)" calcmode="lin" valueType="num">
                                      <p:cBhvr rctx="PPT">
                                        <p:cTn id="7" dur="500" autoRev="1" fill="hold">
                                          <p:stCondLst>
                                            <p:cond delay="0"/>
                                          </p:stCondLst>
                                        </p:cTn>
                                        <p:tgtEl>
                                          <p:spTgt spid="76802"/>
                                        </p:tgtEl>
                                        <p:attrNameLst>
                                          <p:attrName>ppt_w</p:attrName>
                                        </p:attrNameLst>
                                      </p:cBhvr>
                                    </p:anim>
                                    <p:anim by="(#ppt_w*0.50)" calcmode="lin" valueType="num">
                                      <p:cBhvr>
                                        <p:cTn id="8" dur="500" decel="50000" autoRev="1" fill="hold">
                                          <p:stCondLst>
                                            <p:cond delay="0"/>
                                          </p:stCondLst>
                                        </p:cTn>
                                        <p:tgtEl>
                                          <p:spTgt spid="76802"/>
                                        </p:tgtEl>
                                        <p:attrNameLst>
                                          <p:attrName>ppt_x</p:attrName>
                                        </p:attrNameLst>
                                      </p:cBhvr>
                                    </p:anim>
                                    <p:anim from="(-#ppt_h/2)" to="(#ppt_y)" calcmode="lin" valueType="num">
                                      <p:cBhvr>
                                        <p:cTn id="9" dur="1000" fill="hold">
                                          <p:stCondLst>
                                            <p:cond delay="0"/>
                                          </p:stCondLst>
                                        </p:cTn>
                                        <p:tgtEl>
                                          <p:spTgt spid="76802"/>
                                        </p:tgtEl>
                                        <p:attrNameLst>
                                          <p:attrName>ppt_y</p:attrName>
                                        </p:attrNameLst>
                                      </p:cBhvr>
                                    </p:anim>
                                    <p:animRot by="21600000">
                                      <p:cBhvr>
                                        <p:cTn id="10" dur="1000" fill="hold">
                                          <p:stCondLst>
                                            <p:cond delay="0"/>
                                          </p:stCondLst>
                                        </p:cTn>
                                        <p:tgtEl>
                                          <p:spTgt spid="7680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76803">
                                            <p:txEl>
                                              <p:charRg st="0" end="39"/>
                                            </p:txEl>
                                          </p:spTgt>
                                        </p:tgtEl>
                                        <p:attrNameLst>
                                          <p:attrName>style.visibility</p:attrName>
                                        </p:attrNameLst>
                                      </p:cBhvr>
                                      <p:to>
                                        <p:strVal val="visible"/>
                                      </p:to>
                                    </p:set>
                                    <p:animEffect filter="diamond(in)">
                                      <p:cBhvr>
                                        <p:cTn id="15" dur="2000"/>
                                        <p:tgtEl>
                                          <p:spTgt spid="76803">
                                            <p:txEl>
                                              <p:charRg st="0" end="3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76803">
                                            <p:txEl>
                                              <p:charRg st="40" end="60"/>
                                            </p:txEl>
                                          </p:spTgt>
                                        </p:tgtEl>
                                        <p:attrNameLst>
                                          <p:attrName>style.visibility</p:attrName>
                                        </p:attrNameLst>
                                      </p:cBhvr>
                                      <p:to>
                                        <p:strVal val="visible"/>
                                      </p:to>
                                    </p:set>
                                    <p:anim calcmode="lin" valueType="num">
                                      <p:cBhvr>
                                        <p:cTn id="20" dur="1000" fill="hold"/>
                                        <p:tgtEl>
                                          <p:spTgt spid="76803">
                                            <p:txEl>
                                              <p:charRg st="40" end="60"/>
                                            </p:txEl>
                                          </p:spTgt>
                                        </p:tgtEl>
                                        <p:attrNameLst>
                                          <p:attrName>ppt_w</p:attrName>
                                        </p:attrNameLst>
                                      </p:cBhvr>
                                      <p:tavLst>
                                        <p:tav tm="0">
                                          <p:val>
                                            <p:fltVal val="0.000000"/>
                                          </p:val>
                                        </p:tav>
                                        <p:tav tm="100000">
                                          <p:val>
                                            <p:strVal val="#ppt_w"/>
                                          </p:val>
                                        </p:tav>
                                      </p:tavLst>
                                    </p:anim>
                                    <p:anim calcmode="lin" valueType="num">
                                      <p:cBhvr>
                                        <p:cTn id="21" dur="1000" fill="hold"/>
                                        <p:tgtEl>
                                          <p:spTgt spid="76803">
                                            <p:txEl>
                                              <p:charRg st="40" end="60"/>
                                            </p:txEl>
                                          </p:spTgt>
                                        </p:tgtEl>
                                        <p:attrNameLst>
                                          <p:attrName>ppt_h</p:attrName>
                                        </p:attrNameLst>
                                      </p:cBhvr>
                                      <p:tavLst>
                                        <p:tav tm="0">
                                          <p:val>
                                            <p:fltVal val="0.000000"/>
                                          </p:val>
                                        </p:tav>
                                        <p:tav tm="100000">
                                          <p:val>
                                            <p:strVal val="#ppt_h"/>
                                          </p:val>
                                        </p:tav>
                                      </p:tavLst>
                                    </p:anim>
                                    <p:animEffect filter="fade">
                                      <p:cBhvr>
                                        <p:cTn id="22" dur="1000"/>
                                        <p:tgtEl>
                                          <p:spTgt spid="76803">
                                            <p:txEl>
                                              <p:charRg st="40" end="6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76803">
                                            <p:txEl>
                                              <p:charRg st="61" end="103"/>
                                            </p:txEl>
                                          </p:spTgt>
                                        </p:tgtEl>
                                        <p:attrNameLst>
                                          <p:attrName>style.visibility</p:attrName>
                                        </p:attrNameLst>
                                      </p:cBhvr>
                                      <p:to>
                                        <p:strVal val="visible"/>
                                      </p:to>
                                    </p:set>
                                    <p:anim calcmode="lin" valueType="num">
                                      <p:cBhvr>
                                        <p:cTn id="27" dur="1000" fill="hold"/>
                                        <p:tgtEl>
                                          <p:spTgt spid="76803">
                                            <p:txEl>
                                              <p:charRg st="61" end="103"/>
                                            </p:txEl>
                                          </p:spTgt>
                                        </p:tgtEl>
                                        <p:attrNameLst>
                                          <p:attrName>ppt_w</p:attrName>
                                        </p:attrNameLst>
                                      </p:cBhvr>
                                      <p:tavLst>
                                        <p:tav tm="0">
                                          <p:val>
                                            <p:fltVal val="0.000000"/>
                                          </p:val>
                                        </p:tav>
                                        <p:tav tm="100000">
                                          <p:val>
                                            <p:strVal val="#ppt_w"/>
                                          </p:val>
                                        </p:tav>
                                      </p:tavLst>
                                    </p:anim>
                                    <p:anim calcmode="lin" valueType="num">
                                      <p:cBhvr>
                                        <p:cTn id="28" dur="1000" fill="hold"/>
                                        <p:tgtEl>
                                          <p:spTgt spid="76803">
                                            <p:txEl>
                                              <p:charRg st="61" end="103"/>
                                            </p:txEl>
                                          </p:spTgt>
                                        </p:tgtEl>
                                        <p:attrNameLst>
                                          <p:attrName>ppt_h</p:attrName>
                                        </p:attrNameLst>
                                      </p:cBhvr>
                                      <p:tavLst>
                                        <p:tav tm="0">
                                          <p:val>
                                            <p:fltVal val="0.000000"/>
                                          </p:val>
                                        </p:tav>
                                        <p:tav tm="100000">
                                          <p:val>
                                            <p:strVal val="#ppt_h"/>
                                          </p:val>
                                        </p:tav>
                                      </p:tavLst>
                                    </p:anim>
                                    <p:animEffect filter="fade">
                                      <p:cBhvr>
                                        <p:cTn id="29" dur="1000"/>
                                        <p:tgtEl>
                                          <p:spTgt spid="76803">
                                            <p:txEl>
                                              <p:charRg st="61" end="1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bldLvl="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标题 1"/>
          <p:cNvSpPr>
            <a:spLocks noGrp="1"/>
          </p:cNvSpPr>
          <p:nvPr>
            <p:ph type="title"/>
          </p:nvPr>
        </p:nvSpPr>
        <p:spPr>
          <a:xfrm>
            <a:off x="1881188" y="714375"/>
            <a:ext cx="8229600" cy="1143000"/>
          </a:xfrm>
        </p:spPr>
        <p:txBody>
          <a:bodyPr anchor="ctr">
            <a:normAutofit/>
          </a:bodyPr>
          <a:p>
            <a:pPr defTabSz="914400">
              <a:buSzPct val="100000"/>
            </a:pPr>
            <a:r>
              <a:rPr lang="zh-CN" altLang="en-US" sz="4800" b="1" kern="1200" baseline="0" dirty="0">
                <a:solidFill>
                  <a:srgbClr val="E36C09"/>
                </a:solidFill>
                <a:latin typeface="Arial" panose="020B0604020202020204" pitchFamily="34" charset="0"/>
                <a:ea typeface="宋体" panose="02010600030101010101" pitchFamily="2" charset="-122"/>
              </a:rPr>
              <a:t>主机的组成部件</a:t>
            </a:r>
            <a:r>
              <a:rPr lang="en-US" altLang="x-none" sz="4800" b="1" kern="1200" baseline="0">
                <a:solidFill>
                  <a:srgbClr val="E36C09"/>
                </a:solidFill>
                <a:latin typeface="Arial" panose="020B0604020202020204" pitchFamily="34" charset="0"/>
                <a:ea typeface="宋体" panose="02010600030101010101" pitchFamily="2" charset="-122"/>
              </a:rPr>
              <a:t>--CPU</a:t>
            </a:r>
            <a:endParaRPr lang="zh-CN" altLang="en-US" sz="4800" b="1" kern="1200" baseline="0" dirty="0">
              <a:solidFill>
                <a:srgbClr val="E36C09"/>
              </a:solidFill>
              <a:latin typeface="Arial" panose="020B0604020202020204" pitchFamily="34" charset="0"/>
              <a:ea typeface="宋体" panose="02010600030101010101" pitchFamily="2" charset="-122"/>
            </a:endParaRPr>
          </a:p>
        </p:txBody>
      </p:sp>
      <p:pic>
        <p:nvPicPr>
          <p:cNvPr id="77827" name="内容占位符 6" descr="45.jpg"/>
          <p:cNvPicPr>
            <a:picLocks noGrp="1" noChangeAspect="1"/>
          </p:cNvPicPr>
          <p:nvPr>
            <p:ph idx="1"/>
          </p:nvPr>
        </p:nvPicPr>
        <p:blipFill>
          <a:blip r:embed="rId1"/>
          <a:stretch>
            <a:fillRect/>
          </a:stretch>
        </p:blipFill>
        <p:spPr>
          <a:xfrm>
            <a:off x="2595563" y="1643063"/>
            <a:ext cx="5619750" cy="4214812"/>
          </a:xfrm>
        </p:spPr>
      </p:pic>
      <p:sp>
        <p:nvSpPr>
          <p:cNvPr id="77828" name="灯片编号占位符 5"/>
          <p:cNvSpPr>
            <a:spLocks noGrp="1"/>
          </p:cNvSpPr>
          <p:nvPr>
            <p:ph/>
          </p:nvPr>
        </p:nvSpPr>
        <p:spPr>
          <a:xfrm>
            <a:off x="2166938" y="6286500"/>
            <a:ext cx="2133600" cy="365125"/>
          </a:xfrm>
          <a:prstGeom prst="rect">
            <a:avLst/>
          </a:prstGeom>
          <a:noFill/>
          <a:ln>
            <a:noFill/>
          </a:ln>
        </p:spPr>
        <p:txBody>
          <a:bodyPr/>
          <a:p>
            <a:fld id="{9A0DB2DC-4C9A-4742-B13C-FB6460FD3503}" type="slidenum">
              <a:rPr lang="zh-CN" altLang="en-US" dirty="0"/>
            </a:fld>
            <a:endParaRPr lang="zh-CN" altLang="en-US" dirty="0"/>
          </a:p>
        </p:txBody>
      </p:sp>
    </p:spTree>
  </p:cSld>
  <p:clrMapOvr>
    <a:masterClrMapping/>
  </p:clrMapOvr>
  <p:transition>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8850" name="内容占位符 8" descr="46.jpg"/>
          <p:cNvPicPr>
            <a:picLocks noGrp="1" noChangeAspect="1"/>
          </p:cNvPicPr>
          <p:nvPr>
            <p:ph idx="1"/>
          </p:nvPr>
        </p:nvPicPr>
        <p:blipFill>
          <a:blip r:embed="rId1"/>
          <a:stretch>
            <a:fillRect/>
          </a:stretch>
        </p:blipFill>
        <p:spPr>
          <a:xfrm>
            <a:off x="6524625" y="3143250"/>
            <a:ext cx="4143375" cy="2765425"/>
          </a:xfrm>
        </p:spPr>
      </p:pic>
      <p:sp>
        <p:nvSpPr>
          <p:cNvPr id="78851" name="灯片编号占位符 5"/>
          <p:cNvSpPr>
            <a:spLocks noGrp="1"/>
          </p:cNvSpPr>
          <p:nvPr>
            <p:ph/>
          </p:nvPr>
        </p:nvSpPr>
        <p:spPr>
          <a:xfrm>
            <a:off x="2166938" y="6286500"/>
            <a:ext cx="2133600" cy="365125"/>
          </a:xfrm>
          <a:prstGeom prst="rect">
            <a:avLst/>
          </a:prstGeom>
          <a:noFill/>
          <a:ln>
            <a:noFill/>
          </a:ln>
        </p:spPr>
        <p:txBody>
          <a:bodyPr/>
          <a:p>
            <a:fld id="{9A0DB2DC-4C9A-4742-B13C-FB6460FD3503}" type="slidenum">
              <a:rPr lang="zh-CN" altLang="en-US" dirty="0"/>
            </a:fld>
            <a:endParaRPr lang="zh-CN" altLang="en-US" dirty="0"/>
          </a:p>
        </p:txBody>
      </p:sp>
      <p:sp>
        <p:nvSpPr>
          <p:cNvPr id="78852" name="TextBox 9"/>
          <p:cNvSpPr/>
          <p:nvPr/>
        </p:nvSpPr>
        <p:spPr>
          <a:xfrm>
            <a:off x="1524000" y="714375"/>
            <a:ext cx="9144000" cy="2646045"/>
          </a:xfrm>
          <a:prstGeom prst="rect">
            <a:avLst/>
          </a:prstGeom>
          <a:noFill/>
          <a:ln w="9525">
            <a:noFill/>
          </a:ln>
        </p:spPr>
        <p:txBody>
          <a:bodyPr>
            <a:spAutoFit/>
          </a:bodyPr>
          <a:p>
            <a:pPr algn="r"/>
            <a:r>
              <a:rPr lang="zh-CN" altLang="en-US" sz="3600" b="1" dirty="0">
                <a:solidFill>
                  <a:srgbClr val="E36C09"/>
                </a:solidFill>
                <a:latin typeface="Calibri" panose="020F0502020204030204" pitchFamily="34" charset="0"/>
                <a:sym typeface="宋体" panose="02010600030101010101" pitchFamily="2" charset="-122"/>
              </a:rPr>
              <a:t>计算机组成部件</a:t>
            </a:r>
            <a:r>
              <a:rPr lang="en-US" altLang="x-none" sz="3600" b="1">
                <a:solidFill>
                  <a:srgbClr val="E36C09"/>
                </a:solidFill>
                <a:latin typeface="Arial" panose="020B0604020202020204" pitchFamily="34" charset="0"/>
                <a:ea typeface="Calibri" panose="020F0502020204030204" pitchFamily="34" charset="0"/>
                <a:sym typeface="Calibri" panose="020F0502020204030204" pitchFamily="34" charset="0"/>
              </a:rPr>
              <a:t>—</a:t>
            </a:r>
            <a:r>
              <a:rPr lang="en-US" altLang="x-none" sz="3600" b="1">
                <a:solidFill>
                  <a:srgbClr val="E36C09"/>
                </a:solidFill>
                <a:latin typeface="Calibri" panose="020F0502020204030204" pitchFamily="34" charset="0"/>
                <a:cs typeface="Calibri" panose="020F0502020204030204" pitchFamily="34" charset="0"/>
                <a:sym typeface="Calibri" panose="020F0502020204030204" pitchFamily="34" charset="0"/>
              </a:rPr>
              <a:t>CPU</a:t>
            </a:r>
            <a:endParaRPr lang="zh-CN" altLang="en-US" sz="3600" b="1" dirty="0">
              <a:solidFill>
                <a:srgbClr val="E36C09"/>
              </a:solidFill>
              <a:latin typeface="Calibri" panose="020F0502020204030204" pitchFamily="34" charset="0"/>
              <a:cs typeface="Calibri" panose="020F0502020204030204" pitchFamily="34" charset="0"/>
              <a:sym typeface="Calibri" panose="020F0502020204030204" pitchFamily="34" charset="0"/>
            </a:endParaRPr>
          </a:p>
          <a:p>
            <a:endParaRPr lang="zh-CN" altLang="en-US" dirty="0">
              <a:solidFill>
                <a:srgbClr val="000000"/>
              </a:solidFill>
              <a:latin typeface="Calibri" panose="020F0502020204030204" pitchFamily="34" charset="0"/>
              <a:cs typeface="Calibri" panose="020F0502020204030204" pitchFamily="34" charset="0"/>
              <a:sym typeface="Calibri" panose="020F0502020204030204" pitchFamily="34" charset="0"/>
            </a:endParaRPr>
          </a:p>
          <a:p>
            <a:r>
              <a:rPr lang="en-US" altLang="x-none" sz="3200" b="1">
                <a:solidFill>
                  <a:srgbClr val="000000"/>
                </a:solidFill>
                <a:latin typeface="Calibri" panose="020F0502020204030204" pitchFamily="34" charset="0"/>
                <a:cs typeface="Calibri" panose="020F0502020204030204" pitchFamily="34" charset="0"/>
                <a:sym typeface="Calibri" panose="020F0502020204030204" pitchFamily="34" charset="0"/>
              </a:rPr>
              <a:t>1</a:t>
            </a:r>
            <a:r>
              <a:rPr lang="zh-CN" altLang="en-US" sz="3200" b="1" dirty="0">
                <a:solidFill>
                  <a:srgbClr val="000000"/>
                </a:solidFill>
                <a:latin typeface="Calibri" panose="020F0502020204030204" pitchFamily="34" charset="0"/>
                <a:sym typeface="宋体" panose="02010600030101010101" pitchFamily="2" charset="-122"/>
              </a:rPr>
              <a:t>、定义：</a:t>
            </a:r>
            <a:r>
              <a:rPr lang="en-US" altLang="x-none" sz="3200">
                <a:solidFill>
                  <a:srgbClr val="000000"/>
                </a:solidFill>
                <a:latin typeface="Calibri" panose="020F0502020204030204" pitchFamily="34" charset="0"/>
                <a:cs typeface="Calibri" panose="020F0502020204030204" pitchFamily="34" charset="0"/>
                <a:sym typeface="Calibri" panose="020F0502020204030204" pitchFamily="34" charset="0"/>
              </a:rPr>
              <a:t>CPU</a:t>
            </a:r>
            <a:r>
              <a:rPr lang="zh-CN" altLang="en-US" sz="3200" dirty="0">
                <a:solidFill>
                  <a:srgbClr val="000000"/>
                </a:solidFill>
                <a:latin typeface="Calibri" panose="020F0502020204030204" pitchFamily="34" charset="0"/>
                <a:sym typeface="宋体" panose="02010600030101010101" pitchFamily="2" charset="-122"/>
              </a:rPr>
              <a:t>又称中央处理器</a:t>
            </a:r>
            <a:endParaRPr lang="en-US" altLang="x-none" sz="3200">
              <a:solidFill>
                <a:srgbClr val="000000"/>
              </a:solidFill>
              <a:latin typeface="Calibri" panose="020F0502020204030204" pitchFamily="34" charset="0"/>
              <a:cs typeface="Calibri" panose="020F0502020204030204" pitchFamily="34" charset="0"/>
              <a:sym typeface="Calibri" panose="020F0502020204030204" pitchFamily="34" charset="0"/>
            </a:endParaRPr>
          </a:p>
          <a:p>
            <a:r>
              <a:rPr lang="en-US" altLang="x-none" sz="3200">
                <a:solidFill>
                  <a:srgbClr val="000000"/>
                </a:solidFill>
                <a:latin typeface="Calibri" panose="020F0502020204030204" pitchFamily="34" charset="0"/>
                <a:cs typeface="Calibri" panose="020F0502020204030204" pitchFamily="34" charset="0"/>
                <a:sym typeface="Calibri" panose="020F0502020204030204" pitchFamily="34" charset="0"/>
              </a:rPr>
              <a:t>             Center Processer Unit</a:t>
            </a:r>
            <a:endParaRPr lang="zh-CN" altLang="en-US" sz="3200" dirty="0">
              <a:solidFill>
                <a:srgbClr val="000000"/>
              </a:solidFill>
              <a:latin typeface="Calibri" panose="020F0502020204030204" pitchFamily="34" charset="0"/>
              <a:cs typeface="Calibri" panose="020F0502020204030204" pitchFamily="34" charset="0"/>
              <a:sym typeface="Calibri" panose="020F0502020204030204" pitchFamily="34" charset="0"/>
            </a:endParaRPr>
          </a:p>
          <a:p>
            <a:r>
              <a:rPr lang="en-US" altLang="x-none">
                <a:solidFill>
                  <a:srgbClr val="000000"/>
                </a:solidFill>
                <a:latin typeface="Calibri" panose="020F0502020204030204" pitchFamily="34" charset="0"/>
                <a:cs typeface="Calibri" panose="020F0502020204030204" pitchFamily="34" charset="0"/>
                <a:sym typeface="Calibri" panose="020F0502020204030204" pitchFamily="34" charset="0"/>
              </a:rPr>
              <a:t>           </a:t>
            </a:r>
            <a:r>
              <a:rPr lang="en-US" altLang="x-none" sz="2400">
                <a:solidFill>
                  <a:srgbClr val="000000"/>
                </a:solidFill>
                <a:latin typeface="Calibri" panose="020F0502020204030204" pitchFamily="34" charset="0"/>
                <a:cs typeface="Calibri" panose="020F0502020204030204" pitchFamily="34" charset="0"/>
                <a:sym typeface="Calibri" panose="020F0502020204030204" pitchFamily="34" charset="0"/>
              </a:rPr>
              <a:t>CPU</a:t>
            </a:r>
            <a:r>
              <a:rPr lang="zh-CN" altLang="en-US" sz="2400" dirty="0">
                <a:solidFill>
                  <a:srgbClr val="000000"/>
                </a:solidFill>
                <a:latin typeface="Calibri" panose="020F0502020204030204" pitchFamily="34" charset="0"/>
                <a:sym typeface="宋体" panose="02010600030101010101" pitchFamily="2" charset="-122"/>
              </a:rPr>
              <a:t>是计算机系统的核心部件，是整个系统最高的执行单位，负责指令的执行和数据的运算。</a:t>
            </a:r>
            <a:endParaRPr lang="en-US" altLang="x-none" sz="2400">
              <a:solidFill>
                <a:srgbClr val="000000"/>
              </a:solidFill>
              <a:latin typeface="Calibri" panose="020F0502020204030204" pitchFamily="34" charset="0"/>
              <a:ea typeface="Calibri" panose="020F0502020204030204" pitchFamily="34" charset="0"/>
              <a:sym typeface="Calibri" panose="020F0502020204030204" pitchFamily="34" charset="0"/>
            </a:endParaRPr>
          </a:p>
        </p:txBody>
      </p:sp>
      <p:sp>
        <p:nvSpPr>
          <p:cNvPr id="78853" name="左大括号 12"/>
          <p:cNvSpPr/>
          <p:nvPr/>
        </p:nvSpPr>
        <p:spPr>
          <a:xfrm>
            <a:off x="3024188" y="3916363"/>
            <a:ext cx="357187" cy="727075"/>
          </a:xfrm>
          <a:prstGeom prst="leftBrace">
            <a:avLst>
              <a:gd name="adj1" fmla="val 8010"/>
              <a:gd name="adj2" fmla="val 50000"/>
            </a:avLst>
          </a:prstGeom>
          <a:noFill/>
          <a:ln w="9525" cap="flat" cmpd="sng">
            <a:solidFill>
              <a:schemeClr val="accent1"/>
            </a:solidFill>
            <a:prstDash val="solid"/>
            <a:headEnd type="none" w="med" len="med"/>
            <a:tailEnd type="none" w="med" len="med"/>
          </a:ln>
        </p:spPr>
        <p:txBody>
          <a:bodyPr anchor="ctr"/>
          <a:p>
            <a:pPr algn="ctr"/>
            <a:endParaRPr lang="zh-CN" altLang="en-US" sz="2400" dirty="0">
              <a:latin typeface="华文行楷" panose="02010800040101010101" pitchFamily="2" charset="-122"/>
              <a:ea typeface="华文行楷" panose="02010800040101010101" pitchFamily="2" charset="-122"/>
              <a:sym typeface="华文行楷" panose="02010800040101010101" pitchFamily="2" charset="-122"/>
            </a:endParaRPr>
          </a:p>
        </p:txBody>
      </p:sp>
      <p:sp>
        <p:nvSpPr>
          <p:cNvPr id="78854" name="TextBox 13"/>
          <p:cNvSpPr/>
          <p:nvPr/>
        </p:nvSpPr>
        <p:spPr>
          <a:xfrm>
            <a:off x="3309938" y="3773488"/>
            <a:ext cx="5214937" cy="460375"/>
          </a:xfrm>
          <a:prstGeom prst="rect">
            <a:avLst/>
          </a:prstGeom>
          <a:noFill/>
          <a:ln w="9525">
            <a:noFill/>
          </a:ln>
        </p:spPr>
        <p:txBody>
          <a:bodyPr>
            <a:spAutoFit/>
          </a:bodyPr>
          <a:p>
            <a:r>
              <a:rPr lang="zh-CN" altLang="en-US" sz="2400" dirty="0">
                <a:solidFill>
                  <a:srgbClr val="000000"/>
                </a:solidFill>
                <a:latin typeface="华文行楷" panose="02010800040101010101" pitchFamily="2" charset="-122"/>
                <a:ea typeface="华文行楷" panose="02010800040101010101" pitchFamily="2" charset="-122"/>
                <a:sym typeface="华文行楷" panose="02010800040101010101" pitchFamily="2" charset="-122"/>
              </a:rPr>
              <a:t>运算器：完成各种算术、逻辑运算</a:t>
            </a:r>
            <a:endParaRPr lang="zh-CN" altLang="en-US" sz="2400" dirty="0">
              <a:solidFill>
                <a:srgbClr val="000000"/>
              </a:solidFill>
              <a:latin typeface="华文行楷" panose="02010800040101010101" pitchFamily="2" charset="-122"/>
              <a:ea typeface="华文行楷" panose="02010800040101010101" pitchFamily="2" charset="-122"/>
              <a:sym typeface="华文行楷" panose="02010800040101010101" pitchFamily="2" charset="-122"/>
            </a:endParaRPr>
          </a:p>
        </p:txBody>
      </p:sp>
      <p:sp>
        <p:nvSpPr>
          <p:cNvPr id="78855" name="TextBox 14"/>
          <p:cNvSpPr/>
          <p:nvPr/>
        </p:nvSpPr>
        <p:spPr>
          <a:xfrm>
            <a:off x="3309938" y="4344988"/>
            <a:ext cx="6643687" cy="460375"/>
          </a:xfrm>
          <a:prstGeom prst="rect">
            <a:avLst/>
          </a:prstGeom>
          <a:noFill/>
          <a:ln w="9525">
            <a:noFill/>
          </a:ln>
        </p:spPr>
        <p:txBody>
          <a:bodyPr>
            <a:spAutoFit/>
          </a:bodyPr>
          <a:p>
            <a:r>
              <a:rPr lang="zh-CN" altLang="en-US" sz="2400" dirty="0">
                <a:solidFill>
                  <a:srgbClr val="000000"/>
                </a:solidFill>
                <a:latin typeface="华文行楷" panose="02010800040101010101" pitchFamily="2" charset="-122"/>
                <a:ea typeface="华文行楷" panose="02010800040101010101" pitchFamily="2" charset="-122"/>
                <a:sym typeface="华文行楷" panose="02010800040101010101" pitchFamily="2" charset="-122"/>
              </a:rPr>
              <a:t>控制器：读取及分析各种指令、做出相应的控制</a:t>
            </a:r>
            <a:endParaRPr lang="zh-CN" altLang="en-US" sz="2400" dirty="0">
              <a:solidFill>
                <a:srgbClr val="000000"/>
              </a:solidFill>
              <a:latin typeface="华文行楷" panose="02010800040101010101" pitchFamily="2" charset="-122"/>
              <a:ea typeface="华文行楷" panose="02010800040101010101" pitchFamily="2" charset="-122"/>
              <a:sym typeface="华文行楷" panose="02010800040101010101" pitchFamily="2" charset="-122"/>
            </a:endParaRPr>
          </a:p>
        </p:txBody>
      </p:sp>
      <p:sp>
        <p:nvSpPr>
          <p:cNvPr id="78856" name="直接连接符 16"/>
          <p:cNvSpPr/>
          <p:nvPr/>
        </p:nvSpPr>
        <p:spPr>
          <a:xfrm>
            <a:off x="1524000" y="1357313"/>
            <a:ext cx="9144000" cy="0"/>
          </a:xfrm>
          <a:prstGeom prst="line">
            <a:avLst/>
          </a:prstGeom>
          <a:ln w="22225" cap="flat" cmpd="sng">
            <a:solidFill>
              <a:srgbClr val="7F7F7F"/>
            </a:solidFill>
            <a:prstDash val="solid"/>
            <a:headEnd type="none" w="med" len="med"/>
            <a:tailEnd type="none" w="med" len="med"/>
          </a:ln>
        </p:spPr>
      </p:sp>
      <p:sp>
        <p:nvSpPr>
          <p:cNvPr id="78857" name="TextBox 11"/>
          <p:cNvSpPr/>
          <p:nvPr/>
        </p:nvSpPr>
        <p:spPr>
          <a:xfrm>
            <a:off x="4595813" y="5500688"/>
            <a:ext cx="5786437" cy="645160"/>
          </a:xfrm>
          <a:prstGeom prst="rect">
            <a:avLst/>
          </a:prstGeom>
          <a:noFill/>
          <a:ln w="9525">
            <a:noFill/>
          </a:ln>
        </p:spPr>
        <p:txBody>
          <a:bodyPr>
            <a:spAutoFit/>
          </a:bodyPr>
          <a:p>
            <a:r>
              <a:rPr lang="zh-CN" altLang="en-US" sz="3600" b="1" dirty="0">
                <a:solidFill>
                  <a:srgbClr val="FF0000"/>
                </a:solidFill>
                <a:latin typeface="华文琥珀" panose="02010800040101010101" pitchFamily="2" charset="-122"/>
                <a:ea typeface="华文琥珀" panose="02010800040101010101" pitchFamily="2" charset="-122"/>
                <a:sym typeface="华文琥珀" panose="02010800040101010101" pitchFamily="2" charset="-122"/>
              </a:rPr>
              <a:t>控制器是计算机的指挥中心</a:t>
            </a:r>
            <a:endParaRPr lang="zh-CN" altLang="en-US" sz="3600" b="1" dirty="0">
              <a:solidFill>
                <a:srgbClr val="FF0000"/>
              </a:solidFill>
              <a:latin typeface="华文琥珀" panose="02010800040101010101" pitchFamily="2" charset="-122"/>
              <a:ea typeface="华文琥珀" panose="02010800040101010101" pitchFamily="2" charset="-122"/>
              <a:sym typeface="华文琥珀" panose="02010800040101010101" pitchFamily="2" charset="-122"/>
            </a:endParaRPr>
          </a:p>
        </p:txBody>
      </p:sp>
      <p:sp>
        <p:nvSpPr>
          <p:cNvPr id="78858" name="TextBox 15"/>
          <p:cNvSpPr/>
          <p:nvPr/>
        </p:nvSpPr>
        <p:spPr>
          <a:xfrm>
            <a:off x="2309813" y="4000500"/>
            <a:ext cx="1000125" cy="521970"/>
          </a:xfrm>
          <a:prstGeom prst="rect">
            <a:avLst/>
          </a:prstGeom>
          <a:noFill/>
          <a:ln w="9525">
            <a:noFill/>
          </a:ln>
        </p:spPr>
        <p:txBody>
          <a:bodyPr>
            <a:spAutoFit/>
          </a:bodyPr>
          <a:p>
            <a:r>
              <a:rPr lang="en-US" altLang="x-none" sz="2800" b="1">
                <a:solidFill>
                  <a:srgbClr val="000000"/>
                </a:solidFill>
                <a:latin typeface="Calibri" panose="020F0502020204030204" pitchFamily="34" charset="0"/>
                <a:cs typeface="Calibri" panose="020F0502020204030204" pitchFamily="34" charset="0"/>
                <a:sym typeface="Calibri" panose="020F0502020204030204" pitchFamily="34" charset="0"/>
              </a:rPr>
              <a:t>CPU</a:t>
            </a:r>
            <a:endParaRPr lang="zh-CN" altLang="en-US" sz="2800" b="1" dirty="0">
              <a:solidFill>
                <a:srgbClr val="000000"/>
              </a:solidFill>
              <a:latin typeface="Calibri" panose="020F0502020204030204" pitchFamily="34" charset="0"/>
              <a:sym typeface="宋体" panose="02010600030101010101" pitchFamily="2" charset="-122"/>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78858"/>
                                        </p:tgtEl>
                                        <p:attrNameLst>
                                          <p:attrName>style.visibility</p:attrName>
                                        </p:attrNameLst>
                                      </p:cBhvr>
                                      <p:to>
                                        <p:strVal val="visible"/>
                                      </p:to>
                                    </p:set>
                                    <p:anim calcmode="lin" valueType="num">
                                      <p:cBhvr>
                                        <p:cTn id="7" dur="1000" fill="hold"/>
                                        <p:tgtEl>
                                          <p:spTgt spid="78858"/>
                                        </p:tgtEl>
                                        <p:attrNameLst>
                                          <p:attrName>ppt_x</p:attrName>
                                        </p:attrNameLst>
                                      </p:cBhvr>
                                      <p:tavLst>
                                        <p:tav tm="0">
                                          <p:val>
                                            <p:strVal val="#ppt_x-.2"/>
                                          </p:val>
                                        </p:tav>
                                        <p:tav tm="100000">
                                          <p:val>
                                            <p:strVal val="#ppt_x"/>
                                          </p:val>
                                        </p:tav>
                                      </p:tavLst>
                                    </p:anim>
                                    <p:anim calcmode="lin" valueType="num">
                                      <p:cBhvr>
                                        <p:cTn id="8" dur="1000" fill="hold"/>
                                        <p:tgtEl>
                                          <p:spTgt spid="78858"/>
                                        </p:tgtEl>
                                        <p:attrNameLst>
                                          <p:attrName>ppt_y</p:attrName>
                                        </p:attrNameLst>
                                      </p:cBhvr>
                                      <p:tavLst>
                                        <p:tav tm="0">
                                          <p:val>
                                            <p:strVal val="#ppt_y"/>
                                          </p:val>
                                        </p:tav>
                                        <p:tav tm="100000">
                                          <p:val>
                                            <p:strVal val="#ppt_y"/>
                                          </p:val>
                                        </p:tav>
                                      </p:tavLst>
                                    </p:anim>
                                    <p:animEffect filter="wipe(right)" prLst="gradientSize: 0.1">
                                      <p:cBhvr>
                                        <p:cTn id="9" dur="1000"/>
                                        <p:tgtEl>
                                          <p:spTgt spid="78858"/>
                                        </p:tgtEl>
                                      </p:cBhvr>
                                    </p:animEffect>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78853"/>
                                        </p:tgtEl>
                                        <p:attrNameLst>
                                          <p:attrName>style.visibility</p:attrName>
                                        </p:attrNameLst>
                                      </p:cBhvr>
                                      <p:to>
                                        <p:strVal val="visible"/>
                                      </p:to>
                                    </p:set>
                                    <p:animEffect filter="fade">
                                      <p:cBhvr>
                                        <p:cTn id="13" dur="2000"/>
                                        <p:tgtEl>
                                          <p:spTgt spid="78853"/>
                                        </p:tgtEl>
                                      </p:cBhvr>
                                    </p:animEffect>
                                  </p:childTnLst>
                                </p:cTn>
                              </p:par>
                            </p:childTnLst>
                          </p:cTn>
                        </p:par>
                        <p:par>
                          <p:cTn id="14" fill="hold">
                            <p:stCondLst>
                              <p:cond delay="3000"/>
                            </p:stCondLst>
                            <p:childTnLst>
                              <p:par>
                                <p:cTn id="15" presetID="20" presetClass="entr" presetSubtype="0" fill="hold" grpId="0" nodeType="afterEffect">
                                  <p:stCondLst>
                                    <p:cond delay="0"/>
                                  </p:stCondLst>
                                  <p:childTnLst>
                                    <p:set>
                                      <p:cBhvr>
                                        <p:cTn id="16" dur="1" fill="hold">
                                          <p:stCondLst>
                                            <p:cond delay="0"/>
                                          </p:stCondLst>
                                        </p:cTn>
                                        <p:tgtEl>
                                          <p:spTgt spid="78854"/>
                                        </p:tgtEl>
                                        <p:attrNameLst>
                                          <p:attrName>style.visibility</p:attrName>
                                        </p:attrNameLst>
                                      </p:cBhvr>
                                      <p:to>
                                        <p:strVal val="visible"/>
                                      </p:to>
                                    </p:set>
                                    <p:animEffect filter="wedge">
                                      <p:cBhvr>
                                        <p:cTn id="17" dur="2000"/>
                                        <p:tgtEl>
                                          <p:spTgt spid="78854"/>
                                        </p:tgtEl>
                                      </p:cBhvr>
                                    </p:animEffect>
                                  </p:childTnLst>
                                </p:cTn>
                              </p:par>
                            </p:childTnLst>
                          </p:cTn>
                        </p:par>
                        <p:par>
                          <p:cTn id="18" fill="hold">
                            <p:stCondLst>
                              <p:cond delay="5000"/>
                            </p:stCondLst>
                            <p:childTnLst>
                              <p:par>
                                <p:cTn id="19" presetID="20" presetClass="entr" presetSubtype="0" fill="hold" grpId="0" nodeType="afterEffect">
                                  <p:stCondLst>
                                    <p:cond delay="0"/>
                                  </p:stCondLst>
                                  <p:childTnLst>
                                    <p:set>
                                      <p:cBhvr>
                                        <p:cTn id="20" dur="1" fill="hold">
                                          <p:stCondLst>
                                            <p:cond delay="0"/>
                                          </p:stCondLst>
                                        </p:cTn>
                                        <p:tgtEl>
                                          <p:spTgt spid="78855"/>
                                        </p:tgtEl>
                                        <p:attrNameLst>
                                          <p:attrName>style.visibility</p:attrName>
                                        </p:attrNameLst>
                                      </p:cBhvr>
                                      <p:to>
                                        <p:strVal val="visible"/>
                                      </p:to>
                                    </p:set>
                                    <p:animEffect filter="wedge">
                                      <p:cBhvr>
                                        <p:cTn id="21" dur="2000"/>
                                        <p:tgtEl>
                                          <p:spTgt spid="78855"/>
                                        </p:tgtEl>
                                      </p:cBhvr>
                                    </p:animEffect>
                                  </p:childTnLst>
                                </p:cTn>
                              </p:par>
                            </p:childTnLst>
                          </p:cTn>
                        </p:par>
                      </p:childTnLst>
                    </p:cTn>
                  </p:par>
                  <p:par>
                    <p:cTn id="22" fill="hold">
                      <p:stCondLst>
                        <p:cond delay="indefinite"/>
                      </p:stCondLst>
                      <p:childTnLst>
                        <p:par>
                          <p:cTn id="23" fill="hold">
                            <p:stCondLst>
                              <p:cond delay="0"/>
                            </p:stCondLst>
                            <p:childTnLst>
                              <p:par>
                                <p:cTn id="24" presetID="50" presetClass="entr" presetSubtype="0" decel="100000" fill="hold" grpId="0" nodeType="clickEffect">
                                  <p:stCondLst>
                                    <p:cond delay="0"/>
                                  </p:stCondLst>
                                  <p:childTnLst>
                                    <p:set>
                                      <p:cBhvr>
                                        <p:cTn id="25" dur="1" fill="hold">
                                          <p:stCondLst>
                                            <p:cond delay="0"/>
                                          </p:stCondLst>
                                        </p:cTn>
                                        <p:tgtEl>
                                          <p:spTgt spid="78857"/>
                                        </p:tgtEl>
                                        <p:attrNameLst>
                                          <p:attrName>style.visibility</p:attrName>
                                        </p:attrNameLst>
                                      </p:cBhvr>
                                      <p:to>
                                        <p:strVal val="visible"/>
                                      </p:to>
                                    </p:set>
                                    <p:anim calcmode="lin" valueType="num">
                                      <p:cBhvr>
                                        <p:cTn id="26" dur="1000" fill="hold"/>
                                        <p:tgtEl>
                                          <p:spTgt spid="78857"/>
                                        </p:tgtEl>
                                        <p:attrNameLst>
                                          <p:attrName>ppt_w</p:attrName>
                                        </p:attrNameLst>
                                      </p:cBhvr>
                                      <p:tavLst>
                                        <p:tav tm="0">
                                          <p:val>
                                            <p:strVal val="#ppt_w+.3"/>
                                          </p:val>
                                        </p:tav>
                                        <p:tav tm="100000">
                                          <p:val>
                                            <p:strVal val="#ppt_w"/>
                                          </p:val>
                                        </p:tav>
                                      </p:tavLst>
                                    </p:anim>
                                    <p:anim calcmode="lin" valueType="num">
                                      <p:cBhvr>
                                        <p:cTn id="27" dur="1000" fill="hold"/>
                                        <p:tgtEl>
                                          <p:spTgt spid="78857"/>
                                        </p:tgtEl>
                                        <p:attrNameLst>
                                          <p:attrName>ppt_h</p:attrName>
                                        </p:attrNameLst>
                                      </p:cBhvr>
                                      <p:tavLst>
                                        <p:tav tm="0">
                                          <p:val>
                                            <p:strVal val="#ppt_h"/>
                                          </p:val>
                                        </p:tav>
                                        <p:tav tm="100000">
                                          <p:val>
                                            <p:strVal val="#ppt_h"/>
                                          </p:val>
                                        </p:tav>
                                      </p:tavLst>
                                    </p:anim>
                                    <p:animEffect filter="fade">
                                      <p:cBhvr>
                                        <p:cTn id="28" dur="1000"/>
                                        <p:tgtEl>
                                          <p:spTgt spid="78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bldLvl="0" animBg="1"/>
      <p:bldP spid="78854" grpId="0" bldLvl="0"/>
      <p:bldP spid="78855" grpId="0" bldLvl="0"/>
      <p:bldP spid="78857" grpId="0" bldLvl="0"/>
      <p:bldP spid="78858" grpId="0" bldLvl="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3"/>
          <p:cNvPicPr>
            <a:picLocks noChangeAspect="1"/>
          </p:cNvPicPr>
          <p:nvPr/>
        </p:nvPicPr>
        <p:blipFill>
          <a:blip r:embed="rId1"/>
          <a:stretch>
            <a:fillRect/>
          </a:stretch>
        </p:blipFill>
        <p:spPr>
          <a:xfrm>
            <a:off x="0" y="0"/>
            <a:ext cx="12192000" cy="6858000"/>
          </a:xfrm>
          <a:prstGeom prst="rect">
            <a:avLst/>
          </a:prstGeom>
          <a:solidFill>
            <a:srgbClr val="060517"/>
          </a:solidFill>
          <a:ln w="9525">
            <a:noFill/>
          </a:ln>
        </p:spPr>
      </p:pic>
      <p:sp>
        <p:nvSpPr>
          <p:cNvPr id="5125" name="Freeform 177"/>
          <p:cNvSpPr>
            <a:spLocks noEditPoints="1"/>
          </p:cNvSpPr>
          <p:nvPr/>
        </p:nvSpPr>
        <p:spPr>
          <a:xfrm>
            <a:off x="10833100" y="5834380"/>
            <a:ext cx="1196975" cy="1023620"/>
          </a:xfrm>
          <a:custGeom>
            <a:avLst/>
            <a:gdLst/>
            <a:ahLst/>
            <a:cxnLst>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chemeClr val="bg1">
              <a:alpha val="100000"/>
            </a:schemeClr>
          </a:solidFill>
          <a:ln w="9525">
            <a:noFill/>
          </a:ln>
        </p:spPr>
        <p:txBody>
          <a:bodyPr/>
          <a:p>
            <a:endParaRPr lang="zh-CN" altLang="en-US"/>
          </a:p>
        </p:txBody>
      </p:sp>
      <p:pic>
        <p:nvPicPr>
          <p:cNvPr id="5" name="文本占位符 4" descr="QQ截图20150326092702"/>
          <p:cNvPicPr>
            <a:picLocks noChangeAspect="1"/>
          </p:cNvPicPr>
          <p:nvPr>
            <p:ph type="body" idx="1"/>
          </p:nvPr>
        </p:nvPicPr>
        <p:blipFill>
          <a:blip r:embed="rId2"/>
          <a:stretch>
            <a:fillRect/>
          </a:stretch>
        </p:blipFill>
        <p:spPr>
          <a:xfrm>
            <a:off x="250825" y="1341120"/>
            <a:ext cx="11864975" cy="417576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746"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3" name="矩形 2"/>
          <p:cNvSpPr/>
          <p:nvPr/>
        </p:nvSpPr>
        <p:spPr>
          <a:xfrm>
            <a:off x="0" y="0"/>
            <a:ext cx="12192000" cy="6858000"/>
          </a:xfrm>
          <a:prstGeom prst="rect">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748" name="文本框 4"/>
          <p:cNvSpPr txBox="1"/>
          <p:nvPr/>
        </p:nvSpPr>
        <p:spPr>
          <a:xfrm>
            <a:off x="3295650" y="2424113"/>
            <a:ext cx="5905500" cy="1016000"/>
          </a:xfrm>
          <a:prstGeom prst="rect">
            <a:avLst/>
          </a:prstGeom>
          <a:noFill/>
          <a:ln w="9525">
            <a:noFill/>
          </a:ln>
        </p:spPr>
        <p:txBody>
          <a:bodyPr>
            <a:spAutoFit/>
          </a:bodyPr>
          <a:p>
            <a:pPr algn="dist" eaLnBrk="1" hangingPunct="1"/>
            <a:r>
              <a:rPr lang="en-US" altLang="zh-CN" sz="6000" b="1" dirty="0">
                <a:solidFill>
                  <a:schemeClr val="bg1"/>
                </a:solidFill>
                <a:latin typeface="微软雅黑" panose="020B0503020204020204" pitchFamily="34" charset="-122"/>
                <a:ea typeface="微软雅黑" panose="020B0503020204020204" pitchFamily="34" charset="-122"/>
              </a:rPr>
              <a:t>Thank you</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1749" name="文本框 5"/>
          <p:cNvSpPr txBox="1"/>
          <p:nvPr/>
        </p:nvSpPr>
        <p:spPr>
          <a:xfrm>
            <a:off x="3295650" y="3421063"/>
            <a:ext cx="5514975" cy="338137"/>
          </a:xfrm>
          <a:prstGeom prst="rect">
            <a:avLst/>
          </a:prstGeom>
          <a:noFill/>
          <a:ln w="9525">
            <a:noFill/>
          </a:ln>
        </p:spPr>
        <p:txBody>
          <a:bodyPr>
            <a:spAutoFit/>
          </a:bodyPr>
          <a:p>
            <a:pPr algn="dist" eaLnBrk="1" hangingPunct="1"/>
            <a:r>
              <a:rPr lang="en-US" altLang="zh-CN" sz="1600" dirty="0">
                <a:solidFill>
                  <a:schemeClr val="bg1"/>
                </a:solidFill>
                <a:latin typeface="微软雅黑" panose="020B0503020204020204" pitchFamily="34" charset="-122"/>
                <a:ea typeface="微软雅黑" panose="020B0503020204020204" pitchFamily="34" charset="-122"/>
              </a:rPr>
              <a:t>XIAOJIE PPT MORE THAN TEMPALTE</a:t>
            </a:r>
            <a:endParaRPr lang="zh-CN" altLang="en-US" sz="1600"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2981325" y="1643063"/>
            <a:ext cx="628650" cy="6286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773988" y="4294188"/>
            <a:ext cx="628650" cy="6286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1753" name="组合 9"/>
          <p:cNvGrpSpPr/>
          <p:nvPr/>
        </p:nvGrpSpPr>
        <p:grpSpPr>
          <a:xfrm>
            <a:off x="5097463" y="1749425"/>
            <a:ext cx="1789112" cy="522288"/>
            <a:chOff x="4368800" y="1262743"/>
            <a:chExt cx="1886857" cy="522514"/>
          </a:xfrm>
        </p:grpSpPr>
        <p:cxnSp>
          <p:nvCxnSpPr>
            <p:cNvPr id="11" name="直接连接符 10"/>
            <p:cNvCxnSpPr/>
            <p:nvPr/>
          </p:nvCxnSpPr>
          <p:spPr>
            <a:xfrm>
              <a:off x="4368800" y="1262743"/>
              <a:ext cx="0" cy="5225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68800" y="1262743"/>
              <a:ext cx="18868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255657" y="1262743"/>
              <a:ext cx="0" cy="5225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1754" name="组合 13"/>
          <p:cNvGrpSpPr/>
          <p:nvPr/>
        </p:nvGrpSpPr>
        <p:grpSpPr>
          <a:xfrm rot="10800000">
            <a:off x="5100320" y="4083050"/>
            <a:ext cx="1789113" cy="522288"/>
            <a:chOff x="4368800" y="1262743"/>
            <a:chExt cx="1886857" cy="522514"/>
          </a:xfrm>
        </p:grpSpPr>
        <p:cxnSp>
          <p:nvCxnSpPr>
            <p:cNvPr id="15" name="直接连接符 14"/>
            <p:cNvCxnSpPr/>
            <p:nvPr/>
          </p:nvCxnSpPr>
          <p:spPr>
            <a:xfrm>
              <a:off x="4365452" y="1262743"/>
              <a:ext cx="0" cy="5225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372148" y="1259567"/>
              <a:ext cx="18868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255657" y="1262743"/>
              <a:ext cx="0" cy="5225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3"/>
          <p:cNvPicPr>
            <a:picLocks noChangeAspect="1"/>
          </p:cNvPicPr>
          <p:nvPr/>
        </p:nvPicPr>
        <p:blipFill>
          <a:blip r:embed="rId1"/>
          <a:stretch>
            <a:fillRect/>
          </a:stretch>
        </p:blipFill>
        <p:spPr>
          <a:xfrm>
            <a:off x="0" y="0"/>
            <a:ext cx="12192000" cy="6858000"/>
          </a:xfrm>
          <a:prstGeom prst="rect">
            <a:avLst/>
          </a:prstGeom>
          <a:solidFill>
            <a:srgbClr val="060517"/>
          </a:solidFill>
          <a:ln w="9525">
            <a:noFill/>
          </a:ln>
        </p:spPr>
      </p:pic>
      <p:sp>
        <p:nvSpPr>
          <p:cNvPr id="5125" name="Freeform 177"/>
          <p:cNvSpPr>
            <a:spLocks noEditPoints="1"/>
          </p:cNvSpPr>
          <p:nvPr/>
        </p:nvSpPr>
        <p:spPr>
          <a:xfrm>
            <a:off x="10833100" y="5834380"/>
            <a:ext cx="1196975" cy="1023620"/>
          </a:xfrm>
          <a:custGeom>
            <a:avLst/>
            <a:gdLst/>
            <a:ahLst/>
            <a:cxnLst>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chemeClr val="bg1">
              <a:alpha val="100000"/>
            </a:schemeClr>
          </a:solidFill>
          <a:ln w="9525">
            <a:noFill/>
          </a:ln>
        </p:spPr>
        <p:txBody>
          <a:bodyPr/>
          <a:p>
            <a:endParaRPr lang="zh-CN" altLang="en-US"/>
          </a:p>
        </p:txBody>
      </p:sp>
      <p:sp>
        <p:nvSpPr>
          <p:cNvPr id="7170" name="标题 7169"/>
          <p:cNvSpPr>
            <a:spLocks noGrp="1"/>
          </p:cNvSpPr>
          <p:nvPr>
            <p:ph type="title"/>
          </p:nvPr>
        </p:nvSpPr>
        <p:spPr/>
        <p:txBody>
          <a:bodyPr anchor="ctr"/>
          <a:p>
            <a:br>
              <a:rPr lang="zh-CN" altLang="en-US" sz="4000"/>
            </a:br>
            <a:br>
              <a:rPr lang="zh-CN" altLang="en-US" sz="4000"/>
            </a:br>
            <a:endParaRPr lang="zh-CN" altLang="en-US" sz="4000"/>
          </a:p>
        </p:txBody>
      </p:sp>
      <p:sp>
        <p:nvSpPr>
          <p:cNvPr id="7171" name="文本占位符 7170"/>
          <p:cNvSpPr>
            <a:spLocks noGrp="1"/>
          </p:cNvSpPr>
          <p:nvPr>
            <p:ph type="body" idx="1"/>
          </p:nvPr>
        </p:nvSpPr>
        <p:spPr/>
        <p:txBody>
          <a:bodyPr/>
          <a:p>
            <a:endParaRPr lang="zh-CN" altLang="en-US"/>
          </a:p>
          <a:p>
            <a:endParaRPr lang="zh-CN" altLang="en-US"/>
          </a:p>
          <a:p>
            <a:endParaRPr lang="zh-CN" altLang="en-US"/>
          </a:p>
          <a:p>
            <a:endParaRPr lang="zh-CN" altLang="en-US"/>
          </a:p>
        </p:txBody>
      </p:sp>
      <p:pic>
        <p:nvPicPr>
          <p:cNvPr id="7172" name="图片 7171" descr="QQ截图20150326092838"/>
          <p:cNvPicPr>
            <a:picLocks noChangeAspect="1"/>
          </p:cNvPicPr>
          <p:nvPr/>
        </p:nvPicPr>
        <p:blipFill>
          <a:blip r:embed="rId2"/>
          <a:stretch>
            <a:fillRect/>
          </a:stretch>
        </p:blipFill>
        <p:spPr>
          <a:xfrm>
            <a:off x="384810" y="185420"/>
            <a:ext cx="11124565" cy="2534285"/>
          </a:xfrm>
          <a:prstGeom prst="rect">
            <a:avLst/>
          </a:prstGeom>
          <a:noFill/>
          <a:ln w="9525">
            <a:noFill/>
          </a:ln>
        </p:spPr>
      </p:pic>
      <p:sp>
        <p:nvSpPr>
          <p:cNvPr id="7173" name="文本框 7172"/>
          <p:cNvSpPr txBox="1"/>
          <p:nvPr/>
        </p:nvSpPr>
        <p:spPr>
          <a:xfrm>
            <a:off x="304800" y="3176905"/>
            <a:ext cx="11284585" cy="706755"/>
          </a:xfrm>
          <a:prstGeom prst="rect">
            <a:avLst/>
          </a:prstGeom>
          <a:noFill/>
          <a:ln w="9525">
            <a:noFill/>
          </a:ln>
        </p:spPr>
        <p:txBody>
          <a:bodyPr wrap="square">
            <a:spAutoFit/>
          </a:bodyPr>
          <a:p>
            <a:pPr>
              <a:spcBef>
                <a:spcPct val="50000"/>
              </a:spcBef>
            </a:pPr>
            <a:r>
              <a:rPr lang="zh-CN" altLang="en-US" sz="4000" b="1">
                <a:solidFill>
                  <a:schemeClr val="bg1"/>
                </a:solidFill>
                <a:latin typeface="微软雅黑" panose="020B0503020204020204" pitchFamily="34" charset="-122"/>
                <a:ea typeface="微软雅黑" panose="020B0503020204020204" pitchFamily="34" charset="-122"/>
              </a:rPr>
              <a:t>欧洲直到</a:t>
            </a:r>
            <a:r>
              <a:rPr lang="en-US" altLang="zh-CN" sz="4000" b="1">
                <a:solidFill>
                  <a:schemeClr val="bg1"/>
                </a:solidFill>
                <a:latin typeface="微软雅黑" panose="020B0503020204020204" pitchFamily="34" charset="-122"/>
                <a:ea typeface="微软雅黑" panose="020B0503020204020204" pitchFamily="34" charset="-122"/>
              </a:rPr>
              <a:t>17</a:t>
            </a:r>
            <a:r>
              <a:rPr lang="zh-CN" altLang="en-US" sz="4000" b="1">
                <a:solidFill>
                  <a:schemeClr val="bg1"/>
                </a:solidFill>
                <a:latin typeface="微软雅黑" panose="020B0503020204020204" pitchFamily="34" charset="-122"/>
                <a:ea typeface="微软雅黑" panose="020B0503020204020204" pitchFamily="34" charset="-122"/>
              </a:rPr>
              <a:t>世纪才出现了计算尺和机械式计算机</a:t>
            </a:r>
            <a:endParaRPr lang="zh-CN" altLang="en-US" sz="3600" b="1">
              <a:solidFill>
                <a:srgbClr val="FF0066"/>
              </a:solidFill>
              <a:latin typeface="Arial" panose="020B0604020202020204" pitchFamily="34" charset="0"/>
            </a:endParaRPr>
          </a:p>
        </p:txBody>
      </p:sp>
      <p:pic>
        <p:nvPicPr>
          <p:cNvPr id="7174" name="图片 7173" descr="QQ截图20150326093426"/>
          <p:cNvPicPr>
            <a:picLocks noChangeAspect="1"/>
          </p:cNvPicPr>
          <p:nvPr/>
        </p:nvPicPr>
        <p:blipFill>
          <a:blip r:embed="rId3"/>
          <a:stretch>
            <a:fillRect/>
          </a:stretch>
        </p:blipFill>
        <p:spPr>
          <a:xfrm>
            <a:off x="3022600" y="4036695"/>
            <a:ext cx="4920615" cy="27114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linds(horizontal)">
                                      <p:cBhvr>
                                        <p:cTn id="7" dur="500"/>
                                        <p:tgtEl>
                                          <p:spTgt spid="717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173"/>
                                        </p:tgtEl>
                                        <p:attrNameLst>
                                          <p:attrName>style.visibility</p:attrName>
                                        </p:attrNameLst>
                                      </p:cBhvr>
                                      <p:to>
                                        <p:strVal val="visible"/>
                                      </p:to>
                                    </p:set>
                                    <p:anim calcmode="lin" valueType="num">
                                      <p:cBhvr additive="base">
                                        <p:cTn id="12" dur="500" fill="hold"/>
                                        <p:tgtEl>
                                          <p:spTgt spid="7173"/>
                                        </p:tgtEl>
                                        <p:attrNameLst>
                                          <p:attrName>ppt_x</p:attrName>
                                        </p:attrNameLst>
                                      </p:cBhvr>
                                      <p:tavLst>
                                        <p:tav tm="0">
                                          <p:val>
                                            <p:strVal val="#ppt_x"/>
                                          </p:val>
                                        </p:tav>
                                        <p:tav tm="100000">
                                          <p:val>
                                            <p:strVal val="#ppt_x"/>
                                          </p:val>
                                        </p:tav>
                                      </p:tavLst>
                                    </p:anim>
                                    <p:anim calcmode="lin" valueType="num">
                                      <p:cBhvr additive="base">
                                        <p:cTn id="13" dur="500" fill="hold"/>
                                        <p:tgtEl>
                                          <p:spTgt spid="717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12" presetClass="entr" presetSubtype="4" fill="hold" nodeType="afterEffect">
                                  <p:stCondLst>
                                    <p:cond delay="0"/>
                                  </p:stCondLst>
                                  <p:childTnLst>
                                    <p:set>
                                      <p:cBhvr>
                                        <p:cTn id="16" dur="1" fill="hold">
                                          <p:stCondLst>
                                            <p:cond delay="0"/>
                                          </p:stCondLst>
                                        </p:cTn>
                                        <p:tgtEl>
                                          <p:spTgt spid="7174"/>
                                        </p:tgtEl>
                                        <p:attrNameLst>
                                          <p:attrName>style.visibility</p:attrName>
                                        </p:attrNameLst>
                                      </p:cBhvr>
                                      <p:to>
                                        <p:strVal val="visible"/>
                                      </p:to>
                                    </p:set>
                                    <p:animEffect transition="in" filter="slide(fromBottom)">
                                      <p:cBhvr>
                                        <p:cTn id="17" dur="5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3"/>
          <p:cNvPicPr>
            <a:picLocks noChangeAspect="1"/>
          </p:cNvPicPr>
          <p:nvPr/>
        </p:nvPicPr>
        <p:blipFill>
          <a:blip r:embed="rId1"/>
          <a:stretch>
            <a:fillRect/>
          </a:stretch>
        </p:blipFill>
        <p:spPr>
          <a:xfrm>
            <a:off x="0" y="0"/>
            <a:ext cx="12192000" cy="6858000"/>
          </a:xfrm>
          <a:prstGeom prst="rect">
            <a:avLst/>
          </a:prstGeom>
          <a:solidFill>
            <a:srgbClr val="060517"/>
          </a:solidFill>
          <a:ln w="9525">
            <a:noFill/>
          </a:ln>
        </p:spPr>
      </p:pic>
      <p:sp>
        <p:nvSpPr>
          <p:cNvPr id="5125" name="Freeform 177"/>
          <p:cNvSpPr>
            <a:spLocks noEditPoints="1"/>
          </p:cNvSpPr>
          <p:nvPr/>
        </p:nvSpPr>
        <p:spPr>
          <a:xfrm>
            <a:off x="10833100" y="5834380"/>
            <a:ext cx="1196975" cy="1023620"/>
          </a:xfrm>
          <a:custGeom>
            <a:avLst/>
            <a:gdLst/>
            <a:ahLst/>
            <a:cxnLst>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chemeClr val="bg1">
              <a:alpha val="100000"/>
            </a:schemeClr>
          </a:solidFill>
          <a:ln w="9525">
            <a:noFill/>
          </a:ln>
        </p:spPr>
        <p:txBody>
          <a:bodyPr/>
          <a:p>
            <a:endParaRPr lang="zh-CN" altLang="en-US"/>
          </a:p>
        </p:txBody>
      </p:sp>
      <p:sp>
        <p:nvSpPr>
          <p:cNvPr id="8194" name="标题 8193"/>
          <p:cNvSpPr>
            <a:spLocks noGrp="1"/>
          </p:cNvSpPr>
          <p:nvPr>
            <p:ph type="title"/>
          </p:nvPr>
        </p:nvSpPr>
        <p:spPr/>
        <p:txBody>
          <a:bodyPr anchor="ctr"/>
          <a:p>
            <a:r>
              <a:rPr lang="zh-CN" altLang="en-US" b="1">
                <a:solidFill>
                  <a:schemeClr val="bg1"/>
                </a:solidFill>
                <a:latin typeface="微软雅黑" panose="020B0503020204020204" pitchFamily="34" charset="-122"/>
                <a:ea typeface="微软雅黑" panose="020B0503020204020204" pitchFamily="34" charset="-122"/>
              </a:rPr>
              <a:t>第一台计算机的诞生</a:t>
            </a: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8195" name="文本占位符 8194"/>
          <p:cNvSpPr>
            <a:spLocks noGrp="1"/>
          </p:cNvSpPr>
          <p:nvPr>
            <p:ph type="body" idx="1"/>
          </p:nvPr>
        </p:nvSpPr>
        <p:spPr>
          <a:xfrm>
            <a:off x="838200" y="2272030"/>
            <a:ext cx="10515600" cy="2981325"/>
          </a:xfrm>
        </p:spPr>
        <p:txBody>
          <a:bodyPr/>
          <a:p>
            <a:r>
              <a:rPr lang="zh-CN" altLang="en-US" sz="3600"/>
              <a:t>　  </a:t>
            </a:r>
            <a:r>
              <a:rPr lang="zh-CN" altLang="en-US" b="1">
                <a:solidFill>
                  <a:schemeClr val="bg1"/>
                </a:solidFill>
                <a:latin typeface="微软雅黑" panose="020B0503020204020204" pitchFamily="34" charset="-122"/>
                <a:ea typeface="微软雅黑" panose="020B0503020204020204" pitchFamily="34" charset="-122"/>
              </a:rPr>
              <a:t>第一台电子计算机是在第二次世界大战后不久制成的，那时，随着炮弹的发展，弹道计算日益复杂，原有的一些计算机已不能满足使用要求，迫切需要有一种新的快速的计算工具。这样，在一些科学家、工程师的努力下，在当时电子技术已显示出具有记数、计算、传输、存储控制等功能的基础上，电子计算机就应运而生了。</a:t>
            </a:r>
            <a:r>
              <a:rPr lang="zh-CN" altLang="en-US">
                <a:solidFill>
                  <a:schemeClr val="bg1"/>
                </a:solidFill>
                <a:latin typeface="微软雅黑" panose="020B0503020204020204" pitchFamily="34" charset="-122"/>
                <a:ea typeface="微软雅黑" panose="020B0503020204020204" pitchFamily="34" charset="-122"/>
              </a:rPr>
              <a:t> </a:t>
            </a:r>
            <a:endParaRPr lang="zh-CN" altLang="en-US">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2000" fill="hold"/>
                                        <p:tgtEl>
                                          <p:spTgt spid="8194"/>
                                        </p:tgtEl>
                                        <p:attrNameLst>
                                          <p:attrName>ppt_w</p:attrName>
                                        </p:attrNameLst>
                                      </p:cBhvr>
                                      <p:tavLst>
                                        <p:tav tm="0" fmla="#ppt_w*sin(2.5*pi*$)">
                                          <p:val>
                                            <p:fltVal val="0.000000"/>
                                          </p:val>
                                        </p:tav>
                                        <p:tav tm="100000">
                                          <p:val>
                                            <p:fltVal val="1.000000"/>
                                          </p:val>
                                        </p:tav>
                                      </p:tavLst>
                                    </p:anim>
                                    <p:anim calcmode="lin" valueType="num">
                                      <p:cBhvr>
                                        <p:cTn id="8" dur="2000" fill="hold"/>
                                        <p:tgtEl>
                                          <p:spTgt spid="819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8195">
                                            <p:txEl>
                                              <p:charRg st="0" end="146"/>
                                            </p:txEl>
                                          </p:spTgt>
                                        </p:tgtEl>
                                        <p:attrNameLst>
                                          <p:attrName>style.visibility</p:attrName>
                                        </p:attrNameLst>
                                      </p:cBhvr>
                                      <p:to>
                                        <p:strVal val="visible"/>
                                      </p:to>
                                    </p:set>
                                    <p:animEffect transition="in" filter="checkerboard(across)">
                                      <p:cBhvr>
                                        <p:cTn id="13" dur="500"/>
                                        <p:tgtEl>
                                          <p:spTgt spid="8195">
                                            <p:txEl>
                                              <p:charRg st="0" end="14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3"/>
          <p:cNvPicPr>
            <a:picLocks noChangeAspect="1"/>
          </p:cNvPicPr>
          <p:nvPr/>
        </p:nvPicPr>
        <p:blipFill>
          <a:blip r:embed="rId1"/>
          <a:stretch>
            <a:fillRect/>
          </a:stretch>
        </p:blipFill>
        <p:spPr>
          <a:xfrm>
            <a:off x="0" y="0"/>
            <a:ext cx="12192000" cy="6858000"/>
          </a:xfrm>
          <a:prstGeom prst="rect">
            <a:avLst/>
          </a:prstGeom>
          <a:solidFill>
            <a:srgbClr val="060517"/>
          </a:solidFill>
          <a:ln w="9525">
            <a:noFill/>
          </a:ln>
        </p:spPr>
      </p:pic>
      <p:sp>
        <p:nvSpPr>
          <p:cNvPr id="5125" name="Freeform 177"/>
          <p:cNvSpPr>
            <a:spLocks noEditPoints="1"/>
          </p:cNvSpPr>
          <p:nvPr/>
        </p:nvSpPr>
        <p:spPr>
          <a:xfrm>
            <a:off x="10833100" y="5834380"/>
            <a:ext cx="1196975" cy="1023620"/>
          </a:xfrm>
          <a:custGeom>
            <a:avLst/>
            <a:gdLst/>
            <a:ahLst/>
            <a:cxnLst>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chemeClr val="bg1">
              <a:alpha val="100000"/>
            </a:schemeClr>
          </a:solidFill>
          <a:ln w="9525">
            <a:noFill/>
          </a:ln>
        </p:spPr>
        <p:txBody>
          <a:bodyPr/>
          <a:p>
            <a:endParaRPr lang="zh-CN" altLang="en-US"/>
          </a:p>
        </p:txBody>
      </p:sp>
      <p:sp>
        <p:nvSpPr>
          <p:cNvPr id="9218" name="标题 9217"/>
          <p:cNvSpPr>
            <a:spLocks noGrp="1"/>
          </p:cNvSpPr>
          <p:nvPr>
            <p:ph type="title"/>
          </p:nvPr>
        </p:nvSpPr>
        <p:spPr>
          <a:xfrm>
            <a:off x="533400" y="132715"/>
            <a:ext cx="10515600" cy="1325563"/>
          </a:xfrm>
        </p:spPr>
        <p:txBody>
          <a:bodyPr anchor="ctr"/>
          <a:p>
            <a:r>
              <a:rPr lang="zh-CN" altLang="en-US" b="1">
                <a:solidFill>
                  <a:schemeClr val="bg1"/>
                </a:solidFill>
                <a:latin typeface="微软雅黑" panose="020B0503020204020204" pitchFamily="34" charset="-122"/>
                <a:ea typeface="微软雅黑" panose="020B0503020204020204" pitchFamily="34" charset="-122"/>
              </a:rPr>
              <a:t>第一台计算机的诞生</a:t>
            </a: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9219" name="文本占位符 9218"/>
          <p:cNvSpPr>
            <a:spLocks noGrp="1"/>
          </p:cNvSpPr>
          <p:nvPr>
            <p:ph type="body" idx="1"/>
          </p:nvPr>
        </p:nvSpPr>
        <p:spPr>
          <a:xfrm>
            <a:off x="838200" y="1691005"/>
            <a:ext cx="10515600" cy="993775"/>
          </a:xfrm>
        </p:spPr>
        <p:txBody>
          <a:bodyPr/>
          <a:p>
            <a:r>
              <a:rPr lang="zh-CN" altLang="en-US" b="1">
                <a:solidFill>
                  <a:schemeClr val="bg1"/>
                </a:solidFill>
                <a:latin typeface="微软雅黑" panose="020B0503020204020204" pitchFamily="34" charset="-122"/>
                <a:ea typeface="微软雅黑" panose="020B0503020204020204" pitchFamily="34" charset="-122"/>
              </a:rPr>
              <a:t>第一台计算机（ENIAC）于1946年2月,在美国宾夕法尼亚大学诞生。 </a:t>
            </a:r>
            <a:endParaRPr lang="zh-CN" altLang="en-US" b="1">
              <a:solidFill>
                <a:schemeClr val="bg1"/>
              </a:solidFill>
              <a:latin typeface="微软雅黑" panose="020B0503020204020204" pitchFamily="34" charset="-122"/>
              <a:ea typeface="微软雅黑" panose="020B0503020204020204" pitchFamily="34" charset="-122"/>
            </a:endParaRPr>
          </a:p>
        </p:txBody>
      </p:sp>
      <p:pic>
        <p:nvPicPr>
          <p:cNvPr id="9220" name="图片 9219" descr="QQ截图20150326094848"/>
          <p:cNvPicPr>
            <a:picLocks noChangeAspect="1"/>
          </p:cNvPicPr>
          <p:nvPr/>
        </p:nvPicPr>
        <p:blipFill>
          <a:blip r:embed="rId2"/>
          <a:stretch>
            <a:fillRect/>
          </a:stretch>
        </p:blipFill>
        <p:spPr>
          <a:xfrm>
            <a:off x="2040890" y="2978150"/>
            <a:ext cx="7648575" cy="364871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ppt_x"/>
                                          </p:val>
                                        </p:tav>
                                        <p:tav tm="100000">
                                          <p:val>
                                            <p:strVal val="#ppt_x"/>
                                          </p:val>
                                        </p:tav>
                                      </p:tavLst>
                                    </p:anim>
                                    <p:anim calcmode="lin" valueType="num">
                                      <p:cBhvr additive="base">
                                        <p:cTn id="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9219">
                                            <p:txEl>
                                              <p:charRg st="0" end="37"/>
                                            </p:txEl>
                                          </p:spTgt>
                                        </p:tgtEl>
                                        <p:attrNameLst>
                                          <p:attrName>style.visibility</p:attrName>
                                        </p:attrNameLst>
                                      </p:cBhvr>
                                      <p:to>
                                        <p:strVal val="visible"/>
                                      </p:to>
                                    </p:set>
                                    <p:animEffect transition="in" filter="checkerboard(across)">
                                      <p:cBhvr>
                                        <p:cTn id="13" dur="500"/>
                                        <p:tgtEl>
                                          <p:spTgt spid="9219">
                                            <p:txEl>
                                              <p:charRg st="0" end="3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nodeType="clickEffect">
                                  <p:stCondLst>
                                    <p:cond delay="0"/>
                                  </p:stCondLst>
                                  <p:childTnLst>
                                    <p:set>
                                      <p:cBhvr>
                                        <p:cTn id="17" dur="1" fill="hold">
                                          <p:stCondLst>
                                            <p:cond delay="0"/>
                                          </p:stCondLst>
                                        </p:cTn>
                                        <p:tgtEl>
                                          <p:spTgt spid="9220"/>
                                        </p:tgtEl>
                                        <p:attrNameLst>
                                          <p:attrName>style.visibility</p:attrName>
                                        </p:attrNameLst>
                                      </p:cBhvr>
                                      <p:to>
                                        <p:strVal val="visible"/>
                                      </p:to>
                                    </p:set>
                                    <p:anim calcmode="lin" valueType="num">
                                      <p:cBhvr>
                                        <p:cTn id="18" dur="1000" fill="hold"/>
                                        <p:tgtEl>
                                          <p:spTgt spid="9220"/>
                                        </p:tgtEl>
                                        <p:attrNameLst>
                                          <p:attrName>ppt_w</p:attrName>
                                        </p:attrNameLst>
                                      </p:cBhvr>
                                      <p:tavLst>
                                        <p:tav tm="0">
                                          <p:val>
                                            <p:strVal val="#ppt_w*0.70"/>
                                          </p:val>
                                        </p:tav>
                                        <p:tav tm="100000">
                                          <p:val>
                                            <p:strVal val="#ppt_w"/>
                                          </p:val>
                                        </p:tav>
                                      </p:tavLst>
                                    </p:anim>
                                    <p:anim calcmode="lin" valueType="num">
                                      <p:cBhvr>
                                        <p:cTn id="19" dur="1000" fill="hold"/>
                                        <p:tgtEl>
                                          <p:spTgt spid="9220"/>
                                        </p:tgtEl>
                                        <p:attrNameLst>
                                          <p:attrName>ppt_h</p:attrName>
                                        </p:attrNameLst>
                                      </p:cBhvr>
                                      <p:tavLst>
                                        <p:tav tm="0">
                                          <p:val>
                                            <p:strVal val="#ppt_h"/>
                                          </p:val>
                                        </p:tav>
                                        <p:tav tm="100000">
                                          <p:val>
                                            <p:strVal val="#ppt_h"/>
                                          </p:val>
                                        </p:tav>
                                      </p:tavLst>
                                    </p:anim>
                                    <p:animEffect transition="in" filter="fade">
                                      <p:cBhvr>
                                        <p:cTn id="20" dur="10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3"/>
          <p:cNvPicPr>
            <a:picLocks noChangeAspect="1"/>
          </p:cNvPicPr>
          <p:nvPr/>
        </p:nvPicPr>
        <p:blipFill>
          <a:blip r:embed="rId1"/>
          <a:stretch>
            <a:fillRect/>
          </a:stretch>
        </p:blipFill>
        <p:spPr>
          <a:xfrm>
            <a:off x="0" y="0"/>
            <a:ext cx="12192000" cy="6858000"/>
          </a:xfrm>
          <a:prstGeom prst="rect">
            <a:avLst/>
          </a:prstGeom>
          <a:solidFill>
            <a:srgbClr val="060517"/>
          </a:solidFill>
          <a:ln w="9525">
            <a:noFill/>
          </a:ln>
        </p:spPr>
      </p:pic>
      <p:sp>
        <p:nvSpPr>
          <p:cNvPr id="5125" name="Freeform 177"/>
          <p:cNvSpPr>
            <a:spLocks noEditPoints="1"/>
          </p:cNvSpPr>
          <p:nvPr/>
        </p:nvSpPr>
        <p:spPr>
          <a:xfrm>
            <a:off x="10833100" y="5834380"/>
            <a:ext cx="1196975" cy="1023620"/>
          </a:xfrm>
          <a:custGeom>
            <a:avLst/>
            <a:gdLst/>
            <a:ahLst/>
            <a:cxnLst>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chemeClr val="bg1">
              <a:alpha val="100000"/>
            </a:schemeClr>
          </a:solidFill>
          <a:ln w="9525">
            <a:noFill/>
          </a:ln>
        </p:spPr>
        <p:txBody>
          <a:bodyPr/>
          <a:p>
            <a:endParaRPr lang="zh-CN" altLang="en-US"/>
          </a:p>
        </p:txBody>
      </p:sp>
      <p:sp>
        <p:nvSpPr>
          <p:cNvPr id="11266" name="标题 11265"/>
          <p:cNvSpPr>
            <a:spLocks noGrp="1"/>
          </p:cNvSpPr>
          <p:nvPr>
            <p:ph type="title"/>
          </p:nvPr>
        </p:nvSpPr>
        <p:spPr>
          <a:xfrm>
            <a:off x="457200" y="0"/>
            <a:ext cx="8229600" cy="1143000"/>
          </a:xfrm>
        </p:spPr>
        <p:txBody>
          <a:bodyPr anchor="ctr"/>
          <a:p>
            <a:pPr algn="l"/>
            <a:r>
              <a:rPr lang="zh-CN" altLang="en-US" b="1">
                <a:solidFill>
                  <a:schemeClr val="bg1"/>
                </a:solidFill>
                <a:latin typeface="微软雅黑" panose="020B0503020204020204" pitchFamily="34" charset="-122"/>
                <a:ea typeface="微软雅黑" panose="020B0503020204020204" pitchFamily="34" charset="-122"/>
              </a:rPr>
              <a:t>ENIAC（埃尼阿克）</a:t>
            </a: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11267" name="文本占位符 11266"/>
          <p:cNvSpPr>
            <a:spLocks noGrp="1"/>
          </p:cNvSpPr>
          <p:nvPr>
            <p:ph type="body" idx="1"/>
          </p:nvPr>
        </p:nvSpPr>
        <p:spPr>
          <a:xfrm>
            <a:off x="609600" y="609600"/>
            <a:ext cx="8229600" cy="4525963"/>
          </a:xfrm>
        </p:spPr>
        <p:txBody>
          <a:bodyPr/>
          <a:p>
            <a:endParaRPr lang="zh-CN" altLang="en-US"/>
          </a:p>
          <a:p>
            <a:br>
              <a:rPr lang="zh-CN" altLang="en-US" b="1"/>
            </a:br>
            <a:endParaRPr lang="zh-CN" altLang="en-US" b="1"/>
          </a:p>
        </p:txBody>
      </p:sp>
      <p:pic>
        <p:nvPicPr>
          <p:cNvPr id="11268" name="图片 11267" descr="021414.jpg (7584 bytes)"/>
          <p:cNvPicPr>
            <a:picLocks noChangeAspect="1"/>
          </p:cNvPicPr>
          <p:nvPr/>
        </p:nvPicPr>
        <p:blipFill>
          <a:blip r:embed="rId2"/>
          <a:stretch>
            <a:fillRect/>
          </a:stretch>
        </p:blipFill>
        <p:spPr>
          <a:xfrm>
            <a:off x="898525" y="1929765"/>
            <a:ext cx="4041775" cy="4701540"/>
          </a:xfrm>
          <a:prstGeom prst="rect">
            <a:avLst/>
          </a:prstGeom>
          <a:noFill/>
          <a:ln w="9525">
            <a:noFill/>
          </a:ln>
        </p:spPr>
      </p:pic>
      <p:sp>
        <p:nvSpPr>
          <p:cNvPr id="11269" name="云形标注 11268"/>
          <p:cNvSpPr/>
          <p:nvPr/>
        </p:nvSpPr>
        <p:spPr>
          <a:xfrm>
            <a:off x="5587365" y="1549400"/>
            <a:ext cx="4495800" cy="2895600"/>
          </a:xfrm>
          <a:prstGeom prst="cloudCallout">
            <a:avLst>
              <a:gd name="adj1" fmla="val -48333"/>
              <a:gd name="adj2" fmla="val 54222"/>
            </a:avLst>
          </a:prstGeom>
          <a:solidFill>
            <a:schemeClr val="bg1">
              <a:alpha val="77000"/>
            </a:schemeClr>
          </a:solidFill>
          <a:ln w="9525" cap="flat" cmpd="sng">
            <a:solidFill>
              <a:schemeClr val="tx1"/>
            </a:solidFill>
            <a:prstDash val="solid"/>
            <a:headEnd type="none" w="med" len="med"/>
            <a:tailEnd type="none" w="med" len="med"/>
          </a:ln>
        </p:spPr>
        <p:txBody>
          <a:bodyPr/>
          <a:p>
            <a:pPr algn="ctr"/>
            <a:endParaRPr lang="zh-CN" altLang="en-US" dirty="0">
              <a:latin typeface="Arial" panose="020B0604020202020204" pitchFamily="34" charset="0"/>
            </a:endParaRPr>
          </a:p>
        </p:txBody>
      </p:sp>
      <p:sp>
        <p:nvSpPr>
          <p:cNvPr id="11270" name="矩形 11269"/>
          <p:cNvSpPr/>
          <p:nvPr/>
        </p:nvSpPr>
        <p:spPr>
          <a:xfrm>
            <a:off x="5710555" y="2616835"/>
            <a:ext cx="4249738" cy="760413"/>
          </a:xfrm>
          <a:prstGeom prst="rect">
            <a:avLst/>
          </a:prstGeom>
          <a:noFill/>
          <a:ln w="9525">
            <a:noFill/>
          </a:ln>
        </p:spPr>
        <p:txBody>
          <a:bodyPr wrap="none" anchor="ctr">
            <a:spAutoFit/>
          </a:bodyPr>
          <a:p>
            <a:r>
              <a:rPr lang="zh-CN" altLang="en-US" sz="4400" b="1" dirty="0">
                <a:latin typeface="Arial" panose="020B0604020202020204" pitchFamily="34" charset="0"/>
              </a:rPr>
              <a:t>莫奇利和埃克特</a:t>
            </a:r>
            <a:r>
              <a:rPr lang="zh-CN" altLang="en-US" sz="4400" dirty="0">
                <a:latin typeface="Arial" panose="020B0604020202020204" pitchFamily="34" charset="0"/>
              </a:rPr>
              <a:t> </a:t>
            </a:r>
            <a:endParaRPr lang="zh-CN" altLang="en-US" sz="44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diamond(in)">
                                      <p:cBhvr>
                                        <p:cTn id="7" dur="20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267">
                                            <p:txEl>
                                              <p:charRg st="1" end="3"/>
                                            </p:txEl>
                                          </p:spTgt>
                                        </p:tgtEl>
                                        <p:attrNameLst>
                                          <p:attrName>style.visibility</p:attrName>
                                        </p:attrNameLst>
                                      </p:cBhvr>
                                      <p:to>
                                        <p:strVal val="visible"/>
                                      </p:to>
                                    </p:set>
                                    <p:anim calcmode="lin" valueType="num">
                                      <p:cBhvr additive="base">
                                        <p:cTn id="12" dur="500" fill="hold"/>
                                        <p:tgtEl>
                                          <p:spTgt spid="11267">
                                            <p:txEl>
                                              <p:charRg st="1"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267">
                                            <p:txEl>
                                              <p:charRg st="1"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9" presetClass="entr" presetSubtype="10" fill="hold" nodeType="clickEffect">
                                  <p:stCondLst>
                                    <p:cond delay="0"/>
                                  </p:stCondLst>
                                  <p:childTnLst>
                                    <p:set>
                                      <p:cBhvr>
                                        <p:cTn id="17" dur="1" fill="hold">
                                          <p:stCondLst>
                                            <p:cond delay="0"/>
                                          </p:stCondLst>
                                        </p:cTn>
                                        <p:tgtEl>
                                          <p:spTgt spid="11268"/>
                                        </p:tgtEl>
                                        <p:attrNameLst>
                                          <p:attrName>style.visibility</p:attrName>
                                        </p:attrNameLst>
                                      </p:cBhvr>
                                      <p:to>
                                        <p:strVal val="visible"/>
                                      </p:to>
                                    </p:set>
                                    <p:anim calcmode="lin" valueType="num">
                                      <p:cBhvr>
                                        <p:cTn id="18" dur="5000" fill="hold"/>
                                        <p:tgtEl>
                                          <p:spTgt spid="11268"/>
                                        </p:tgtEl>
                                        <p:attrNameLst>
                                          <p:attrName>ppt_w</p:attrName>
                                        </p:attrNameLst>
                                      </p:cBhvr>
                                      <p:tavLst>
                                        <p:tav tm="0" fmla="#ppt_w*sin(2.5*pi*$)">
                                          <p:val>
                                            <p:fltVal val="0.000000"/>
                                          </p:val>
                                        </p:tav>
                                        <p:tav tm="100000">
                                          <p:val>
                                            <p:fltVal val="1.000000"/>
                                          </p:val>
                                        </p:tav>
                                      </p:tavLst>
                                    </p:anim>
                                    <p:anim calcmode="lin" valueType="num">
                                      <p:cBhvr>
                                        <p:cTn id="19" dur="5000" fill="hold"/>
                                        <p:tgtEl>
                                          <p:spTgt spid="11268"/>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269"/>
                                        </p:tgtEl>
                                        <p:attrNameLst>
                                          <p:attrName>style.visibility</p:attrName>
                                        </p:attrNameLst>
                                      </p:cBhvr>
                                      <p:to>
                                        <p:strVal val="visible"/>
                                      </p:to>
                                    </p:set>
                                    <p:anim calcmode="lin" valueType="num">
                                      <p:cBhvr additive="base">
                                        <p:cTn id="24" dur="500" fill="hold"/>
                                        <p:tgtEl>
                                          <p:spTgt spid="11269"/>
                                        </p:tgtEl>
                                        <p:attrNameLst>
                                          <p:attrName>ppt_x</p:attrName>
                                        </p:attrNameLst>
                                      </p:cBhvr>
                                      <p:tavLst>
                                        <p:tav tm="0">
                                          <p:val>
                                            <p:strVal val="#ppt_x"/>
                                          </p:val>
                                        </p:tav>
                                        <p:tav tm="100000">
                                          <p:val>
                                            <p:strVal val="#ppt_x"/>
                                          </p:val>
                                        </p:tav>
                                      </p:tavLst>
                                    </p:anim>
                                    <p:anim calcmode="lin" valueType="num">
                                      <p:cBhvr additive="base">
                                        <p:cTn id="25" dur="500" fill="hold"/>
                                        <p:tgtEl>
                                          <p:spTgt spid="1126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1270"/>
                                        </p:tgtEl>
                                        <p:attrNameLst>
                                          <p:attrName>style.visibility</p:attrName>
                                        </p:attrNameLst>
                                      </p:cBhvr>
                                      <p:to>
                                        <p:strVal val="visible"/>
                                      </p:to>
                                    </p:set>
                                    <p:animEffect transition="in" filter="box(in)">
                                      <p:cBhvr>
                                        <p:cTn id="30" dur="500"/>
                                        <p:tgtEl>
                                          <p:spTgt spid="1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9" grpId="0" bldLvl="0" animBg="1"/>
      <p:bldP spid="112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3"/>
          <p:cNvPicPr>
            <a:picLocks noChangeAspect="1"/>
          </p:cNvPicPr>
          <p:nvPr/>
        </p:nvPicPr>
        <p:blipFill>
          <a:blip r:embed="rId1"/>
          <a:stretch>
            <a:fillRect/>
          </a:stretch>
        </p:blipFill>
        <p:spPr>
          <a:xfrm>
            <a:off x="0" y="0"/>
            <a:ext cx="12192000" cy="6858000"/>
          </a:xfrm>
          <a:prstGeom prst="rect">
            <a:avLst/>
          </a:prstGeom>
          <a:solidFill>
            <a:srgbClr val="060517"/>
          </a:solidFill>
          <a:ln w="9525">
            <a:noFill/>
          </a:ln>
        </p:spPr>
      </p:pic>
      <p:sp>
        <p:nvSpPr>
          <p:cNvPr id="5125" name="Freeform 177"/>
          <p:cNvSpPr>
            <a:spLocks noEditPoints="1"/>
          </p:cNvSpPr>
          <p:nvPr/>
        </p:nvSpPr>
        <p:spPr>
          <a:xfrm>
            <a:off x="10833100" y="5834380"/>
            <a:ext cx="1196975" cy="1023620"/>
          </a:xfrm>
          <a:custGeom>
            <a:avLst/>
            <a:gdLst/>
            <a:ahLst/>
            <a:cxnLst>
              <a:cxn ang="0">
                <a:pos x="2147483647" y="2147483647"/>
              </a:cxn>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chemeClr val="bg1">
              <a:alpha val="100000"/>
            </a:schemeClr>
          </a:solidFill>
          <a:ln w="9525">
            <a:noFill/>
          </a:ln>
        </p:spPr>
        <p:txBody>
          <a:bodyPr/>
          <a:p>
            <a:endParaRPr lang="zh-CN" altLang="en-US"/>
          </a:p>
        </p:txBody>
      </p:sp>
      <p:pic>
        <p:nvPicPr>
          <p:cNvPr id="19459" name="Picture 9" descr="11456648058831273"/>
          <p:cNvPicPr>
            <a:picLocks noChangeAspect="1"/>
          </p:cNvPicPr>
          <p:nvPr/>
        </p:nvPicPr>
        <p:blipFill>
          <a:blip r:embed="rId2"/>
          <a:stretch>
            <a:fillRect/>
          </a:stretch>
        </p:blipFill>
        <p:spPr>
          <a:xfrm>
            <a:off x="1726883" y="1525270"/>
            <a:ext cx="2952750" cy="2373313"/>
          </a:xfrm>
          <a:prstGeom prst="rect">
            <a:avLst/>
          </a:prstGeom>
          <a:noFill/>
          <a:ln w="9525">
            <a:noFill/>
          </a:ln>
        </p:spPr>
      </p:pic>
      <p:grpSp>
        <p:nvGrpSpPr>
          <p:cNvPr id="4" name="Group 3"/>
          <p:cNvGrpSpPr/>
          <p:nvPr/>
        </p:nvGrpSpPr>
        <p:grpSpPr>
          <a:xfrm>
            <a:off x="5663248" y="1525270"/>
            <a:ext cx="4103687" cy="2794000"/>
            <a:chOff x="0" y="0"/>
            <a:chExt cx="1542" cy="953"/>
          </a:xfrm>
        </p:grpSpPr>
        <p:pic>
          <p:nvPicPr>
            <p:cNvPr id="19465" name="Picture 11" descr="521054"/>
            <p:cNvPicPr>
              <a:picLocks noChangeAspect="1"/>
            </p:cNvPicPr>
            <p:nvPr/>
          </p:nvPicPr>
          <p:blipFill>
            <a:blip r:embed="rId3"/>
            <a:stretch>
              <a:fillRect/>
            </a:stretch>
          </p:blipFill>
          <p:spPr>
            <a:xfrm>
              <a:off x="0" y="0"/>
              <a:ext cx="1225" cy="816"/>
            </a:xfrm>
            <a:prstGeom prst="rect">
              <a:avLst/>
            </a:prstGeom>
            <a:noFill/>
            <a:ln w="9525">
              <a:noFill/>
            </a:ln>
          </p:spPr>
        </p:pic>
        <p:sp>
          <p:nvSpPr>
            <p:cNvPr id="19466" name="Text Box 15"/>
            <p:cNvSpPr/>
            <p:nvPr/>
          </p:nvSpPr>
          <p:spPr>
            <a:xfrm>
              <a:off x="1334" y="0"/>
              <a:ext cx="208" cy="953"/>
            </a:xfrm>
            <a:prstGeom prst="rect">
              <a:avLst/>
            </a:prstGeom>
            <a:noFill/>
            <a:ln w="9525">
              <a:noFill/>
            </a:ln>
          </p:spPr>
          <p:txBody>
            <a:bodyPr>
              <a:spAutoFit/>
            </a:bodyPr>
            <a:p>
              <a:pPr eaLnBrk="1" hangingPunct="1">
                <a:spcBef>
                  <a:spcPct val="50000"/>
                </a:spcBef>
              </a:pPr>
              <a:r>
                <a:rPr lang="zh-CN" altLang="en-US" sz="2400" b="1" dirty="0">
                  <a:solidFill>
                    <a:schemeClr val="bg1"/>
                  </a:solidFill>
                  <a:latin typeface="Tahoma" panose="020B0604030504040204" pitchFamily="34" charset="0"/>
                </a:rPr>
                <a:t>电子管</a:t>
              </a:r>
              <a:endParaRPr lang="zh-CN" altLang="en-US" dirty="0">
                <a:latin typeface="Tahoma" panose="020B0604030504040204" pitchFamily="34" charset="0"/>
              </a:endParaRPr>
            </a:p>
          </p:txBody>
        </p:sp>
      </p:grpSp>
      <p:sp>
        <p:nvSpPr>
          <p:cNvPr id="7174" name="Text Box 19"/>
          <p:cNvSpPr/>
          <p:nvPr/>
        </p:nvSpPr>
        <p:spPr>
          <a:xfrm>
            <a:off x="1143000" y="4319270"/>
            <a:ext cx="9690735" cy="2891790"/>
          </a:xfrm>
          <a:prstGeom prst="rect">
            <a:avLst/>
          </a:prstGeom>
          <a:noFill/>
          <a:ln w="9525">
            <a:noFill/>
          </a:ln>
        </p:spPr>
        <p:txBody>
          <a:bodyPr wrap="square">
            <a:spAutoFit/>
          </a:bodyPr>
          <a:p>
            <a:pPr eaLnBrk="1" hangingPunct="1">
              <a:spcBef>
                <a:spcPct val="50000"/>
              </a:spcBef>
            </a:pPr>
            <a:r>
              <a:rPr lang="zh-CN" altLang="en-US" sz="2800" b="1" dirty="0">
                <a:solidFill>
                  <a:schemeClr val="bg1"/>
                </a:solidFill>
                <a:latin typeface="微软雅黑" panose="020B0503020204020204" pitchFamily="34" charset="-122"/>
                <a:ea typeface="微软雅黑" panose="020B0503020204020204" pitchFamily="34" charset="-122"/>
                <a:sym typeface="楷体_GB2312" pitchFamily="49" charset="-122"/>
              </a:rPr>
              <a:t>一、第一代电子管计算机</a:t>
            </a:r>
            <a:r>
              <a:rPr lang="en-US" altLang="zh-CN" sz="2800" b="1" dirty="0">
                <a:solidFill>
                  <a:schemeClr val="bg1"/>
                </a:solidFill>
                <a:latin typeface="微软雅黑" panose="020B0503020204020204" pitchFamily="34" charset="-122"/>
                <a:ea typeface="微软雅黑" panose="020B0503020204020204" pitchFamily="34" charset="-122"/>
                <a:sym typeface="楷体_GB2312" pitchFamily="49" charset="-122"/>
              </a:rPr>
              <a:t>(1945-1956)</a:t>
            </a:r>
            <a:endParaRPr lang="en-US" altLang="zh-CN" sz="2800" b="1" dirty="0">
              <a:solidFill>
                <a:schemeClr val="bg1"/>
              </a:solidFill>
              <a:latin typeface="微软雅黑" panose="020B0503020204020204" pitchFamily="34" charset="-122"/>
              <a:ea typeface="微软雅黑" panose="020B0503020204020204" pitchFamily="34" charset="-122"/>
              <a:sym typeface="楷体_GB2312" pitchFamily="49" charset="-122"/>
            </a:endParaRPr>
          </a:p>
          <a:p>
            <a:pPr eaLnBrk="1" hangingPunct="1">
              <a:spcBef>
                <a:spcPct val="50000"/>
              </a:spcBef>
            </a:pPr>
            <a:r>
              <a:rPr lang="zh-CN" altLang="en-US" sz="2800" b="1" dirty="0">
                <a:solidFill>
                  <a:schemeClr val="bg1"/>
                </a:solidFill>
                <a:latin typeface="微软雅黑" panose="020B0503020204020204" pitchFamily="34" charset="-122"/>
                <a:ea typeface="微软雅黑" panose="020B0503020204020204" pitchFamily="34" charset="-122"/>
                <a:sym typeface="+mn-ea"/>
              </a:rPr>
              <a:t>特点：</a:t>
            </a:r>
            <a:endParaRPr lang="zh-CN" altLang="en-US" sz="2800" b="1" dirty="0">
              <a:solidFill>
                <a:schemeClr val="bg1"/>
              </a:solidFill>
              <a:latin typeface="微软雅黑" panose="020B0503020204020204" pitchFamily="34" charset="-122"/>
              <a:ea typeface="微软雅黑" panose="020B0503020204020204" pitchFamily="34" charset="-122"/>
            </a:endParaRPr>
          </a:p>
          <a:p>
            <a:pPr eaLnBrk="1" hangingPunct="1">
              <a:spcBef>
                <a:spcPct val="50000"/>
              </a:spcBef>
            </a:pPr>
            <a:r>
              <a:rPr lang="zh-CN" altLang="en-US" sz="2800" b="1" dirty="0">
                <a:solidFill>
                  <a:schemeClr val="bg1"/>
                </a:solidFill>
                <a:latin typeface="微软雅黑" panose="020B0503020204020204" pitchFamily="34" charset="-122"/>
                <a:ea typeface="微软雅黑" panose="020B0503020204020204" pitchFamily="34" charset="-122"/>
                <a:sym typeface="+mn-ea"/>
              </a:rPr>
              <a:t>体积大、功耗高（100万美元）、可靠性差、速度慢、价格昂贵。</a:t>
            </a:r>
            <a:endParaRPr lang="zh-CN" altLang="en-US" sz="2800" b="1" dirty="0">
              <a:solidFill>
                <a:schemeClr val="bg1"/>
              </a:solidFill>
              <a:latin typeface="微软雅黑" panose="020B0503020204020204" pitchFamily="34" charset="-122"/>
              <a:ea typeface="微软雅黑" panose="020B0503020204020204" pitchFamily="34" charset="-122"/>
            </a:endParaRPr>
          </a:p>
          <a:p>
            <a:pPr eaLnBrk="1" hangingPunct="1">
              <a:spcBef>
                <a:spcPct val="50000"/>
              </a:spcBef>
            </a:pPr>
            <a:r>
              <a:rPr lang="zh-CN" altLang="en-US" sz="2800" b="1" dirty="0">
                <a:solidFill>
                  <a:schemeClr val="bg1"/>
                </a:solidFill>
                <a:latin typeface="微软雅黑" panose="020B0503020204020204" pitchFamily="34" charset="-122"/>
                <a:ea typeface="微软雅黑" panose="020B0503020204020204" pitchFamily="34" charset="-122"/>
                <a:sym typeface="楷体_GB2312" pitchFamily="49" charset="-122"/>
              </a:rPr>
              <a:t> </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9464" name="WordArt 4"/>
          <p:cNvSpPr>
            <a:spLocks noTextEdit="1"/>
          </p:cNvSpPr>
          <p:nvPr/>
        </p:nvSpPr>
        <p:spPr>
          <a:xfrm>
            <a:off x="2933700" y="432753"/>
            <a:ext cx="5256213" cy="576262"/>
          </a:xfrm>
          <a:prstGeom prst="rect">
            <a:avLst/>
          </a:prstGeom>
        </p:spPr>
        <p:txBody>
          <a:bodyPr wrap="none" fromWordArt="1">
            <a:prstTxWarp prst="textPlain">
              <a:avLst>
                <a:gd name="adj" fmla="val 50000"/>
              </a:avLst>
            </a:prstTxWarp>
            <a:normAutofit fontScale="90000" lnSpcReduction="10000"/>
          </a:bodyPr>
          <a:p>
            <a:pPr algn="ctr"/>
            <a:r>
              <a:rPr lang="zh-CN" altLang="en-US" sz="3600" b="1">
                <a:ln w="12700" cap="flat" cmpd="sng">
                  <a:solidFill>
                    <a:srgbClr val="EAEAEA"/>
                  </a:solidFill>
                  <a:prstDash val="solid"/>
                  <a:headEnd type="none" w="med" len="med"/>
                  <a:tailEnd type="none" w="med" len="med"/>
                </a:ln>
                <a:gradFill rotWithShape="1">
                  <a:gsLst>
                    <a:gs pos="0">
                      <a:srgbClr val="A603AB">
                        <a:alpha val="100000"/>
                      </a:srgbClr>
                    </a:gs>
                    <a:gs pos="12000">
                      <a:srgbClr val="E81766">
                        <a:alpha val="100000"/>
                      </a:srgbClr>
                    </a:gs>
                    <a:gs pos="26999">
                      <a:srgbClr val="EE3F17">
                        <a:alpha val="100000"/>
                      </a:srgbClr>
                    </a:gs>
                    <a:gs pos="48000">
                      <a:srgbClr val="FFFF00">
                        <a:alpha val="100000"/>
                      </a:srgbClr>
                    </a:gs>
                    <a:gs pos="64998">
                      <a:srgbClr val="1A8D48">
                        <a:alpha val="100000"/>
                      </a:srgbClr>
                    </a:gs>
                    <a:gs pos="78998">
                      <a:srgbClr val="0819FB">
                        <a:alpha val="100000"/>
                      </a:srgbClr>
                    </a:gs>
                    <a:gs pos="100000">
                      <a:srgbClr val="A603AB">
                        <a:alpha val="100000"/>
                      </a:srgbClr>
                    </a:gs>
                  </a:gsLst>
                  <a:lin ang="0" scaled="1"/>
                  <a:tileRect/>
                </a:gradFill>
                <a:latin typeface="宋体" panose="02010600030101010101" pitchFamily="2" charset="-122"/>
                <a:ea typeface="宋体" panose="02010600030101010101" pitchFamily="2" charset="-122"/>
              </a:rPr>
              <a:t>第一代电子管计算机</a:t>
            </a:r>
            <a:endParaRPr lang="zh-CN" altLang="en-US" sz="3600" b="1">
              <a:ln w="12700" cap="flat" cmpd="sng">
                <a:solidFill>
                  <a:srgbClr val="EAEAEA"/>
                </a:solidFill>
                <a:prstDash val="solid"/>
                <a:headEnd type="none" w="med" len="med"/>
                <a:tailEnd type="none" w="med" len="med"/>
              </a:ln>
              <a:gradFill rotWithShape="1">
                <a:gsLst>
                  <a:gs pos="0">
                    <a:srgbClr val="A603AB">
                      <a:alpha val="100000"/>
                    </a:srgbClr>
                  </a:gs>
                  <a:gs pos="12000">
                    <a:srgbClr val="E81766">
                      <a:alpha val="100000"/>
                    </a:srgbClr>
                  </a:gs>
                  <a:gs pos="26999">
                    <a:srgbClr val="EE3F17">
                      <a:alpha val="100000"/>
                    </a:srgbClr>
                  </a:gs>
                  <a:gs pos="48000">
                    <a:srgbClr val="FFFF00">
                      <a:alpha val="100000"/>
                    </a:srgbClr>
                  </a:gs>
                  <a:gs pos="64998">
                    <a:srgbClr val="1A8D48">
                      <a:alpha val="100000"/>
                    </a:srgbClr>
                  </a:gs>
                  <a:gs pos="78998">
                    <a:srgbClr val="0819FB">
                      <a:alpha val="100000"/>
                    </a:srgbClr>
                  </a:gs>
                  <a:gs pos="100000">
                    <a:srgbClr val="A603AB">
                      <a:alpha val="100000"/>
                    </a:srgbClr>
                  </a:gs>
                </a:gsLst>
                <a:lin ang="0" scaled="1"/>
                <a:tileRect/>
              </a:gra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174"/>
                                        </p:tgtEl>
                                        <p:attrNameLst>
                                          <p:attrName>style.visibility</p:attrName>
                                        </p:attrNameLst>
                                      </p:cBhvr>
                                      <p:to>
                                        <p:strVal val="visible"/>
                                      </p:to>
                                    </p:set>
                                    <p:animEffect filter="checkerboard(across)">
                                      <p:cBhvr>
                                        <p:cTn id="12" dur="5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ldLvl="0"/>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3370</Words>
  <Application>WPS 演示</Application>
  <PresentationFormat>自定义</PresentationFormat>
  <Paragraphs>364</Paragraphs>
  <Slides>40</Slides>
  <Notes>2</Notes>
  <HiddenSlides>0</HiddenSlides>
  <MMClips>0</MMClips>
  <ScaleCrop>false</ScaleCrop>
  <HeadingPairs>
    <vt:vector size="6" baseType="variant">
      <vt:variant>
        <vt:lpstr>已用的字体</vt:lpstr>
      </vt:variant>
      <vt:variant>
        <vt:i4>29</vt:i4>
      </vt:variant>
      <vt:variant>
        <vt:lpstr>主题</vt:lpstr>
      </vt:variant>
      <vt:variant>
        <vt:i4>2</vt:i4>
      </vt:variant>
      <vt:variant>
        <vt:lpstr>幻灯片标题</vt:lpstr>
      </vt:variant>
      <vt:variant>
        <vt:i4>40</vt:i4>
      </vt:variant>
    </vt:vector>
  </HeadingPairs>
  <TitlesOfParts>
    <vt:vector size="71" baseType="lpstr">
      <vt:lpstr>Arial</vt:lpstr>
      <vt:lpstr>宋体</vt:lpstr>
      <vt:lpstr>Wingdings</vt:lpstr>
      <vt:lpstr>Calibri</vt:lpstr>
      <vt:lpstr>Calibri Light</vt:lpstr>
      <vt:lpstr>微软雅黑</vt:lpstr>
      <vt:lpstr>Tahoma</vt:lpstr>
      <vt:lpstr>楷体_GB2312</vt:lpstr>
      <vt:lpstr>Arial Unicode MS</vt:lpstr>
      <vt:lpstr>Constantia</vt:lpstr>
      <vt:lpstr>华文新魏</vt:lpstr>
      <vt:lpstr>Arial Unicode MS</vt:lpstr>
      <vt:lpstr>Calibri Light</vt:lpstr>
      <vt:lpstr>Helvetica Light</vt:lpstr>
      <vt:lpstr>Calibri</vt:lpstr>
      <vt:lpstr>新宋体</vt:lpstr>
      <vt:lpstr>华文仿宋</vt:lpstr>
      <vt:lpstr>华文楷体</vt:lpstr>
      <vt:lpstr>Times New Roman</vt:lpstr>
      <vt:lpstr>仿宋_GB2312</vt:lpstr>
      <vt:lpstr>仿宋</vt:lpstr>
      <vt:lpstr>华文琥珀</vt:lpstr>
      <vt:lpstr>华文行楷</vt:lpstr>
      <vt:lpstr>隶书</vt:lpstr>
      <vt:lpstr>Segoe UI</vt:lpstr>
      <vt:lpstr>方正姚体</vt:lpstr>
      <vt:lpstr>华文隶书</vt:lpstr>
      <vt:lpstr>黑体</vt:lpstr>
      <vt:lpstr>方正稚艺简体</vt:lpstr>
      <vt:lpstr>1_Office 主题</vt:lpstr>
      <vt:lpstr>2_Office 主题</vt:lpstr>
      <vt:lpstr>PowerPoint 演示文稿</vt:lpstr>
      <vt:lpstr>什么是计算机？  </vt:lpstr>
      <vt:lpstr>最初的计算工具</vt:lpstr>
      <vt:lpstr>PowerPoint 演示文稿</vt:lpstr>
      <vt:lpstr>  </vt:lpstr>
      <vt:lpstr>第一台计算机的诞生</vt:lpstr>
      <vt:lpstr>第一台计算机的诞生</vt:lpstr>
      <vt:lpstr>ENIAC（埃尼阿克）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计算机发展四阶段对比表</vt:lpstr>
      <vt:lpstr>PowerPoint 演示文稿</vt:lpstr>
      <vt:lpstr>什么是计算机系统？</vt:lpstr>
      <vt:lpstr>PowerPoint 演示文稿</vt:lpstr>
      <vt:lpstr>PowerPoint 演示文稿</vt:lpstr>
      <vt:lpstr>PowerPoint 演示文稿</vt:lpstr>
      <vt:lpstr>PowerPoint 演示文稿</vt:lpstr>
      <vt:lpstr>1.2.1  硬件系统</vt:lpstr>
      <vt:lpstr>PowerPoint 演示文稿</vt:lpstr>
      <vt:lpstr>PowerPoint 演示文稿</vt:lpstr>
      <vt:lpstr>PowerPoint 演示文稿</vt:lpstr>
      <vt:lpstr>存储器</vt:lpstr>
      <vt:lpstr>PowerPoint 演示文稿</vt:lpstr>
      <vt:lpstr>外存 硬盘（Hard  Disk或HD） </vt:lpstr>
      <vt:lpstr>PowerPoint 演示文稿</vt:lpstr>
      <vt:lpstr>PowerPoint 演示文稿</vt:lpstr>
      <vt:lpstr>PowerPoint 演示文稿</vt:lpstr>
      <vt:lpstr>PowerPoint 演示文稿</vt:lpstr>
      <vt:lpstr>PowerPoint 演示文稿</vt:lpstr>
      <vt:lpstr>我的硬盘会“缩水”？</vt:lpstr>
      <vt:lpstr>练一练： </vt:lpstr>
      <vt:lpstr>简单算法：</vt:lpstr>
      <vt:lpstr>主机的组成部件--CPU</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哎呀小小草</dc:creator>
  <cp:lastModifiedBy>orange06</cp:lastModifiedBy>
  <cp:revision>33</cp:revision>
  <dcterms:created xsi:type="dcterms:W3CDTF">2015-08-09T04:17:00Z</dcterms:created>
  <dcterms:modified xsi:type="dcterms:W3CDTF">2017-09-05T11:23:39Z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