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1"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2"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4"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5"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6"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7" name="PlaceHolder 5"/>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9"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0"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1"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2" name="PlaceHolder 5"/>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3"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4" name="PlaceHolder 7"/>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2"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3"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78"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9"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1"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82"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3"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5"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6"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7"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9"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0"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2"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3"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4"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5" name="PlaceHolder 5"/>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7"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8"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9"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0" name="PlaceHolder 5"/>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1"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2" name="PlaceHolder 7"/>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25"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9"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0"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31"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3"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34"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5"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7"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8"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9"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6480" cy="6857640"/>
            <a:chOff x="150840" y="0"/>
            <a:chExt cx="2436480" cy="6857640"/>
          </a:xfrm>
        </p:grpSpPr>
        <p:sp>
          <p:nvSpPr>
            <p:cNvPr id="1"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4440" cy="6862320"/>
            <a:chOff x="546120" y="-4680"/>
            <a:chExt cx="5014440" cy="6862320"/>
          </a:xfrm>
        </p:grpSpPr>
        <p:sp>
          <p:nvSpPr>
            <p:cNvPr id="8" name="CustomShape 9"/>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en-US" sz="6000" spc="-1" strike="noStrike">
                <a:solidFill>
                  <a:srgbClr val="000000"/>
                </a:solidFill>
                <a:latin typeface="Corbel"/>
              </a:rPr>
              <a:t>Click to edit Master title style</a:t>
            </a:r>
            <a:endParaRPr b="0" lang="en-US" sz="6000" spc="-1" strike="noStrike">
              <a:solidFill>
                <a:srgbClr val="000000"/>
              </a:solidFill>
              <a:latin typeface="Corbel"/>
            </a:endParaRPr>
          </a:p>
        </p:txBody>
      </p:sp>
      <p:sp>
        <p:nvSpPr>
          <p:cNvPr id="15" name="PlaceHolder 16"/>
          <p:cNvSpPr>
            <a:spLocks noGrp="1"/>
          </p:cNvSpPr>
          <p:nvPr>
            <p:ph type="dt"/>
          </p:nvPr>
        </p:nvSpPr>
        <p:spPr>
          <a:xfrm>
            <a:off x="9732600" y="5883120"/>
            <a:ext cx="1142640" cy="364680"/>
          </a:xfrm>
          <a:prstGeom prst="rect">
            <a:avLst/>
          </a:prstGeom>
        </p:spPr>
        <p:txBody>
          <a:bodyPr anchor="ctr">
            <a:noAutofit/>
          </a:bodyPr>
          <a:p>
            <a:pPr algn="r">
              <a:lnSpc>
                <a:spcPct val="100000"/>
              </a:lnSpc>
            </a:pPr>
            <a:fld id="{1A6B90B8-0C30-474D-8A36-7424C42DAE2E}" type="datetime">
              <a:rPr b="0" lang="en-IN" sz="1000" spc="-1" strike="noStrike">
                <a:solidFill>
                  <a:srgbClr val="000000"/>
                </a:solidFill>
                <a:latin typeface="Corbel"/>
              </a:rPr>
              <a:t>17/04/24</a:t>
            </a:fld>
            <a:endParaRPr b="0" lang="en-IN" sz="1000" spc="-1" strike="noStrike">
              <a:latin typeface="Times New Roman"/>
            </a:endParaRPr>
          </a:p>
        </p:txBody>
      </p:sp>
      <p:sp>
        <p:nvSpPr>
          <p:cNvPr id="16" name="PlaceHolder 17"/>
          <p:cNvSpPr>
            <a:spLocks noGrp="1"/>
          </p:cNvSpPr>
          <p:nvPr>
            <p:ph type="ftr"/>
          </p:nvPr>
        </p:nvSpPr>
        <p:spPr>
          <a:xfrm>
            <a:off x="5332320" y="5883120"/>
            <a:ext cx="4323600" cy="364680"/>
          </a:xfrm>
          <a:prstGeom prst="rect">
            <a:avLst/>
          </a:prstGeom>
        </p:spPr>
        <p:txBody>
          <a:bodyPr anchor="ctr">
            <a:noAutofit/>
          </a:bodyPr>
          <a:p>
            <a:endParaRPr b="0" lang="en-IN" sz="2400" spc="-1" strike="noStrike">
              <a:latin typeface="Times New Roman"/>
            </a:endParaRPr>
          </a:p>
        </p:txBody>
      </p:sp>
      <p:sp>
        <p:nvSpPr>
          <p:cNvPr id="17" name="PlaceHolder 18"/>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BD423F71-6E39-4AE2-AB40-C1C83BDE9717}" type="slidenum">
              <a:rPr b="0" lang="en-IN" sz="1000" spc="-1" strike="noStrike">
                <a:solidFill>
                  <a:srgbClr val="000000"/>
                </a:solidFill>
                <a:latin typeface="Corbel"/>
              </a:rPr>
              <a:t>&lt;number&gt;</a:t>
            </a:fld>
            <a:endParaRPr b="0" lang="en-IN" sz="1000" spc="-1" strike="noStrike">
              <a:latin typeface="Times New Roman"/>
            </a:endParaRPr>
          </a:p>
        </p:txBody>
      </p:sp>
      <p:sp>
        <p:nvSpPr>
          <p:cNvPr id="18" name="PlaceHolder 1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5" name="Group 1"/>
          <p:cNvGrpSpPr/>
          <p:nvPr/>
        </p:nvGrpSpPr>
        <p:grpSpPr>
          <a:xfrm>
            <a:off x="150840" y="0"/>
            <a:ext cx="2436480" cy="6857640"/>
            <a:chOff x="150840" y="0"/>
            <a:chExt cx="2436480" cy="6857640"/>
          </a:xfrm>
        </p:grpSpPr>
        <p:sp>
          <p:nvSpPr>
            <p:cNvPr id="56"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7"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8"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9"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60"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1"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62" name="PlaceHolder 8"/>
          <p:cNvSpPr>
            <a:spLocks noGrp="1"/>
          </p:cNvSpPr>
          <p:nvPr>
            <p:ph type="title"/>
          </p:nvPr>
        </p:nvSpPr>
        <p:spPr>
          <a:xfrm>
            <a:off x="1484280" y="685800"/>
            <a:ext cx="10018440" cy="1752120"/>
          </a:xfrm>
          <a:prstGeom prst="rect">
            <a:avLst/>
          </a:prstGeom>
        </p:spPr>
        <p:txBody>
          <a:bodyPr anchor="ctr">
            <a:noAutofit/>
          </a:bodyPr>
          <a:p>
            <a:pPr algn="ctr">
              <a:lnSpc>
                <a:spcPct val="100000"/>
              </a:lnSpc>
            </a:pPr>
            <a:r>
              <a:rPr b="0" lang="en-US" sz="4000" spc="-1" strike="noStrike">
                <a:solidFill>
                  <a:srgbClr val="000000"/>
                </a:solidFill>
                <a:latin typeface="Corbel"/>
              </a:rPr>
              <a:t>Click to edit Master title style</a:t>
            </a:r>
            <a:endParaRPr b="0" lang="en-US" sz="4000" spc="-1" strike="noStrike">
              <a:solidFill>
                <a:srgbClr val="000000"/>
              </a:solidFill>
              <a:latin typeface="Corbel"/>
            </a:endParaRPr>
          </a:p>
        </p:txBody>
      </p:sp>
      <p:sp>
        <p:nvSpPr>
          <p:cNvPr id="63" name="PlaceHolder 9"/>
          <p:cNvSpPr>
            <a:spLocks noGrp="1"/>
          </p:cNvSpPr>
          <p:nvPr>
            <p:ph type="body"/>
          </p:nvPr>
        </p:nvSpPr>
        <p:spPr>
          <a:xfrm>
            <a:off x="1484280" y="2666880"/>
            <a:ext cx="10018440" cy="3123720"/>
          </a:xfrm>
          <a:prstGeom prst="rect">
            <a:avLst/>
          </a:prstGeom>
        </p:spPr>
        <p:txBody>
          <a:bodyPr anchor="ctr">
            <a:noAutofit/>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rPr>
              <a:t>Click to edit Master text styles</a:t>
            </a:r>
            <a:endParaRPr b="0" lang="en-US" sz="2400" spc="-1" strike="noStrike">
              <a:solidFill>
                <a:srgbClr val="000000"/>
              </a:solidFill>
              <a:latin typeface="Corbel"/>
            </a:endParaRPr>
          </a:p>
          <a:p>
            <a:pPr lvl="1" marL="7430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rPr>
              <a:t>Second level</a:t>
            </a:r>
            <a:endParaRPr b="0" lang="en-US" sz="2000" spc="-1" strike="noStrike">
              <a:solidFill>
                <a:srgbClr val="000000"/>
              </a:solidFill>
              <a:latin typeface="Corbel"/>
            </a:endParaRPr>
          </a:p>
          <a:p>
            <a:pPr lvl="2" marL="1200240" indent="-285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rPr>
              <a:t>Third level</a:t>
            </a:r>
            <a:endParaRPr b="0" lang="en-US" sz="1800" spc="-1" strike="noStrike">
              <a:solidFill>
                <a:srgbClr val="000000"/>
              </a:solidFill>
              <a:latin typeface="Corbel"/>
            </a:endParaRPr>
          </a:p>
          <a:p>
            <a:pPr lvl="3" marL="1542960" indent="-171000">
              <a:lnSpc>
                <a:spcPct val="100000"/>
              </a:lnSpc>
              <a:spcBef>
                <a:spcPts val="320"/>
              </a:spcBef>
              <a:spcAft>
                <a:spcPts val="601"/>
              </a:spcAft>
              <a:buClr>
                <a:srgbClr val="1287c3"/>
              </a:buClr>
              <a:buSzPct val="145000"/>
              <a:buFont typeface="Arial"/>
              <a:buChar char="•"/>
            </a:pPr>
            <a:r>
              <a:rPr b="0" lang="en-US" sz="1600" spc="-1" strike="noStrike">
                <a:solidFill>
                  <a:srgbClr val="000000"/>
                </a:solidFill>
                <a:latin typeface="Corbel"/>
              </a:rPr>
              <a:t>Fourth level</a:t>
            </a:r>
            <a:endParaRPr b="0" lang="en-US" sz="1600" spc="-1" strike="noStrike">
              <a:solidFill>
                <a:srgbClr val="000000"/>
              </a:solidFill>
              <a:latin typeface="Corbel"/>
            </a:endParaRPr>
          </a:p>
          <a:p>
            <a:pPr lvl="4" marL="2000160" indent="-171000">
              <a:lnSpc>
                <a:spcPct val="100000"/>
              </a:lnSpc>
              <a:spcBef>
                <a:spcPts val="281"/>
              </a:spcBef>
              <a:spcAft>
                <a:spcPts val="601"/>
              </a:spcAft>
              <a:buClr>
                <a:srgbClr val="1287c3"/>
              </a:buClr>
              <a:buSzPct val="145000"/>
              <a:buFont typeface="Arial"/>
              <a:buChar char="•"/>
            </a:pPr>
            <a:r>
              <a:rPr b="0" lang="en-US" sz="1400" spc="-1" strike="noStrike">
                <a:solidFill>
                  <a:srgbClr val="000000"/>
                </a:solidFill>
                <a:latin typeface="Corbel"/>
              </a:rPr>
              <a:t>Fifth level</a:t>
            </a:r>
            <a:endParaRPr b="0" lang="en-US" sz="1400" spc="-1" strike="noStrike">
              <a:solidFill>
                <a:srgbClr val="000000"/>
              </a:solidFill>
              <a:latin typeface="Corbel"/>
            </a:endParaRPr>
          </a:p>
        </p:txBody>
      </p:sp>
      <p:sp>
        <p:nvSpPr>
          <p:cNvPr id="64" name="PlaceHolder 10"/>
          <p:cNvSpPr>
            <a:spLocks noGrp="1"/>
          </p:cNvSpPr>
          <p:nvPr>
            <p:ph type="dt"/>
          </p:nvPr>
        </p:nvSpPr>
        <p:spPr>
          <a:xfrm>
            <a:off x="9732600" y="5883120"/>
            <a:ext cx="1142640" cy="364680"/>
          </a:xfrm>
          <a:prstGeom prst="rect">
            <a:avLst/>
          </a:prstGeom>
        </p:spPr>
        <p:txBody>
          <a:bodyPr anchor="ctr">
            <a:noAutofit/>
          </a:bodyPr>
          <a:p>
            <a:pPr algn="r">
              <a:lnSpc>
                <a:spcPct val="100000"/>
              </a:lnSpc>
            </a:pPr>
            <a:fld id="{D27B8A17-CF64-44FD-8F3C-0BA4E486A108}" type="datetime">
              <a:rPr b="0" lang="en-IN" sz="1000" spc="-1" strike="noStrike">
                <a:solidFill>
                  <a:srgbClr val="000000"/>
                </a:solidFill>
                <a:latin typeface="Corbel"/>
              </a:rPr>
              <a:t>17/04/24</a:t>
            </a:fld>
            <a:endParaRPr b="0" lang="en-IN" sz="1000" spc="-1" strike="noStrike">
              <a:latin typeface="Times New Roman"/>
            </a:endParaRPr>
          </a:p>
        </p:txBody>
      </p:sp>
      <p:sp>
        <p:nvSpPr>
          <p:cNvPr id="65" name="PlaceHolder 11"/>
          <p:cNvSpPr>
            <a:spLocks noGrp="1"/>
          </p:cNvSpPr>
          <p:nvPr>
            <p:ph type="ftr"/>
          </p:nvPr>
        </p:nvSpPr>
        <p:spPr>
          <a:xfrm>
            <a:off x="2572200" y="5883120"/>
            <a:ext cx="7083720" cy="364680"/>
          </a:xfrm>
          <a:prstGeom prst="rect">
            <a:avLst/>
          </a:prstGeom>
        </p:spPr>
        <p:txBody>
          <a:bodyPr anchor="ctr">
            <a:noAutofit/>
          </a:bodyPr>
          <a:p>
            <a:endParaRPr b="0" lang="en-IN" sz="2400" spc="-1" strike="noStrike">
              <a:latin typeface="Times New Roman"/>
            </a:endParaRPr>
          </a:p>
        </p:txBody>
      </p:sp>
      <p:sp>
        <p:nvSpPr>
          <p:cNvPr id="66" name="PlaceHolder 12"/>
          <p:cNvSpPr>
            <a:spLocks noGrp="1"/>
          </p:cNvSpPr>
          <p:nvPr>
            <p:ph type="sldNum"/>
          </p:nvPr>
        </p:nvSpPr>
        <p:spPr>
          <a:xfrm>
            <a:off x="10951920" y="5867280"/>
            <a:ext cx="550800" cy="364680"/>
          </a:xfrm>
          <a:prstGeom prst="rect">
            <a:avLst/>
          </a:prstGeom>
        </p:spPr>
        <p:txBody>
          <a:bodyPr anchor="ctr">
            <a:noAutofit/>
          </a:bodyPr>
          <a:p>
            <a:pPr algn="r">
              <a:lnSpc>
                <a:spcPct val="100000"/>
              </a:lnSpc>
            </a:pPr>
            <a:fld id="{B72EDA7B-7816-495E-989A-08210C42DCF1}" type="slidenum">
              <a:rPr b="0" lang="en-IN" sz="1000" spc="-1" strike="noStrike">
                <a:solidFill>
                  <a:srgbClr val="000000"/>
                </a:solidFill>
                <a:latin typeface="Corbe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2928240" y="1380240"/>
            <a:ext cx="8574120" cy="2615760"/>
          </a:xfrm>
          <a:prstGeom prst="rect">
            <a:avLst/>
          </a:prstGeom>
          <a:noFill/>
          <a:ln>
            <a:noFill/>
          </a:ln>
        </p:spPr>
        <p:txBody>
          <a:bodyPr anchor="b">
            <a:normAutofit fontScale="42000"/>
          </a:bodyPr>
          <a:p>
            <a:pPr algn="r">
              <a:lnSpc>
                <a:spcPct val="100000"/>
              </a:lnSpc>
            </a:pPr>
            <a:r>
              <a:rPr b="1" lang="en-US" sz="6000" spc="-1" strike="noStrike">
                <a:solidFill>
                  <a:srgbClr val="0c5a82"/>
                </a:solidFill>
                <a:latin typeface="Corbel"/>
              </a:rPr>
              <a:t>CAPSTONE PROJECT</a:t>
            </a:r>
            <a:br/>
            <a:br/>
            <a:r>
              <a:rPr b="1" lang="en-US" sz="6000" spc="-1" strike="noStrike">
                <a:solidFill>
                  <a:srgbClr val="0c5a82"/>
                </a:solidFill>
                <a:latin typeface="Corbel"/>
              </a:rPr>
              <a:t>KEYLOGGER AND SECURITY </a:t>
            </a:r>
            <a:endParaRPr b="0" lang="en-US" sz="6000" spc="-1" strike="noStrike">
              <a:solidFill>
                <a:srgbClr val="000000"/>
              </a:solidFill>
              <a:latin typeface="Corbel"/>
            </a:endParaRPr>
          </a:p>
        </p:txBody>
      </p:sp>
      <p:sp>
        <p:nvSpPr>
          <p:cNvPr id="104" name="TextShape 2"/>
          <p:cNvSpPr txBox="1"/>
          <p:nvPr/>
        </p:nvSpPr>
        <p:spPr>
          <a:xfrm>
            <a:off x="4515480" y="3996360"/>
            <a:ext cx="6987240" cy="2461320"/>
          </a:xfrm>
          <a:prstGeom prst="rect">
            <a:avLst/>
          </a:prstGeom>
          <a:noFill/>
          <a:ln>
            <a:noFill/>
          </a:ln>
        </p:spPr>
        <p:txBody>
          <a:bodyPr>
            <a:noAutofit/>
          </a:bodyPr>
          <a:p>
            <a:pPr>
              <a:lnSpc>
                <a:spcPct val="100000"/>
              </a:lnSpc>
              <a:spcBef>
                <a:spcPts val="479"/>
              </a:spcBef>
              <a:spcAft>
                <a:spcPts val="601"/>
              </a:spcAft>
              <a:tabLst>
                <a:tab algn="l" pos="0"/>
              </a:tabLst>
            </a:pPr>
            <a:r>
              <a:rPr b="1" lang="en-US" sz="2400" spc="-1" strike="noStrike">
                <a:solidFill>
                  <a:srgbClr val="0c5a82"/>
                </a:solidFill>
                <a:latin typeface="Corbel"/>
              </a:rPr>
              <a:t>Done by:-</a:t>
            </a:r>
            <a:endParaRPr b="0" lang="en-IN" sz="2400" spc="-1" strike="noStrike">
              <a:latin typeface="Arial"/>
            </a:endParaRPr>
          </a:p>
          <a:p>
            <a:pPr>
              <a:lnSpc>
                <a:spcPct val="100000"/>
              </a:lnSpc>
              <a:spcBef>
                <a:spcPts val="561"/>
              </a:spcBef>
              <a:spcAft>
                <a:spcPts val="601"/>
              </a:spcAft>
              <a:tabLst>
                <a:tab algn="l" pos="0"/>
              </a:tabLst>
            </a:pPr>
            <a:r>
              <a:rPr b="1" lang="en-US" sz="2400" spc="-1" strike="noStrike">
                <a:solidFill>
                  <a:srgbClr val="0c5a82"/>
                </a:solidFill>
                <a:latin typeface="Corbel"/>
              </a:rPr>
              <a:t>HEMANTH P-</a:t>
            </a:r>
            <a:r>
              <a:rPr b="1" lang="en-US" sz="2800" spc="-1" strike="noStrike">
                <a:solidFill>
                  <a:srgbClr val="0c5a82"/>
                </a:solidFill>
                <a:latin typeface="Corbel"/>
              </a:rPr>
              <a:t>2021115305</a:t>
            </a:r>
            <a:endParaRPr b="0" lang="en-IN" sz="2800" spc="-1" strike="noStrike">
              <a:latin typeface="Arial"/>
            </a:endParaRPr>
          </a:p>
          <a:p>
            <a:pPr>
              <a:lnSpc>
                <a:spcPct val="100000"/>
              </a:lnSpc>
              <a:spcBef>
                <a:spcPts val="479"/>
              </a:spcBef>
              <a:spcAft>
                <a:spcPts val="601"/>
              </a:spcAft>
              <a:tabLst>
                <a:tab algn="l" pos="0"/>
              </a:tabLst>
            </a:pPr>
            <a:r>
              <a:rPr b="1" lang="en-US" sz="2400" spc="-1" strike="noStrike">
                <a:solidFill>
                  <a:srgbClr val="0c5a82"/>
                </a:solidFill>
                <a:latin typeface="Corbel"/>
              </a:rPr>
              <a:t>COLLEGE OF ENGINEERING GUINDY</a:t>
            </a:r>
            <a:br/>
            <a:r>
              <a:rPr b="1" lang="en-US" sz="2400" spc="-1" strike="noStrike">
                <a:solidFill>
                  <a:srgbClr val="0c5a82"/>
                </a:solidFill>
                <a:latin typeface="Corbel"/>
              </a:rPr>
              <a:t>INFORMATION SCIENCE AND TECHNOLOGY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0" lang="en-US" sz="4000" spc="-1" strike="noStrike">
                <a:solidFill>
                  <a:srgbClr val="000000"/>
                </a:solidFill>
                <a:latin typeface="Corbel"/>
              </a:rPr>
              <a:t>RESULT</a:t>
            </a:r>
            <a:endParaRPr b="0" lang="en-US" sz="4000" spc="-1" strike="noStrike">
              <a:solidFill>
                <a:srgbClr val="000000"/>
              </a:solidFill>
              <a:latin typeface="Corbel"/>
            </a:endParaRPr>
          </a:p>
        </p:txBody>
      </p:sp>
      <p:pic>
        <p:nvPicPr>
          <p:cNvPr id="122" name="Content Placeholder 4" descr=""/>
          <p:cNvPicPr/>
          <p:nvPr/>
        </p:nvPicPr>
        <p:blipFill>
          <a:blip r:embed="rId1"/>
          <a:stretch/>
        </p:blipFill>
        <p:spPr>
          <a:xfrm>
            <a:off x="2271600" y="2643120"/>
            <a:ext cx="7446240" cy="3528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0" lang="en-US" sz="4000" spc="-1" strike="noStrike">
                <a:solidFill>
                  <a:srgbClr val="000000"/>
                </a:solidFill>
                <a:latin typeface="Corbel"/>
              </a:rPr>
              <a:t>RESULT</a:t>
            </a:r>
            <a:endParaRPr b="0" lang="en-US" sz="4000" spc="-1" strike="noStrike">
              <a:solidFill>
                <a:srgbClr val="000000"/>
              </a:solidFill>
              <a:latin typeface="Corbel"/>
            </a:endParaRPr>
          </a:p>
        </p:txBody>
      </p:sp>
      <p:pic>
        <p:nvPicPr>
          <p:cNvPr id="124" name="Content Placeholder 4" descr=""/>
          <p:cNvPicPr/>
          <p:nvPr/>
        </p:nvPicPr>
        <p:blipFill>
          <a:blip r:embed="rId1"/>
          <a:stretch/>
        </p:blipFill>
        <p:spPr>
          <a:xfrm>
            <a:off x="1874520" y="3017520"/>
            <a:ext cx="8938080" cy="1752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484280" y="314280"/>
            <a:ext cx="10018440" cy="105696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CONCLUSION</a:t>
            </a:r>
            <a:endParaRPr b="0" lang="en-US" sz="4000" spc="-1" strike="noStrike">
              <a:solidFill>
                <a:srgbClr val="000000"/>
              </a:solidFill>
              <a:latin typeface="Corbel"/>
            </a:endParaRPr>
          </a:p>
        </p:txBody>
      </p:sp>
      <p:sp>
        <p:nvSpPr>
          <p:cNvPr id="126" name="TextShape 2"/>
          <p:cNvSpPr txBox="1"/>
          <p:nvPr/>
        </p:nvSpPr>
        <p:spPr>
          <a:xfrm>
            <a:off x="1484280" y="1371600"/>
            <a:ext cx="10018440" cy="4419360"/>
          </a:xfrm>
          <a:prstGeom prst="rect">
            <a:avLst/>
          </a:prstGeom>
          <a:noFill/>
          <a:ln>
            <a:noFill/>
          </a:ln>
        </p:spPr>
        <p:txBody>
          <a:bodyPr anchor="ctr">
            <a:normAutofit fontScale="47000"/>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c5a82"/>
                </a:solidFill>
                <a:latin typeface="Corbel"/>
              </a:rPr>
              <a:t>While keyloggers offer potential advantages in cybersecurity (detecting suspicious activity) and parental control (monitoring online safety), their ability to capture sensitive data raises ethical concerns. The future of keyloggers is uncertain. Advancements in malware could bypass detection, making them harder to uninstall. Hardware integration (e.g., keyboards) could render them undetectable. Cloud storage of keystrokes might create new privacy risks. Legal and ethical hurdles, including stricter regulations and emphasis on user consent, could significantly restrict keylogger use, particularly in workplaces.</a:t>
            </a:r>
            <a:endParaRPr b="0" lang="en-US" sz="2400" spc="-1" strike="noStrike">
              <a:solidFill>
                <a:srgbClr val="000000"/>
              </a:solidFill>
              <a:latin typeface="Corbel"/>
            </a:endParaRPr>
          </a:p>
          <a:p>
            <a:pPr>
              <a:lnSpc>
                <a:spcPct val="100000"/>
              </a:lnSpc>
              <a:spcBef>
                <a:spcPts val="479"/>
              </a:spcBef>
              <a:spcAft>
                <a:spcPts val="601"/>
              </a:spcAf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c5a82"/>
                </a:solidFill>
                <a:latin typeface="Corbel"/>
              </a:rPr>
              <a:t>To ensure responsible use, keyloggers should be employed for legitimate purposes with clear user consent. Robust security measures are essential to protect captured data. Transparency about keylogger monitoring is critical. As public awareness of keyloggers grows, ethical considerations and potential misuse will likely receive more scrutiny, possibly leading to stricter regulations.</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484280" y="243000"/>
            <a:ext cx="10018440" cy="1314000"/>
          </a:xfrm>
          <a:prstGeom prst="rect">
            <a:avLst/>
          </a:prstGeom>
          <a:noFill/>
          <a:ln>
            <a:noFill/>
          </a:ln>
        </p:spPr>
        <p:txBody>
          <a:bodyPr anchor="ctr">
            <a:noAutofit/>
          </a:bodyPr>
          <a:p>
            <a:pPr>
              <a:lnSpc>
                <a:spcPct val="100000"/>
              </a:lnSpc>
            </a:pPr>
            <a:r>
              <a:rPr b="1" lang="en-US" sz="4000" spc="-1" strike="noStrike">
                <a:solidFill>
                  <a:srgbClr val="0c5a82"/>
                </a:solidFill>
                <a:latin typeface="Corbel"/>
              </a:rPr>
              <a:t>SCOPE OF KEYLOGGERS</a:t>
            </a:r>
            <a:endParaRPr b="0" lang="en-US" sz="4000" spc="-1" strike="noStrike">
              <a:solidFill>
                <a:srgbClr val="000000"/>
              </a:solidFill>
              <a:latin typeface="Corbel"/>
            </a:endParaRPr>
          </a:p>
        </p:txBody>
      </p:sp>
      <p:sp>
        <p:nvSpPr>
          <p:cNvPr id="128" name="TextShape 2"/>
          <p:cNvSpPr txBox="1"/>
          <p:nvPr/>
        </p:nvSpPr>
        <p:spPr>
          <a:xfrm>
            <a:off x="1484280" y="1442880"/>
            <a:ext cx="10018440" cy="4347720"/>
          </a:xfrm>
          <a:prstGeom prst="rect">
            <a:avLst/>
          </a:prstGeom>
          <a:noFill/>
          <a:ln>
            <a:noFill/>
          </a:ln>
        </p:spPr>
        <p:txBody>
          <a:bodyPr anchor="ctr">
            <a:normAutofit fontScale="45000"/>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c5a82"/>
                </a:solidFill>
                <a:latin typeface="Corbel"/>
              </a:rPr>
              <a:t>The demand for keyloggers might rise in cybersecurity and parental control applications. However, this potential growth is accompanied by evolving challenges. Malicious actors could develop more difficult-to-detect keyloggers, while hardware integration might make them even stealthier. Cloud storage of logged keystrokes introduces new privacy concerns. Legal and ethical considerations are also in flux, with stricter regulations and a growing emphasis on user consent potentially limiting keylogger use, especially in workplaces.</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To navigate this complex landscape, a balanced approach is crucial. Keyloggers should be used for legitimate purposes with clear user consent. Robust security measures are essential to protect captured data. Additionally, transparency about keylogger monitoring is paramount. As public awareness of keyloggers increases, ethical considerations and potential misuse will likely receive greater scrutiny, potentially leading to stricter regulations.</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484280" y="685800"/>
            <a:ext cx="10018440" cy="81396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REFERENCES</a:t>
            </a:r>
            <a:endParaRPr b="0" lang="en-US" sz="4000" spc="-1" strike="noStrike">
              <a:solidFill>
                <a:srgbClr val="000000"/>
              </a:solidFill>
              <a:latin typeface="Corbel"/>
            </a:endParaRPr>
          </a:p>
        </p:txBody>
      </p:sp>
      <p:sp>
        <p:nvSpPr>
          <p:cNvPr id="130" name="TextShape 2"/>
          <p:cNvSpPr txBox="1"/>
          <p:nvPr/>
        </p:nvSpPr>
        <p:spPr>
          <a:xfrm>
            <a:off x="1484280" y="1771560"/>
            <a:ext cx="10018440" cy="4019040"/>
          </a:xfrm>
          <a:prstGeom prst="rect">
            <a:avLst/>
          </a:prstGeom>
          <a:noFill/>
          <a:ln>
            <a:noFill/>
          </a:ln>
        </p:spPr>
        <p:txBody>
          <a:bodyPr anchor="ctr">
            <a:normAutofit/>
          </a:bodyPr>
          <a:p>
            <a:pPr>
              <a:lnSpc>
                <a:spcPct val="100000"/>
              </a:lnSpc>
              <a:spcBef>
                <a:spcPts val="479"/>
              </a:spcBef>
              <a:spcAft>
                <a:spcPts val="601"/>
              </a:spcAft>
              <a:tabLst>
                <a:tab algn="l" pos="0"/>
              </a:tabLst>
            </a:pPr>
            <a:r>
              <a:rPr b="0" lang="en-IN" sz="2400" spc="-1" strike="noStrike">
                <a:solidFill>
                  <a:srgbClr val="000000"/>
                </a:solidFill>
                <a:latin typeface="Corbel"/>
              </a:rPr>
              <a:t> </a:t>
            </a:r>
            <a:r>
              <a:rPr b="0" lang="en-IN" sz="2400" spc="-1" strike="noStrike">
                <a:solidFill>
                  <a:srgbClr val="0c5a82"/>
                </a:solidFill>
                <a:latin typeface="Corbel"/>
              </a:rPr>
              <a:t>1.</a:t>
            </a:r>
            <a:r>
              <a:rPr b="0" lang="en-IN" sz="2400" spc="-1" strike="noStrike" u="sng">
                <a:solidFill>
                  <a:srgbClr val="0c5a82"/>
                </a:solidFill>
                <a:uFillTx/>
                <a:latin typeface="Corbel"/>
              </a:rPr>
              <a:t>M. Deshmukh, "Detecting Keylogger Attacks Using Machine LearningTechniques," International Journal of Advanced Research in Computer Science,2017.</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IN" sz="2400" spc="-1" strike="noStrike">
                <a:solidFill>
                  <a:srgbClr val="0c5a82"/>
                </a:solidFill>
                <a:latin typeface="Corbel"/>
              </a:rPr>
              <a:t>2</a:t>
            </a:r>
            <a:r>
              <a:rPr b="0" lang="en-IN" sz="2400" spc="-1" strike="noStrike" u="sng">
                <a:solidFill>
                  <a:srgbClr val="0c5a82"/>
                </a:solidFill>
                <a:uFillTx/>
                <a:latin typeface="Corbel"/>
              </a:rPr>
              <a:t>. C. Silver, "Keylogging and User Privacy," Association for Computing Machinery,2013.</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484280" y="685800"/>
            <a:ext cx="10018440" cy="1752120"/>
          </a:xfrm>
          <a:prstGeom prst="rect">
            <a:avLst/>
          </a:prstGeom>
          <a:noFill/>
          <a:ln>
            <a:noFill/>
          </a:ln>
        </p:spPr>
        <p:txBody>
          <a:bodyPr anchor="ctr">
            <a:noAutofit/>
          </a:bodyPr>
          <a:p>
            <a:pPr>
              <a:lnSpc>
                <a:spcPct val="100000"/>
              </a:lnSpc>
            </a:pPr>
            <a:r>
              <a:rPr b="1" lang="en-US" sz="4000" spc="-1" strike="noStrike">
                <a:solidFill>
                  <a:srgbClr val="0c5a82"/>
                </a:solidFill>
                <a:latin typeface="Corbel"/>
              </a:rPr>
              <a:t>PROBLEM STATEMENT</a:t>
            </a:r>
            <a:endParaRPr b="0" lang="en-US" sz="4000" spc="-1" strike="noStrike">
              <a:solidFill>
                <a:srgbClr val="000000"/>
              </a:solidFill>
              <a:latin typeface="Corbel"/>
            </a:endParaRPr>
          </a:p>
        </p:txBody>
      </p:sp>
      <p:sp>
        <p:nvSpPr>
          <p:cNvPr id="106" name="TextShape 2"/>
          <p:cNvSpPr txBox="1"/>
          <p:nvPr/>
        </p:nvSpPr>
        <p:spPr>
          <a:xfrm>
            <a:off x="1484280" y="2666880"/>
            <a:ext cx="10018440" cy="3123720"/>
          </a:xfrm>
          <a:prstGeom prst="rect">
            <a:avLst/>
          </a:prstGeom>
          <a:noFill/>
          <a:ln>
            <a:noFill/>
          </a:ln>
        </p:spPr>
        <p:txBody>
          <a:bodyPr anchor="ctr">
            <a:normAutofit fontScale="67000"/>
          </a:bodyPr>
          <a:p>
            <a:pPr>
              <a:lnSpc>
                <a:spcPct val="100000"/>
              </a:lnSpc>
              <a:spcBef>
                <a:spcPts val="479"/>
              </a:spcBef>
              <a:spcAft>
                <a:spcPts val="601"/>
              </a:spcAft>
              <a:tabLst>
                <a:tab algn="l" pos="0"/>
              </a:tabLst>
            </a:pPr>
            <a:r>
              <a:rPr b="0" lang="en-US" sz="2400" spc="-1" strike="noStrike">
                <a:solidFill>
                  <a:srgbClr val="0c5a82"/>
                </a:solidFill>
                <a:latin typeface="Corbel"/>
              </a:rPr>
              <a:t>In our modern era dominated by digital advancements, the rampant spread of keyloggers stands as a prominent issue, representing stealthy software entities crafted to clandestinely monitor and log keystrokes on a user's computing device, all without their awareness. These insidious programs present a grave danger to both individuals and institutions alike, as they possess the capability to intercept and record highly sensitive information, including passwords, credit card credentials, and other private data. The consequences of falling victim to such tools are dire, encompassing the specters of identity theft, financial depletion, and breaches of personal privacy.</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484280" y="257040"/>
            <a:ext cx="10018440" cy="1185480"/>
          </a:xfrm>
          <a:prstGeom prst="rect">
            <a:avLst/>
          </a:prstGeom>
          <a:noFill/>
          <a:ln>
            <a:noFill/>
          </a:ln>
        </p:spPr>
        <p:txBody>
          <a:bodyPr anchor="ctr">
            <a:noAutofit/>
          </a:bodyPr>
          <a:p>
            <a:pPr>
              <a:lnSpc>
                <a:spcPct val="100000"/>
              </a:lnSpc>
            </a:pPr>
            <a:r>
              <a:rPr b="1" lang="en-US" sz="4000" spc="-1" strike="noStrike">
                <a:solidFill>
                  <a:srgbClr val="0c5a82"/>
                </a:solidFill>
                <a:latin typeface="Corbel"/>
              </a:rPr>
              <a:t>SOLUTION FOR THE PROBLEM</a:t>
            </a:r>
            <a:endParaRPr b="0" lang="en-US" sz="4000" spc="-1" strike="noStrike">
              <a:solidFill>
                <a:srgbClr val="000000"/>
              </a:solidFill>
              <a:latin typeface="Corbel"/>
            </a:endParaRPr>
          </a:p>
        </p:txBody>
      </p:sp>
      <p:sp>
        <p:nvSpPr>
          <p:cNvPr id="108" name="TextShape 2"/>
          <p:cNvSpPr txBox="1"/>
          <p:nvPr/>
        </p:nvSpPr>
        <p:spPr>
          <a:xfrm>
            <a:off x="1484280" y="1442880"/>
            <a:ext cx="10018440" cy="4900320"/>
          </a:xfrm>
          <a:prstGeom prst="rect">
            <a:avLst/>
          </a:prstGeom>
          <a:noFill/>
          <a:ln>
            <a:noFill/>
          </a:ln>
        </p:spPr>
        <p:txBody>
          <a:bodyPr anchor="ctr">
            <a:normAutofit fontScale="41000"/>
          </a:bodyPr>
          <a:p>
            <a:pPr marL="285840" indent="-285480">
              <a:lnSpc>
                <a:spcPct val="100000"/>
              </a:lnSpc>
              <a:spcBef>
                <a:spcPts val="479"/>
              </a:spcBef>
              <a:spcAft>
                <a:spcPts val="601"/>
              </a:spcAft>
              <a:buClr>
                <a:srgbClr val="1287c3"/>
              </a:buClr>
              <a:buSzPct val="145000"/>
              <a:buFont typeface="Wingdings" charset="2"/>
              <a:buChar char=""/>
            </a:pPr>
            <a:r>
              <a:rPr b="0" lang="en-US" sz="2400" spc="-1" strike="noStrike">
                <a:solidFill>
                  <a:srgbClr val="0c5a82"/>
                </a:solidFill>
                <a:latin typeface="Corbel"/>
              </a:rPr>
              <a:t>Addressing the challenge of combating keyloggers necessitates a comprehensive solution encompassing various aspects of software development and user experience. This proposed strategy entails refining the codebase through error handling mechanisms, modularizing code for better management, and optimizing file writing operations for improved performance. </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Wingdings" charset="2"/>
              <a:buChar char=""/>
              <a:tabLst>
                <a:tab algn="l" pos="0"/>
              </a:tabLst>
            </a:pPr>
            <a:r>
              <a:rPr b="0" lang="en-US" sz="2400" spc="-1" strike="noStrike">
                <a:solidFill>
                  <a:srgbClr val="0c5a82"/>
                </a:solidFill>
                <a:latin typeface="Corbel"/>
              </a:rPr>
              <a:t>Additionally, enhancements to the user interface, including clearer messages and GUI improvements such as the ability to select log file locations, aim to enhance usability.</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Wingdings" charset="2"/>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Keylogging features should be augmented with options for filtering and customization, all while maintaining ethical standards and incorporating privacy warnings.</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Wingdings" charset="2"/>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Thorough compatibility testing across different operating systems ensures broad applicability, while comprehensive documentation and comments aid in clarity and ease of understanding for developers and users alike. By integrating these elements, a robust solution is forged to counter the threat posed by keyloggers effectively</a:t>
            </a:r>
            <a:r>
              <a:rPr b="1" lang="en-US" sz="2400" spc="-1" strike="noStrike">
                <a:solidFill>
                  <a:srgbClr val="0c5a82"/>
                </a:solidFill>
                <a:latin typeface="Corbel"/>
              </a:rPr>
              <a:t>.</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SYSTEM APPROACH</a:t>
            </a:r>
            <a:endParaRPr b="0" lang="en-US" sz="4000" spc="-1" strike="noStrike">
              <a:solidFill>
                <a:srgbClr val="000000"/>
              </a:solidFill>
              <a:latin typeface="Corbel"/>
            </a:endParaRPr>
          </a:p>
        </p:txBody>
      </p:sp>
      <p:sp>
        <p:nvSpPr>
          <p:cNvPr id="110" name="TextShape 2"/>
          <p:cNvSpPr txBox="1"/>
          <p:nvPr/>
        </p:nvSpPr>
        <p:spPr>
          <a:xfrm>
            <a:off x="1484280" y="2438280"/>
            <a:ext cx="10018440" cy="3352320"/>
          </a:xfrm>
          <a:prstGeom prst="rect">
            <a:avLst/>
          </a:prstGeom>
          <a:noFill/>
          <a:ln>
            <a:noFill/>
          </a:ln>
        </p:spPr>
        <p:txBody>
          <a:bodyPr anchor="ctr">
            <a:normAutofit fontScale="72000"/>
          </a:bodyPr>
          <a:p>
            <a:pPr marL="285840" indent="-285480">
              <a:lnSpc>
                <a:spcPct val="100000"/>
              </a:lnSpc>
              <a:spcBef>
                <a:spcPts val="479"/>
              </a:spcBef>
              <a:spcAft>
                <a:spcPts val="601"/>
              </a:spcAft>
              <a:buClr>
                <a:srgbClr val="1287c3"/>
              </a:buClr>
              <a:buSzPct val="145000"/>
              <a:buFont typeface="Wingdings" charset="2"/>
              <a:buChar char=""/>
            </a:pPr>
            <a:r>
              <a:rPr b="1" lang="en-US" sz="2400" spc="-1" strike="noStrike">
                <a:solidFill>
                  <a:srgbClr val="0c5a82"/>
                </a:solidFill>
                <a:latin typeface="Corbel"/>
              </a:rPr>
              <a:t> </a:t>
            </a:r>
            <a:r>
              <a:rPr b="0" lang="en-US" sz="2400" spc="-1" strike="noStrike">
                <a:solidFill>
                  <a:srgbClr val="0c5a82"/>
                </a:solidFill>
                <a:latin typeface="Corbel"/>
              </a:rPr>
              <a:t>Analysis</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c5a82"/>
                </a:solidFill>
                <a:latin typeface="Corbel"/>
              </a:rPr>
              <a:t>        </a:t>
            </a:r>
            <a:r>
              <a:rPr b="0" lang="en-US" sz="2400" spc="-1" strike="noStrike">
                <a:solidFill>
                  <a:srgbClr val="0c5a82"/>
                </a:solidFill>
                <a:latin typeface="Corbel"/>
              </a:rPr>
              <a:t>Understand project requirements.</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c5a82"/>
                </a:solidFill>
                <a:latin typeface="Corbel"/>
              </a:rPr>
              <a:t>       </a:t>
            </a:r>
            <a:r>
              <a:rPr b="0" lang="en-US" sz="2400" spc="-1" strike="noStrike">
                <a:solidFill>
                  <a:srgbClr val="0c5a82"/>
                </a:solidFill>
                <a:latin typeface="Corbel"/>
              </a:rPr>
              <a:t>Scrutinize existing code for vulnerabilities and improvement opportunities.</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Wingdings" charset="2"/>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Design</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c5a82"/>
                </a:solidFill>
                <a:latin typeface="Corbel"/>
              </a:rPr>
              <a:t>      </a:t>
            </a:r>
            <a:r>
              <a:rPr b="0" lang="en-US" sz="2400" spc="-1" strike="noStrike">
                <a:solidFill>
                  <a:srgbClr val="0c5a82"/>
                </a:solidFill>
                <a:latin typeface="Corbel"/>
              </a:rPr>
              <a:t>Define clear objectives for the project.</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c5a82"/>
                </a:solidFill>
                <a:latin typeface="Corbel"/>
              </a:rPr>
              <a:t>     </a:t>
            </a:r>
            <a:r>
              <a:rPr b="0" lang="en-US" sz="2400" spc="-1" strike="noStrike">
                <a:solidFill>
                  <a:srgbClr val="0c5a82"/>
                </a:solidFill>
                <a:latin typeface="Corbel"/>
              </a:rPr>
              <a:t>Delineate architectural changes to enhance security and usability</a:t>
            </a:r>
            <a:r>
              <a:rPr b="1" lang="en-US" sz="2400" spc="-1" strike="noStrike">
                <a:solidFill>
                  <a:srgbClr val="0c5a82"/>
                </a:solidFill>
                <a:latin typeface="Corbel"/>
              </a:rPr>
              <a:t>.</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484280" y="685800"/>
            <a:ext cx="10018440" cy="132840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SYSTEM APPROACH</a:t>
            </a:r>
            <a:endParaRPr b="0" lang="en-US" sz="4000" spc="-1" strike="noStrike">
              <a:solidFill>
                <a:srgbClr val="000000"/>
              </a:solidFill>
              <a:latin typeface="Corbel"/>
            </a:endParaRPr>
          </a:p>
        </p:txBody>
      </p:sp>
      <p:sp>
        <p:nvSpPr>
          <p:cNvPr id="112" name="TextShape 2"/>
          <p:cNvSpPr txBox="1"/>
          <p:nvPr/>
        </p:nvSpPr>
        <p:spPr>
          <a:xfrm>
            <a:off x="1484280" y="2014560"/>
            <a:ext cx="10018440" cy="3776400"/>
          </a:xfrm>
          <a:prstGeom prst="rect">
            <a:avLst/>
          </a:prstGeom>
          <a:noFill/>
          <a:ln>
            <a:noFill/>
          </a:ln>
        </p:spPr>
        <p:txBody>
          <a:bodyPr anchor="ctr">
            <a:normAutofit fontScale="74000"/>
          </a:bodyPr>
          <a:p>
            <a:pPr>
              <a:lnSpc>
                <a:spcPct val="100000"/>
              </a:lnSpc>
              <a:spcBef>
                <a:spcPts val="700"/>
              </a:spcBef>
              <a:spcAft>
                <a:spcPts val="601"/>
              </a:spcAft>
              <a:tabLst>
                <a:tab algn="l" pos="0"/>
              </a:tabLst>
            </a:pPr>
            <a:r>
              <a:rPr b="0" lang="en-US" sz="2400" spc="-1" strike="noStrike">
                <a:solidFill>
                  <a:srgbClr val="0c5a82"/>
                </a:solidFill>
                <a:latin typeface="Corbel"/>
              </a:rPr>
              <a:t> </a:t>
            </a:r>
            <a:r>
              <a:rPr b="0" lang="en-US" sz="3500" spc="-1" strike="noStrike">
                <a:solidFill>
                  <a:srgbClr val="0c5a82"/>
                </a:solidFill>
                <a:latin typeface="Corbel"/>
              </a:rPr>
              <a:t>Implementation</a:t>
            </a:r>
            <a:endParaRPr b="0" lang="en-US" sz="35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Refactor code for better structure and maintainability.</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Optimize code, particularly in file operations for efficiency.</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a:lnSpc>
                <a:spcPct val="100000"/>
              </a:lnSpc>
              <a:spcBef>
                <a:spcPts val="780"/>
              </a:spcBef>
              <a:spcAft>
                <a:spcPts val="601"/>
              </a:spcAft>
              <a:tabLst>
                <a:tab algn="l" pos="0"/>
              </a:tabLst>
            </a:pPr>
            <a:r>
              <a:rPr b="0" lang="en-US" sz="2400" spc="-1" strike="noStrike">
                <a:solidFill>
                  <a:srgbClr val="0c5a82"/>
                </a:solidFill>
                <a:latin typeface="Corbel"/>
              </a:rPr>
              <a:t> </a:t>
            </a:r>
            <a:r>
              <a:rPr b="0" lang="en-US" sz="3900" spc="-1" strike="noStrike">
                <a:solidFill>
                  <a:srgbClr val="0c5a82"/>
                </a:solidFill>
                <a:latin typeface="Corbel"/>
              </a:rPr>
              <a:t>Testing</a:t>
            </a:r>
            <a:endParaRPr b="0" lang="en-US" sz="39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Conduct compatibility checks to ensure the solution works across various environments.</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Perform thorough functionality testing to validate all features work as intended</a:t>
            </a:r>
            <a:r>
              <a:rPr b="0" lang="en-US" sz="2400" spc="-1" strike="noStrike">
                <a:solidFill>
                  <a:srgbClr val="000000"/>
                </a:solidFill>
                <a:latin typeface="Corbel"/>
              </a:rPr>
              <a:t>.</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SYSTEM APPROACH</a:t>
            </a:r>
            <a:endParaRPr b="0" lang="en-US" sz="4000" spc="-1" strike="noStrike">
              <a:solidFill>
                <a:srgbClr val="000000"/>
              </a:solidFill>
              <a:latin typeface="Corbel"/>
            </a:endParaRPr>
          </a:p>
        </p:txBody>
      </p:sp>
      <p:sp>
        <p:nvSpPr>
          <p:cNvPr id="114" name="TextShape 2"/>
          <p:cNvSpPr txBox="1"/>
          <p:nvPr/>
        </p:nvSpPr>
        <p:spPr>
          <a:xfrm>
            <a:off x="1484280" y="2666880"/>
            <a:ext cx="10018440" cy="3123720"/>
          </a:xfrm>
          <a:prstGeom prst="rect">
            <a:avLst/>
          </a:prstGeom>
          <a:noFill/>
          <a:ln>
            <a:noFill/>
          </a:ln>
        </p:spPr>
        <p:txBody>
          <a:bodyPr anchor="ctr">
            <a:normAutofit fontScale="49000"/>
          </a:bodyPr>
          <a:p>
            <a:pPr>
              <a:lnSpc>
                <a:spcPct val="100000"/>
              </a:lnSpc>
              <a:spcBef>
                <a:spcPts val="799"/>
              </a:spcBef>
              <a:spcAft>
                <a:spcPts val="601"/>
              </a:spcAft>
              <a:tabLst>
                <a:tab algn="l" pos="0"/>
              </a:tabLst>
            </a:pPr>
            <a:r>
              <a:rPr b="0" lang="en-US" sz="2600" spc="-1" strike="noStrike">
                <a:solidFill>
                  <a:srgbClr val="0c5a82"/>
                </a:solidFill>
                <a:latin typeface="Corbel"/>
              </a:rPr>
              <a:t> </a:t>
            </a:r>
            <a:r>
              <a:rPr b="0" lang="en-US" sz="4000" spc="-1" strike="noStrike">
                <a:solidFill>
                  <a:srgbClr val="0c5a82"/>
                </a:solidFill>
                <a:latin typeface="Corbel"/>
              </a:rPr>
              <a:t>Deployment</a:t>
            </a:r>
            <a:endParaRPr b="0" lang="en-US" sz="40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Package the code for distribution.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Provide comprehensive instructions for users on how to install and use the solution.</a:t>
            </a:r>
            <a:endParaRPr b="0" lang="en-US" sz="2400" spc="-1" strike="noStrike">
              <a:solidFill>
                <a:srgbClr val="000000"/>
              </a:solidFill>
              <a:latin typeface="Corbel"/>
            </a:endParaRPr>
          </a:p>
          <a:p>
            <a:pPr>
              <a:lnSpc>
                <a:spcPct val="100000"/>
              </a:lnSpc>
              <a:spcBef>
                <a:spcPts val="760"/>
              </a:spcBef>
              <a:spcAft>
                <a:spcPts val="601"/>
              </a:spcAft>
              <a:tabLst>
                <a:tab algn="l" pos="0"/>
              </a:tabLst>
            </a:pPr>
            <a:br/>
            <a:r>
              <a:rPr b="0" lang="en-US" sz="2400" spc="-1" strike="noStrike">
                <a:solidFill>
                  <a:srgbClr val="0c5a82"/>
                </a:solidFill>
                <a:latin typeface="Corbel"/>
              </a:rPr>
              <a:t> </a:t>
            </a:r>
            <a:r>
              <a:rPr b="0" lang="en-US" sz="3800" spc="-1" strike="noStrike">
                <a:solidFill>
                  <a:srgbClr val="0c5a82"/>
                </a:solidFill>
                <a:latin typeface="Corbel"/>
              </a:rPr>
              <a:t>Maintenance</a:t>
            </a:r>
            <a:endParaRPr b="0" lang="en-US" sz="38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Continuously monitor user feedback.</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Promptly resolve any issues that arise.</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tabLst>
                <a:tab algn="l" pos="0"/>
              </a:tabLst>
            </a:pPr>
            <a:r>
              <a:rPr b="0" lang="en-US" sz="2400" spc="-1" strike="noStrike">
                <a:solidFill>
                  <a:srgbClr val="0c5a82"/>
                </a:solidFill>
                <a:latin typeface="Corbel"/>
              </a:rPr>
              <a:t>    </a:t>
            </a:r>
            <a:r>
              <a:rPr b="0" lang="en-US" sz="2400" spc="-1" strike="noStrike">
                <a:solidFill>
                  <a:srgbClr val="0c5a82"/>
                </a:solidFill>
                <a:latin typeface="Corbel"/>
              </a:rPr>
              <a:t>Regularly update the code to maintain effectiveness and relevance.</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lang="en-US" sz="4000" spc="-1" strike="noStrike">
                <a:solidFill>
                  <a:srgbClr val="0c5a82"/>
                </a:solidFill>
                <a:latin typeface="Corbel"/>
              </a:rPr>
              <a:t>BENEFITS</a:t>
            </a:r>
            <a:endParaRPr b="0" lang="en-US" sz="4000" spc="-1" strike="noStrike">
              <a:solidFill>
                <a:srgbClr val="000000"/>
              </a:solidFill>
              <a:latin typeface="Corbel"/>
            </a:endParaRPr>
          </a:p>
        </p:txBody>
      </p:sp>
      <p:sp>
        <p:nvSpPr>
          <p:cNvPr id="116" name="TextShape 2"/>
          <p:cNvSpPr txBox="1"/>
          <p:nvPr/>
        </p:nvSpPr>
        <p:spPr>
          <a:xfrm>
            <a:off x="1484280" y="2666880"/>
            <a:ext cx="10018440" cy="3123720"/>
          </a:xfrm>
          <a:prstGeom prst="rect">
            <a:avLst/>
          </a:prstGeom>
          <a:noFill/>
          <a:ln>
            <a:noFill/>
          </a:ln>
        </p:spPr>
        <p:txBody>
          <a:bodyPr anchor="ctr">
            <a:noAutofit/>
          </a:bodyPr>
          <a:p>
            <a:pPr>
              <a:lnSpc>
                <a:spcPct val="100000"/>
              </a:lnSpc>
              <a:spcBef>
                <a:spcPts val="720"/>
              </a:spcBef>
              <a:spcAft>
                <a:spcPts val="601"/>
              </a:spcAft>
              <a:tabLst>
                <a:tab algn="l" pos="0"/>
              </a:tabLst>
            </a:pPr>
            <a:r>
              <a:rPr b="0" lang="en-US" sz="3600" spc="-1" strike="noStrike">
                <a:solidFill>
                  <a:srgbClr val="0c5a82"/>
                </a:solidFill>
                <a:latin typeface="Corbel"/>
              </a:rPr>
              <a:t>Benefits:</a:t>
            </a:r>
            <a:endParaRPr b="0" lang="en-US" sz="3600" spc="-1" strike="noStrike">
              <a:solidFill>
                <a:srgbClr val="000000"/>
              </a:solidFill>
              <a:latin typeface="Corbel"/>
            </a:endParaRPr>
          </a:p>
          <a:p>
            <a:pPr marL="285840" indent="-285480">
              <a:lnSpc>
                <a:spcPct val="100000"/>
              </a:lnSpc>
              <a:spcBef>
                <a:spcPts val="720"/>
              </a:spcBef>
              <a:spcAft>
                <a:spcPts val="601"/>
              </a:spcAft>
              <a:buClr>
                <a:srgbClr val="1287c3"/>
              </a:buClr>
              <a:buSzPct val="145000"/>
              <a:buFont typeface="Arial"/>
              <a:buChar char="•"/>
              <a:tabLst>
                <a:tab algn="l" pos="0"/>
              </a:tabLst>
            </a:pPr>
            <a:r>
              <a:rPr b="0" lang="en-US" sz="3600" spc="-1" strike="noStrike">
                <a:solidFill>
                  <a:srgbClr val="0c5a82"/>
                </a:solidFill>
                <a:latin typeface="Corbel"/>
              </a:rPr>
              <a:t>Holistic and effective solution.</a:t>
            </a:r>
            <a:endParaRPr b="0" lang="en-US" sz="3600" spc="-1" strike="noStrike">
              <a:solidFill>
                <a:srgbClr val="000000"/>
              </a:solidFill>
              <a:latin typeface="Corbel"/>
            </a:endParaRPr>
          </a:p>
          <a:p>
            <a:pPr marL="285840" indent="-285480">
              <a:lnSpc>
                <a:spcPct val="100000"/>
              </a:lnSpc>
              <a:spcBef>
                <a:spcPts val="720"/>
              </a:spcBef>
              <a:spcAft>
                <a:spcPts val="601"/>
              </a:spcAft>
              <a:buClr>
                <a:srgbClr val="1287c3"/>
              </a:buClr>
              <a:buSzPct val="145000"/>
              <a:buFont typeface="Arial"/>
              <a:buChar char="•"/>
              <a:tabLst>
                <a:tab algn="l" pos="0"/>
              </a:tabLst>
            </a:pPr>
            <a:r>
              <a:rPr b="0" lang="en-US" sz="3600" spc="-1" strike="noStrike">
                <a:solidFill>
                  <a:srgbClr val="0c5a82"/>
                </a:solidFill>
                <a:latin typeface="Corbel"/>
              </a:rPr>
              <a:t>Ensures project success by addressing all aspects.</a:t>
            </a:r>
            <a:endParaRPr b="0" lang="en-US" sz="3600" spc="-1" strike="noStrike">
              <a:solidFill>
                <a:srgbClr val="000000"/>
              </a:solidFill>
              <a:latin typeface="Corbel"/>
            </a:endParaRPr>
          </a:p>
          <a:p>
            <a:pPr>
              <a:lnSpc>
                <a:spcPct val="100000"/>
              </a:lnSpc>
              <a:spcBef>
                <a:spcPts val="479"/>
              </a:spcBef>
              <a:spcAft>
                <a:spcPts val="601"/>
              </a:spcAft>
              <a:tabLst>
                <a:tab algn="l" pos="0"/>
              </a:tabLst>
            </a:pPr>
            <a:endParaRPr b="0" lang="en-US" sz="36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484280" y="0"/>
            <a:ext cx="10018440" cy="1171080"/>
          </a:xfrm>
          <a:prstGeom prst="rect">
            <a:avLst/>
          </a:prstGeom>
          <a:noFill/>
          <a:ln>
            <a:noFill/>
          </a:ln>
        </p:spPr>
        <p:txBody>
          <a:bodyPr anchor="ctr">
            <a:noAutofit/>
          </a:bodyPr>
          <a:p>
            <a:pPr>
              <a:lnSpc>
                <a:spcPct val="100000"/>
              </a:lnSpc>
            </a:pPr>
            <a:r>
              <a:rPr b="0" lang="en-US" sz="4000" spc="-1" strike="noStrike">
                <a:solidFill>
                  <a:srgbClr val="000000"/>
                </a:solidFill>
                <a:latin typeface="Corbel"/>
              </a:rPr>
              <a:t>ALGORITHM</a:t>
            </a:r>
            <a:endParaRPr b="0" lang="en-US" sz="4000" spc="-1" strike="noStrike">
              <a:solidFill>
                <a:srgbClr val="000000"/>
              </a:solidFill>
              <a:latin typeface="Corbel"/>
            </a:endParaRPr>
          </a:p>
        </p:txBody>
      </p:sp>
      <p:sp>
        <p:nvSpPr>
          <p:cNvPr id="118" name="TextShape 2"/>
          <p:cNvSpPr txBox="1"/>
          <p:nvPr/>
        </p:nvSpPr>
        <p:spPr>
          <a:xfrm>
            <a:off x="1484280" y="1171440"/>
            <a:ext cx="10018440" cy="5343120"/>
          </a:xfrm>
          <a:prstGeom prst="rect">
            <a:avLst/>
          </a:prstGeom>
          <a:noFill/>
          <a:ln>
            <a:noFill/>
          </a:ln>
        </p:spPr>
        <p:txBody>
          <a:bodyPr anchor="ctr">
            <a:normAutofit fontScale="61000"/>
          </a:bodyPr>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Initialization: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Initialize variables to store pressed keys, hold status, and</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key sequence.</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2. Key Press Event:</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Record pressed keys with "Pressed" label.</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If key held, record with "Held" label.</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3. Key Release Event:</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Record pressed keys with "Pressed" label, if held, record</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with "Held" label, and generate JSON file..</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4. Start Keylogger Function: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Initialize keyboard listener, update UI, and manage button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states.</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5. Stop Keylogger Function: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Stop keyboard listener, Update UI to indicate status.</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Corbel"/>
              </a:rPr>
              <a:t> </a:t>
            </a:r>
            <a:r>
              <a:rPr b="0" lang="en-IN" sz="2400" spc="-1" strike="noStrike">
                <a:solidFill>
                  <a:srgbClr val="000000"/>
                </a:solidFill>
                <a:latin typeface="Corbel"/>
              </a:rPr>
              <a:t>Manage button states.</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484280" y="685800"/>
            <a:ext cx="10018440" cy="1752120"/>
          </a:xfrm>
          <a:prstGeom prst="rect">
            <a:avLst/>
          </a:prstGeom>
          <a:noFill/>
          <a:ln>
            <a:noFill/>
          </a:ln>
        </p:spPr>
        <p:txBody>
          <a:bodyPr anchor="ctr">
            <a:noAutofit/>
          </a:bodyPr>
          <a:p>
            <a:pPr>
              <a:lnSpc>
                <a:spcPct val="100000"/>
              </a:lnSpc>
            </a:pPr>
            <a:r>
              <a:rPr b="1" lang="en-US" sz="4000" spc="-1" strike="noStrike">
                <a:solidFill>
                  <a:srgbClr val="0c5a82"/>
                </a:solidFill>
                <a:latin typeface="Corbel"/>
              </a:rPr>
              <a:t>DEPLOYMENT</a:t>
            </a:r>
            <a:endParaRPr b="0" lang="en-US" sz="4000" spc="-1" strike="noStrike">
              <a:solidFill>
                <a:srgbClr val="000000"/>
              </a:solidFill>
              <a:latin typeface="Corbel"/>
            </a:endParaRPr>
          </a:p>
        </p:txBody>
      </p:sp>
      <p:sp>
        <p:nvSpPr>
          <p:cNvPr id="120" name="TextShape 2"/>
          <p:cNvSpPr txBox="1"/>
          <p:nvPr/>
        </p:nvSpPr>
        <p:spPr>
          <a:xfrm>
            <a:off x="1484280" y="2666880"/>
            <a:ext cx="10018440" cy="3123720"/>
          </a:xfrm>
          <a:prstGeom prst="rect">
            <a:avLst/>
          </a:prstGeom>
          <a:noFill/>
          <a:ln>
            <a:noFill/>
          </a:ln>
        </p:spPr>
        <p:txBody>
          <a:bodyPr anchor="ctr">
            <a:normAutofit fontScale="72000"/>
          </a:bodyPr>
          <a:p>
            <a:pPr>
              <a:lnSpc>
                <a:spcPct val="100000"/>
              </a:lnSpc>
              <a:spcBef>
                <a:spcPts val="479"/>
              </a:spcBef>
              <a:spcAft>
                <a:spcPts val="601"/>
              </a:spcAft>
              <a:tabLst>
                <a:tab algn="l" pos="0"/>
              </a:tabLst>
            </a:pPr>
            <a:r>
              <a:rPr b="0" lang="en-IN" sz="2400" spc="-1" strike="noStrike">
                <a:solidFill>
                  <a:srgbClr val="0c5a82"/>
                </a:solidFill>
                <a:latin typeface="Corbel"/>
              </a:rPr>
              <a:t>1.Packaging: Bundle application and dependencies.  Include configuration files and documentation. </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IN" sz="2400" spc="-1" strike="noStrike">
                <a:solidFill>
                  <a:srgbClr val="0c5a82"/>
                </a:solidFill>
                <a:latin typeface="Corbel"/>
              </a:rPr>
              <a:t>2. Distribution: Distribute via website, repositories, or physical media. </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IN" sz="2400" spc="-1" strike="noStrike">
                <a:solidFill>
                  <a:srgbClr val="0c5a82"/>
                </a:solidFill>
                <a:latin typeface="Corbel"/>
              </a:rPr>
              <a:t>3. Installation:  Provide clear installation instructions.  Ensure compatibility across platforms. </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IN" sz="2400" spc="-1" strike="noStrike">
                <a:solidFill>
                  <a:srgbClr val="0c5a82"/>
                </a:solidFill>
                <a:latin typeface="Corbel"/>
              </a:rPr>
              <a:t>4. Configuration: Allow user customization of settings.</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IN" sz="2400" spc="-1" strike="noStrike">
                <a:solidFill>
                  <a:srgbClr val="0c5a82"/>
                </a:solidFill>
                <a:latin typeface="Corbel"/>
              </a:rPr>
              <a:t>5. Security Considerations: Implement measures to protect against unauthorized access.</a:t>
            </a: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60</TotalTime>
  <Application>LibreOffice/6.4.7.2$Linux_X86_64 LibreOffice_project/40$Build-2</Application>
  <Words>982</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2024-04-04T23:33:59Z</dcterms:created>
  <dc:creator>dhaarini mariraj</dc:creator>
  <dc:description/>
  <dc:language>en-IN</dc:language>
  <cp:lastModifiedBy/>
  <dcterms:modified xsi:type="dcterms:W3CDTF">2024-04-17T15:38:52Z</dcterms:modified>
  <cp:revision>3</cp:revision>
  <dc:subject/>
  <dc:title>CAPSTONE PROJECT  KEYLOGGER AND SECURITY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