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5" r:id="rId3"/>
    <p:sldId id="258" r:id="rId4"/>
    <p:sldId id="259" r:id="rId5"/>
    <p:sldId id="263" r:id="rId6"/>
    <p:sldId id="264" r:id="rId7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663E-24A0-4C4F-BCA4-AA3E4918CFC6}" type="datetimeFigureOut">
              <a:rPr lang="nb-NO" smtClean="0"/>
              <a:t>19.01.2023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298575" y="1143000"/>
            <a:ext cx="426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F4E3-E984-4790-A8AD-B936CFDC49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2C1-DE2D-424B-B9EA-74853E25D5B4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9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F033-A1B4-4A22-958C-5EC26F00B65E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4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71-42B6-4CA0-A0CA-B32E49CC76CC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15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344-713A-4D91-95D1-859E72BEBF33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5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070-1022-4DA7-A0FA-1C4A1E3099E3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7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3B3-16E5-4959-8E63-31E0EA514760}" type="datetime1">
              <a:rPr lang="nb-NO" smtClean="0"/>
              <a:t>19.01.2023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7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6336-3D2A-40B1-BEFF-8CEB6550F25B}" type="datetime1">
              <a:rPr lang="nb-NO" smtClean="0"/>
              <a:t>19.01.2023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8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AA4-9C5B-44FC-93BE-E939600E8EA1}" type="datetime1">
              <a:rPr lang="nb-NO" smtClean="0"/>
              <a:t>19.01.2023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79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B379-08AC-450D-8222-DF5013A81369}" type="datetime1">
              <a:rPr lang="nb-NO" smtClean="0"/>
              <a:t>19.01.2023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8E8-87B3-4614-A7CF-7B6ADEC74171}" type="datetime1">
              <a:rPr lang="nb-NO" smtClean="0"/>
              <a:t>19.01.2023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20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9B8-3238-4E3F-AB84-A24637D493A7}" type="datetime1">
              <a:rPr lang="nb-NO" smtClean="0"/>
              <a:t>19.01.2023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1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7199-00E5-4E00-A8CD-228979AF3195}" type="datetime1">
              <a:rPr lang="nb-NO" smtClean="0"/>
              <a:t>19.01.2023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76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hjorth@ous-hf.n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ursbygger.ihelse.net/?startcourseid=1295&amp;track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bygger.ihelse.net/?startcourseid=1295&amp;track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791" y="-1"/>
            <a:ext cx="11933191" cy="755967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-1047750" y="464718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Tips for HOBS veiledning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-1142048" y="7157192"/>
            <a:ext cx="3523298" cy="402483"/>
          </a:xfrm>
        </p:spPr>
        <p:txBody>
          <a:bodyPr/>
          <a:lstStyle/>
          <a:p>
            <a:r>
              <a:rPr lang="nb-NO" dirty="0" smtClean="0"/>
              <a:t>Elin Hjorth-Johansen</a:t>
            </a:r>
            <a:endParaRPr lang="nb-NO" dirty="0"/>
          </a:p>
        </p:txBody>
      </p:sp>
      <p:sp>
        <p:nvSpPr>
          <p:cNvPr id="7" name="Undertittel 4"/>
          <p:cNvSpPr txBox="1">
            <a:spLocks/>
          </p:cNvSpPr>
          <p:nvPr/>
        </p:nvSpPr>
        <p:spPr>
          <a:xfrm>
            <a:off x="5609063" y="5332021"/>
            <a:ext cx="4750419" cy="182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Kode til opplasting av HOBS baby</a:t>
            </a:r>
          </a:p>
          <a:p>
            <a:r>
              <a:rPr lang="nb-NO" sz="5400" b="1" dirty="0" smtClean="0"/>
              <a:t>051020</a:t>
            </a:r>
          </a:p>
          <a:p>
            <a:r>
              <a:rPr lang="nb-NO" sz="1100" b="1" dirty="0" smtClean="0">
                <a:solidFill>
                  <a:srgbClr val="FF0000"/>
                </a:solidFill>
              </a:rPr>
              <a:t>(koden skal ikke gis til foreldre)</a:t>
            </a:r>
            <a:endParaRPr lang="nb-NO" sz="1050" b="1" dirty="0">
              <a:solidFill>
                <a:srgbClr val="FF0000"/>
              </a:solidFill>
            </a:endParaRPr>
          </a:p>
        </p:txBody>
      </p:sp>
      <p:sp>
        <p:nvSpPr>
          <p:cNvPr id="8" name="Plassholder for bunntekst 3"/>
          <p:cNvSpPr txBox="1">
            <a:spLocks/>
          </p:cNvSpPr>
          <p:nvPr/>
        </p:nvSpPr>
        <p:spPr>
          <a:xfrm>
            <a:off x="6222623" y="7067272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 </a:t>
            </a:r>
            <a:r>
              <a:rPr lang="nb-N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evt</a:t>
            </a:r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kontakt med Elin </a:t>
            </a: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Hjorth-Johansen</a:t>
            </a:r>
          </a:p>
          <a:p>
            <a:r>
              <a:rPr lang="nb-NO" dirty="0" smtClean="0"/>
              <a:t> </a:t>
            </a:r>
            <a:r>
              <a:rPr lang="nb-NO" dirty="0" smtClean="0">
                <a:hlinkClick r:id="rId3"/>
              </a:rPr>
              <a:t>ehjorth@ous-hf.no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2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l høyre 6"/>
          <p:cNvSpPr/>
          <p:nvPr/>
        </p:nvSpPr>
        <p:spPr>
          <a:xfrm rot="1549496">
            <a:off x="4217676" y="3090382"/>
            <a:ext cx="2276645" cy="59112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il høyre 5"/>
          <p:cNvSpPr/>
          <p:nvPr/>
        </p:nvSpPr>
        <p:spPr>
          <a:xfrm>
            <a:off x="4243115" y="1778758"/>
            <a:ext cx="2064758" cy="55031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60218" y="206493"/>
            <a:ext cx="5583382" cy="1114307"/>
          </a:xfrm>
        </p:spPr>
        <p:txBody>
          <a:bodyPr>
            <a:noAutofit/>
          </a:bodyPr>
          <a:lstStyle/>
          <a:p>
            <a:r>
              <a:rPr lang="nb-NO" sz="4000" b="1" dirty="0" smtClean="0"/>
              <a:t>Foreldrene har fått HOBS på Rikshospitalet</a:t>
            </a:r>
            <a:endParaRPr lang="nb-NO" sz="40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4294967295"/>
          </p:nvPr>
        </p:nvSpPr>
        <p:spPr>
          <a:xfrm>
            <a:off x="79885" y="1604045"/>
            <a:ext cx="4871256" cy="4562579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z="3800" b="1" dirty="0" smtClean="0"/>
              <a:t>Hva </a:t>
            </a:r>
            <a:r>
              <a:rPr lang="nb-NO" sz="3800" b="1" dirty="0"/>
              <a:t>har </a:t>
            </a:r>
            <a:r>
              <a:rPr lang="nb-NO" sz="3800" b="1" dirty="0" smtClean="0"/>
              <a:t>sykepleierne veiledet foreldrene i?</a:t>
            </a:r>
          </a:p>
          <a:p>
            <a:r>
              <a:rPr lang="nb-NO" dirty="0" smtClean="0"/>
              <a:t>Hjulpet foreldre å fylle ut Mitt barn</a:t>
            </a:r>
          </a:p>
          <a:p>
            <a:r>
              <a:rPr lang="nb-NO" dirty="0" smtClean="0"/>
              <a:t>Veiledet foreldre i hvordan man observerer barnet ved å:</a:t>
            </a:r>
          </a:p>
          <a:p>
            <a:pPr lvl="1"/>
            <a:r>
              <a:rPr lang="nb-NO" dirty="0" smtClean="0"/>
              <a:t>Hjelpe dem å fylle ut </a:t>
            </a:r>
            <a:r>
              <a:rPr lang="nb-NO" u="sng" dirty="0" smtClean="0"/>
              <a:t>Normalt for mitt barn</a:t>
            </a:r>
          </a:p>
          <a:p>
            <a:r>
              <a:rPr lang="nb-NO" dirty="0" smtClean="0"/>
              <a:t>Gått gjennom vurderingen foreldrene skal gjøre etter hjemkomst</a:t>
            </a:r>
          </a:p>
          <a:p>
            <a:r>
              <a:rPr lang="nb-NO" dirty="0" smtClean="0"/>
              <a:t>Gjort de oppmerksom på:</a:t>
            </a:r>
          </a:p>
          <a:p>
            <a:pPr lvl="1"/>
            <a:r>
              <a:rPr lang="nb-NO" dirty="0" smtClean="0"/>
              <a:t>Tilpasset medisinsk Informasjon</a:t>
            </a:r>
          </a:p>
          <a:p>
            <a:pPr lvl="1"/>
            <a:r>
              <a:rPr lang="nb-NO" dirty="0" smtClean="0"/>
              <a:t>Link til kjernejournal</a:t>
            </a:r>
          </a:p>
          <a:p>
            <a:r>
              <a:rPr lang="nb-NO" dirty="0"/>
              <a:t>Lagt inn beskrivelse av veiledning som er gjort i Sykepleiesammenfatningen som følger </a:t>
            </a:r>
            <a:r>
              <a:rPr lang="nb-NO" dirty="0" smtClean="0"/>
              <a:t>barnet</a:t>
            </a:r>
          </a:p>
          <a:p>
            <a:r>
              <a:rPr lang="nb-NO" dirty="0" smtClean="0"/>
              <a:t>Videre arbeid for hjemreise gjøres lokalt</a:t>
            </a:r>
          </a:p>
          <a:p>
            <a:endParaRPr lang="nb-NO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03" y="0"/>
            <a:ext cx="4030083" cy="7559675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08" y="3779837"/>
            <a:ext cx="493795" cy="764281"/>
          </a:xfrm>
          <a:prstGeom prst="rect">
            <a:avLst/>
          </a:prstGeom>
        </p:spPr>
      </p:pic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605718" y="7193622"/>
            <a:ext cx="3523298" cy="402483"/>
          </a:xfrm>
        </p:spPr>
        <p:txBody>
          <a:bodyPr/>
          <a:lstStyle/>
          <a:p>
            <a:r>
              <a:rPr lang="nb-NO" dirty="0" smtClean="0"/>
              <a:t>Elin Hjorth-Johansen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110467" y="6323663"/>
            <a:ext cx="4840674" cy="92333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Dette er en hurtigveileder, men vil </a:t>
            </a:r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du lære </a:t>
            </a:r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mer om veiledning med HOBS? </a:t>
            </a:r>
          </a:p>
          <a:p>
            <a:pPr algn="ctr"/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nb-NO" u="sng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E-læringen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: Tips for veiledning i HOBS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5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16" y="1102841"/>
            <a:ext cx="2442370" cy="4578914"/>
          </a:xfrm>
          <a:prstGeom prst="rect">
            <a:avLst/>
          </a:prstGeom>
        </p:spPr>
      </p:pic>
      <p:sp>
        <p:nvSpPr>
          <p:cNvPr id="8" name="Pil høyre 7"/>
          <p:cNvSpPr/>
          <p:nvPr/>
        </p:nvSpPr>
        <p:spPr>
          <a:xfrm>
            <a:off x="7241082" y="2035207"/>
            <a:ext cx="747175" cy="372015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" y="2097756"/>
            <a:ext cx="2429539" cy="4573118"/>
          </a:xfrm>
          <a:prstGeom prst="rect">
            <a:avLst/>
          </a:prstGeom>
        </p:spPr>
      </p:pic>
      <p:sp>
        <p:nvSpPr>
          <p:cNvPr id="18" name="Pil høyre 17"/>
          <p:cNvSpPr/>
          <p:nvPr/>
        </p:nvSpPr>
        <p:spPr>
          <a:xfrm rot="13928593">
            <a:off x="1606385" y="5126033"/>
            <a:ext cx="2000793" cy="280693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700357"/>
          </a:xfrm>
        </p:spPr>
        <p:txBody>
          <a:bodyPr>
            <a:normAutofit fontScale="90000"/>
          </a:bodyPr>
          <a:lstStyle/>
          <a:p>
            <a:r>
              <a:rPr lang="nb-NO" sz="4000" b="1" dirty="0" smtClean="0"/>
              <a:t>Hvordan kan jeg veilede under oppholdet lokalt?</a:t>
            </a:r>
            <a:endParaRPr lang="nb-NO" sz="40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3133821" y="1050927"/>
            <a:ext cx="4436745" cy="237919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nb-NO" sz="1800" dirty="0" smtClean="0"/>
              <a:t>Vurder om innstillinger  i Mitt barn må oppdateres!?</a:t>
            </a:r>
          </a:p>
          <a:p>
            <a:pPr lvl="1"/>
            <a:r>
              <a:rPr lang="nb-NO" sz="1360" dirty="0" smtClean="0"/>
              <a:t>Utført behandling</a:t>
            </a:r>
          </a:p>
          <a:p>
            <a:pPr lvl="1"/>
            <a:r>
              <a:rPr lang="nb-NO" sz="1360" dirty="0" smtClean="0"/>
              <a:t>Avklart mulige konsekvenser (svikt/cyanose)</a:t>
            </a:r>
          </a:p>
          <a:p>
            <a:pPr lvl="1"/>
            <a:r>
              <a:rPr lang="nb-NO" sz="1600" dirty="0" smtClean="0"/>
              <a:t>Skal de reise hjem med: </a:t>
            </a:r>
            <a:endParaRPr lang="nb-NO" sz="1200" dirty="0" smtClean="0"/>
          </a:p>
          <a:p>
            <a:pPr lvl="2"/>
            <a:r>
              <a:rPr lang="nb-NO" sz="1200" dirty="0" smtClean="0"/>
              <a:t>medisiner? </a:t>
            </a:r>
          </a:p>
          <a:p>
            <a:pPr lvl="2"/>
            <a:r>
              <a:rPr lang="nb-NO" sz="1200" dirty="0" smtClean="0"/>
              <a:t>Sonde?</a:t>
            </a:r>
          </a:p>
          <a:p>
            <a:pPr lvl="2"/>
            <a:r>
              <a:rPr lang="nb-NO" sz="1200" dirty="0" err="1" smtClean="0"/>
              <a:t>Metningsmåler</a:t>
            </a:r>
            <a:r>
              <a:rPr lang="nb-NO" sz="1200" dirty="0" smtClean="0"/>
              <a:t>?</a:t>
            </a:r>
          </a:p>
          <a:p>
            <a:pPr lvl="1"/>
            <a:r>
              <a:rPr lang="nb-NO" sz="1641" dirty="0" smtClean="0"/>
              <a:t>Gi eventuelt opplæring! </a:t>
            </a:r>
          </a:p>
        </p:txBody>
      </p:sp>
      <p:sp>
        <p:nvSpPr>
          <p:cNvPr id="11" name="Pil høyre 10"/>
          <p:cNvSpPr/>
          <p:nvPr/>
        </p:nvSpPr>
        <p:spPr>
          <a:xfrm>
            <a:off x="7268206" y="3486559"/>
            <a:ext cx="720051" cy="37473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Pil høyre 16"/>
          <p:cNvSpPr/>
          <p:nvPr/>
        </p:nvSpPr>
        <p:spPr>
          <a:xfrm rot="13772716">
            <a:off x="1663521" y="3904762"/>
            <a:ext cx="1852808" cy="280693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lassholder for innhold 2"/>
          <p:cNvSpPr txBox="1">
            <a:spLocks/>
          </p:cNvSpPr>
          <p:nvPr/>
        </p:nvSpPr>
        <p:spPr>
          <a:xfrm>
            <a:off x="3141008" y="5753224"/>
            <a:ext cx="4436745" cy="5587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/>
              <a:t>Ønsker </a:t>
            </a:r>
            <a:r>
              <a:rPr lang="nb-NO" sz="1800" dirty="0" smtClean="0"/>
              <a:t>foreldre </a:t>
            </a:r>
            <a:r>
              <a:rPr lang="nb-NO" sz="1800" dirty="0"/>
              <a:t>bilde av operasjonsår ved bandasjeskift?</a:t>
            </a:r>
          </a:p>
        </p:txBody>
      </p:sp>
      <p:sp>
        <p:nvSpPr>
          <p:cNvPr id="14" name="Plassholder for innhold 2"/>
          <p:cNvSpPr txBox="1">
            <a:spLocks/>
          </p:cNvSpPr>
          <p:nvPr/>
        </p:nvSpPr>
        <p:spPr>
          <a:xfrm>
            <a:off x="3141008" y="3974178"/>
            <a:ext cx="4436745" cy="17368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Vurderingsfunksjonen:</a:t>
            </a:r>
          </a:p>
          <a:p>
            <a:pPr lvl="1"/>
            <a:r>
              <a:rPr lang="nb-NO" sz="1600" dirty="0" smtClean="0"/>
              <a:t>Har de spørsmål?</a:t>
            </a:r>
          </a:p>
          <a:p>
            <a:pPr lvl="2"/>
            <a:r>
              <a:rPr lang="nb-NO" sz="1159" dirty="0" smtClean="0"/>
              <a:t>Bruk lyspærer i gjennomgang av spørsmål!</a:t>
            </a:r>
          </a:p>
          <a:p>
            <a:pPr lvl="1"/>
            <a:r>
              <a:rPr lang="nb-NO" sz="1600" dirty="0" smtClean="0"/>
              <a:t>Spør foreldrene vanskelig? -&gt; spør </a:t>
            </a:r>
            <a:r>
              <a:rPr lang="nb-NO" sz="1600" smtClean="0"/>
              <a:t>en kompetent kollega </a:t>
            </a:r>
            <a:r>
              <a:rPr lang="nb-NO" sz="1600" dirty="0" smtClean="0"/>
              <a:t>om råd </a:t>
            </a:r>
            <a:r>
              <a:rPr lang="nb-NO" sz="1600" dirty="0" smtClean="0">
                <a:sym typeface="Wingdings" panose="05000000000000000000" pitchFamily="2" charset="2"/>
              </a:rPr>
              <a:t></a:t>
            </a:r>
            <a:endParaRPr lang="nb-NO" sz="1600" dirty="0" smtClean="0"/>
          </a:p>
        </p:txBody>
      </p:sp>
      <p:sp>
        <p:nvSpPr>
          <p:cNvPr id="13" name="Plassholder for innhold 2"/>
          <p:cNvSpPr txBox="1">
            <a:spLocks/>
          </p:cNvSpPr>
          <p:nvPr/>
        </p:nvSpPr>
        <p:spPr>
          <a:xfrm>
            <a:off x="3133822" y="3490802"/>
            <a:ext cx="4436745" cy="42480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Hjelp til å oppdatere «Normalt for barnet»?</a:t>
            </a:r>
          </a:p>
        </p:txBody>
      </p:sp>
      <p:sp>
        <p:nvSpPr>
          <p:cNvPr id="19" name="Pil høyre 18"/>
          <p:cNvSpPr/>
          <p:nvPr/>
        </p:nvSpPr>
        <p:spPr>
          <a:xfrm>
            <a:off x="7463738" y="6391986"/>
            <a:ext cx="720051" cy="37473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lassholder for innhold 2"/>
          <p:cNvSpPr txBox="1">
            <a:spLocks/>
          </p:cNvSpPr>
          <p:nvPr/>
        </p:nvSpPr>
        <p:spPr>
          <a:xfrm>
            <a:off x="3133822" y="6374676"/>
            <a:ext cx="4436745" cy="4093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HOBS merke kan henges på plassen?!</a:t>
            </a:r>
          </a:p>
        </p:txBody>
      </p:sp>
      <p:pic>
        <p:nvPicPr>
          <p:cNvPr id="20" name="Bild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86" y="5979231"/>
            <a:ext cx="767852" cy="7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33608" y="208521"/>
            <a:ext cx="9003983" cy="641782"/>
          </a:xfrm>
        </p:spPr>
        <p:txBody>
          <a:bodyPr>
            <a:normAutofit/>
          </a:bodyPr>
          <a:lstStyle/>
          <a:p>
            <a:pPr algn="ctr"/>
            <a:r>
              <a:rPr lang="nb-NO" sz="4000" b="1" dirty="0" smtClean="0"/>
              <a:t>Før hjemreise!</a:t>
            </a:r>
            <a:endParaRPr lang="nb-NO" sz="4000" b="1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0" y="1044266"/>
            <a:ext cx="2556324" cy="4796544"/>
          </a:xfrm>
        </p:spPr>
      </p:pic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3200400" y="1044265"/>
            <a:ext cx="4386649" cy="5345383"/>
          </a:xfrm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nb-NO" b="1" dirty="0" smtClean="0"/>
              <a:t>Hjemreisedagen</a:t>
            </a:r>
            <a:r>
              <a:rPr lang="nb-NO" b="1" dirty="0"/>
              <a:t>:</a:t>
            </a:r>
          </a:p>
          <a:p>
            <a:pPr lvl="1"/>
            <a:r>
              <a:rPr lang="nb-NO" dirty="0"/>
              <a:t>Har de lagt inn og oppdatert alt i HOBS?</a:t>
            </a:r>
          </a:p>
          <a:p>
            <a:pPr lvl="1"/>
            <a:r>
              <a:rPr lang="nb-NO" dirty="0"/>
              <a:t>Hør hva </a:t>
            </a:r>
            <a:r>
              <a:rPr lang="nb-NO"/>
              <a:t>foreldrene </a:t>
            </a:r>
            <a:r>
              <a:rPr lang="nb-NO" smtClean="0"/>
              <a:t>trenger, </a:t>
            </a:r>
            <a:r>
              <a:rPr lang="nb-NO" dirty="0" smtClean="0"/>
              <a:t>og gå </a:t>
            </a:r>
            <a:r>
              <a:rPr lang="nb-NO" dirty="0"/>
              <a:t>gjennom </a:t>
            </a:r>
            <a:r>
              <a:rPr lang="nb-NO" dirty="0" smtClean="0"/>
              <a:t>utreisesjekken sammen!</a:t>
            </a:r>
          </a:p>
          <a:p>
            <a:pPr lvl="1"/>
            <a:r>
              <a:rPr lang="nb-NO" dirty="0" smtClean="0"/>
              <a:t>Gi telefonnummer til lokal barneavdeling</a:t>
            </a:r>
          </a:p>
          <a:p>
            <a:pPr lvl="1"/>
            <a:r>
              <a:rPr lang="nb-NO" dirty="0" smtClean="0"/>
              <a:t>Informer helsestasjon/fastlege om at foreldre har HOBS og hvilke generelle innstillinger som er aktuelle </a:t>
            </a:r>
            <a:r>
              <a:rPr lang="nb-NO" sz="2200" b="1" dirty="0" smtClean="0"/>
              <a:t>(diagnose, konsekvens, operasjon, annet)</a:t>
            </a:r>
            <a:endParaRPr lang="nb-NO" b="1" dirty="0" smtClean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10" y="1044265"/>
            <a:ext cx="2448821" cy="6320636"/>
          </a:xfrm>
          <a:prstGeom prst="rect">
            <a:avLst/>
          </a:prstGeom>
        </p:spPr>
      </p:pic>
      <p:sp>
        <p:nvSpPr>
          <p:cNvPr id="8" name="Pil høyre 7"/>
          <p:cNvSpPr/>
          <p:nvPr/>
        </p:nvSpPr>
        <p:spPr>
          <a:xfrm>
            <a:off x="7256889" y="3609806"/>
            <a:ext cx="665666" cy="399102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høyre 8"/>
          <p:cNvSpPr/>
          <p:nvPr/>
        </p:nvSpPr>
        <p:spPr>
          <a:xfrm flipH="1">
            <a:off x="2901839" y="2391256"/>
            <a:ext cx="772237" cy="445976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18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4454327" cy="696643"/>
          </a:xfrm>
        </p:spPr>
        <p:txBody>
          <a:bodyPr>
            <a:normAutofit/>
          </a:bodyPr>
          <a:lstStyle/>
          <a:p>
            <a:r>
              <a:rPr lang="nb-NO" sz="4000" b="1" dirty="0" smtClean="0"/>
              <a:t>Endelig hjemme!</a:t>
            </a:r>
            <a:endParaRPr lang="nb-NO" sz="4000" b="1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40" y="3114367"/>
            <a:ext cx="1357281" cy="918678"/>
          </a:xfrm>
        </p:spPr>
      </p:pic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 b="12467"/>
          <a:stretch/>
        </p:blipFill>
        <p:spPr>
          <a:xfrm>
            <a:off x="8257540" y="4033045"/>
            <a:ext cx="1357281" cy="3196297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" y="3786508"/>
            <a:ext cx="6278503" cy="3527144"/>
          </a:xfrm>
          <a:prstGeom prst="rect">
            <a:avLst/>
          </a:prstGeo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40" y="402484"/>
            <a:ext cx="1357281" cy="2972195"/>
          </a:xfrm>
        </p:spPr>
      </p:pic>
      <p:sp>
        <p:nvSpPr>
          <p:cNvPr id="3" name="Oppoverbøyd pil 2"/>
          <p:cNvSpPr/>
          <p:nvPr/>
        </p:nvSpPr>
        <p:spPr>
          <a:xfrm rot="3044202" flipV="1">
            <a:off x="6058459" y="3039455"/>
            <a:ext cx="2216833" cy="1232643"/>
          </a:xfrm>
          <a:prstGeom prst="bentUp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/>
          <p:cNvSpPr txBox="1"/>
          <p:nvPr/>
        </p:nvSpPr>
        <p:spPr>
          <a:xfrm>
            <a:off x="794328" y="1265382"/>
            <a:ext cx="6278502" cy="28623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smtClean="0"/>
              <a:t>Vi anbefaler at foreldrene: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Gjør vurderinger ved usikkerhet og før konsultasjoner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De første fire ukene anbefaler vi totalt </a:t>
            </a:r>
            <a:r>
              <a:rPr lang="nb-NO" dirty="0" err="1" smtClean="0"/>
              <a:t>ca</a:t>
            </a:r>
            <a:r>
              <a:rPr lang="nb-NO" dirty="0" smtClean="0"/>
              <a:t> en vurdering i uken.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Deretter/</a:t>
            </a:r>
            <a:r>
              <a:rPr lang="nb-NO" dirty="0" err="1" smtClean="0"/>
              <a:t>evt</a:t>
            </a:r>
            <a:r>
              <a:rPr lang="nb-NO" dirty="0" smtClean="0"/>
              <a:t> før følges anbefaling fra kardiolog som vurderer hva barnet og familien trenger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Diskuterer resultater på poliklinisk besøk: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Kanskje bør normalen endres?!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Fokuserer på å få til en normal hverdag!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Kanskje kan HOBS være en trygghet i lommen/bakhodet etter hvert?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61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24" y="1102841"/>
            <a:ext cx="3275162" cy="6140218"/>
          </a:xfrm>
          <a:prstGeom prst="rect">
            <a:avLst/>
          </a:prstGeom>
        </p:spPr>
      </p:pic>
      <p:sp>
        <p:nvSpPr>
          <p:cNvPr id="8" name="Pil høyre 7"/>
          <p:cNvSpPr/>
          <p:nvPr/>
        </p:nvSpPr>
        <p:spPr>
          <a:xfrm>
            <a:off x="6333849" y="1923695"/>
            <a:ext cx="747175" cy="372015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9863" y="402484"/>
            <a:ext cx="9776323" cy="700357"/>
          </a:xfrm>
        </p:spPr>
        <p:txBody>
          <a:bodyPr>
            <a:normAutofit/>
          </a:bodyPr>
          <a:lstStyle/>
          <a:p>
            <a:r>
              <a:rPr lang="nb-NO" sz="4000" b="1" dirty="0"/>
              <a:t>Bruk av HOBS for egen læring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579863" y="1416206"/>
            <a:ext cx="5833134" cy="4360126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nb-NO" sz="2000" dirty="0" smtClean="0"/>
              <a:t>Dersom </a:t>
            </a:r>
            <a:r>
              <a:rPr lang="nb-NO" sz="2000" dirty="0"/>
              <a:t>du ønsker å få en oversikt over hva som er viktig </a:t>
            </a:r>
            <a:r>
              <a:rPr lang="nb-NO" sz="2000" dirty="0" smtClean="0"/>
              <a:t>i en aktuell situasjon, </a:t>
            </a:r>
            <a:r>
              <a:rPr lang="nb-NO" sz="2000" dirty="0"/>
              <a:t>kan du gjøre </a:t>
            </a:r>
            <a:r>
              <a:rPr lang="nb-NO" sz="2000" b="1" dirty="0"/>
              <a:t>anonyme valg</a:t>
            </a:r>
            <a:r>
              <a:rPr lang="nb-NO" sz="2000" dirty="0"/>
              <a:t> i "Mitt barn" på egen telefon og deretter fylle ut de grå feltene</a:t>
            </a:r>
            <a:r>
              <a:rPr lang="nb-NO" sz="2000" dirty="0" smtClean="0"/>
              <a:t>.</a:t>
            </a:r>
          </a:p>
          <a:p>
            <a:r>
              <a:rPr lang="nb-NO" sz="2000" dirty="0" smtClean="0"/>
              <a:t>Anonyme valg kan enklest gjøres ved å:</a:t>
            </a:r>
          </a:p>
          <a:p>
            <a:pPr lvl="1"/>
            <a:r>
              <a:rPr lang="nb-NO" sz="1400" dirty="0" smtClean="0"/>
              <a:t>Gi fiktivt navn</a:t>
            </a:r>
          </a:p>
          <a:p>
            <a:pPr lvl="1"/>
            <a:r>
              <a:rPr lang="nb-NO" sz="1400" dirty="0" smtClean="0"/>
              <a:t>Velge hen under kjønn</a:t>
            </a:r>
          </a:p>
          <a:p>
            <a:pPr lvl="1"/>
            <a:r>
              <a:rPr lang="nb-NO" sz="1400" dirty="0" smtClean="0"/>
              <a:t>Ikke bruke fødselsdato og vekt for et aktuelt barn</a:t>
            </a:r>
            <a:endParaRPr lang="nb-NO" sz="1400" dirty="0"/>
          </a:p>
          <a:p>
            <a:r>
              <a:rPr lang="nb-NO" sz="2000" dirty="0"/>
              <a:t>Dette er spesielt nyttig dersom du har lite erfaring med hjertefeil/sykdom hos nyfødte, eller ønsker å få mer spesifikk kunnskap for å støtte foreldrene best mulig. </a:t>
            </a:r>
          </a:p>
          <a:p>
            <a:r>
              <a:rPr lang="nb-NO" sz="2000" dirty="0"/>
              <a:t>Se eventuelt generelle innstillinger for </a:t>
            </a:r>
            <a:r>
              <a:rPr lang="nb-NO" sz="2000" dirty="0" smtClean="0"/>
              <a:t>et aktuelt barn </a:t>
            </a:r>
            <a:r>
              <a:rPr lang="nb-NO" sz="2000" dirty="0"/>
              <a:t>i sykepleiesammenfatning fra </a:t>
            </a:r>
            <a:r>
              <a:rPr lang="nb-NO" sz="2000" dirty="0" smtClean="0"/>
              <a:t>Rikshospitalet.</a:t>
            </a:r>
            <a:endParaRPr lang="nb-NO" sz="2000" dirty="0">
              <a:effectLst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579863" y="6199873"/>
            <a:ext cx="5833133" cy="646331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il du vite mer om veiledning med HOBS? </a:t>
            </a:r>
          </a:p>
          <a:p>
            <a:pPr algn="ctr"/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nb-NO" u="sng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E-læringen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: Tips for veiledning i HOBS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478</Words>
  <Application>Microsoft Office PowerPoint</Application>
  <PresentationFormat>Egendefinert</PresentationFormat>
  <Paragraphs>63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Office-tema</vt:lpstr>
      <vt:lpstr>Tips for HOBS veiledning</vt:lpstr>
      <vt:lpstr>Foreldrene har fått HOBS på Rikshospitalet</vt:lpstr>
      <vt:lpstr>Hvordan kan jeg veilede under oppholdet lokalt?</vt:lpstr>
      <vt:lpstr>Før hjemreise!</vt:lpstr>
      <vt:lpstr>Endelig hjemme!</vt:lpstr>
      <vt:lpstr>Bruk av HOBS for egen læring</vt:lpstr>
    </vt:vector>
  </TitlesOfParts>
  <Company>Helse Sør-Øst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HOBS veiledning</dc:title>
  <dc:creator>Elin Hjorth-Johansen</dc:creator>
  <cp:lastModifiedBy>Elin Hjorth Johansen</cp:lastModifiedBy>
  <cp:revision>24</cp:revision>
  <dcterms:created xsi:type="dcterms:W3CDTF">2022-04-04T10:34:26Z</dcterms:created>
  <dcterms:modified xsi:type="dcterms:W3CDTF">2023-01-19T13:43:56Z</dcterms:modified>
</cp:coreProperties>
</file>