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arlow Bold Bold" pitchFamily="2" charset="77"/>
      <p:regular r:id="rId15"/>
      <p:bold r:id="rId16"/>
    </p:embeddedFont>
    <p:embeddedFont>
      <p:font typeface="Barlow Medium" pitchFamily="2" charset="77"/>
      <p:regular r:id="rId17"/>
    </p:embeddedFont>
    <p:embeddedFont>
      <p:font typeface="Calibri" panose="020F0502020204030204" pitchFamily="34" charset="0"/>
      <p:regular r:id="rId18"/>
      <p:bold r:id="rId19"/>
      <p:italic r:id="rId20"/>
      <p:boldItalic r:id="rId21"/>
    </p:embeddedFont>
    <p:embeddedFont>
      <p:font typeface="DM Sans" pitchFamily="2" charset="77"/>
      <p:regular r:id="rId22"/>
    </p:embeddedFont>
    <p:embeddedFont>
      <p:font typeface="DM Sans Bold" pitchFamily="2" charset="77"/>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3" autoAdjust="0"/>
  </p:normalViewPr>
  <p:slideViewPr>
    <p:cSldViewPr>
      <p:cViewPr varScale="1">
        <p:scale>
          <a:sx n="78" d="100"/>
          <a:sy n="78" d="100"/>
        </p:scale>
        <p:origin x="2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28082"/>
            <a:ext cx="12941514" cy="6200045"/>
            <a:chOff x="0" y="0"/>
            <a:chExt cx="17255353" cy="8266726"/>
          </a:xfrm>
        </p:grpSpPr>
        <p:sp>
          <p:nvSpPr>
            <p:cNvPr id="3" name="TextBox 3"/>
            <p:cNvSpPr txBox="1"/>
            <p:nvPr/>
          </p:nvSpPr>
          <p:spPr>
            <a:xfrm>
              <a:off x="0" y="38100"/>
              <a:ext cx="17255353" cy="7069485"/>
            </a:xfrm>
            <a:prstGeom prst="rect">
              <a:avLst/>
            </a:prstGeom>
          </p:spPr>
          <p:txBody>
            <a:bodyPr lIns="0" tIns="0" rIns="0" bIns="0" rtlCol="0" anchor="t">
              <a:spAutoFit/>
            </a:bodyPr>
            <a:lstStyle/>
            <a:p>
              <a:pPr>
                <a:lnSpc>
                  <a:spcPts val="13800"/>
                </a:lnSpc>
              </a:pPr>
              <a:r>
                <a:rPr lang="en-US" sz="12000" spc="-120">
                  <a:solidFill>
                    <a:srgbClr val="000000"/>
                  </a:solidFill>
                  <a:latin typeface="Barlow Bold Bold"/>
                </a:rPr>
                <a:t>The Battle of Neighbourhoods (Week 2)</a:t>
              </a:r>
            </a:p>
          </p:txBody>
        </p:sp>
        <p:sp>
          <p:nvSpPr>
            <p:cNvPr id="4" name="TextBox 4"/>
            <p:cNvSpPr txBox="1"/>
            <p:nvPr/>
          </p:nvSpPr>
          <p:spPr>
            <a:xfrm>
              <a:off x="0" y="7559138"/>
              <a:ext cx="17255353" cy="707589"/>
            </a:xfrm>
            <a:prstGeom prst="rect">
              <a:avLst/>
            </a:prstGeom>
          </p:spPr>
          <p:txBody>
            <a:bodyPr lIns="0" tIns="0" rIns="0" bIns="0" rtlCol="0" anchor="t">
              <a:spAutoFit/>
            </a:bodyPr>
            <a:lstStyle/>
            <a:p>
              <a:pPr marL="0" lvl="0" indent="0" algn="l">
                <a:lnSpc>
                  <a:spcPts val="4140"/>
                </a:lnSpc>
                <a:spcBef>
                  <a:spcPct val="0"/>
                </a:spcBef>
              </a:pPr>
              <a:r>
                <a:rPr lang="en-US" sz="3600">
                  <a:solidFill>
                    <a:srgbClr val="000000"/>
                  </a:solidFill>
                  <a:latin typeface="Barlow Medium"/>
                </a:rPr>
                <a:t>Coursera - Applied Data Science Capstone </a:t>
              </a:r>
            </a:p>
          </p:txBody>
        </p:sp>
      </p:grpSp>
      <p:sp>
        <p:nvSpPr>
          <p:cNvPr id="5" name="TextBox 5"/>
          <p:cNvSpPr txBox="1"/>
          <p:nvPr/>
        </p:nvSpPr>
        <p:spPr>
          <a:xfrm>
            <a:off x="14737405" y="837190"/>
            <a:ext cx="2521895" cy="298863"/>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01</a:t>
            </a:r>
          </a:p>
        </p:txBody>
      </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00574"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338694" y="3531503"/>
            <a:ext cx="3028237" cy="5576033"/>
          </a:xfrm>
          <a:prstGeom prst="rect">
            <a:avLst/>
          </a:prstGeom>
        </p:spPr>
      </p:pic>
      <p:pic>
        <p:nvPicPr>
          <p:cNvPr id="3" name="Picture 3"/>
          <p:cNvPicPr>
            <a:picLocks noChangeAspect="1"/>
          </p:cNvPicPr>
          <p:nvPr/>
        </p:nvPicPr>
        <p:blipFill>
          <a:blip r:embed="rId3"/>
          <a:srcRect/>
          <a:stretch>
            <a:fillRect/>
          </a:stretch>
        </p:blipFill>
        <p:spPr>
          <a:xfrm>
            <a:off x="9144000" y="4824999"/>
            <a:ext cx="8017482" cy="1494521"/>
          </a:xfrm>
          <a:prstGeom prst="rect">
            <a:avLst/>
          </a:prstGeom>
        </p:spPr>
      </p:pic>
      <p:sp>
        <p:nvSpPr>
          <p:cNvPr id="4" name="TextBox 4"/>
          <p:cNvSpPr txBox="1"/>
          <p:nvPr/>
        </p:nvSpPr>
        <p:spPr>
          <a:xfrm>
            <a:off x="1836884" y="1920644"/>
            <a:ext cx="13479316" cy="1179810"/>
          </a:xfrm>
          <a:prstGeom prst="rect">
            <a:avLst/>
          </a:prstGeom>
        </p:spPr>
        <p:txBody>
          <a:bodyPr wrap="square" lIns="0" tIns="0" rIns="0" bIns="0" rtlCol="0" anchor="t">
            <a:spAutoFit/>
          </a:bodyPr>
          <a:lstStyle/>
          <a:p>
            <a:pPr marL="0" lvl="0" indent="0" algn="l">
              <a:lnSpc>
                <a:spcPts val="9200"/>
              </a:lnSpc>
              <a:spcBef>
                <a:spcPct val="0"/>
              </a:spcBef>
            </a:pPr>
            <a:r>
              <a:rPr lang="en-US" sz="8000" u="sng" dirty="0">
                <a:solidFill>
                  <a:srgbClr val="000000"/>
                </a:solidFill>
                <a:latin typeface="Barlow Bold Bold"/>
              </a:rPr>
              <a:t>Recommendation system</a:t>
            </a:r>
          </a:p>
        </p:txBody>
      </p:sp>
      <p:sp>
        <p:nvSpPr>
          <p:cNvPr id="5" name="TextBox 5"/>
          <p:cNvSpPr txBox="1"/>
          <p:nvPr/>
        </p:nvSpPr>
        <p:spPr>
          <a:xfrm>
            <a:off x="1836884" y="3154558"/>
            <a:ext cx="6580052" cy="376944"/>
          </a:xfrm>
          <a:prstGeom prst="rect">
            <a:avLst/>
          </a:prstGeom>
        </p:spPr>
        <p:txBody>
          <a:bodyPr lIns="0" tIns="0" rIns="0" bIns="0" rtlCol="0" anchor="t">
            <a:spAutoFit/>
          </a:bodyPr>
          <a:lstStyle/>
          <a:p>
            <a:pPr marL="0" lvl="0" indent="0" algn="l">
              <a:lnSpc>
                <a:spcPts val="3032"/>
              </a:lnSpc>
              <a:spcBef>
                <a:spcPct val="0"/>
              </a:spcBef>
            </a:pPr>
            <a:r>
              <a:rPr lang="en-US" sz="2166" spc="54">
                <a:solidFill>
                  <a:srgbClr val="000000"/>
                </a:solidFill>
                <a:latin typeface="DM Sans"/>
              </a:rPr>
              <a:t>What really matters to you? </a:t>
            </a:r>
          </a:p>
        </p:txBody>
      </p:sp>
      <p:sp>
        <p:nvSpPr>
          <p:cNvPr id="6" name="TextBox 6"/>
          <p:cNvSpPr txBox="1"/>
          <p:nvPr/>
        </p:nvSpPr>
        <p:spPr>
          <a:xfrm>
            <a:off x="9144000" y="3154558"/>
            <a:ext cx="6580052" cy="376944"/>
          </a:xfrm>
          <a:prstGeom prst="rect">
            <a:avLst/>
          </a:prstGeom>
        </p:spPr>
        <p:txBody>
          <a:bodyPr lIns="0" tIns="0" rIns="0" bIns="0" rtlCol="0" anchor="t">
            <a:spAutoFit/>
          </a:bodyPr>
          <a:lstStyle/>
          <a:p>
            <a:pPr marL="0" lvl="0" indent="0" algn="l">
              <a:lnSpc>
                <a:spcPts val="3032"/>
              </a:lnSpc>
              <a:spcBef>
                <a:spcPct val="0"/>
              </a:spcBef>
            </a:pPr>
            <a:r>
              <a:rPr lang="en-US" sz="2166" spc="54">
                <a:solidFill>
                  <a:srgbClr val="000000"/>
                </a:solidFill>
                <a:latin typeface="DM Sans"/>
              </a:rPr>
              <a:t>Where are we going?</a:t>
            </a:r>
          </a:p>
        </p:txBody>
      </p:sp>
      <p:sp>
        <p:nvSpPr>
          <p:cNvPr id="7" name="TextBox 7"/>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8" name="TextBox 8"/>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9" name="TextBox 9"/>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10" name="TextBox 10"/>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758255" y="3209763"/>
            <a:ext cx="12771491" cy="5141297"/>
          </a:xfrm>
          <a:prstGeom prst="rect">
            <a:avLst/>
          </a:prstGeom>
        </p:spPr>
      </p:pic>
      <p:grpSp>
        <p:nvGrpSpPr>
          <p:cNvPr id="3" name="Group 3"/>
          <p:cNvGrpSpPr/>
          <p:nvPr/>
        </p:nvGrpSpPr>
        <p:grpSpPr>
          <a:xfrm>
            <a:off x="2289648" y="1536451"/>
            <a:ext cx="11623362" cy="1888300"/>
            <a:chOff x="0" y="0"/>
            <a:chExt cx="15497816" cy="2517733"/>
          </a:xfrm>
        </p:grpSpPr>
        <p:sp>
          <p:nvSpPr>
            <p:cNvPr id="4" name="TextBox 4"/>
            <p:cNvSpPr txBox="1"/>
            <p:nvPr/>
          </p:nvSpPr>
          <p:spPr>
            <a:xfrm>
              <a:off x="0" y="19050"/>
              <a:ext cx="15497816"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Our new home</a:t>
              </a:r>
            </a:p>
          </p:txBody>
        </p:sp>
        <p:sp>
          <p:nvSpPr>
            <p:cNvPr id="5" name="TextBox 5"/>
            <p:cNvSpPr txBox="1"/>
            <p:nvPr/>
          </p:nvSpPr>
          <p:spPr>
            <a:xfrm>
              <a:off x="0" y="1887390"/>
              <a:ext cx="15497816" cy="630343"/>
            </a:xfrm>
            <a:prstGeom prst="rect">
              <a:avLst/>
            </a:prstGeom>
          </p:spPr>
          <p:txBody>
            <a:bodyPr lIns="0" tIns="0" rIns="0" bIns="0" rtlCol="0" anchor="t">
              <a:spAutoFit/>
            </a:bodyPr>
            <a:lstStyle/>
            <a:p>
              <a:pPr>
                <a:lnSpc>
                  <a:spcPts val="3679"/>
                </a:lnSpc>
                <a:spcBef>
                  <a:spcPct val="0"/>
                </a:spcBef>
              </a:pPr>
              <a:endParaRPr/>
            </a:p>
          </p:txBody>
        </p:sp>
      </p:gr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9" name="TextBox 9"/>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88764" y="4153697"/>
            <a:ext cx="9910473" cy="2046185"/>
            <a:chOff x="0" y="0"/>
            <a:chExt cx="13213964" cy="2728246"/>
          </a:xfrm>
        </p:grpSpPr>
        <p:sp>
          <p:nvSpPr>
            <p:cNvPr id="3" name="TextBox 3"/>
            <p:cNvSpPr txBox="1"/>
            <p:nvPr/>
          </p:nvSpPr>
          <p:spPr>
            <a:xfrm>
              <a:off x="0" y="38100"/>
              <a:ext cx="13213964" cy="1722063"/>
            </a:xfrm>
            <a:prstGeom prst="rect">
              <a:avLst/>
            </a:prstGeom>
          </p:spPr>
          <p:txBody>
            <a:bodyPr lIns="0" tIns="0" rIns="0" bIns="0" rtlCol="0" anchor="t">
              <a:spAutoFit/>
            </a:bodyPr>
            <a:lstStyle/>
            <a:p>
              <a:pPr algn="ctr">
                <a:lnSpc>
                  <a:spcPts val="10119"/>
                </a:lnSpc>
              </a:pPr>
              <a:r>
                <a:rPr lang="en-US" sz="8800" u="sng">
                  <a:solidFill>
                    <a:srgbClr val="000000"/>
                  </a:solidFill>
                  <a:latin typeface="Barlow Bold Bold"/>
                </a:rPr>
                <a:t>Conclusion</a:t>
              </a:r>
            </a:p>
          </p:txBody>
        </p:sp>
        <p:sp>
          <p:nvSpPr>
            <p:cNvPr id="4" name="TextBox 4"/>
            <p:cNvSpPr txBox="1"/>
            <p:nvPr/>
          </p:nvSpPr>
          <p:spPr>
            <a:xfrm>
              <a:off x="0" y="2018316"/>
              <a:ext cx="13213964" cy="709930"/>
            </a:xfrm>
            <a:prstGeom prst="rect">
              <a:avLst/>
            </a:prstGeom>
          </p:spPr>
          <p:txBody>
            <a:bodyPr lIns="0" tIns="0" rIns="0" bIns="0" rtlCol="0" anchor="t">
              <a:spAutoFit/>
            </a:bodyPr>
            <a:lstStyle/>
            <a:p>
              <a:pPr algn="ctr">
                <a:lnSpc>
                  <a:spcPts val="4140"/>
                </a:lnSpc>
                <a:spcBef>
                  <a:spcPct val="0"/>
                </a:spcBef>
              </a:pPr>
              <a:endParaRPr/>
            </a:p>
          </p:txBody>
        </p:sp>
      </p:grpSp>
      <p:sp>
        <p:nvSpPr>
          <p:cNvPr id="5" name="TextBox 5"/>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12</a:t>
            </a:r>
          </a:p>
        </p:txBody>
      </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sp>
        <p:nvSpPr>
          <p:cNvPr id="2" name="TextBox 2"/>
          <p:cNvSpPr txBox="1"/>
          <p:nvPr/>
        </p:nvSpPr>
        <p:spPr>
          <a:xfrm>
            <a:off x="2804261" y="1057275"/>
            <a:ext cx="5580374" cy="2226918"/>
          </a:xfrm>
          <a:prstGeom prst="rect">
            <a:avLst/>
          </a:prstGeom>
        </p:spPr>
        <p:txBody>
          <a:bodyPr lIns="0" tIns="0" rIns="0" bIns="0" rtlCol="0" anchor="t">
            <a:spAutoFit/>
          </a:bodyPr>
          <a:lstStyle/>
          <a:p>
            <a:pPr>
              <a:lnSpc>
                <a:spcPts val="8832"/>
              </a:lnSpc>
            </a:pPr>
            <a:r>
              <a:rPr lang="en-US" sz="7680" u="sng">
                <a:solidFill>
                  <a:srgbClr val="000000"/>
                </a:solidFill>
                <a:latin typeface="Barlow Bold Bold"/>
              </a:rPr>
              <a:t>Project highlights</a:t>
            </a:r>
          </a:p>
        </p:txBody>
      </p:sp>
      <p:sp>
        <p:nvSpPr>
          <p:cNvPr id="3" name="TextBox 3"/>
          <p:cNvSpPr txBox="1"/>
          <p:nvPr/>
        </p:nvSpPr>
        <p:spPr>
          <a:xfrm>
            <a:off x="9903366" y="1057275"/>
            <a:ext cx="5580374" cy="2226918"/>
          </a:xfrm>
          <a:prstGeom prst="rect">
            <a:avLst/>
          </a:prstGeom>
        </p:spPr>
        <p:txBody>
          <a:bodyPr lIns="0" tIns="0" rIns="0" bIns="0" rtlCol="0" anchor="t">
            <a:spAutoFit/>
          </a:bodyPr>
          <a:lstStyle/>
          <a:p>
            <a:pPr marL="0" lvl="0" indent="0" algn="l">
              <a:lnSpc>
                <a:spcPts val="8832"/>
              </a:lnSpc>
              <a:spcBef>
                <a:spcPct val="0"/>
              </a:spcBef>
            </a:pPr>
            <a:r>
              <a:rPr lang="en-US" sz="7680" u="sng">
                <a:solidFill>
                  <a:srgbClr val="000000"/>
                </a:solidFill>
                <a:latin typeface="Barlow Bold Bold"/>
              </a:rPr>
              <a:t>Significant discovery</a:t>
            </a:r>
          </a:p>
        </p:txBody>
      </p:sp>
      <p:grpSp>
        <p:nvGrpSpPr>
          <p:cNvPr id="4" name="Group 4"/>
          <p:cNvGrpSpPr/>
          <p:nvPr/>
        </p:nvGrpSpPr>
        <p:grpSpPr>
          <a:xfrm>
            <a:off x="2804261" y="4799112"/>
            <a:ext cx="5580374" cy="2386828"/>
            <a:chOff x="0" y="0"/>
            <a:chExt cx="7440498" cy="3182437"/>
          </a:xfrm>
        </p:grpSpPr>
        <p:sp>
          <p:nvSpPr>
            <p:cNvPr id="5" name="TextBox 5"/>
            <p:cNvSpPr txBox="1"/>
            <p:nvPr/>
          </p:nvSpPr>
          <p:spPr>
            <a:xfrm>
              <a:off x="0" y="1373616"/>
              <a:ext cx="7440498" cy="1808821"/>
            </a:xfrm>
            <a:prstGeom prst="rect">
              <a:avLst/>
            </a:prstGeom>
          </p:spPr>
          <p:txBody>
            <a:bodyPr lIns="0" tIns="0" rIns="0" bIns="0" rtlCol="0" anchor="t">
              <a:spAutoFit/>
            </a:bodyPr>
            <a:lstStyle/>
            <a:p>
              <a:pPr>
                <a:lnSpc>
                  <a:spcPts val="3648"/>
                </a:lnSpc>
              </a:pPr>
              <a:r>
                <a:rPr lang="en-US" sz="2605" spc="65">
                  <a:solidFill>
                    <a:srgbClr val="000000"/>
                  </a:solidFill>
                  <a:latin typeface="DM Sans"/>
                </a:rPr>
                <a:t>Recommendation system are powerful tools to help make better decisions.</a:t>
              </a:r>
            </a:p>
          </p:txBody>
        </p:sp>
        <p:sp>
          <p:nvSpPr>
            <p:cNvPr id="6" name="TextBox 6"/>
            <p:cNvSpPr txBox="1"/>
            <p:nvPr/>
          </p:nvSpPr>
          <p:spPr>
            <a:xfrm>
              <a:off x="0" y="-76200"/>
              <a:ext cx="7440498" cy="749341"/>
            </a:xfrm>
            <a:prstGeom prst="rect">
              <a:avLst/>
            </a:prstGeom>
          </p:spPr>
          <p:txBody>
            <a:bodyPr lIns="0" tIns="0" rIns="0" bIns="0" rtlCol="0" anchor="t">
              <a:spAutoFit/>
            </a:bodyPr>
            <a:lstStyle/>
            <a:p>
              <a:pPr>
                <a:lnSpc>
                  <a:spcPts val="4608"/>
                </a:lnSpc>
              </a:pPr>
              <a:r>
                <a:rPr lang="en-US" sz="3291" spc="82">
                  <a:solidFill>
                    <a:srgbClr val="000000"/>
                  </a:solidFill>
                  <a:latin typeface="Barlow Bold Bold"/>
                </a:rPr>
                <a:t>MOVING MADE EASY</a:t>
              </a:r>
            </a:p>
          </p:txBody>
        </p:sp>
      </p:grpSp>
      <p:grpSp>
        <p:nvGrpSpPr>
          <p:cNvPr id="7" name="Group 7"/>
          <p:cNvGrpSpPr/>
          <p:nvPr/>
        </p:nvGrpSpPr>
        <p:grpSpPr>
          <a:xfrm>
            <a:off x="9903366" y="4799112"/>
            <a:ext cx="5580374" cy="3311551"/>
            <a:chOff x="0" y="0"/>
            <a:chExt cx="7440498" cy="4415401"/>
          </a:xfrm>
        </p:grpSpPr>
        <p:sp>
          <p:nvSpPr>
            <p:cNvPr id="8" name="TextBox 8"/>
            <p:cNvSpPr txBox="1"/>
            <p:nvPr/>
          </p:nvSpPr>
          <p:spPr>
            <a:xfrm>
              <a:off x="0" y="1373616"/>
              <a:ext cx="7440498" cy="3041785"/>
            </a:xfrm>
            <a:prstGeom prst="rect">
              <a:avLst/>
            </a:prstGeom>
          </p:spPr>
          <p:txBody>
            <a:bodyPr lIns="0" tIns="0" rIns="0" bIns="0" rtlCol="0" anchor="t">
              <a:spAutoFit/>
            </a:bodyPr>
            <a:lstStyle/>
            <a:p>
              <a:pPr marL="0" lvl="0" indent="0" algn="l">
                <a:lnSpc>
                  <a:spcPts val="3648"/>
                </a:lnSpc>
                <a:spcBef>
                  <a:spcPct val="0"/>
                </a:spcBef>
              </a:pPr>
              <a:r>
                <a:rPr lang="en-US" sz="2605" spc="65">
                  <a:solidFill>
                    <a:srgbClr val="000000"/>
                  </a:solidFill>
                  <a:latin typeface="DM Sans"/>
                </a:rPr>
                <a:t>The new place suits our needs and has everything we asked for, but we would need more input from the user to find the actual best place. </a:t>
              </a:r>
            </a:p>
          </p:txBody>
        </p:sp>
        <p:sp>
          <p:nvSpPr>
            <p:cNvPr id="9" name="TextBox 9"/>
            <p:cNvSpPr txBox="1"/>
            <p:nvPr/>
          </p:nvSpPr>
          <p:spPr>
            <a:xfrm>
              <a:off x="0" y="-76200"/>
              <a:ext cx="7440498" cy="749341"/>
            </a:xfrm>
            <a:prstGeom prst="rect">
              <a:avLst/>
            </a:prstGeom>
          </p:spPr>
          <p:txBody>
            <a:bodyPr lIns="0" tIns="0" rIns="0" bIns="0" rtlCol="0" anchor="t">
              <a:spAutoFit/>
            </a:bodyPr>
            <a:lstStyle/>
            <a:p>
              <a:pPr marL="0" lvl="0" indent="0" algn="l">
                <a:lnSpc>
                  <a:spcPts val="4608"/>
                </a:lnSpc>
                <a:spcBef>
                  <a:spcPct val="0"/>
                </a:spcBef>
              </a:pPr>
              <a:r>
                <a:rPr lang="en-US" sz="3291" spc="82">
                  <a:solidFill>
                    <a:srgbClr val="000000"/>
                  </a:solidFill>
                  <a:latin typeface="Barlow Bold Bold"/>
                </a:rPr>
                <a:t>THERE IS A BETTER WAY</a:t>
              </a:r>
            </a:p>
          </p:txBody>
        </p:sp>
      </p:grpSp>
      <p:sp>
        <p:nvSpPr>
          <p:cNvPr id="10" name="TextBox 10"/>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13</a:t>
            </a:r>
          </a:p>
        </p:txBody>
      </p:sp>
      <p:sp>
        <p:nvSpPr>
          <p:cNvPr id="11" name="TextBox 11"/>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12" name="TextBox 12"/>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13" name="TextBox 13"/>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88764" y="4109229"/>
            <a:ext cx="9910473" cy="1892726"/>
            <a:chOff x="0" y="0"/>
            <a:chExt cx="13213964" cy="2523635"/>
          </a:xfrm>
        </p:grpSpPr>
        <p:sp>
          <p:nvSpPr>
            <p:cNvPr id="3" name="TextBox 3"/>
            <p:cNvSpPr txBox="1"/>
            <p:nvPr/>
          </p:nvSpPr>
          <p:spPr>
            <a:xfrm>
              <a:off x="0" y="19050"/>
              <a:ext cx="13213964" cy="1581099"/>
            </a:xfrm>
            <a:prstGeom prst="rect">
              <a:avLst/>
            </a:prstGeom>
          </p:spPr>
          <p:txBody>
            <a:bodyPr lIns="0" tIns="0" rIns="0" bIns="0" rtlCol="0" anchor="t">
              <a:spAutoFit/>
            </a:bodyPr>
            <a:lstStyle/>
            <a:p>
              <a:pPr marL="0" lvl="0" indent="0" algn="ctr">
                <a:lnSpc>
                  <a:spcPts val="9200"/>
                </a:lnSpc>
                <a:spcBef>
                  <a:spcPct val="0"/>
                </a:spcBef>
              </a:pPr>
              <a:r>
                <a:rPr lang="en-US" sz="8000" u="sng">
                  <a:solidFill>
                    <a:srgbClr val="000000"/>
                  </a:solidFill>
                  <a:latin typeface="Barlow Bold Bold"/>
                </a:rPr>
                <a:t>Introduction</a:t>
              </a:r>
            </a:p>
          </p:txBody>
        </p:sp>
        <p:sp>
          <p:nvSpPr>
            <p:cNvPr id="4" name="TextBox 4"/>
            <p:cNvSpPr txBox="1"/>
            <p:nvPr/>
          </p:nvSpPr>
          <p:spPr>
            <a:xfrm>
              <a:off x="0" y="1893291"/>
              <a:ext cx="13213964" cy="630343"/>
            </a:xfrm>
            <a:prstGeom prst="rect">
              <a:avLst/>
            </a:prstGeom>
          </p:spPr>
          <p:txBody>
            <a:bodyPr lIns="0" tIns="0" rIns="0" bIns="0" rtlCol="0" anchor="t">
              <a:spAutoFit/>
            </a:bodyPr>
            <a:lstStyle/>
            <a:p>
              <a:pPr marL="0" lvl="0" indent="0" algn="ctr">
                <a:lnSpc>
                  <a:spcPts val="3679"/>
                </a:lnSpc>
                <a:spcBef>
                  <a:spcPct val="0"/>
                </a:spcBef>
              </a:pPr>
              <a:endParaRPr/>
            </a:p>
          </p:txBody>
        </p:sp>
      </p:grpSp>
      <p:sp>
        <p:nvSpPr>
          <p:cNvPr id="5" name="TextBox 5"/>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02</a:t>
            </a:r>
          </a:p>
        </p:txBody>
      </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00574"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grpSp>
        <p:nvGrpSpPr>
          <p:cNvPr id="2" name="Group 2"/>
          <p:cNvGrpSpPr/>
          <p:nvPr/>
        </p:nvGrpSpPr>
        <p:grpSpPr>
          <a:xfrm>
            <a:off x="1676689" y="2341146"/>
            <a:ext cx="7106571" cy="1863897"/>
            <a:chOff x="0" y="0"/>
            <a:chExt cx="9475428" cy="2485196"/>
          </a:xfrm>
        </p:grpSpPr>
        <p:sp>
          <p:nvSpPr>
            <p:cNvPr id="3" name="TextBox 3"/>
            <p:cNvSpPr txBox="1"/>
            <p:nvPr/>
          </p:nvSpPr>
          <p:spPr>
            <a:xfrm>
              <a:off x="0" y="19050"/>
              <a:ext cx="9475428" cy="1581099"/>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Background</a:t>
              </a:r>
            </a:p>
          </p:txBody>
        </p:sp>
        <p:sp>
          <p:nvSpPr>
            <p:cNvPr id="4" name="TextBox 4"/>
            <p:cNvSpPr txBox="1"/>
            <p:nvPr/>
          </p:nvSpPr>
          <p:spPr>
            <a:xfrm>
              <a:off x="0" y="1854853"/>
              <a:ext cx="7268520" cy="630343"/>
            </a:xfrm>
            <a:prstGeom prst="rect">
              <a:avLst/>
            </a:prstGeom>
          </p:spPr>
          <p:txBody>
            <a:bodyPr lIns="0" tIns="0" rIns="0" bIns="0" rtlCol="0" anchor="t">
              <a:spAutoFit/>
            </a:bodyPr>
            <a:lstStyle/>
            <a:p>
              <a:pPr marL="0" lvl="0" indent="0" algn="l">
                <a:lnSpc>
                  <a:spcPts val="3679"/>
                </a:lnSpc>
                <a:spcBef>
                  <a:spcPct val="0"/>
                </a:spcBef>
              </a:pPr>
              <a:endParaRPr/>
            </a:p>
          </p:txBody>
        </p:sp>
      </p:grpSp>
      <p:sp>
        <p:nvSpPr>
          <p:cNvPr id="5" name="TextBox 5"/>
          <p:cNvSpPr txBox="1"/>
          <p:nvPr/>
        </p:nvSpPr>
        <p:spPr>
          <a:xfrm>
            <a:off x="9366895" y="2503035"/>
            <a:ext cx="7244416" cy="3698285"/>
          </a:xfrm>
          <a:prstGeom prst="rect">
            <a:avLst/>
          </a:prstGeom>
        </p:spPr>
        <p:txBody>
          <a:bodyPr lIns="0" tIns="0" rIns="0" bIns="0" rtlCol="0" anchor="t">
            <a:spAutoFit/>
          </a:bodyPr>
          <a:lstStyle/>
          <a:p>
            <a:pPr>
              <a:lnSpc>
                <a:spcPts val="2660"/>
              </a:lnSpc>
            </a:pPr>
            <a:r>
              <a:rPr lang="en-US" sz="1900" spc="47">
                <a:solidFill>
                  <a:srgbClr val="000000"/>
                </a:solidFill>
                <a:latin typeface="DM Sans"/>
              </a:rPr>
              <a:t>Moving around cities can be quite troublesome, mostly when we do not know if the new neighbourhood have everything we indeed want. To make our lifes easier, we'll try to sort this out. We'll be using the Foursquare API to propose the most suitable neighbourhood to move considering we are moving around Toronto, Canada.</a:t>
            </a:r>
          </a:p>
          <a:p>
            <a:pPr>
              <a:lnSpc>
                <a:spcPts val="2660"/>
              </a:lnSpc>
            </a:pPr>
            <a:endParaRPr lang="en-US" sz="1900" spc="47">
              <a:solidFill>
                <a:srgbClr val="000000"/>
              </a:solidFill>
              <a:latin typeface="DM Sans"/>
            </a:endParaRPr>
          </a:p>
          <a:p>
            <a:pPr marL="0" lvl="0" indent="0">
              <a:lnSpc>
                <a:spcPts val="2660"/>
              </a:lnSpc>
              <a:spcBef>
                <a:spcPct val="0"/>
              </a:spcBef>
            </a:pPr>
            <a:r>
              <a:rPr lang="en-US" sz="1900" spc="47">
                <a:solidFill>
                  <a:srgbClr val="000000"/>
                </a:solidFill>
                <a:latin typeface="DM Sans"/>
              </a:rPr>
              <a:t>For this challenge, we'll exploring a random neighbourhood in Canada, select some venues we deem most important and, with the help of an recommendation system, we'll choose the most suitable place to move.</a:t>
            </a:r>
          </a:p>
        </p:txBody>
      </p:sp>
      <p:sp>
        <p:nvSpPr>
          <p:cNvPr id="6" name="TextBox 6"/>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03</a:t>
            </a:r>
          </a:p>
        </p:txBody>
      </p:sp>
      <p:sp>
        <p:nvSpPr>
          <p:cNvPr id="7" name="TextBox 7"/>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8" name="TextBox 8"/>
          <p:cNvSpPr txBox="1"/>
          <p:nvPr/>
        </p:nvSpPr>
        <p:spPr>
          <a:xfrm>
            <a:off x="8300574"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a:t>
            </a:r>
          </a:p>
        </p:txBody>
      </p:sp>
      <p:sp>
        <p:nvSpPr>
          <p:cNvPr id="9" name="TextBox 9"/>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37429" y="4583383"/>
            <a:ext cx="5883445" cy="1675497"/>
          </a:xfrm>
          <a:prstGeom prst="rect">
            <a:avLst/>
          </a:prstGeom>
        </p:spPr>
        <p:txBody>
          <a:bodyPr lIns="0" tIns="0" rIns="0" bIns="0" rtlCol="0" anchor="t">
            <a:spAutoFit/>
          </a:bodyPr>
          <a:lstStyle/>
          <a:p>
            <a:pPr marL="0" lvl="0" indent="0">
              <a:lnSpc>
                <a:spcPts val="2660"/>
              </a:lnSpc>
              <a:spcBef>
                <a:spcPct val="0"/>
              </a:spcBef>
            </a:pPr>
            <a:r>
              <a:rPr lang="en-US" sz="1900" spc="47">
                <a:solidFill>
                  <a:srgbClr val="000000"/>
                </a:solidFill>
                <a:latin typeface="DM Sans"/>
              </a:rPr>
              <a:t>Move to a new place takes time and there's way too much info to evaluate. Without the proper tools and information we can be overwhelmed by what's presented to us and get lost in track about what really matters.</a:t>
            </a:r>
          </a:p>
        </p:txBody>
      </p:sp>
      <p:sp>
        <p:nvSpPr>
          <p:cNvPr id="3" name="TextBox 3"/>
          <p:cNvSpPr txBox="1"/>
          <p:nvPr/>
        </p:nvSpPr>
        <p:spPr>
          <a:xfrm>
            <a:off x="10152729" y="4583383"/>
            <a:ext cx="5883445" cy="2012628"/>
          </a:xfrm>
          <a:prstGeom prst="rect">
            <a:avLst/>
          </a:prstGeom>
        </p:spPr>
        <p:txBody>
          <a:bodyPr lIns="0" tIns="0" rIns="0" bIns="0" rtlCol="0" anchor="t">
            <a:spAutoFit/>
          </a:bodyPr>
          <a:lstStyle/>
          <a:p>
            <a:pPr marL="0" lvl="0" indent="0" algn="l">
              <a:lnSpc>
                <a:spcPts val="2660"/>
              </a:lnSpc>
              <a:spcBef>
                <a:spcPct val="0"/>
              </a:spcBef>
            </a:pPr>
            <a:r>
              <a:rPr lang="en-US" sz="1900" spc="47">
                <a:solidFill>
                  <a:srgbClr val="000000"/>
                </a:solidFill>
                <a:latin typeface="DM Sans"/>
              </a:rPr>
              <a:t>Using the Foursquare API will analyse the Venues nearby all available neighbourhoods in Toronto and grade some of those according to our own preferences. Once this is done, we'll apply a recommendation system technique to calculate the most suitable place to move in. </a:t>
            </a:r>
          </a:p>
        </p:txBody>
      </p:sp>
      <p:grpSp>
        <p:nvGrpSpPr>
          <p:cNvPr id="4" name="Group 4"/>
          <p:cNvGrpSpPr/>
          <p:nvPr/>
        </p:nvGrpSpPr>
        <p:grpSpPr>
          <a:xfrm>
            <a:off x="2037429" y="2251241"/>
            <a:ext cx="5883445" cy="1830031"/>
            <a:chOff x="0" y="0"/>
            <a:chExt cx="7844593" cy="2440042"/>
          </a:xfrm>
        </p:grpSpPr>
        <p:sp>
          <p:nvSpPr>
            <p:cNvPr id="5" name="TextBox 5"/>
            <p:cNvSpPr txBox="1"/>
            <p:nvPr/>
          </p:nvSpPr>
          <p:spPr>
            <a:xfrm>
              <a:off x="0" y="19050"/>
              <a:ext cx="7844593" cy="1581099"/>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The Problem</a:t>
              </a:r>
            </a:p>
          </p:txBody>
        </p:sp>
        <p:sp>
          <p:nvSpPr>
            <p:cNvPr id="6" name="TextBox 6"/>
            <p:cNvSpPr txBox="1"/>
            <p:nvPr/>
          </p:nvSpPr>
          <p:spPr>
            <a:xfrm>
              <a:off x="0" y="1809699"/>
              <a:ext cx="7844593" cy="630343"/>
            </a:xfrm>
            <a:prstGeom prst="rect">
              <a:avLst/>
            </a:prstGeom>
          </p:spPr>
          <p:txBody>
            <a:bodyPr lIns="0" tIns="0" rIns="0" bIns="0" rtlCol="0" anchor="t">
              <a:spAutoFit/>
            </a:bodyPr>
            <a:lstStyle/>
            <a:p>
              <a:pPr marL="0" lvl="0" indent="0" algn="l">
                <a:lnSpc>
                  <a:spcPts val="3679"/>
                </a:lnSpc>
                <a:spcBef>
                  <a:spcPct val="0"/>
                </a:spcBef>
              </a:pPr>
              <a:endParaRPr/>
            </a:p>
          </p:txBody>
        </p:sp>
      </p:grpSp>
      <p:grpSp>
        <p:nvGrpSpPr>
          <p:cNvPr id="7" name="Group 7"/>
          <p:cNvGrpSpPr/>
          <p:nvPr/>
        </p:nvGrpSpPr>
        <p:grpSpPr>
          <a:xfrm>
            <a:off x="10152729" y="2251241"/>
            <a:ext cx="6603737" cy="1814707"/>
            <a:chOff x="0" y="0"/>
            <a:chExt cx="8804982" cy="2419610"/>
          </a:xfrm>
        </p:grpSpPr>
        <p:sp>
          <p:nvSpPr>
            <p:cNvPr id="8" name="TextBox 8"/>
            <p:cNvSpPr txBox="1"/>
            <p:nvPr/>
          </p:nvSpPr>
          <p:spPr>
            <a:xfrm>
              <a:off x="0" y="19050"/>
              <a:ext cx="8804982"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Objective</a:t>
              </a:r>
            </a:p>
          </p:txBody>
        </p:sp>
        <p:sp>
          <p:nvSpPr>
            <p:cNvPr id="9" name="TextBox 9"/>
            <p:cNvSpPr txBox="1"/>
            <p:nvPr/>
          </p:nvSpPr>
          <p:spPr>
            <a:xfrm>
              <a:off x="0" y="1789266"/>
              <a:ext cx="8804982" cy="630343"/>
            </a:xfrm>
            <a:prstGeom prst="rect">
              <a:avLst/>
            </a:prstGeom>
          </p:spPr>
          <p:txBody>
            <a:bodyPr lIns="0" tIns="0" rIns="0" bIns="0" rtlCol="0" anchor="t">
              <a:spAutoFit/>
            </a:bodyPr>
            <a:lstStyle/>
            <a:p>
              <a:pPr marL="0" lvl="0" indent="0" algn="l">
                <a:lnSpc>
                  <a:spcPts val="3679"/>
                </a:lnSpc>
                <a:spcBef>
                  <a:spcPct val="0"/>
                </a:spcBef>
              </a:pPr>
              <a:endParaRPr/>
            </a:p>
          </p:txBody>
        </p:sp>
      </p:grpSp>
      <p:sp>
        <p:nvSpPr>
          <p:cNvPr id="10" name="AutoShape 10"/>
          <p:cNvSpPr/>
          <p:nvPr/>
        </p:nvSpPr>
        <p:spPr>
          <a:xfrm>
            <a:off x="9021104" y="1801308"/>
            <a:ext cx="9552" cy="6098621"/>
          </a:xfrm>
          <a:prstGeom prst="rect">
            <a:avLst/>
          </a:prstGeom>
          <a:solidFill>
            <a:srgbClr val="FFFFFF"/>
          </a:solidFill>
        </p:spPr>
      </p:sp>
      <p:sp>
        <p:nvSpPr>
          <p:cNvPr id="11" name="TextBox 11"/>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12" name="TextBox 12"/>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13" name="TextBox 13"/>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14" name="TextBox 14"/>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sp>
        <p:nvSpPr>
          <p:cNvPr id="2" name="TextBox 2"/>
          <p:cNvSpPr txBox="1"/>
          <p:nvPr/>
        </p:nvSpPr>
        <p:spPr>
          <a:xfrm>
            <a:off x="2037429" y="4583383"/>
            <a:ext cx="5883445" cy="664103"/>
          </a:xfrm>
          <a:prstGeom prst="rect">
            <a:avLst/>
          </a:prstGeom>
        </p:spPr>
        <p:txBody>
          <a:bodyPr lIns="0" tIns="0" rIns="0" bIns="0" rtlCol="0" anchor="t">
            <a:spAutoFit/>
          </a:bodyPr>
          <a:lstStyle/>
          <a:p>
            <a:pPr marL="0" lvl="0" indent="0">
              <a:lnSpc>
                <a:spcPts val="2660"/>
              </a:lnSpc>
              <a:spcBef>
                <a:spcPct val="0"/>
              </a:spcBef>
            </a:pPr>
            <a:r>
              <a:rPr lang="en-US" sz="1900" spc="47">
                <a:solidFill>
                  <a:srgbClr val="000000"/>
                </a:solidFill>
                <a:latin typeface="DM Sans"/>
              </a:rPr>
              <a:t>https://en.wikipedia.org/wiki/List_of_postal_codes_of_Canada:_M</a:t>
            </a:r>
          </a:p>
        </p:txBody>
      </p:sp>
      <p:sp>
        <p:nvSpPr>
          <p:cNvPr id="3" name="TextBox 3"/>
          <p:cNvSpPr txBox="1"/>
          <p:nvPr/>
        </p:nvSpPr>
        <p:spPr>
          <a:xfrm>
            <a:off x="10152729" y="4583383"/>
            <a:ext cx="5883445" cy="1001234"/>
          </a:xfrm>
          <a:prstGeom prst="rect">
            <a:avLst/>
          </a:prstGeom>
        </p:spPr>
        <p:txBody>
          <a:bodyPr lIns="0" tIns="0" rIns="0" bIns="0" rtlCol="0" anchor="t">
            <a:spAutoFit/>
          </a:bodyPr>
          <a:lstStyle/>
          <a:p>
            <a:pPr>
              <a:lnSpc>
                <a:spcPts val="2660"/>
              </a:lnSpc>
            </a:pPr>
            <a:r>
              <a:rPr lang="en-US" sz="1900" spc="47">
                <a:solidFill>
                  <a:srgbClr val="000000"/>
                </a:solidFill>
                <a:latin typeface="DM Sans"/>
              </a:rPr>
              <a:t>Data cleaning</a:t>
            </a:r>
          </a:p>
          <a:p>
            <a:pPr>
              <a:lnSpc>
                <a:spcPts val="2660"/>
              </a:lnSpc>
            </a:pPr>
            <a:r>
              <a:rPr lang="en-US" sz="1900" spc="47">
                <a:solidFill>
                  <a:srgbClr val="000000"/>
                </a:solidFill>
                <a:latin typeface="DM Sans"/>
              </a:rPr>
              <a:t>Foursquare API</a:t>
            </a:r>
          </a:p>
          <a:p>
            <a:pPr marL="0" lvl="0" indent="0" algn="l">
              <a:lnSpc>
                <a:spcPts val="2660"/>
              </a:lnSpc>
              <a:spcBef>
                <a:spcPct val="0"/>
              </a:spcBef>
            </a:pPr>
            <a:r>
              <a:rPr lang="en-US" sz="1900" spc="47">
                <a:solidFill>
                  <a:srgbClr val="000000"/>
                </a:solidFill>
                <a:latin typeface="DM Sans"/>
              </a:rPr>
              <a:t>Recommendation System</a:t>
            </a:r>
          </a:p>
        </p:txBody>
      </p:sp>
      <p:grpSp>
        <p:nvGrpSpPr>
          <p:cNvPr id="4" name="Group 4"/>
          <p:cNvGrpSpPr/>
          <p:nvPr/>
        </p:nvGrpSpPr>
        <p:grpSpPr>
          <a:xfrm>
            <a:off x="2037429" y="2251241"/>
            <a:ext cx="5883445" cy="1814707"/>
            <a:chOff x="0" y="0"/>
            <a:chExt cx="7844593" cy="2419610"/>
          </a:xfrm>
        </p:grpSpPr>
        <p:sp>
          <p:nvSpPr>
            <p:cNvPr id="5" name="TextBox 5"/>
            <p:cNvSpPr txBox="1"/>
            <p:nvPr/>
          </p:nvSpPr>
          <p:spPr>
            <a:xfrm>
              <a:off x="0" y="19050"/>
              <a:ext cx="7844593"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Data</a:t>
              </a:r>
            </a:p>
          </p:txBody>
        </p:sp>
        <p:sp>
          <p:nvSpPr>
            <p:cNvPr id="6" name="TextBox 6"/>
            <p:cNvSpPr txBox="1"/>
            <p:nvPr/>
          </p:nvSpPr>
          <p:spPr>
            <a:xfrm>
              <a:off x="0" y="1789266"/>
              <a:ext cx="7844593" cy="630343"/>
            </a:xfrm>
            <a:prstGeom prst="rect">
              <a:avLst/>
            </a:prstGeom>
          </p:spPr>
          <p:txBody>
            <a:bodyPr lIns="0" tIns="0" rIns="0" bIns="0" rtlCol="0" anchor="t">
              <a:spAutoFit/>
            </a:bodyPr>
            <a:lstStyle/>
            <a:p>
              <a:pPr marL="0" lvl="0" indent="0" algn="l">
                <a:lnSpc>
                  <a:spcPts val="3679"/>
                </a:lnSpc>
                <a:spcBef>
                  <a:spcPct val="0"/>
                </a:spcBef>
              </a:pPr>
              <a:endParaRPr/>
            </a:p>
          </p:txBody>
        </p:sp>
      </p:grpSp>
      <p:grpSp>
        <p:nvGrpSpPr>
          <p:cNvPr id="7" name="Group 7"/>
          <p:cNvGrpSpPr/>
          <p:nvPr/>
        </p:nvGrpSpPr>
        <p:grpSpPr>
          <a:xfrm>
            <a:off x="10152729" y="2251241"/>
            <a:ext cx="6603737" cy="1814707"/>
            <a:chOff x="0" y="0"/>
            <a:chExt cx="8804982" cy="2419610"/>
          </a:xfrm>
        </p:grpSpPr>
        <p:sp>
          <p:nvSpPr>
            <p:cNvPr id="8" name="TextBox 8"/>
            <p:cNvSpPr txBox="1"/>
            <p:nvPr/>
          </p:nvSpPr>
          <p:spPr>
            <a:xfrm>
              <a:off x="0" y="19050"/>
              <a:ext cx="8804982"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Methods</a:t>
              </a:r>
            </a:p>
          </p:txBody>
        </p:sp>
        <p:sp>
          <p:nvSpPr>
            <p:cNvPr id="9" name="TextBox 9"/>
            <p:cNvSpPr txBox="1"/>
            <p:nvPr/>
          </p:nvSpPr>
          <p:spPr>
            <a:xfrm>
              <a:off x="0" y="1789266"/>
              <a:ext cx="8804982" cy="630343"/>
            </a:xfrm>
            <a:prstGeom prst="rect">
              <a:avLst/>
            </a:prstGeom>
          </p:spPr>
          <p:txBody>
            <a:bodyPr lIns="0" tIns="0" rIns="0" bIns="0" rtlCol="0" anchor="t">
              <a:spAutoFit/>
            </a:bodyPr>
            <a:lstStyle/>
            <a:p>
              <a:pPr marL="0" lvl="0" indent="0" algn="l">
                <a:lnSpc>
                  <a:spcPts val="3679"/>
                </a:lnSpc>
                <a:spcBef>
                  <a:spcPct val="0"/>
                </a:spcBef>
              </a:pPr>
              <a:endParaRPr/>
            </a:p>
          </p:txBody>
        </p:sp>
      </p:grpSp>
      <p:sp>
        <p:nvSpPr>
          <p:cNvPr id="10" name="AutoShape 10"/>
          <p:cNvSpPr/>
          <p:nvPr/>
        </p:nvSpPr>
        <p:spPr>
          <a:xfrm>
            <a:off x="9021104" y="1801308"/>
            <a:ext cx="9552" cy="6098621"/>
          </a:xfrm>
          <a:prstGeom prst="rect">
            <a:avLst/>
          </a:prstGeom>
          <a:solidFill>
            <a:srgbClr val="FFFFFF"/>
          </a:solidFill>
        </p:spPr>
      </p:sp>
      <p:sp>
        <p:nvSpPr>
          <p:cNvPr id="11" name="TextBox 11"/>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12" name="TextBox 12"/>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13" name="TextBox 13"/>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14" name="TextBox 14"/>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941563" y="3676686"/>
            <a:ext cx="12404873" cy="4168851"/>
          </a:xfrm>
          <a:prstGeom prst="rect">
            <a:avLst/>
          </a:prstGeom>
        </p:spPr>
      </p:pic>
      <p:grpSp>
        <p:nvGrpSpPr>
          <p:cNvPr id="3" name="Group 3"/>
          <p:cNvGrpSpPr/>
          <p:nvPr/>
        </p:nvGrpSpPr>
        <p:grpSpPr>
          <a:xfrm>
            <a:off x="2289648" y="1536451"/>
            <a:ext cx="11623362" cy="1888300"/>
            <a:chOff x="0" y="0"/>
            <a:chExt cx="15497816" cy="2517733"/>
          </a:xfrm>
        </p:grpSpPr>
        <p:sp>
          <p:nvSpPr>
            <p:cNvPr id="4" name="TextBox 4"/>
            <p:cNvSpPr txBox="1"/>
            <p:nvPr/>
          </p:nvSpPr>
          <p:spPr>
            <a:xfrm>
              <a:off x="0" y="19050"/>
              <a:ext cx="15497816"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Data cleaning</a:t>
              </a:r>
            </a:p>
          </p:txBody>
        </p:sp>
        <p:sp>
          <p:nvSpPr>
            <p:cNvPr id="5" name="TextBox 5"/>
            <p:cNvSpPr txBox="1"/>
            <p:nvPr/>
          </p:nvSpPr>
          <p:spPr>
            <a:xfrm>
              <a:off x="0" y="1887390"/>
              <a:ext cx="15497816" cy="630343"/>
            </a:xfrm>
            <a:prstGeom prst="rect">
              <a:avLst/>
            </a:prstGeom>
          </p:spPr>
          <p:txBody>
            <a:bodyPr lIns="0" tIns="0" rIns="0" bIns="0" rtlCol="0" anchor="t">
              <a:spAutoFit/>
            </a:bodyPr>
            <a:lstStyle/>
            <a:p>
              <a:pPr>
                <a:lnSpc>
                  <a:spcPts val="3679"/>
                </a:lnSpc>
                <a:spcBef>
                  <a:spcPct val="0"/>
                </a:spcBef>
              </a:pPr>
              <a:endParaRPr/>
            </a:p>
          </p:txBody>
        </p:sp>
      </p:grpSp>
      <p:sp>
        <p:nvSpPr>
          <p:cNvPr id="6" name="TextBox 6"/>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06</a:t>
            </a:r>
          </a:p>
        </p:txBody>
      </p:sp>
      <p:sp>
        <p:nvSpPr>
          <p:cNvPr id="7" name="TextBox 7"/>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8" name="TextBox 8"/>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9" name="TextBox 9"/>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493281" y="3206413"/>
            <a:ext cx="13301437" cy="5070797"/>
          </a:xfrm>
          <a:prstGeom prst="rect">
            <a:avLst/>
          </a:prstGeom>
        </p:spPr>
      </p:pic>
      <p:grpSp>
        <p:nvGrpSpPr>
          <p:cNvPr id="3" name="Group 3"/>
          <p:cNvGrpSpPr/>
          <p:nvPr/>
        </p:nvGrpSpPr>
        <p:grpSpPr>
          <a:xfrm>
            <a:off x="2289648" y="1536451"/>
            <a:ext cx="11623362" cy="1888300"/>
            <a:chOff x="0" y="0"/>
            <a:chExt cx="15497816" cy="2517733"/>
          </a:xfrm>
        </p:grpSpPr>
        <p:sp>
          <p:nvSpPr>
            <p:cNvPr id="4" name="TextBox 4"/>
            <p:cNvSpPr txBox="1"/>
            <p:nvPr/>
          </p:nvSpPr>
          <p:spPr>
            <a:xfrm>
              <a:off x="0" y="19050"/>
              <a:ext cx="15497816" cy="1560666"/>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Starting point</a:t>
              </a:r>
            </a:p>
          </p:txBody>
        </p:sp>
        <p:sp>
          <p:nvSpPr>
            <p:cNvPr id="5" name="TextBox 5"/>
            <p:cNvSpPr txBox="1"/>
            <p:nvPr/>
          </p:nvSpPr>
          <p:spPr>
            <a:xfrm>
              <a:off x="0" y="1887390"/>
              <a:ext cx="15497816" cy="630343"/>
            </a:xfrm>
            <a:prstGeom prst="rect">
              <a:avLst/>
            </a:prstGeom>
          </p:spPr>
          <p:txBody>
            <a:bodyPr lIns="0" tIns="0" rIns="0" bIns="0" rtlCol="0" anchor="t">
              <a:spAutoFit/>
            </a:bodyPr>
            <a:lstStyle/>
            <a:p>
              <a:pPr>
                <a:lnSpc>
                  <a:spcPts val="3679"/>
                </a:lnSpc>
                <a:spcBef>
                  <a:spcPct val="0"/>
                </a:spcBef>
              </a:pPr>
              <a:endParaRPr/>
            </a:p>
          </p:txBody>
        </p:sp>
      </p:gr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9" name="TextBox 9"/>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337641" y="1506496"/>
            <a:ext cx="7274007" cy="7274007"/>
          </a:xfrm>
          <a:prstGeom prst="rect">
            <a:avLst/>
          </a:prstGeom>
        </p:spPr>
      </p:pic>
      <p:sp>
        <p:nvSpPr>
          <p:cNvPr id="3" name="TextBox 3"/>
          <p:cNvSpPr txBox="1"/>
          <p:nvPr/>
        </p:nvSpPr>
        <p:spPr>
          <a:xfrm>
            <a:off x="1836884" y="3416839"/>
            <a:ext cx="7500757" cy="1165737"/>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Foursquare API</a:t>
            </a:r>
          </a:p>
        </p:txBody>
      </p:sp>
      <p:sp>
        <p:nvSpPr>
          <p:cNvPr id="4" name="TextBox 4"/>
          <p:cNvSpPr txBox="1"/>
          <p:nvPr/>
        </p:nvSpPr>
        <p:spPr>
          <a:xfrm>
            <a:off x="1836884" y="4766556"/>
            <a:ext cx="6580052" cy="376944"/>
          </a:xfrm>
          <a:prstGeom prst="rect">
            <a:avLst/>
          </a:prstGeom>
        </p:spPr>
        <p:txBody>
          <a:bodyPr lIns="0" tIns="0" rIns="0" bIns="0" rtlCol="0" anchor="t">
            <a:spAutoFit/>
          </a:bodyPr>
          <a:lstStyle/>
          <a:p>
            <a:pPr marL="0" lvl="0" indent="0" algn="l">
              <a:lnSpc>
                <a:spcPts val="3032"/>
              </a:lnSpc>
              <a:spcBef>
                <a:spcPct val="0"/>
              </a:spcBef>
            </a:pPr>
            <a:r>
              <a:rPr lang="en-US" sz="2166" spc="54">
                <a:solidFill>
                  <a:srgbClr val="000000"/>
                </a:solidFill>
                <a:latin typeface="DM Sans"/>
              </a:rPr>
              <a:t>Exploring venues made easy</a:t>
            </a:r>
          </a:p>
        </p:txBody>
      </p:sp>
      <p:sp>
        <p:nvSpPr>
          <p:cNvPr id="5" name="TextBox 5"/>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08</a:t>
            </a:r>
          </a:p>
        </p:txBody>
      </p:sp>
      <p:sp>
        <p:nvSpPr>
          <p:cNvPr id="6" name="TextBox 6"/>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7" name="TextBox 7"/>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8" name="TextBox 8"/>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93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836884" y="4016631"/>
            <a:ext cx="15422416" cy="2885789"/>
          </a:xfrm>
          <a:prstGeom prst="rect">
            <a:avLst/>
          </a:prstGeom>
        </p:spPr>
      </p:pic>
      <p:sp>
        <p:nvSpPr>
          <p:cNvPr id="3" name="TextBox 3"/>
          <p:cNvSpPr txBox="1"/>
          <p:nvPr/>
        </p:nvSpPr>
        <p:spPr>
          <a:xfrm>
            <a:off x="1836884" y="1920644"/>
            <a:ext cx="7500757" cy="1165737"/>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Bold Bold"/>
              </a:rPr>
              <a:t>Data wrangling</a:t>
            </a:r>
          </a:p>
        </p:txBody>
      </p:sp>
      <p:sp>
        <p:nvSpPr>
          <p:cNvPr id="4" name="TextBox 4"/>
          <p:cNvSpPr txBox="1"/>
          <p:nvPr/>
        </p:nvSpPr>
        <p:spPr>
          <a:xfrm>
            <a:off x="1028700" y="9229725"/>
            <a:ext cx="2521895" cy="483388"/>
          </a:xfrm>
          <a:prstGeom prst="rect">
            <a:avLst/>
          </a:prstGeom>
        </p:spPr>
        <p:txBody>
          <a:bodyPr lIns="0" tIns="0" rIns="0" bIns="0" rtlCol="0" anchor="t">
            <a:spAutoFit/>
          </a:bodyPr>
          <a:lstStyle/>
          <a:p>
            <a:pPr>
              <a:lnSpc>
                <a:spcPts val="1959"/>
              </a:lnSpc>
            </a:pPr>
            <a:r>
              <a:rPr lang="en-US" sz="1400" spc="35">
                <a:solidFill>
                  <a:srgbClr val="000000"/>
                </a:solidFill>
                <a:latin typeface="DM Sans"/>
              </a:rPr>
              <a:t>The Battle of Neighbourhoods</a:t>
            </a:r>
          </a:p>
        </p:txBody>
      </p:sp>
      <p:sp>
        <p:nvSpPr>
          <p:cNvPr id="5" name="TextBox 5"/>
          <p:cNvSpPr txBox="1"/>
          <p:nvPr/>
        </p:nvSpPr>
        <p:spPr>
          <a:xfrm>
            <a:off x="8310099" y="9229725"/>
            <a:ext cx="2055086" cy="483388"/>
          </a:xfrm>
          <a:prstGeom prst="rect">
            <a:avLst/>
          </a:prstGeom>
        </p:spPr>
        <p:txBody>
          <a:bodyPr lIns="0" tIns="0" rIns="0" bIns="0" rtlCol="0" anchor="t">
            <a:spAutoFit/>
          </a:bodyPr>
          <a:lstStyle/>
          <a:p>
            <a:pPr algn="ctr">
              <a:lnSpc>
                <a:spcPts val="1959"/>
              </a:lnSpc>
            </a:pPr>
            <a:r>
              <a:rPr lang="en-US" sz="1400" spc="35">
                <a:solidFill>
                  <a:srgbClr val="000000"/>
                </a:solidFill>
                <a:latin typeface="DM Sans"/>
              </a:rPr>
              <a:t>A project by</a:t>
            </a:r>
          </a:p>
          <a:p>
            <a:pPr algn="ctr">
              <a:lnSpc>
                <a:spcPts val="1959"/>
              </a:lnSpc>
            </a:pPr>
            <a:r>
              <a:rPr lang="en-US" sz="1400" spc="35">
                <a:solidFill>
                  <a:srgbClr val="000000"/>
                </a:solidFill>
                <a:latin typeface="DM Sans"/>
              </a:rPr>
              <a:t>Henrique Sarmento </a:t>
            </a:r>
          </a:p>
        </p:txBody>
      </p:sp>
      <p:sp>
        <p:nvSpPr>
          <p:cNvPr id="6" name="TextBox 6"/>
          <p:cNvSpPr txBox="1"/>
          <p:nvPr/>
        </p:nvSpPr>
        <p:spPr>
          <a:xfrm>
            <a:off x="14737405" y="9229725"/>
            <a:ext cx="2521895" cy="483388"/>
          </a:xfrm>
          <a:prstGeom prst="rect">
            <a:avLst/>
          </a:prstGeom>
        </p:spPr>
        <p:txBody>
          <a:bodyPr lIns="0" tIns="0" rIns="0" bIns="0" rtlCol="0" anchor="t">
            <a:spAutoFit/>
          </a:bodyPr>
          <a:lstStyle/>
          <a:p>
            <a:pPr algn="r">
              <a:lnSpc>
                <a:spcPts val="1959"/>
              </a:lnSpc>
            </a:pPr>
            <a:r>
              <a:rPr lang="en-US" sz="1400" spc="35">
                <a:solidFill>
                  <a:srgbClr val="000000"/>
                </a:solidFill>
                <a:latin typeface="DM Sans"/>
              </a:rPr>
              <a:t>October, 30</a:t>
            </a:r>
          </a:p>
          <a:p>
            <a:pPr algn="r">
              <a:lnSpc>
                <a:spcPts val="1959"/>
              </a:lnSpc>
            </a:pPr>
            <a:r>
              <a:rPr lang="en-US" sz="1400" spc="35">
                <a:solidFill>
                  <a:srgbClr val="000000"/>
                </a:solidFill>
                <a:latin typeface="DM Sans"/>
              </a:rPr>
              <a:t>2020</a:t>
            </a:r>
          </a:p>
        </p:txBody>
      </p:sp>
      <p:sp>
        <p:nvSpPr>
          <p:cNvPr id="7" name="TextBox 7"/>
          <p:cNvSpPr txBox="1"/>
          <p:nvPr/>
        </p:nvSpPr>
        <p:spPr>
          <a:xfrm>
            <a:off x="14737405" y="837190"/>
            <a:ext cx="2521895" cy="268215"/>
          </a:xfrm>
          <a:prstGeom prst="rect">
            <a:avLst/>
          </a:prstGeom>
        </p:spPr>
        <p:txBody>
          <a:bodyPr lIns="0" tIns="0" rIns="0" bIns="0" rtlCol="0" anchor="t">
            <a:spAutoFit/>
          </a:bodyPr>
          <a:lstStyle/>
          <a:p>
            <a:pPr algn="r">
              <a:lnSpc>
                <a:spcPts val="2520"/>
              </a:lnSpc>
            </a:pPr>
            <a:r>
              <a:rPr lang="en-US" sz="1800" spc="44">
                <a:solidFill>
                  <a:srgbClr val="000000"/>
                </a:solidFill>
                <a:latin typeface="DM Sans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498</Words>
  <Application>Microsoft Macintosh PowerPoint</Application>
  <PresentationFormat>Custom</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DM Sans Bold</vt:lpstr>
      <vt:lpstr>Calibri</vt:lpstr>
      <vt:lpstr>Barlow Medium</vt:lpstr>
      <vt:lpstr>Arial</vt:lpstr>
      <vt:lpstr>DM Sans</vt:lpstr>
      <vt:lpstr>Barlow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White Modern School Project Education Presentation</dc:title>
  <cp:lastModifiedBy>Henrique Sarmento</cp:lastModifiedBy>
  <cp:revision>2</cp:revision>
  <dcterms:created xsi:type="dcterms:W3CDTF">2006-08-16T00:00:00Z</dcterms:created>
  <dcterms:modified xsi:type="dcterms:W3CDTF">2020-10-30T13:19:19Z</dcterms:modified>
  <dc:identifier>DAEMFEh3360</dc:identifier>
</cp:coreProperties>
</file>