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Archivo Black" charset="1" panose="020B0A03020202020B04"/>
      <p:regular r:id="rId13"/>
    </p:embeddedFont>
    <p:embeddedFont>
      <p:font typeface="Space Mono" charset="1" panose="02000509040000020004"/>
      <p:regular r:id="rId14"/>
    </p:embeddedFont>
    <p:embeddedFont>
      <p:font typeface="Barlow Bold" charset="1" panose="00000800000000000000"/>
      <p:regular r:id="rId15"/>
    </p:embeddedFont>
    <p:embeddedFont>
      <p:font typeface="Barlow"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B1320"/>
        </a:solidFill>
      </p:bgPr>
    </p:bg>
    <p:spTree>
      <p:nvGrpSpPr>
        <p:cNvPr id="1" name=""/>
        <p:cNvGrpSpPr/>
        <p:nvPr/>
      </p:nvGrpSpPr>
      <p:grpSpPr>
        <a:xfrm>
          <a:off x="0" y="0"/>
          <a:ext cx="0" cy="0"/>
          <a:chOff x="0" y="0"/>
          <a:chExt cx="0" cy="0"/>
        </a:xfrm>
      </p:grpSpPr>
      <p:grpSp>
        <p:nvGrpSpPr>
          <p:cNvPr name="Group 2" id="2"/>
          <p:cNvGrpSpPr/>
          <p:nvPr/>
        </p:nvGrpSpPr>
        <p:grpSpPr>
          <a:xfrm rot="0">
            <a:off x="9144000" y="5143500"/>
            <a:ext cx="14263463" cy="11957730"/>
            <a:chOff x="0" y="0"/>
            <a:chExt cx="1142785" cy="958050"/>
          </a:xfrm>
        </p:grpSpPr>
        <p:sp>
          <p:nvSpPr>
            <p:cNvPr name="Freeform 3" id="3"/>
            <p:cNvSpPr/>
            <p:nvPr/>
          </p:nvSpPr>
          <p:spPr>
            <a:xfrm flipH="false" flipV="false" rot="0">
              <a:off x="0" y="0"/>
              <a:ext cx="1142785" cy="958050"/>
            </a:xfrm>
            <a:custGeom>
              <a:avLst/>
              <a:gdLst/>
              <a:ahLst/>
              <a:cxnLst/>
              <a:rect r="r" b="b" t="t" l="l"/>
              <a:pathLst>
                <a:path h="958050" w="1142785">
                  <a:moveTo>
                    <a:pt x="571392" y="0"/>
                  </a:moveTo>
                  <a:cubicBezTo>
                    <a:pt x="255821" y="0"/>
                    <a:pt x="0" y="214467"/>
                    <a:pt x="0" y="479025"/>
                  </a:cubicBezTo>
                  <a:cubicBezTo>
                    <a:pt x="0" y="743583"/>
                    <a:pt x="255821" y="958050"/>
                    <a:pt x="571392" y="958050"/>
                  </a:cubicBezTo>
                  <a:cubicBezTo>
                    <a:pt x="886964" y="958050"/>
                    <a:pt x="1142785" y="743583"/>
                    <a:pt x="1142785" y="479025"/>
                  </a:cubicBezTo>
                  <a:cubicBezTo>
                    <a:pt x="1142785" y="214467"/>
                    <a:pt x="886964" y="0"/>
                    <a:pt x="571392" y="0"/>
                  </a:cubicBezTo>
                  <a:close/>
                </a:path>
              </a:pathLst>
            </a:custGeom>
            <a:solidFill>
              <a:srgbClr val="F3F6FA"/>
            </a:solidFill>
          </p:spPr>
        </p:sp>
        <p:sp>
          <p:nvSpPr>
            <p:cNvPr name="TextBox 4" id="4"/>
            <p:cNvSpPr txBox="true"/>
            <p:nvPr/>
          </p:nvSpPr>
          <p:spPr>
            <a:xfrm>
              <a:off x="107136" y="42192"/>
              <a:ext cx="928513" cy="826041"/>
            </a:xfrm>
            <a:prstGeom prst="rect">
              <a:avLst/>
            </a:prstGeom>
          </p:spPr>
          <p:txBody>
            <a:bodyPr anchor="ctr" rtlCol="false" tIns="50800" lIns="50800" bIns="50800" rIns="50800"/>
            <a:lstStyle/>
            <a:p>
              <a:pPr algn="ctr">
                <a:lnSpc>
                  <a:spcPts val="3210"/>
                </a:lnSpc>
              </a:pPr>
            </a:p>
          </p:txBody>
        </p:sp>
      </p:grpSp>
      <p:grpSp>
        <p:nvGrpSpPr>
          <p:cNvPr name="Group 5" id="5"/>
          <p:cNvGrpSpPr/>
          <p:nvPr/>
        </p:nvGrpSpPr>
        <p:grpSpPr>
          <a:xfrm rot="0">
            <a:off x="-964948" y="-934651"/>
            <a:ext cx="2300987" cy="230098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F6FA"/>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210"/>
                </a:lnSpc>
              </a:pPr>
            </a:p>
          </p:txBody>
        </p:sp>
      </p:grpSp>
      <p:sp>
        <p:nvSpPr>
          <p:cNvPr name="Freeform 8" id="8"/>
          <p:cNvSpPr/>
          <p:nvPr/>
        </p:nvSpPr>
        <p:spPr>
          <a:xfrm flipH="false" flipV="false" rot="0">
            <a:off x="13555175" y="5000333"/>
            <a:ext cx="4732825" cy="5286667"/>
          </a:xfrm>
          <a:custGeom>
            <a:avLst/>
            <a:gdLst/>
            <a:ahLst/>
            <a:cxnLst/>
            <a:rect r="r" b="b" t="t" l="l"/>
            <a:pathLst>
              <a:path h="5286667" w="4732825">
                <a:moveTo>
                  <a:pt x="0" y="0"/>
                </a:moveTo>
                <a:lnTo>
                  <a:pt x="4732825" y="0"/>
                </a:lnTo>
                <a:lnTo>
                  <a:pt x="4732825" y="5286667"/>
                </a:lnTo>
                <a:lnTo>
                  <a:pt x="0" y="5286667"/>
                </a:lnTo>
                <a:lnTo>
                  <a:pt x="0" y="0"/>
                </a:lnTo>
                <a:close/>
              </a:path>
            </a:pathLst>
          </a:custGeom>
          <a:blipFill>
            <a:blip r:embed="rId2"/>
            <a:stretch>
              <a:fillRect l="0" t="0" r="0" b="0"/>
            </a:stretch>
          </a:blipFill>
        </p:spPr>
      </p:sp>
      <p:sp>
        <p:nvSpPr>
          <p:cNvPr name="TextBox 9" id="9"/>
          <p:cNvSpPr txBox="true"/>
          <p:nvPr/>
        </p:nvSpPr>
        <p:spPr>
          <a:xfrm rot="0">
            <a:off x="1690959" y="1280610"/>
            <a:ext cx="14230629" cy="2108917"/>
          </a:xfrm>
          <a:prstGeom prst="rect">
            <a:avLst/>
          </a:prstGeom>
        </p:spPr>
        <p:txBody>
          <a:bodyPr anchor="t" rtlCol="false" tIns="0" lIns="0" bIns="0" rIns="0">
            <a:spAutoFit/>
          </a:bodyPr>
          <a:lstStyle/>
          <a:p>
            <a:pPr algn="ctr">
              <a:lnSpc>
                <a:spcPts val="5660"/>
              </a:lnSpc>
            </a:pPr>
            <a:r>
              <a:rPr lang="en-US" sz="4043">
                <a:solidFill>
                  <a:srgbClr val="F3F6FA"/>
                </a:solidFill>
                <a:latin typeface="Archivo Black"/>
                <a:ea typeface="Archivo Black"/>
                <a:cs typeface="Archivo Black"/>
                <a:sym typeface="Archivo Black"/>
              </a:rPr>
              <a:t>PROYECTO DE GRADUACIÓN</a:t>
            </a:r>
          </a:p>
          <a:p>
            <a:pPr algn="ctr">
              <a:lnSpc>
                <a:spcPts val="5660"/>
              </a:lnSpc>
              <a:spcBef>
                <a:spcPct val="0"/>
              </a:spcBef>
            </a:pPr>
            <a:r>
              <a:rPr lang="en-US" sz="4043">
                <a:solidFill>
                  <a:srgbClr val="F3F6FA"/>
                </a:solidFill>
                <a:latin typeface="Archivo Black"/>
                <a:ea typeface="Archivo Black"/>
                <a:cs typeface="Archivo Black"/>
                <a:sym typeface="Archivo Black"/>
              </a:rPr>
              <a:t>AUTOMATIZACIÓN DE EXTRACCIÓN DE ESTADOS FINANCIEROS POR PERÍODO CONTABLE CON RPA</a:t>
            </a:r>
          </a:p>
        </p:txBody>
      </p:sp>
      <p:sp>
        <p:nvSpPr>
          <p:cNvPr name="TextBox 10" id="10"/>
          <p:cNvSpPr txBox="true"/>
          <p:nvPr/>
        </p:nvSpPr>
        <p:spPr>
          <a:xfrm rot="0">
            <a:off x="353399" y="7353010"/>
            <a:ext cx="7840837" cy="648295"/>
          </a:xfrm>
          <a:prstGeom prst="rect">
            <a:avLst/>
          </a:prstGeom>
        </p:spPr>
        <p:txBody>
          <a:bodyPr anchor="t" rtlCol="false" tIns="0" lIns="0" bIns="0" rIns="0">
            <a:spAutoFit/>
          </a:bodyPr>
          <a:lstStyle/>
          <a:p>
            <a:pPr algn="l">
              <a:lnSpc>
                <a:spcPts val="5217"/>
              </a:lnSpc>
            </a:pPr>
            <a:r>
              <a:rPr lang="en-US" sz="3726" spc="-74">
                <a:solidFill>
                  <a:srgbClr val="F3F6FA"/>
                </a:solidFill>
                <a:latin typeface="Archivo Black"/>
                <a:ea typeface="Archivo Black"/>
                <a:cs typeface="Archivo Black"/>
                <a:sym typeface="Archivo Black"/>
              </a:rPr>
              <a:t>Henry Estuardo Altún Vargas</a:t>
            </a:r>
          </a:p>
        </p:txBody>
      </p:sp>
      <p:sp>
        <p:nvSpPr>
          <p:cNvPr name="TextBox 11" id="11"/>
          <p:cNvSpPr txBox="true"/>
          <p:nvPr/>
        </p:nvSpPr>
        <p:spPr>
          <a:xfrm rot="0">
            <a:off x="536039" y="8549092"/>
            <a:ext cx="6951345" cy="389424"/>
          </a:xfrm>
          <a:prstGeom prst="rect">
            <a:avLst/>
          </a:prstGeom>
        </p:spPr>
        <p:txBody>
          <a:bodyPr anchor="t" rtlCol="false" tIns="0" lIns="0" bIns="0" rIns="0">
            <a:spAutoFit/>
          </a:bodyPr>
          <a:lstStyle/>
          <a:p>
            <a:pPr algn="ctr">
              <a:lnSpc>
                <a:spcPts val="3210"/>
              </a:lnSpc>
              <a:spcBef>
                <a:spcPct val="0"/>
              </a:spcBef>
            </a:pPr>
            <a:r>
              <a:rPr lang="en-US" sz="2293">
                <a:solidFill>
                  <a:srgbClr val="F3F6FA"/>
                </a:solidFill>
                <a:latin typeface="Space Mono"/>
                <a:ea typeface="Space Mono"/>
                <a:cs typeface="Space Mono"/>
                <a:sym typeface="Space Mono"/>
              </a:rPr>
              <a:t>Universidad Mariano Gálvez de Guatemala</a:t>
            </a:r>
          </a:p>
        </p:txBody>
      </p:sp>
      <p:sp>
        <p:nvSpPr>
          <p:cNvPr name="TextBox 12" id="12"/>
          <p:cNvSpPr txBox="true"/>
          <p:nvPr/>
        </p:nvSpPr>
        <p:spPr>
          <a:xfrm rot="0">
            <a:off x="2985408" y="9039776"/>
            <a:ext cx="1782485" cy="389424"/>
          </a:xfrm>
          <a:prstGeom prst="rect">
            <a:avLst/>
          </a:prstGeom>
        </p:spPr>
        <p:txBody>
          <a:bodyPr anchor="t" rtlCol="false" tIns="0" lIns="0" bIns="0" rIns="0">
            <a:spAutoFit/>
          </a:bodyPr>
          <a:lstStyle/>
          <a:p>
            <a:pPr algn="ctr">
              <a:lnSpc>
                <a:spcPts val="3210"/>
              </a:lnSpc>
              <a:spcBef>
                <a:spcPct val="0"/>
              </a:spcBef>
            </a:pPr>
            <a:r>
              <a:rPr lang="en-US" sz="2293">
                <a:solidFill>
                  <a:srgbClr val="F3F6FA"/>
                </a:solidFill>
                <a:latin typeface="Space Mono"/>
                <a:ea typeface="Space Mono"/>
                <a:cs typeface="Space Mono"/>
                <a:sym typeface="Space Mono"/>
              </a:rPr>
              <a:t>Junio 2025</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B1320"/>
        </a:solidFill>
      </p:bgPr>
    </p:bg>
    <p:spTree>
      <p:nvGrpSpPr>
        <p:cNvPr id="1" name=""/>
        <p:cNvGrpSpPr/>
        <p:nvPr/>
      </p:nvGrpSpPr>
      <p:grpSpPr>
        <a:xfrm>
          <a:off x="0" y="0"/>
          <a:ext cx="0" cy="0"/>
          <a:chOff x="0" y="0"/>
          <a:chExt cx="0" cy="0"/>
        </a:xfrm>
      </p:grpSpPr>
      <p:grpSp>
        <p:nvGrpSpPr>
          <p:cNvPr name="Group 2" id="2"/>
          <p:cNvGrpSpPr/>
          <p:nvPr/>
        </p:nvGrpSpPr>
        <p:grpSpPr>
          <a:xfrm rot="0">
            <a:off x="-4856925" y="6662293"/>
            <a:ext cx="12549976" cy="12663776"/>
            <a:chOff x="0" y="0"/>
            <a:chExt cx="812800" cy="820170"/>
          </a:xfrm>
        </p:grpSpPr>
        <p:sp>
          <p:nvSpPr>
            <p:cNvPr name="Freeform 3" id="3"/>
            <p:cNvSpPr/>
            <p:nvPr/>
          </p:nvSpPr>
          <p:spPr>
            <a:xfrm flipH="false" flipV="false" rot="0">
              <a:off x="0" y="0"/>
              <a:ext cx="812800" cy="820170"/>
            </a:xfrm>
            <a:custGeom>
              <a:avLst/>
              <a:gdLst/>
              <a:ahLst/>
              <a:cxnLst/>
              <a:rect r="r" b="b" t="t" l="l"/>
              <a:pathLst>
                <a:path h="820170" w="812800">
                  <a:moveTo>
                    <a:pt x="406400" y="0"/>
                  </a:moveTo>
                  <a:cubicBezTo>
                    <a:pt x="181951" y="0"/>
                    <a:pt x="0" y="183601"/>
                    <a:pt x="0" y="410085"/>
                  </a:cubicBezTo>
                  <a:cubicBezTo>
                    <a:pt x="0" y="636569"/>
                    <a:pt x="181951" y="820170"/>
                    <a:pt x="406400" y="820170"/>
                  </a:cubicBezTo>
                  <a:cubicBezTo>
                    <a:pt x="630849" y="820170"/>
                    <a:pt x="812800" y="636569"/>
                    <a:pt x="812800" y="410085"/>
                  </a:cubicBezTo>
                  <a:cubicBezTo>
                    <a:pt x="812800" y="183601"/>
                    <a:pt x="630849" y="0"/>
                    <a:pt x="406400" y="0"/>
                  </a:cubicBezTo>
                  <a:close/>
                </a:path>
              </a:pathLst>
            </a:custGeom>
            <a:solidFill>
              <a:srgbClr val="1C3F60"/>
            </a:solidFill>
          </p:spPr>
        </p:sp>
        <p:sp>
          <p:nvSpPr>
            <p:cNvPr name="TextBox 4" id="4"/>
            <p:cNvSpPr txBox="true"/>
            <p:nvPr/>
          </p:nvSpPr>
          <p:spPr>
            <a:xfrm>
              <a:off x="76200" y="19741"/>
              <a:ext cx="660400" cy="723538"/>
            </a:xfrm>
            <a:prstGeom prst="rect">
              <a:avLst/>
            </a:prstGeom>
          </p:spPr>
          <p:txBody>
            <a:bodyPr anchor="ctr" rtlCol="false" tIns="50800" lIns="50800" bIns="50800" rIns="50800"/>
            <a:lstStyle/>
            <a:p>
              <a:pPr algn="ctr">
                <a:lnSpc>
                  <a:spcPts val="3210"/>
                </a:lnSpc>
              </a:pPr>
            </a:p>
          </p:txBody>
        </p:sp>
      </p:grpSp>
      <p:grpSp>
        <p:nvGrpSpPr>
          <p:cNvPr name="Group 5" id="5"/>
          <p:cNvGrpSpPr/>
          <p:nvPr/>
        </p:nvGrpSpPr>
        <p:grpSpPr>
          <a:xfrm rot="0">
            <a:off x="15212158" y="-2406548"/>
            <a:ext cx="4769843" cy="4813095"/>
            <a:chOff x="0" y="0"/>
            <a:chExt cx="812800" cy="820170"/>
          </a:xfrm>
        </p:grpSpPr>
        <p:sp>
          <p:nvSpPr>
            <p:cNvPr name="Freeform 6" id="6"/>
            <p:cNvSpPr/>
            <p:nvPr/>
          </p:nvSpPr>
          <p:spPr>
            <a:xfrm flipH="false" flipV="false" rot="0">
              <a:off x="0" y="0"/>
              <a:ext cx="812800" cy="820170"/>
            </a:xfrm>
            <a:custGeom>
              <a:avLst/>
              <a:gdLst/>
              <a:ahLst/>
              <a:cxnLst/>
              <a:rect r="r" b="b" t="t" l="l"/>
              <a:pathLst>
                <a:path h="820170" w="812800">
                  <a:moveTo>
                    <a:pt x="406400" y="0"/>
                  </a:moveTo>
                  <a:cubicBezTo>
                    <a:pt x="181951" y="0"/>
                    <a:pt x="0" y="183601"/>
                    <a:pt x="0" y="410085"/>
                  </a:cubicBezTo>
                  <a:cubicBezTo>
                    <a:pt x="0" y="636569"/>
                    <a:pt x="181951" y="820170"/>
                    <a:pt x="406400" y="820170"/>
                  </a:cubicBezTo>
                  <a:cubicBezTo>
                    <a:pt x="630849" y="820170"/>
                    <a:pt x="812800" y="636569"/>
                    <a:pt x="812800" y="410085"/>
                  </a:cubicBezTo>
                  <a:cubicBezTo>
                    <a:pt x="812800" y="183601"/>
                    <a:pt x="630849" y="0"/>
                    <a:pt x="406400" y="0"/>
                  </a:cubicBezTo>
                  <a:close/>
                </a:path>
              </a:pathLst>
            </a:custGeom>
            <a:solidFill>
              <a:srgbClr val="1C3F60"/>
            </a:solidFill>
          </p:spPr>
        </p:sp>
        <p:sp>
          <p:nvSpPr>
            <p:cNvPr name="TextBox 7" id="7"/>
            <p:cNvSpPr txBox="true"/>
            <p:nvPr/>
          </p:nvSpPr>
          <p:spPr>
            <a:xfrm>
              <a:off x="76200" y="19741"/>
              <a:ext cx="660400" cy="723538"/>
            </a:xfrm>
            <a:prstGeom prst="rect">
              <a:avLst/>
            </a:prstGeom>
          </p:spPr>
          <p:txBody>
            <a:bodyPr anchor="ctr" rtlCol="false" tIns="50800" lIns="50800" bIns="50800" rIns="50800"/>
            <a:lstStyle/>
            <a:p>
              <a:pPr algn="ctr">
                <a:lnSpc>
                  <a:spcPts val="3210"/>
                </a:lnSpc>
              </a:pPr>
            </a:p>
          </p:txBody>
        </p:sp>
      </p:grpSp>
      <p:sp>
        <p:nvSpPr>
          <p:cNvPr name="Freeform 8" id="8"/>
          <p:cNvSpPr/>
          <p:nvPr/>
        </p:nvSpPr>
        <p:spPr>
          <a:xfrm flipH="false" flipV="false" rot="0">
            <a:off x="16018718" y="8617062"/>
            <a:ext cx="1126451" cy="1089841"/>
          </a:xfrm>
          <a:custGeom>
            <a:avLst/>
            <a:gdLst/>
            <a:ahLst/>
            <a:cxnLst/>
            <a:rect r="r" b="b" t="t" l="l"/>
            <a:pathLst>
              <a:path h="1089841" w="1126451">
                <a:moveTo>
                  <a:pt x="0" y="0"/>
                </a:moveTo>
                <a:lnTo>
                  <a:pt x="1126451" y="0"/>
                </a:lnTo>
                <a:lnTo>
                  <a:pt x="1126451" y="1089841"/>
                </a:lnTo>
                <a:lnTo>
                  <a:pt x="0" y="10898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702146" y="240316"/>
            <a:ext cx="16443023" cy="1882245"/>
          </a:xfrm>
          <a:prstGeom prst="rect">
            <a:avLst/>
          </a:prstGeom>
        </p:spPr>
        <p:txBody>
          <a:bodyPr anchor="t" rtlCol="false" tIns="0" lIns="0" bIns="0" rIns="0">
            <a:spAutoFit/>
          </a:bodyPr>
          <a:lstStyle/>
          <a:p>
            <a:pPr algn="ctr">
              <a:lnSpc>
                <a:spcPts val="7554"/>
              </a:lnSpc>
              <a:spcBef>
                <a:spcPct val="0"/>
              </a:spcBef>
            </a:pPr>
            <a:r>
              <a:rPr lang="en-US" b="true" sz="5395">
                <a:solidFill>
                  <a:srgbClr val="F3F6FA"/>
                </a:solidFill>
                <a:latin typeface="Barlow Bold"/>
                <a:ea typeface="Barlow Bold"/>
                <a:cs typeface="Barlow Bold"/>
                <a:sym typeface="Barlow Bold"/>
              </a:rPr>
              <a:t>Automatización de Extracción de Estados Financieros por Período Contable con RP</a:t>
            </a:r>
          </a:p>
        </p:txBody>
      </p:sp>
      <p:sp>
        <p:nvSpPr>
          <p:cNvPr name="TextBox 10" id="10"/>
          <p:cNvSpPr txBox="true"/>
          <p:nvPr/>
        </p:nvSpPr>
        <p:spPr>
          <a:xfrm rot="0">
            <a:off x="351073" y="2813248"/>
            <a:ext cx="17145169" cy="3190804"/>
          </a:xfrm>
          <a:prstGeom prst="rect">
            <a:avLst/>
          </a:prstGeom>
        </p:spPr>
        <p:txBody>
          <a:bodyPr anchor="t" rtlCol="false" tIns="0" lIns="0" bIns="0" rIns="0">
            <a:spAutoFit/>
          </a:bodyPr>
          <a:lstStyle/>
          <a:p>
            <a:pPr algn="just" marL="0" indent="0" lvl="1">
              <a:lnSpc>
                <a:spcPts val="3153"/>
              </a:lnSpc>
              <a:spcBef>
                <a:spcPct val="0"/>
              </a:spcBef>
            </a:pPr>
            <a:r>
              <a:rPr lang="en-US" sz="2252" spc="9">
                <a:solidFill>
                  <a:srgbClr val="F3F6FA"/>
                </a:solidFill>
                <a:latin typeface="Barlow"/>
                <a:ea typeface="Barlow"/>
                <a:cs typeface="Barlow"/>
                <a:sym typeface="Barlow"/>
              </a:rPr>
              <a:t>Este trabajo de gradu</a:t>
            </a:r>
            <a:r>
              <a:rPr lang="en-US" sz="2252" spc="9" strike="noStrike" u="none">
                <a:solidFill>
                  <a:srgbClr val="F3F6FA"/>
                </a:solidFill>
                <a:latin typeface="Barlow"/>
                <a:ea typeface="Barlow"/>
                <a:cs typeface="Barlow"/>
                <a:sym typeface="Barlow"/>
              </a:rPr>
              <a:t>ación plantea la automatización del proceso de extracción de estados financieros por período contable, utilizando tecnología RPA con la herramienta UiPath sobre el entorno ERP SAP. Actualmente, muchas organizaciones ejecutan este proceso de forma manual, lo que implica una alta carga operativa, propensión a errores humanos y retrasos en la entrega de información crítica. La solución desarrollada permite generar, validar y distribuir los reportes DMG (Diario y Mayor General) en cuestión de minutos, optimizando un proceso que antes tomaba más de 4 horas. El enfoque metodológico combina análisis cuantitativo y cualitativo para evaluar la eficiencia, precisión, trazabilidad y cumplimiento normativo alcanzado. Los resultados evidencian una mejora significativa en la gestión financiera, liberando al personal para enfocarse en tareas estratégicas de mayor valor agregado y abriendo la posibilidad de replicar la solución en otros procesos contables.</a:t>
            </a:r>
          </a:p>
        </p:txBody>
      </p:sp>
      <p:sp>
        <p:nvSpPr>
          <p:cNvPr name="Freeform 11" id="11"/>
          <p:cNvSpPr/>
          <p:nvPr/>
        </p:nvSpPr>
        <p:spPr>
          <a:xfrm flipH="false" flipV="false" rot="0">
            <a:off x="7188543" y="6004051"/>
            <a:ext cx="4996668" cy="4165691"/>
          </a:xfrm>
          <a:custGeom>
            <a:avLst/>
            <a:gdLst/>
            <a:ahLst/>
            <a:cxnLst/>
            <a:rect r="r" b="b" t="t" l="l"/>
            <a:pathLst>
              <a:path h="4165691" w="4996668">
                <a:moveTo>
                  <a:pt x="0" y="0"/>
                </a:moveTo>
                <a:lnTo>
                  <a:pt x="4996669" y="0"/>
                </a:lnTo>
                <a:lnTo>
                  <a:pt x="4996669" y="4165691"/>
                </a:lnTo>
                <a:lnTo>
                  <a:pt x="0" y="4165691"/>
                </a:lnTo>
                <a:lnTo>
                  <a:pt x="0" y="0"/>
                </a:lnTo>
                <a:close/>
              </a:path>
            </a:pathLst>
          </a:custGeom>
          <a:blipFill>
            <a:blip r:embed="rId4"/>
            <a:stretch>
              <a:fillRect l="-8761" t="-959" r="0" b="-959"/>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B1320"/>
        </a:solidFill>
      </p:bgPr>
    </p:bg>
    <p:spTree>
      <p:nvGrpSpPr>
        <p:cNvPr id="1" name=""/>
        <p:cNvGrpSpPr/>
        <p:nvPr/>
      </p:nvGrpSpPr>
      <p:grpSpPr>
        <a:xfrm>
          <a:off x="0" y="0"/>
          <a:ext cx="0" cy="0"/>
          <a:chOff x="0" y="0"/>
          <a:chExt cx="0" cy="0"/>
        </a:xfrm>
      </p:grpSpPr>
      <p:grpSp>
        <p:nvGrpSpPr>
          <p:cNvPr name="Group 2" id="2"/>
          <p:cNvGrpSpPr/>
          <p:nvPr/>
        </p:nvGrpSpPr>
        <p:grpSpPr>
          <a:xfrm rot="0">
            <a:off x="-4856925" y="6662293"/>
            <a:ext cx="12549976" cy="12663776"/>
            <a:chOff x="0" y="0"/>
            <a:chExt cx="812800" cy="820170"/>
          </a:xfrm>
        </p:grpSpPr>
        <p:sp>
          <p:nvSpPr>
            <p:cNvPr name="Freeform 3" id="3"/>
            <p:cNvSpPr/>
            <p:nvPr/>
          </p:nvSpPr>
          <p:spPr>
            <a:xfrm flipH="false" flipV="false" rot="0">
              <a:off x="0" y="0"/>
              <a:ext cx="812800" cy="820170"/>
            </a:xfrm>
            <a:custGeom>
              <a:avLst/>
              <a:gdLst/>
              <a:ahLst/>
              <a:cxnLst/>
              <a:rect r="r" b="b" t="t" l="l"/>
              <a:pathLst>
                <a:path h="820170" w="812800">
                  <a:moveTo>
                    <a:pt x="406400" y="0"/>
                  </a:moveTo>
                  <a:cubicBezTo>
                    <a:pt x="181951" y="0"/>
                    <a:pt x="0" y="183601"/>
                    <a:pt x="0" y="410085"/>
                  </a:cubicBezTo>
                  <a:cubicBezTo>
                    <a:pt x="0" y="636569"/>
                    <a:pt x="181951" y="820170"/>
                    <a:pt x="406400" y="820170"/>
                  </a:cubicBezTo>
                  <a:cubicBezTo>
                    <a:pt x="630849" y="820170"/>
                    <a:pt x="812800" y="636569"/>
                    <a:pt x="812800" y="410085"/>
                  </a:cubicBezTo>
                  <a:cubicBezTo>
                    <a:pt x="812800" y="183601"/>
                    <a:pt x="630849" y="0"/>
                    <a:pt x="406400" y="0"/>
                  </a:cubicBezTo>
                  <a:close/>
                </a:path>
              </a:pathLst>
            </a:custGeom>
            <a:solidFill>
              <a:srgbClr val="1C3F60"/>
            </a:solidFill>
          </p:spPr>
        </p:sp>
        <p:sp>
          <p:nvSpPr>
            <p:cNvPr name="TextBox 4" id="4"/>
            <p:cNvSpPr txBox="true"/>
            <p:nvPr/>
          </p:nvSpPr>
          <p:spPr>
            <a:xfrm>
              <a:off x="76200" y="19741"/>
              <a:ext cx="660400" cy="723538"/>
            </a:xfrm>
            <a:prstGeom prst="rect">
              <a:avLst/>
            </a:prstGeom>
          </p:spPr>
          <p:txBody>
            <a:bodyPr anchor="ctr" rtlCol="false" tIns="50800" lIns="50800" bIns="50800" rIns="50800"/>
            <a:lstStyle/>
            <a:p>
              <a:pPr algn="ctr">
                <a:lnSpc>
                  <a:spcPts val="3210"/>
                </a:lnSpc>
              </a:pPr>
            </a:p>
          </p:txBody>
        </p:sp>
      </p:grpSp>
      <p:grpSp>
        <p:nvGrpSpPr>
          <p:cNvPr name="Group 5" id="5"/>
          <p:cNvGrpSpPr/>
          <p:nvPr/>
        </p:nvGrpSpPr>
        <p:grpSpPr>
          <a:xfrm rot="0">
            <a:off x="15212158" y="-2406548"/>
            <a:ext cx="4769843" cy="4813095"/>
            <a:chOff x="0" y="0"/>
            <a:chExt cx="812800" cy="820170"/>
          </a:xfrm>
        </p:grpSpPr>
        <p:sp>
          <p:nvSpPr>
            <p:cNvPr name="Freeform 6" id="6"/>
            <p:cNvSpPr/>
            <p:nvPr/>
          </p:nvSpPr>
          <p:spPr>
            <a:xfrm flipH="false" flipV="false" rot="0">
              <a:off x="0" y="0"/>
              <a:ext cx="812800" cy="820170"/>
            </a:xfrm>
            <a:custGeom>
              <a:avLst/>
              <a:gdLst/>
              <a:ahLst/>
              <a:cxnLst/>
              <a:rect r="r" b="b" t="t" l="l"/>
              <a:pathLst>
                <a:path h="820170" w="812800">
                  <a:moveTo>
                    <a:pt x="406400" y="0"/>
                  </a:moveTo>
                  <a:cubicBezTo>
                    <a:pt x="181951" y="0"/>
                    <a:pt x="0" y="183601"/>
                    <a:pt x="0" y="410085"/>
                  </a:cubicBezTo>
                  <a:cubicBezTo>
                    <a:pt x="0" y="636569"/>
                    <a:pt x="181951" y="820170"/>
                    <a:pt x="406400" y="820170"/>
                  </a:cubicBezTo>
                  <a:cubicBezTo>
                    <a:pt x="630849" y="820170"/>
                    <a:pt x="812800" y="636569"/>
                    <a:pt x="812800" y="410085"/>
                  </a:cubicBezTo>
                  <a:cubicBezTo>
                    <a:pt x="812800" y="183601"/>
                    <a:pt x="630849" y="0"/>
                    <a:pt x="406400" y="0"/>
                  </a:cubicBezTo>
                  <a:close/>
                </a:path>
              </a:pathLst>
            </a:custGeom>
            <a:solidFill>
              <a:srgbClr val="1C3F60"/>
            </a:solidFill>
          </p:spPr>
        </p:sp>
        <p:sp>
          <p:nvSpPr>
            <p:cNvPr name="TextBox 7" id="7"/>
            <p:cNvSpPr txBox="true"/>
            <p:nvPr/>
          </p:nvSpPr>
          <p:spPr>
            <a:xfrm>
              <a:off x="76200" y="19741"/>
              <a:ext cx="660400" cy="723538"/>
            </a:xfrm>
            <a:prstGeom prst="rect">
              <a:avLst/>
            </a:prstGeom>
          </p:spPr>
          <p:txBody>
            <a:bodyPr anchor="ctr" rtlCol="false" tIns="50800" lIns="50800" bIns="50800" rIns="50800"/>
            <a:lstStyle/>
            <a:p>
              <a:pPr algn="ctr">
                <a:lnSpc>
                  <a:spcPts val="3210"/>
                </a:lnSpc>
              </a:pPr>
            </a:p>
          </p:txBody>
        </p:sp>
      </p:grpSp>
      <p:sp>
        <p:nvSpPr>
          <p:cNvPr name="Freeform 8" id="8"/>
          <p:cNvSpPr/>
          <p:nvPr/>
        </p:nvSpPr>
        <p:spPr>
          <a:xfrm flipH="false" flipV="false" rot="0">
            <a:off x="16018718" y="8617062"/>
            <a:ext cx="1126451" cy="1089841"/>
          </a:xfrm>
          <a:custGeom>
            <a:avLst/>
            <a:gdLst/>
            <a:ahLst/>
            <a:cxnLst/>
            <a:rect r="r" b="b" t="t" l="l"/>
            <a:pathLst>
              <a:path h="1089841" w="1126451">
                <a:moveTo>
                  <a:pt x="0" y="0"/>
                </a:moveTo>
                <a:lnTo>
                  <a:pt x="1126451" y="0"/>
                </a:lnTo>
                <a:lnTo>
                  <a:pt x="1126451" y="1089841"/>
                </a:lnTo>
                <a:lnTo>
                  <a:pt x="0" y="10898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0344097" y="3036019"/>
            <a:ext cx="6801073" cy="3715086"/>
          </a:xfrm>
          <a:custGeom>
            <a:avLst/>
            <a:gdLst/>
            <a:ahLst/>
            <a:cxnLst/>
            <a:rect r="r" b="b" t="t" l="l"/>
            <a:pathLst>
              <a:path h="3715086" w="6801073">
                <a:moveTo>
                  <a:pt x="0" y="0"/>
                </a:moveTo>
                <a:lnTo>
                  <a:pt x="6801072" y="0"/>
                </a:lnTo>
                <a:lnTo>
                  <a:pt x="6801072" y="3715086"/>
                </a:lnTo>
                <a:lnTo>
                  <a:pt x="0" y="3715086"/>
                </a:lnTo>
                <a:lnTo>
                  <a:pt x="0" y="0"/>
                </a:lnTo>
                <a:close/>
              </a:path>
            </a:pathLst>
          </a:custGeom>
          <a:blipFill>
            <a:blip r:embed="rId4"/>
            <a:stretch>
              <a:fillRect l="0" t="0" r="0" b="0"/>
            </a:stretch>
          </a:blipFill>
        </p:spPr>
      </p:sp>
      <p:sp>
        <p:nvSpPr>
          <p:cNvPr name="TextBox 10" id="10"/>
          <p:cNvSpPr txBox="true"/>
          <p:nvPr/>
        </p:nvSpPr>
        <p:spPr>
          <a:xfrm rot="0">
            <a:off x="6905303" y="240316"/>
            <a:ext cx="6117455" cy="929745"/>
          </a:xfrm>
          <a:prstGeom prst="rect">
            <a:avLst/>
          </a:prstGeom>
        </p:spPr>
        <p:txBody>
          <a:bodyPr anchor="t" rtlCol="false" tIns="0" lIns="0" bIns="0" rIns="0">
            <a:spAutoFit/>
          </a:bodyPr>
          <a:lstStyle/>
          <a:p>
            <a:pPr algn="l">
              <a:lnSpc>
                <a:spcPts val="7554"/>
              </a:lnSpc>
              <a:spcBef>
                <a:spcPct val="0"/>
              </a:spcBef>
            </a:pPr>
            <a:r>
              <a:rPr lang="en-US" b="true" sz="5395">
                <a:solidFill>
                  <a:srgbClr val="F3F6FA"/>
                </a:solidFill>
                <a:latin typeface="Barlow Bold"/>
                <a:ea typeface="Barlow Bold"/>
                <a:cs typeface="Barlow Bold"/>
                <a:sym typeface="Barlow Bold"/>
              </a:rPr>
              <a:t>Problemática</a:t>
            </a:r>
          </a:p>
        </p:txBody>
      </p:sp>
      <p:sp>
        <p:nvSpPr>
          <p:cNvPr name="TextBox 11" id="11"/>
          <p:cNvSpPr txBox="true"/>
          <p:nvPr/>
        </p:nvSpPr>
        <p:spPr>
          <a:xfrm rot="0">
            <a:off x="390760" y="1217453"/>
            <a:ext cx="16868540" cy="8489450"/>
          </a:xfrm>
          <a:prstGeom prst="rect">
            <a:avLst/>
          </a:prstGeom>
        </p:spPr>
        <p:txBody>
          <a:bodyPr anchor="t" rtlCol="false" tIns="0" lIns="0" bIns="0" rIns="0">
            <a:spAutoFit/>
          </a:bodyPr>
          <a:lstStyle/>
          <a:p>
            <a:pPr algn="just">
              <a:lnSpc>
                <a:spcPts val="3527"/>
              </a:lnSpc>
              <a:spcBef>
                <a:spcPct val="0"/>
              </a:spcBef>
            </a:pPr>
            <a:r>
              <a:rPr lang="en-US" sz="2519" spc="10">
                <a:solidFill>
                  <a:srgbClr val="F3F6FA"/>
                </a:solidFill>
                <a:latin typeface="Barlow"/>
                <a:ea typeface="Barlow"/>
                <a:cs typeface="Barlow"/>
                <a:sym typeface="Barlow"/>
              </a:rPr>
              <a:t>Actu</a:t>
            </a:r>
            <a:r>
              <a:rPr lang="en-US" sz="2519" spc="10" strike="noStrike" u="none">
                <a:solidFill>
                  <a:srgbClr val="F3F6FA"/>
                </a:solidFill>
                <a:latin typeface="Barlow"/>
                <a:ea typeface="Barlow"/>
                <a:cs typeface="Barlow"/>
                <a:sym typeface="Barlow"/>
              </a:rPr>
              <a:t>almente, la extracción y elaboración de reportes financieros en SAP se realiza de forma manual, lo que puede tomar hasta un día completo, afectando la productividad del personal y generando retrasos en la entrega de información crítica.</a:t>
            </a:r>
          </a:p>
          <a:p>
            <a:pPr algn="just">
              <a:lnSpc>
                <a:spcPts val="3527"/>
              </a:lnSpc>
              <a:spcBef>
                <a:spcPct val="0"/>
              </a:spcBef>
            </a:pPr>
            <a:r>
              <a:rPr lang="en-US" sz="2519" spc="10" strike="noStrike" u="none">
                <a:solidFill>
                  <a:srgbClr val="F3F6FA"/>
                </a:solidFill>
                <a:latin typeface="Barlow"/>
                <a:ea typeface="Barlow"/>
                <a:cs typeface="Barlow"/>
                <a:sym typeface="Barlow"/>
              </a:rPr>
              <a:t>Este proyecto de RPA busca automatizar no solo este proceso, sino también otros flujos clave como:</a:t>
            </a:r>
          </a:p>
          <a:p>
            <a:pPr algn="just">
              <a:lnSpc>
                <a:spcPts val="3527"/>
              </a:lnSpc>
              <a:spcBef>
                <a:spcPct val="0"/>
              </a:spcBef>
            </a:pPr>
          </a:p>
          <a:p>
            <a:pPr algn="just">
              <a:lnSpc>
                <a:spcPts val="3527"/>
              </a:lnSpc>
              <a:spcBef>
                <a:spcPct val="0"/>
              </a:spcBef>
            </a:pPr>
          </a:p>
          <a:p>
            <a:pPr algn="just" marL="543998" indent="-271999" lvl="1">
              <a:lnSpc>
                <a:spcPts val="3527"/>
              </a:lnSpc>
              <a:spcBef>
                <a:spcPct val="0"/>
              </a:spcBef>
              <a:buFont typeface="Arial"/>
              <a:buChar char="•"/>
            </a:pPr>
            <a:r>
              <a:rPr lang="en-US" sz="2519" spc="10" strike="noStrike" u="none">
                <a:solidFill>
                  <a:srgbClr val="F3F6FA"/>
                </a:solidFill>
                <a:latin typeface="Barlow"/>
                <a:ea typeface="Barlow"/>
                <a:cs typeface="Barlow"/>
                <a:sym typeface="Barlow"/>
              </a:rPr>
              <a:t>Generación y envío automático de reportes financieros</a:t>
            </a:r>
          </a:p>
          <a:p>
            <a:pPr algn="just">
              <a:lnSpc>
                <a:spcPts val="3527"/>
              </a:lnSpc>
              <a:spcBef>
                <a:spcPct val="0"/>
              </a:spcBef>
            </a:pPr>
          </a:p>
          <a:p>
            <a:pPr algn="just" marL="543998" indent="-271999" lvl="1">
              <a:lnSpc>
                <a:spcPts val="3527"/>
              </a:lnSpc>
              <a:spcBef>
                <a:spcPct val="0"/>
              </a:spcBef>
              <a:buFont typeface="Arial"/>
              <a:buChar char="•"/>
            </a:pPr>
            <a:r>
              <a:rPr lang="en-US" sz="2519" spc="10" strike="noStrike" u="none">
                <a:solidFill>
                  <a:srgbClr val="F3F6FA"/>
                </a:solidFill>
                <a:latin typeface="Barlow"/>
                <a:ea typeface="Barlow"/>
                <a:cs typeface="Barlow"/>
                <a:sym typeface="Barlow"/>
              </a:rPr>
              <a:t>Seguimiento automatizado de auditorías</a:t>
            </a:r>
          </a:p>
          <a:p>
            <a:pPr algn="just">
              <a:lnSpc>
                <a:spcPts val="3527"/>
              </a:lnSpc>
              <a:spcBef>
                <a:spcPct val="0"/>
              </a:spcBef>
            </a:pPr>
          </a:p>
          <a:p>
            <a:pPr algn="just" marL="543998" indent="-271999" lvl="1">
              <a:lnSpc>
                <a:spcPts val="3527"/>
              </a:lnSpc>
              <a:spcBef>
                <a:spcPct val="0"/>
              </a:spcBef>
              <a:buFont typeface="Arial"/>
              <a:buChar char="•"/>
            </a:pPr>
            <a:r>
              <a:rPr lang="en-US" sz="2519" spc="10" strike="noStrike" u="none">
                <a:solidFill>
                  <a:srgbClr val="F3F6FA"/>
                </a:solidFill>
                <a:latin typeface="Barlow"/>
                <a:ea typeface="Barlow"/>
                <a:cs typeface="Barlow"/>
                <a:sym typeface="Barlow"/>
              </a:rPr>
              <a:t>Gestión de solicitudes y validación de información</a:t>
            </a:r>
          </a:p>
          <a:p>
            <a:pPr algn="just">
              <a:lnSpc>
                <a:spcPts val="3527"/>
              </a:lnSpc>
              <a:spcBef>
                <a:spcPct val="0"/>
              </a:spcBef>
            </a:pPr>
          </a:p>
          <a:p>
            <a:pPr algn="just" marL="543998" indent="-271999" lvl="1">
              <a:lnSpc>
                <a:spcPts val="3527"/>
              </a:lnSpc>
              <a:spcBef>
                <a:spcPct val="0"/>
              </a:spcBef>
              <a:buFont typeface="Arial"/>
              <a:buChar char="•"/>
            </a:pPr>
            <a:r>
              <a:rPr lang="en-US" sz="2519" spc="10" strike="noStrike" u="none">
                <a:solidFill>
                  <a:srgbClr val="F3F6FA"/>
                </a:solidFill>
                <a:latin typeface="Barlow"/>
                <a:ea typeface="Barlow"/>
                <a:cs typeface="Barlow"/>
                <a:sym typeface="Barlow"/>
              </a:rPr>
              <a:t>Cumplimiento normativo mediante reportes automáticos</a:t>
            </a:r>
          </a:p>
          <a:p>
            <a:pPr algn="just">
              <a:lnSpc>
                <a:spcPts val="3527"/>
              </a:lnSpc>
              <a:spcBef>
                <a:spcPct val="0"/>
              </a:spcBef>
            </a:pPr>
          </a:p>
          <a:p>
            <a:pPr algn="just" marL="543998" indent="-271999" lvl="1">
              <a:lnSpc>
                <a:spcPts val="3527"/>
              </a:lnSpc>
              <a:spcBef>
                <a:spcPct val="0"/>
              </a:spcBef>
              <a:buFont typeface="Arial"/>
              <a:buChar char="•"/>
            </a:pPr>
            <a:r>
              <a:rPr lang="en-US" sz="2519" spc="10" strike="noStrike" u="none">
                <a:solidFill>
                  <a:srgbClr val="F3F6FA"/>
                </a:solidFill>
                <a:latin typeface="Barlow"/>
                <a:ea typeface="Barlow"/>
                <a:cs typeface="Barlow"/>
                <a:sym typeface="Barlow"/>
              </a:rPr>
              <a:t>Análisis de registros contables por usuario y fuente</a:t>
            </a:r>
          </a:p>
          <a:p>
            <a:pPr algn="just">
              <a:lnSpc>
                <a:spcPts val="3527"/>
              </a:lnSpc>
              <a:spcBef>
                <a:spcPct val="0"/>
              </a:spcBef>
            </a:pPr>
          </a:p>
          <a:p>
            <a:pPr algn="just">
              <a:lnSpc>
                <a:spcPts val="3527"/>
              </a:lnSpc>
              <a:spcBef>
                <a:spcPct val="0"/>
              </a:spcBef>
            </a:pPr>
          </a:p>
          <a:p>
            <a:pPr algn="just" marL="0" indent="0" lvl="1">
              <a:lnSpc>
                <a:spcPts val="3527"/>
              </a:lnSpc>
              <a:spcBef>
                <a:spcPct val="0"/>
              </a:spcBef>
            </a:pPr>
            <a:r>
              <a:rPr lang="en-US" sz="2519" spc="10" strike="noStrike" u="none">
                <a:solidFill>
                  <a:srgbClr val="F3F6FA"/>
                </a:solidFill>
                <a:latin typeface="Barlow"/>
                <a:ea typeface="Barlow"/>
                <a:cs typeface="Barlow"/>
                <a:sym typeface="Barlow"/>
              </a:rPr>
              <a:t>Con esta implementación, se reducirá el error humano, se optimizarán los tiempos operativos y se liberará al personal para que pueda enfocarse en tareas estratégicas de mayor valor para la empresa.</a:t>
            </a:r>
          </a:p>
          <a:p>
            <a:pPr algn="just">
              <a:lnSpc>
                <a:spcPts val="3527"/>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B1320"/>
        </a:solidFill>
      </p:bgPr>
    </p:bg>
    <p:spTree>
      <p:nvGrpSpPr>
        <p:cNvPr id="1" name=""/>
        <p:cNvGrpSpPr/>
        <p:nvPr/>
      </p:nvGrpSpPr>
      <p:grpSpPr>
        <a:xfrm>
          <a:off x="0" y="0"/>
          <a:ext cx="0" cy="0"/>
          <a:chOff x="0" y="0"/>
          <a:chExt cx="0" cy="0"/>
        </a:xfrm>
      </p:grpSpPr>
      <p:grpSp>
        <p:nvGrpSpPr>
          <p:cNvPr name="Group 2" id="2"/>
          <p:cNvGrpSpPr/>
          <p:nvPr/>
        </p:nvGrpSpPr>
        <p:grpSpPr>
          <a:xfrm rot="0">
            <a:off x="2869012" y="7523229"/>
            <a:ext cx="12549976" cy="12663776"/>
            <a:chOff x="0" y="0"/>
            <a:chExt cx="812800" cy="820170"/>
          </a:xfrm>
        </p:grpSpPr>
        <p:sp>
          <p:nvSpPr>
            <p:cNvPr name="Freeform 3" id="3"/>
            <p:cNvSpPr/>
            <p:nvPr/>
          </p:nvSpPr>
          <p:spPr>
            <a:xfrm flipH="false" flipV="false" rot="0">
              <a:off x="0" y="0"/>
              <a:ext cx="812800" cy="820170"/>
            </a:xfrm>
            <a:custGeom>
              <a:avLst/>
              <a:gdLst/>
              <a:ahLst/>
              <a:cxnLst/>
              <a:rect r="r" b="b" t="t" l="l"/>
              <a:pathLst>
                <a:path h="820170" w="812800">
                  <a:moveTo>
                    <a:pt x="406400" y="0"/>
                  </a:moveTo>
                  <a:cubicBezTo>
                    <a:pt x="181951" y="0"/>
                    <a:pt x="0" y="183601"/>
                    <a:pt x="0" y="410085"/>
                  </a:cubicBezTo>
                  <a:cubicBezTo>
                    <a:pt x="0" y="636569"/>
                    <a:pt x="181951" y="820170"/>
                    <a:pt x="406400" y="820170"/>
                  </a:cubicBezTo>
                  <a:cubicBezTo>
                    <a:pt x="630849" y="820170"/>
                    <a:pt x="812800" y="636569"/>
                    <a:pt x="812800" y="410085"/>
                  </a:cubicBezTo>
                  <a:cubicBezTo>
                    <a:pt x="812800" y="183601"/>
                    <a:pt x="630849" y="0"/>
                    <a:pt x="406400" y="0"/>
                  </a:cubicBezTo>
                  <a:close/>
                </a:path>
              </a:pathLst>
            </a:custGeom>
            <a:solidFill>
              <a:srgbClr val="1C3F60"/>
            </a:solidFill>
          </p:spPr>
        </p:sp>
        <p:sp>
          <p:nvSpPr>
            <p:cNvPr name="TextBox 4" id="4"/>
            <p:cNvSpPr txBox="true"/>
            <p:nvPr/>
          </p:nvSpPr>
          <p:spPr>
            <a:xfrm>
              <a:off x="76200" y="19741"/>
              <a:ext cx="660400" cy="723538"/>
            </a:xfrm>
            <a:prstGeom prst="rect">
              <a:avLst/>
            </a:prstGeom>
          </p:spPr>
          <p:txBody>
            <a:bodyPr anchor="ctr" rtlCol="false" tIns="50800" lIns="50800" bIns="50800" rIns="50800"/>
            <a:lstStyle/>
            <a:p>
              <a:pPr algn="ctr">
                <a:lnSpc>
                  <a:spcPts val="3210"/>
                </a:lnSpc>
              </a:pPr>
            </a:p>
          </p:txBody>
        </p:sp>
      </p:grpSp>
      <p:grpSp>
        <p:nvGrpSpPr>
          <p:cNvPr name="Group 5" id="5"/>
          <p:cNvGrpSpPr/>
          <p:nvPr/>
        </p:nvGrpSpPr>
        <p:grpSpPr>
          <a:xfrm rot="0">
            <a:off x="-1356222" y="-1777076"/>
            <a:ext cx="4769843" cy="4813095"/>
            <a:chOff x="0" y="0"/>
            <a:chExt cx="812800" cy="820170"/>
          </a:xfrm>
        </p:grpSpPr>
        <p:sp>
          <p:nvSpPr>
            <p:cNvPr name="Freeform 6" id="6"/>
            <p:cNvSpPr/>
            <p:nvPr/>
          </p:nvSpPr>
          <p:spPr>
            <a:xfrm flipH="false" flipV="false" rot="0">
              <a:off x="0" y="0"/>
              <a:ext cx="812800" cy="820170"/>
            </a:xfrm>
            <a:custGeom>
              <a:avLst/>
              <a:gdLst/>
              <a:ahLst/>
              <a:cxnLst/>
              <a:rect r="r" b="b" t="t" l="l"/>
              <a:pathLst>
                <a:path h="820170" w="812800">
                  <a:moveTo>
                    <a:pt x="406400" y="0"/>
                  </a:moveTo>
                  <a:cubicBezTo>
                    <a:pt x="181951" y="0"/>
                    <a:pt x="0" y="183601"/>
                    <a:pt x="0" y="410085"/>
                  </a:cubicBezTo>
                  <a:cubicBezTo>
                    <a:pt x="0" y="636569"/>
                    <a:pt x="181951" y="820170"/>
                    <a:pt x="406400" y="820170"/>
                  </a:cubicBezTo>
                  <a:cubicBezTo>
                    <a:pt x="630849" y="820170"/>
                    <a:pt x="812800" y="636569"/>
                    <a:pt x="812800" y="410085"/>
                  </a:cubicBezTo>
                  <a:cubicBezTo>
                    <a:pt x="812800" y="183601"/>
                    <a:pt x="630849" y="0"/>
                    <a:pt x="406400" y="0"/>
                  </a:cubicBezTo>
                  <a:close/>
                </a:path>
              </a:pathLst>
            </a:custGeom>
            <a:solidFill>
              <a:srgbClr val="1C3F60"/>
            </a:solidFill>
          </p:spPr>
        </p:sp>
        <p:sp>
          <p:nvSpPr>
            <p:cNvPr name="TextBox 7" id="7"/>
            <p:cNvSpPr txBox="true"/>
            <p:nvPr/>
          </p:nvSpPr>
          <p:spPr>
            <a:xfrm>
              <a:off x="76200" y="19741"/>
              <a:ext cx="660400" cy="723538"/>
            </a:xfrm>
            <a:prstGeom prst="rect">
              <a:avLst/>
            </a:prstGeom>
          </p:spPr>
          <p:txBody>
            <a:bodyPr anchor="ctr" rtlCol="false" tIns="50800" lIns="50800" bIns="50800" rIns="50800"/>
            <a:lstStyle/>
            <a:p>
              <a:pPr algn="ctr">
                <a:lnSpc>
                  <a:spcPts val="3210"/>
                </a:lnSpc>
              </a:pPr>
            </a:p>
          </p:txBody>
        </p:sp>
      </p:grpSp>
      <p:sp>
        <p:nvSpPr>
          <p:cNvPr name="Freeform 8" id="8"/>
          <p:cNvSpPr/>
          <p:nvPr/>
        </p:nvSpPr>
        <p:spPr>
          <a:xfrm flipH="false" flipV="false" rot="0">
            <a:off x="16018718" y="8617062"/>
            <a:ext cx="1126451" cy="1089841"/>
          </a:xfrm>
          <a:custGeom>
            <a:avLst/>
            <a:gdLst/>
            <a:ahLst/>
            <a:cxnLst/>
            <a:rect r="r" b="b" t="t" l="l"/>
            <a:pathLst>
              <a:path h="1089841" w="1126451">
                <a:moveTo>
                  <a:pt x="0" y="0"/>
                </a:moveTo>
                <a:lnTo>
                  <a:pt x="1126451" y="0"/>
                </a:lnTo>
                <a:lnTo>
                  <a:pt x="1126451" y="1089841"/>
                </a:lnTo>
                <a:lnTo>
                  <a:pt x="0" y="10898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7387531" y="5380665"/>
            <a:ext cx="8290110" cy="4663187"/>
          </a:xfrm>
          <a:custGeom>
            <a:avLst/>
            <a:gdLst/>
            <a:ahLst/>
            <a:cxnLst/>
            <a:rect r="r" b="b" t="t" l="l"/>
            <a:pathLst>
              <a:path h="4663187" w="8290110">
                <a:moveTo>
                  <a:pt x="0" y="0"/>
                </a:moveTo>
                <a:lnTo>
                  <a:pt x="8290110" y="0"/>
                </a:lnTo>
                <a:lnTo>
                  <a:pt x="8290110" y="4663187"/>
                </a:lnTo>
                <a:lnTo>
                  <a:pt x="0" y="4663187"/>
                </a:lnTo>
                <a:lnTo>
                  <a:pt x="0" y="0"/>
                </a:lnTo>
                <a:close/>
              </a:path>
            </a:pathLst>
          </a:custGeom>
          <a:blipFill>
            <a:blip r:embed="rId4"/>
            <a:stretch>
              <a:fillRect l="0" t="0" r="0" b="0"/>
            </a:stretch>
          </a:blipFill>
        </p:spPr>
      </p:sp>
      <p:sp>
        <p:nvSpPr>
          <p:cNvPr name="TextBox 10" id="10"/>
          <p:cNvSpPr txBox="true"/>
          <p:nvPr/>
        </p:nvSpPr>
        <p:spPr>
          <a:xfrm rot="0">
            <a:off x="7236433" y="748048"/>
            <a:ext cx="6117455" cy="929745"/>
          </a:xfrm>
          <a:prstGeom prst="rect">
            <a:avLst/>
          </a:prstGeom>
        </p:spPr>
        <p:txBody>
          <a:bodyPr anchor="t" rtlCol="false" tIns="0" lIns="0" bIns="0" rIns="0">
            <a:spAutoFit/>
          </a:bodyPr>
          <a:lstStyle/>
          <a:p>
            <a:pPr algn="l">
              <a:lnSpc>
                <a:spcPts val="7554"/>
              </a:lnSpc>
              <a:spcBef>
                <a:spcPct val="0"/>
              </a:spcBef>
            </a:pPr>
            <a:r>
              <a:rPr lang="en-US" b="true" sz="5395">
                <a:solidFill>
                  <a:srgbClr val="F3F6FA"/>
                </a:solidFill>
                <a:latin typeface="Barlow Bold"/>
                <a:ea typeface="Barlow Bold"/>
                <a:cs typeface="Barlow Bold"/>
                <a:sym typeface="Barlow Bold"/>
              </a:rPr>
              <a:t>Solución</a:t>
            </a:r>
          </a:p>
        </p:txBody>
      </p:sp>
      <p:sp>
        <p:nvSpPr>
          <p:cNvPr name="TextBox 11" id="11"/>
          <p:cNvSpPr txBox="true"/>
          <p:nvPr/>
        </p:nvSpPr>
        <p:spPr>
          <a:xfrm rot="0">
            <a:off x="1028700" y="2488413"/>
            <a:ext cx="16713415" cy="2655087"/>
          </a:xfrm>
          <a:prstGeom prst="rect">
            <a:avLst/>
          </a:prstGeom>
        </p:spPr>
        <p:txBody>
          <a:bodyPr anchor="t" rtlCol="false" tIns="0" lIns="0" bIns="0" rIns="0">
            <a:spAutoFit/>
          </a:bodyPr>
          <a:lstStyle/>
          <a:p>
            <a:pPr algn="just">
              <a:lnSpc>
                <a:spcPts val="3495"/>
              </a:lnSpc>
              <a:spcBef>
                <a:spcPct val="0"/>
              </a:spcBef>
            </a:pPr>
            <a:r>
              <a:rPr lang="en-US" sz="2496" spc="9">
                <a:solidFill>
                  <a:srgbClr val="F3F6FA"/>
                </a:solidFill>
                <a:latin typeface="Barlow"/>
                <a:ea typeface="Barlow"/>
                <a:cs typeface="Barlow"/>
                <a:sym typeface="Barlow"/>
              </a:rPr>
              <a:t>A raiz de la problemática surge este proyecto, que consiste en el desarrollo e implementación de un robot de software utilizando UiPath para automatizar el proceso de extracción, generación y envío de los estados financieros DMG (Diario y Mayor General) que se extrae SAP. Esta automatización elimina la intervención manual, reduce el tiempo de ejecución de horas a minutos, mejora la precisión de los reportes y garantiza trazabilidad y cumplimiento normativo. Además, libera a los analistas de tareas repetitivas, permitiéndoles enfocarse en actividades estratégicas y sienta las bases para replicar el modelo en otros procesos contables dentro de la organización.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B1320"/>
        </a:solidFill>
      </p:bgPr>
    </p:bg>
    <p:spTree>
      <p:nvGrpSpPr>
        <p:cNvPr id="1" name=""/>
        <p:cNvGrpSpPr/>
        <p:nvPr/>
      </p:nvGrpSpPr>
      <p:grpSpPr>
        <a:xfrm>
          <a:off x="0" y="0"/>
          <a:ext cx="0" cy="0"/>
          <a:chOff x="0" y="0"/>
          <a:chExt cx="0" cy="0"/>
        </a:xfrm>
      </p:grpSpPr>
      <p:grpSp>
        <p:nvGrpSpPr>
          <p:cNvPr name="Group 2" id="2"/>
          <p:cNvGrpSpPr/>
          <p:nvPr/>
        </p:nvGrpSpPr>
        <p:grpSpPr>
          <a:xfrm rot="0">
            <a:off x="2869012" y="7523229"/>
            <a:ext cx="12549976" cy="12663776"/>
            <a:chOff x="0" y="0"/>
            <a:chExt cx="812800" cy="820170"/>
          </a:xfrm>
        </p:grpSpPr>
        <p:sp>
          <p:nvSpPr>
            <p:cNvPr name="Freeform 3" id="3"/>
            <p:cNvSpPr/>
            <p:nvPr/>
          </p:nvSpPr>
          <p:spPr>
            <a:xfrm flipH="false" flipV="false" rot="0">
              <a:off x="0" y="0"/>
              <a:ext cx="812800" cy="820170"/>
            </a:xfrm>
            <a:custGeom>
              <a:avLst/>
              <a:gdLst/>
              <a:ahLst/>
              <a:cxnLst/>
              <a:rect r="r" b="b" t="t" l="l"/>
              <a:pathLst>
                <a:path h="820170" w="812800">
                  <a:moveTo>
                    <a:pt x="406400" y="0"/>
                  </a:moveTo>
                  <a:cubicBezTo>
                    <a:pt x="181951" y="0"/>
                    <a:pt x="0" y="183601"/>
                    <a:pt x="0" y="410085"/>
                  </a:cubicBezTo>
                  <a:cubicBezTo>
                    <a:pt x="0" y="636569"/>
                    <a:pt x="181951" y="820170"/>
                    <a:pt x="406400" y="820170"/>
                  </a:cubicBezTo>
                  <a:cubicBezTo>
                    <a:pt x="630849" y="820170"/>
                    <a:pt x="812800" y="636569"/>
                    <a:pt x="812800" y="410085"/>
                  </a:cubicBezTo>
                  <a:cubicBezTo>
                    <a:pt x="812800" y="183601"/>
                    <a:pt x="630849" y="0"/>
                    <a:pt x="406400" y="0"/>
                  </a:cubicBezTo>
                  <a:close/>
                </a:path>
              </a:pathLst>
            </a:custGeom>
            <a:solidFill>
              <a:srgbClr val="1C3F60"/>
            </a:solidFill>
          </p:spPr>
        </p:sp>
        <p:sp>
          <p:nvSpPr>
            <p:cNvPr name="TextBox 4" id="4"/>
            <p:cNvSpPr txBox="true"/>
            <p:nvPr/>
          </p:nvSpPr>
          <p:spPr>
            <a:xfrm>
              <a:off x="76200" y="19741"/>
              <a:ext cx="660400" cy="723538"/>
            </a:xfrm>
            <a:prstGeom prst="rect">
              <a:avLst/>
            </a:prstGeom>
          </p:spPr>
          <p:txBody>
            <a:bodyPr anchor="ctr" rtlCol="false" tIns="50800" lIns="50800" bIns="50800" rIns="50800"/>
            <a:lstStyle/>
            <a:p>
              <a:pPr algn="ctr">
                <a:lnSpc>
                  <a:spcPts val="3210"/>
                </a:lnSpc>
              </a:pPr>
            </a:p>
          </p:txBody>
        </p:sp>
      </p:grpSp>
      <p:grpSp>
        <p:nvGrpSpPr>
          <p:cNvPr name="Group 5" id="5"/>
          <p:cNvGrpSpPr/>
          <p:nvPr/>
        </p:nvGrpSpPr>
        <p:grpSpPr>
          <a:xfrm rot="0">
            <a:off x="-1356222" y="-1777076"/>
            <a:ext cx="4769843" cy="4813095"/>
            <a:chOff x="0" y="0"/>
            <a:chExt cx="812800" cy="820170"/>
          </a:xfrm>
        </p:grpSpPr>
        <p:sp>
          <p:nvSpPr>
            <p:cNvPr name="Freeform 6" id="6"/>
            <p:cNvSpPr/>
            <p:nvPr/>
          </p:nvSpPr>
          <p:spPr>
            <a:xfrm flipH="false" flipV="false" rot="0">
              <a:off x="0" y="0"/>
              <a:ext cx="812800" cy="820170"/>
            </a:xfrm>
            <a:custGeom>
              <a:avLst/>
              <a:gdLst/>
              <a:ahLst/>
              <a:cxnLst/>
              <a:rect r="r" b="b" t="t" l="l"/>
              <a:pathLst>
                <a:path h="820170" w="812800">
                  <a:moveTo>
                    <a:pt x="406400" y="0"/>
                  </a:moveTo>
                  <a:cubicBezTo>
                    <a:pt x="181951" y="0"/>
                    <a:pt x="0" y="183601"/>
                    <a:pt x="0" y="410085"/>
                  </a:cubicBezTo>
                  <a:cubicBezTo>
                    <a:pt x="0" y="636569"/>
                    <a:pt x="181951" y="820170"/>
                    <a:pt x="406400" y="820170"/>
                  </a:cubicBezTo>
                  <a:cubicBezTo>
                    <a:pt x="630849" y="820170"/>
                    <a:pt x="812800" y="636569"/>
                    <a:pt x="812800" y="410085"/>
                  </a:cubicBezTo>
                  <a:cubicBezTo>
                    <a:pt x="812800" y="183601"/>
                    <a:pt x="630849" y="0"/>
                    <a:pt x="406400" y="0"/>
                  </a:cubicBezTo>
                  <a:close/>
                </a:path>
              </a:pathLst>
            </a:custGeom>
            <a:solidFill>
              <a:srgbClr val="1C3F60"/>
            </a:solidFill>
          </p:spPr>
        </p:sp>
        <p:sp>
          <p:nvSpPr>
            <p:cNvPr name="TextBox 7" id="7"/>
            <p:cNvSpPr txBox="true"/>
            <p:nvPr/>
          </p:nvSpPr>
          <p:spPr>
            <a:xfrm>
              <a:off x="76200" y="19741"/>
              <a:ext cx="660400" cy="723538"/>
            </a:xfrm>
            <a:prstGeom prst="rect">
              <a:avLst/>
            </a:prstGeom>
          </p:spPr>
          <p:txBody>
            <a:bodyPr anchor="ctr" rtlCol="false" tIns="50800" lIns="50800" bIns="50800" rIns="50800"/>
            <a:lstStyle/>
            <a:p>
              <a:pPr algn="ctr">
                <a:lnSpc>
                  <a:spcPts val="3210"/>
                </a:lnSpc>
              </a:pPr>
            </a:p>
          </p:txBody>
        </p:sp>
      </p:grpSp>
      <p:sp>
        <p:nvSpPr>
          <p:cNvPr name="Freeform 8" id="8"/>
          <p:cNvSpPr/>
          <p:nvPr/>
        </p:nvSpPr>
        <p:spPr>
          <a:xfrm flipH="false" flipV="false" rot="0">
            <a:off x="16018718" y="8617062"/>
            <a:ext cx="1126451" cy="1089841"/>
          </a:xfrm>
          <a:custGeom>
            <a:avLst/>
            <a:gdLst/>
            <a:ahLst/>
            <a:cxnLst/>
            <a:rect r="r" b="b" t="t" l="l"/>
            <a:pathLst>
              <a:path h="1089841" w="1126451">
                <a:moveTo>
                  <a:pt x="0" y="0"/>
                </a:moveTo>
                <a:lnTo>
                  <a:pt x="1126451" y="0"/>
                </a:lnTo>
                <a:lnTo>
                  <a:pt x="1126451" y="1089841"/>
                </a:lnTo>
                <a:lnTo>
                  <a:pt x="0" y="10898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900361" y="2456672"/>
            <a:ext cx="13743078" cy="5373656"/>
          </a:xfrm>
          <a:custGeom>
            <a:avLst/>
            <a:gdLst/>
            <a:ahLst/>
            <a:cxnLst/>
            <a:rect r="r" b="b" t="t" l="l"/>
            <a:pathLst>
              <a:path h="5373656" w="13743078">
                <a:moveTo>
                  <a:pt x="0" y="0"/>
                </a:moveTo>
                <a:lnTo>
                  <a:pt x="13743077" y="0"/>
                </a:lnTo>
                <a:lnTo>
                  <a:pt x="13743077" y="5373656"/>
                </a:lnTo>
                <a:lnTo>
                  <a:pt x="0" y="5373656"/>
                </a:lnTo>
                <a:lnTo>
                  <a:pt x="0" y="0"/>
                </a:lnTo>
                <a:close/>
              </a:path>
            </a:pathLst>
          </a:custGeom>
          <a:blipFill>
            <a:blip r:embed="rId4"/>
            <a:stretch>
              <a:fillRect l="0" t="0" r="0" b="0"/>
            </a:stretch>
          </a:blipFill>
        </p:spPr>
      </p:sp>
      <p:sp>
        <p:nvSpPr>
          <p:cNvPr name="Freeform 10" id="10"/>
          <p:cNvSpPr/>
          <p:nvPr/>
        </p:nvSpPr>
        <p:spPr>
          <a:xfrm flipH="false" flipV="false" rot="0">
            <a:off x="14106672" y="0"/>
            <a:ext cx="4181328" cy="2055277"/>
          </a:xfrm>
          <a:custGeom>
            <a:avLst/>
            <a:gdLst/>
            <a:ahLst/>
            <a:cxnLst/>
            <a:rect r="r" b="b" t="t" l="l"/>
            <a:pathLst>
              <a:path h="2055277" w="4181328">
                <a:moveTo>
                  <a:pt x="0" y="0"/>
                </a:moveTo>
                <a:lnTo>
                  <a:pt x="4181328" y="0"/>
                </a:lnTo>
                <a:lnTo>
                  <a:pt x="4181328" y="2055277"/>
                </a:lnTo>
                <a:lnTo>
                  <a:pt x="0" y="2055277"/>
                </a:lnTo>
                <a:lnTo>
                  <a:pt x="0" y="0"/>
                </a:lnTo>
                <a:close/>
              </a:path>
            </a:pathLst>
          </a:custGeom>
          <a:blipFill>
            <a:blip r:embed="rId5"/>
            <a:stretch>
              <a:fillRect l="-96614" t="0" r="0" b="0"/>
            </a:stretch>
          </a:blipFill>
        </p:spPr>
      </p:sp>
      <p:sp>
        <p:nvSpPr>
          <p:cNvPr name="TextBox 11" id="11"/>
          <p:cNvSpPr txBox="true"/>
          <p:nvPr/>
        </p:nvSpPr>
        <p:spPr>
          <a:xfrm rot="0">
            <a:off x="5271732" y="748048"/>
            <a:ext cx="8082156" cy="929745"/>
          </a:xfrm>
          <a:prstGeom prst="rect">
            <a:avLst/>
          </a:prstGeom>
        </p:spPr>
        <p:txBody>
          <a:bodyPr anchor="t" rtlCol="false" tIns="0" lIns="0" bIns="0" rIns="0">
            <a:spAutoFit/>
          </a:bodyPr>
          <a:lstStyle/>
          <a:p>
            <a:pPr algn="l">
              <a:lnSpc>
                <a:spcPts val="7554"/>
              </a:lnSpc>
              <a:spcBef>
                <a:spcPct val="0"/>
              </a:spcBef>
            </a:pPr>
            <a:r>
              <a:rPr lang="en-US" b="true" sz="5395">
                <a:solidFill>
                  <a:srgbClr val="F3F6FA"/>
                </a:solidFill>
                <a:latin typeface="Barlow Bold"/>
                <a:ea typeface="Barlow Bold"/>
                <a:cs typeface="Barlow Bold"/>
                <a:sym typeface="Barlow Bold"/>
              </a:rPr>
              <a:t>Tiempo de desarrollo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B1320"/>
        </a:solidFill>
      </p:bgPr>
    </p:bg>
    <p:spTree>
      <p:nvGrpSpPr>
        <p:cNvPr id="1" name=""/>
        <p:cNvGrpSpPr/>
        <p:nvPr/>
      </p:nvGrpSpPr>
      <p:grpSpPr>
        <a:xfrm>
          <a:off x="0" y="0"/>
          <a:ext cx="0" cy="0"/>
          <a:chOff x="0" y="0"/>
          <a:chExt cx="0" cy="0"/>
        </a:xfrm>
      </p:grpSpPr>
      <p:grpSp>
        <p:nvGrpSpPr>
          <p:cNvPr name="Group 2" id="2"/>
          <p:cNvGrpSpPr/>
          <p:nvPr/>
        </p:nvGrpSpPr>
        <p:grpSpPr>
          <a:xfrm rot="0">
            <a:off x="13266475" y="-3725592"/>
            <a:ext cx="12549976" cy="12663776"/>
            <a:chOff x="0" y="0"/>
            <a:chExt cx="812800" cy="820170"/>
          </a:xfrm>
        </p:grpSpPr>
        <p:sp>
          <p:nvSpPr>
            <p:cNvPr name="Freeform 3" id="3"/>
            <p:cNvSpPr/>
            <p:nvPr/>
          </p:nvSpPr>
          <p:spPr>
            <a:xfrm flipH="false" flipV="false" rot="0">
              <a:off x="0" y="0"/>
              <a:ext cx="812800" cy="820170"/>
            </a:xfrm>
            <a:custGeom>
              <a:avLst/>
              <a:gdLst/>
              <a:ahLst/>
              <a:cxnLst/>
              <a:rect r="r" b="b" t="t" l="l"/>
              <a:pathLst>
                <a:path h="820170" w="812800">
                  <a:moveTo>
                    <a:pt x="406400" y="0"/>
                  </a:moveTo>
                  <a:cubicBezTo>
                    <a:pt x="181951" y="0"/>
                    <a:pt x="0" y="183601"/>
                    <a:pt x="0" y="410085"/>
                  </a:cubicBezTo>
                  <a:cubicBezTo>
                    <a:pt x="0" y="636569"/>
                    <a:pt x="181951" y="820170"/>
                    <a:pt x="406400" y="820170"/>
                  </a:cubicBezTo>
                  <a:cubicBezTo>
                    <a:pt x="630849" y="820170"/>
                    <a:pt x="812800" y="636569"/>
                    <a:pt x="812800" y="410085"/>
                  </a:cubicBezTo>
                  <a:cubicBezTo>
                    <a:pt x="812800" y="183601"/>
                    <a:pt x="630849" y="0"/>
                    <a:pt x="406400" y="0"/>
                  </a:cubicBezTo>
                  <a:close/>
                </a:path>
              </a:pathLst>
            </a:custGeom>
            <a:solidFill>
              <a:srgbClr val="1C3F60"/>
            </a:solidFill>
          </p:spPr>
        </p:sp>
        <p:sp>
          <p:nvSpPr>
            <p:cNvPr name="TextBox 4" id="4"/>
            <p:cNvSpPr txBox="true"/>
            <p:nvPr/>
          </p:nvSpPr>
          <p:spPr>
            <a:xfrm>
              <a:off x="76200" y="19741"/>
              <a:ext cx="660400" cy="723538"/>
            </a:xfrm>
            <a:prstGeom prst="rect">
              <a:avLst/>
            </a:prstGeom>
          </p:spPr>
          <p:txBody>
            <a:bodyPr anchor="ctr" rtlCol="false" tIns="50800" lIns="50800" bIns="50800" rIns="50800"/>
            <a:lstStyle/>
            <a:p>
              <a:pPr algn="ctr">
                <a:lnSpc>
                  <a:spcPts val="3210"/>
                </a:lnSpc>
              </a:pPr>
            </a:p>
          </p:txBody>
        </p:sp>
      </p:grpSp>
      <p:grpSp>
        <p:nvGrpSpPr>
          <p:cNvPr name="Group 5" id="5"/>
          <p:cNvGrpSpPr/>
          <p:nvPr/>
        </p:nvGrpSpPr>
        <p:grpSpPr>
          <a:xfrm rot="0">
            <a:off x="-2384922" y="862348"/>
            <a:ext cx="4769843" cy="4813095"/>
            <a:chOff x="0" y="0"/>
            <a:chExt cx="812800" cy="820170"/>
          </a:xfrm>
        </p:grpSpPr>
        <p:sp>
          <p:nvSpPr>
            <p:cNvPr name="Freeform 6" id="6"/>
            <p:cNvSpPr/>
            <p:nvPr/>
          </p:nvSpPr>
          <p:spPr>
            <a:xfrm flipH="false" flipV="false" rot="0">
              <a:off x="0" y="0"/>
              <a:ext cx="812800" cy="820170"/>
            </a:xfrm>
            <a:custGeom>
              <a:avLst/>
              <a:gdLst/>
              <a:ahLst/>
              <a:cxnLst/>
              <a:rect r="r" b="b" t="t" l="l"/>
              <a:pathLst>
                <a:path h="820170" w="812800">
                  <a:moveTo>
                    <a:pt x="406400" y="0"/>
                  </a:moveTo>
                  <a:cubicBezTo>
                    <a:pt x="181951" y="0"/>
                    <a:pt x="0" y="183601"/>
                    <a:pt x="0" y="410085"/>
                  </a:cubicBezTo>
                  <a:cubicBezTo>
                    <a:pt x="0" y="636569"/>
                    <a:pt x="181951" y="820170"/>
                    <a:pt x="406400" y="820170"/>
                  </a:cubicBezTo>
                  <a:cubicBezTo>
                    <a:pt x="630849" y="820170"/>
                    <a:pt x="812800" y="636569"/>
                    <a:pt x="812800" y="410085"/>
                  </a:cubicBezTo>
                  <a:cubicBezTo>
                    <a:pt x="812800" y="183601"/>
                    <a:pt x="630849" y="0"/>
                    <a:pt x="406400" y="0"/>
                  </a:cubicBezTo>
                  <a:close/>
                </a:path>
              </a:pathLst>
            </a:custGeom>
            <a:solidFill>
              <a:srgbClr val="1C3F60"/>
            </a:solidFill>
          </p:spPr>
        </p:sp>
        <p:sp>
          <p:nvSpPr>
            <p:cNvPr name="TextBox 7" id="7"/>
            <p:cNvSpPr txBox="true"/>
            <p:nvPr/>
          </p:nvSpPr>
          <p:spPr>
            <a:xfrm>
              <a:off x="76200" y="19741"/>
              <a:ext cx="660400" cy="723538"/>
            </a:xfrm>
            <a:prstGeom prst="rect">
              <a:avLst/>
            </a:prstGeom>
          </p:spPr>
          <p:txBody>
            <a:bodyPr anchor="ctr" rtlCol="false" tIns="50800" lIns="50800" bIns="50800" rIns="50800"/>
            <a:lstStyle/>
            <a:p>
              <a:pPr algn="ctr">
                <a:lnSpc>
                  <a:spcPts val="3210"/>
                </a:lnSpc>
              </a:pPr>
            </a:p>
          </p:txBody>
        </p:sp>
      </p:grpSp>
      <p:sp>
        <p:nvSpPr>
          <p:cNvPr name="Freeform 8" id="8"/>
          <p:cNvSpPr/>
          <p:nvPr/>
        </p:nvSpPr>
        <p:spPr>
          <a:xfrm flipH="false" flipV="false" rot="0">
            <a:off x="16018718" y="8617062"/>
            <a:ext cx="1126451" cy="1089841"/>
          </a:xfrm>
          <a:custGeom>
            <a:avLst/>
            <a:gdLst/>
            <a:ahLst/>
            <a:cxnLst/>
            <a:rect r="r" b="b" t="t" l="l"/>
            <a:pathLst>
              <a:path h="1089841" w="1126451">
                <a:moveTo>
                  <a:pt x="0" y="0"/>
                </a:moveTo>
                <a:lnTo>
                  <a:pt x="1126451" y="0"/>
                </a:lnTo>
                <a:lnTo>
                  <a:pt x="1126451" y="1089841"/>
                </a:lnTo>
                <a:lnTo>
                  <a:pt x="0" y="10898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495856" y="2088096"/>
            <a:ext cx="12401632" cy="6089519"/>
          </a:xfrm>
          <a:custGeom>
            <a:avLst/>
            <a:gdLst/>
            <a:ahLst/>
            <a:cxnLst/>
            <a:rect r="r" b="b" t="t" l="l"/>
            <a:pathLst>
              <a:path h="6089519" w="12401632">
                <a:moveTo>
                  <a:pt x="0" y="0"/>
                </a:moveTo>
                <a:lnTo>
                  <a:pt x="12401632" y="0"/>
                </a:lnTo>
                <a:lnTo>
                  <a:pt x="12401632" y="6089519"/>
                </a:lnTo>
                <a:lnTo>
                  <a:pt x="0" y="6089519"/>
                </a:lnTo>
                <a:lnTo>
                  <a:pt x="0" y="0"/>
                </a:lnTo>
                <a:close/>
              </a:path>
            </a:pathLst>
          </a:custGeom>
          <a:blipFill>
            <a:blip r:embed="rId4"/>
            <a:stretch>
              <a:fillRect l="0" t="0" r="0" b="0"/>
            </a:stretch>
          </a:blipFill>
        </p:spPr>
      </p:sp>
      <p:sp>
        <p:nvSpPr>
          <p:cNvPr name="Freeform 10" id="10"/>
          <p:cNvSpPr/>
          <p:nvPr/>
        </p:nvSpPr>
        <p:spPr>
          <a:xfrm flipH="false" flipV="false" rot="0">
            <a:off x="-386522" y="5782821"/>
            <a:ext cx="4745013" cy="4789589"/>
          </a:xfrm>
          <a:custGeom>
            <a:avLst/>
            <a:gdLst/>
            <a:ahLst/>
            <a:cxnLst/>
            <a:rect r="r" b="b" t="t" l="l"/>
            <a:pathLst>
              <a:path h="4789589" w="4745013">
                <a:moveTo>
                  <a:pt x="0" y="0"/>
                </a:moveTo>
                <a:lnTo>
                  <a:pt x="4745013" y="0"/>
                </a:lnTo>
                <a:lnTo>
                  <a:pt x="4745013" y="4789589"/>
                </a:lnTo>
                <a:lnTo>
                  <a:pt x="0" y="4789589"/>
                </a:lnTo>
                <a:lnTo>
                  <a:pt x="0" y="0"/>
                </a:lnTo>
                <a:close/>
              </a:path>
            </a:pathLst>
          </a:custGeom>
          <a:blipFill>
            <a:blip r:embed="rId5"/>
            <a:stretch>
              <a:fillRect l="-40890" t="0" r="-38557" b="0"/>
            </a:stretch>
          </a:blipFill>
        </p:spPr>
      </p:sp>
      <p:sp>
        <p:nvSpPr>
          <p:cNvPr name="TextBox 11" id="11"/>
          <p:cNvSpPr txBox="true"/>
          <p:nvPr/>
        </p:nvSpPr>
        <p:spPr>
          <a:xfrm rot="0">
            <a:off x="7162053" y="506678"/>
            <a:ext cx="8082156" cy="929745"/>
          </a:xfrm>
          <a:prstGeom prst="rect">
            <a:avLst/>
          </a:prstGeom>
        </p:spPr>
        <p:txBody>
          <a:bodyPr anchor="t" rtlCol="false" tIns="0" lIns="0" bIns="0" rIns="0">
            <a:spAutoFit/>
          </a:bodyPr>
          <a:lstStyle/>
          <a:p>
            <a:pPr algn="l">
              <a:lnSpc>
                <a:spcPts val="7554"/>
              </a:lnSpc>
              <a:spcBef>
                <a:spcPct val="0"/>
              </a:spcBef>
            </a:pPr>
            <a:r>
              <a:rPr lang="en-US" b="true" sz="5395">
                <a:solidFill>
                  <a:srgbClr val="F3F6FA"/>
                </a:solidFill>
                <a:latin typeface="Barlow Bold"/>
                <a:ea typeface="Barlow Bold"/>
                <a:cs typeface="Barlow Bold"/>
                <a:sym typeface="Barlow Bold"/>
              </a:rPr>
              <a:t>Costo de desarrollo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B1320"/>
        </a:solidFill>
      </p:bgPr>
    </p:bg>
    <p:spTree>
      <p:nvGrpSpPr>
        <p:cNvPr id="1" name=""/>
        <p:cNvGrpSpPr/>
        <p:nvPr/>
      </p:nvGrpSpPr>
      <p:grpSpPr>
        <a:xfrm>
          <a:off x="0" y="0"/>
          <a:ext cx="0" cy="0"/>
          <a:chOff x="0" y="0"/>
          <a:chExt cx="0" cy="0"/>
        </a:xfrm>
      </p:grpSpPr>
      <p:grpSp>
        <p:nvGrpSpPr>
          <p:cNvPr name="Group 2" id="2"/>
          <p:cNvGrpSpPr/>
          <p:nvPr/>
        </p:nvGrpSpPr>
        <p:grpSpPr>
          <a:xfrm rot="0">
            <a:off x="-3930178" y="4994149"/>
            <a:ext cx="12549976" cy="12663776"/>
            <a:chOff x="0" y="0"/>
            <a:chExt cx="812800" cy="820170"/>
          </a:xfrm>
        </p:grpSpPr>
        <p:sp>
          <p:nvSpPr>
            <p:cNvPr name="Freeform 3" id="3"/>
            <p:cNvSpPr/>
            <p:nvPr/>
          </p:nvSpPr>
          <p:spPr>
            <a:xfrm flipH="false" flipV="false" rot="0">
              <a:off x="0" y="0"/>
              <a:ext cx="812800" cy="820170"/>
            </a:xfrm>
            <a:custGeom>
              <a:avLst/>
              <a:gdLst/>
              <a:ahLst/>
              <a:cxnLst/>
              <a:rect r="r" b="b" t="t" l="l"/>
              <a:pathLst>
                <a:path h="820170" w="812800">
                  <a:moveTo>
                    <a:pt x="406400" y="0"/>
                  </a:moveTo>
                  <a:cubicBezTo>
                    <a:pt x="181951" y="0"/>
                    <a:pt x="0" y="183601"/>
                    <a:pt x="0" y="410085"/>
                  </a:cubicBezTo>
                  <a:cubicBezTo>
                    <a:pt x="0" y="636569"/>
                    <a:pt x="181951" y="820170"/>
                    <a:pt x="406400" y="820170"/>
                  </a:cubicBezTo>
                  <a:cubicBezTo>
                    <a:pt x="630849" y="820170"/>
                    <a:pt x="812800" y="636569"/>
                    <a:pt x="812800" y="410085"/>
                  </a:cubicBezTo>
                  <a:cubicBezTo>
                    <a:pt x="812800" y="183601"/>
                    <a:pt x="630849" y="0"/>
                    <a:pt x="406400" y="0"/>
                  </a:cubicBezTo>
                  <a:close/>
                </a:path>
              </a:pathLst>
            </a:custGeom>
            <a:solidFill>
              <a:srgbClr val="1C3F60"/>
            </a:solidFill>
          </p:spPr>
        </p:sp>
        <p:sp>
          <p:nvSpPr>
            <p:cNvPr name="TextBox 4" id="4"/>
            <p:cNvSpPr txBox="true"/>
            <p:nvPr/>
          </p:nvSpPr>
          <p:spPr>
            <a:xfrm>
              <a:off x="76200" y="19741"/>
              <a:ext cx="660400" cy="723538"/>
            </a:xfrm>
            <a:prstGeom prst="rect">
              <a:avLst/>
            </a:prstGeom>
          </p:spPr>
          <p:txBody>
            <a:bodyPr anchor="ctr" rtlCol="false" tIns="50800" lIns="50800" bIns="50800" rIns="50800"/>
            <a:lstStyle/>
            <a:p>
              <a:pPr algn="ctr">
                <a:lnSpc>
                  <a:spcPts val="3210"/>
                </a:lnSpc>
              </a:pPr>
            </a:p>
          </p:txBody>
        </p:sp>
      </p:grpSp>
      <p:grpSp>
        <p:nvGrpSpPr>
          <p:cNvPr name="Group 5" id="5"/>
          <p:cNvGrpSpPr/>
          <p:nvPr/>
        </p:nvGrpSpPr>
        <p:grpSpPr>
          <a:xfrm rot="0">
            <a:off x="14590978" y="-1377848"/>
            <a:ext cx="4769843" cy="4813095"/>
            <a:chOff x="0" y="0"/>
            <a:chExt cx="812800" cy="820170"/>
          </a:xfrm>
        </p:grpSpPr>
        <p:sp>
          <p:nvSpPr>
            <p:cNvPr name="Freeform 6" id="6"/>
            <p:cNvSpPr/>
            <p:nvPr/>
          </p:nvSpPr>
          <p:spPr>
            <a:xfrm flipH="false" flipV="false" rot="0">
              <a:off x="0" y="0"/>
              <a:ext cx="812800" cy="820170"/>
            </a:xfrm>
            <a:custGeom>
              <a:avLst/>
              <a:gdLst/>
              <a:ahLst/>
              <a:cxnLst/>
              <a:rect r="r" b="b" t="t" l="l"/>
              <a:pathLst>
                <a:path h="820170" w="812800">
                  <a:moveTo>
                    <a:pt x="406400" y="0"/>
                  </a:moveTo>
                  <a:cubicBezTo>
                    <a:pt x="181951" y="0"/>
                    <a:pt x="0" y="183601"/>
                    <a:pt x="0" y="410085"/>
                  </a:cubicBezTo>
                  <a:cubicBezTo>
                    <a:pt x="0" y="636569"/>
                    <a:pt x="181951" y="820170"/>
                    <a:pt x="406400" y="820170"/>
                  </a:cubicBezTo>
                  <a:cubicBezTo>
                    <a:pt x="630849" y="820170"/>
                    <a:pt x="812800" y="636569"/>
                    <a:pt x="812800" y="410085"/>
                  </a:cubicBezTo>
                  <a:cubicBezTo>
                    <a:pt x="812800" y="183601"/>
                    <a:pt x="630849" y="0"/>
                    <a:pt x="406400" y="0"/>
                  </a:cubicBezTo>
                  <a:close/>
                </a:path>
              </a:pathLst>
            </a:custGeom>
            <a:solidFill>
              <a:srgbClr val="1C3F60"/>
            </a:solidFill>
          </p:spPr>
        </p:sp>
        <p:sp>
          <p:nvSpPr>
            <p:cNvPr name="TextBox 7" id="7"/>
            <p:cNvSpPr txBox="true"/>
            <p:nvPr/>
          </p:nvSpPr>
          <p:spPr>
            <a:xfrm>
              <a:off x="76200" y="19741"/>
              <a:ext cx="660400" cy="723538"/>
            </a:xfrm>
            <a:prstGeom prst="rect">
              <a:avLst/>
            </a:prstGeom>
          </p:spPr>
          <p:txBody>
            <a:bodyPr anchor="ctr" rtlCol="false" tIns="50800" lIns="50800" bIns="50800" rIns="50800"/>
            <a:lstStyle/>
            <a:p>
              <a:pPr algn="ctr">
                <a:lnSpc>
                  <a:spcPts val="3210"/>
                </a:lnSpc>
              </a:pPr>
            </a:p>
          </p:txBody>
        </p:sp>
      </p:grpSp>
      <p:sp>
        <p:nvSpPr>
          <p:cNvPr name="Freeform 8" id="8"/>
          <p:cNvSpPr/>
          <p:nvPr/>
        </p:nvSpPr>
        <p:spPr>
          <a:xfrm flipH="false" flipV="false" rot="0">
            <a:off x="16018718" y="8617062"/>
            <a:ext cx="1126451" cy="1089841"/>
          </a:xfrm>
          <a:custGeom>
            <a:avLst/>
            <a:gdLst/>
            <a:ahLst/>
            <a:cxnLst/>
            <a:rect r="r" b="b" t="t" l="l"/>
            <a:pathLst>
              <a:path h="1089841" w="1126451">
                <a:moveTo>
                  <a:pt x="0" y="0"/>
                </a:moveTo>
                <a:lnTo>
                  <a:pt x="1126451" y="0"/>
                </a:lnTo>
                <a:lnTo>
                  <a:pt x="1126451" y="1089841"/>
                </a:lnTo>
                <a:lnTo>
                  <a:pt x="0" y="10898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7572968" y="4017666"/>
            <a:ext cx="10312202" cy="3665422"/>
          </a:xfrm>
          <a:custGeom>
            <a:avLst/>
            <a:gdLst/>
            <a:ahLst/>
            <a:cxnLst/>
            <a:rect r="r" b="b" t="t" l="l"/>
            <a:pathLst>
              <a:path h="3665422" w="10312202">
                <a:moveTo>
                  <a:pt x="0" y="0"/>
                </a:moveTo>
                <a:lnTo>
                  <a:pt x="10312202" y="0"/>
                </a:lnTo>
                <a:lnTo>
                  <a:pt x="10312202" y="3665422"/>
                </a:lnTo>
                <a:lnTo>
                  <a:pt x="0" y="3665422"/>
                </a:lnTo>
                <a:lnTo>
                  <a:pt x="0" y="0"/>
                </a:lnTo>
                <a:close/>
              </a:path>
            </a:pathLst>
          </a:custGeom>
          <a:blipFill>
            <a:blip r:embed="rId4"/>
            <a:stretch>
              <a:fillRect l="0" t="-58252" r="0" b="0"/>
            </a:stretch>
          </a:blipFill>
        </p:spPr>
      </p:sp>
      <p:sp>
        <p:nvSpPr>
          <p:cNvPr name="TextBox 10" id="10"/>
          <p:cNvSpPr txBox="true"/>
          <p:nvPr/>
        </p:nvSpPr>
        <p:spPr>
          <a:xfrm rot="0">
            <a:off x="4191465" y="2427359"/>
            <a:ext cx="8856666" cy="1007889"/>
          </a:xfrm>
          <a:prstGeom prst="rect">
            <a:avLst/>
          </a:prstGeom>
        </p:spPr>
        <p:txBody>
          <a:bodyPr anchor="t" rtlCol="false" tIns="0" lIns="0" bIns="0" rIns="0">
            <a:spAutoFit/>
          </a:bodyPr>
          <a:lstStyle/>
          <a:p>
            <a:pPr algn="l">
              <a:lnSpc>
                <a:spcPts val="8278"/>
              </a:lnSpc>
              <a:spcBef>
                <a:spcPct val="0"/>
              </a:spcBef>
            </a:pPr>
            <a:r>
              <a:rPr lang="en-US" b="true" sz="5912">
                <a:solidFill>
                  <a:srgbClr val="F3F6FA"/>
                </a:solidFill>
                <a:latin typeface="Barlow Bold"/>
                <a:ea typeface="Barlow Bold"/>
                <a:cs typeface="Barlow Bold"/>
                <a:sym typeface="Barlow Bold"/>
              </a:rPr>
              <a:t>Muchas gracias!!!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DAGpFjuEwu8</dc:identifier>
  <dcterms:modified xsi:type="dcterms:W3CDTF">2011-08-01T06:04:30Z</dcterms:modified>
  <cp:revision>1</cp:revision>
  <dc:title>Automatización de Extracción de Estados Financieros por Período Contable con RPA</dc:title>
</cp:coreProperties>
</file>