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FE2F-1CD4-4BB3-9328-88A9AD04FE1D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11445-9CBE-46F7-AD15-39661737CC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4E0A-DE70-45CA-9AA9-FA29E4223105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8555-8E70-41DE-82D9-FF8F7E8847BC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7F79-FF88-4B41-8EFF-5D71FAA23767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D83B-ACAF-4E17-A1AE-379E65E8E1AA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BC1-E1F7-4C92-8381-9ED5F56A6505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E7AF-CC54-426D-9831-16B0C4BDB163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6427-0D0D-4E80-A9AF-36BD3E4095FD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9804-CD80-49E3-BEDE-8CCC389A3A1C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C060-45B5-4E8B-80ED-EE516E7C42F4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2DFF-2416-4C4B-88C0-EDA9DC51DDFA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0F4E-70BE-4902-B6B7-D1D36304C86B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ADB070-B786-4DA5-B962-5B045CE09CFA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0A8F788-4300-4903-B06C-B65C733CD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/>
                <a:ea typeface="Times New Roman"/>
                <a:cs typeface="Times New Roman"/>
              </a:rPr>
              <a:t> CHAPTER  5</a:t>
            </a:r>
          </a:p>
          <a:p>
            <a:r>
              <a:rPr lang="en-US" sz="2400" b="1" dirty="0" smtClean="0"/>
              <a:t>Compiler Design ()</a:t>
            </a:r>
            <a:endParaRPr lang="en-US" dirty="0" smtClean="0"/>
          </a:p>
          <a:p>
            <a:r>
              <a:rPr lang="en-US" b="1" dirty="0" smtClean="0"/>
              <a:t>Intermediate Code Generation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KUE</a:t>
            </a:r>
            <a:br>
              <a:rPr dirty="0" smtClean="0"/>
            </a:br>
            <a:r>
              <a:rPr dirty="0" smtClean="0"/>
              <a:t>Department of Computer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Stack Machine Code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772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• Originally used for </a:t>
            </a:r>
            <a:r>
              <a:rPr lang="en-US" b="1" dirty="0" smtClean="0"/>
              <a:t>stack-based</a:t>
            </a:r>
            <a:r>
              <a:rPr lang="en-US" dirty="0" smtClean="0"/>
              <a:t> computers, now Java</a:t>
            </a:r>
          </a:p>
          <a:p>
            <a:pPr>
              <a:buNone/>
            </a:pPr>
            <a:r>
              <a:rPr lang="en-US" dirty="0" smtClean="0"/>
              <a:t>• Example:</a:t>
            </a:r>
          </a:p>
          <a:p>
            <a:pPr>
              <a:buNone/>
            </a:pPr>
            <a:r>
              <a:rPr lang="en-US" dirty="0" smtClean="0"/>
              <a:t>            13+5* becomes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Pros:</a:t>
            </a:r>
          </a:p>
          <a:p>
            <a:pPr>
              <a:buNone/>
            </a:pPr>
            <a:r>
              <a:rPr lang="en-US" dirty="0" smtClean="0"/>
              <a:t>• Compact form</a:t>
            </a:r>
          </a:p>
          <a:p>
            <a:pPr>
              <a:buNone/>
            </a:pPr>
            <a:r>
              <a:rPr lang="en-US" dirty="0" smtClean="0"/>
              <a:t>• Introduced names are implicit, not</a:t>
            </a:r>
          </a:p>
          <a:p>
            <a:pPr>
              <a:buNone/>
            </a:pPr>
            <a:r>
              <a:rPr lang="en-US" dirty="0" smtClean="0"/>
              <a:t>explicit</a:t>
            </a:r>
          </a:p>
          <a:p>
            <a:pPr>
              <a:buNone/>
            </a:pPr>
            <a:r>
              <a:rPr lang="en-US" dirty="0" smtClean="0"/>
              <a:t>• Simple to generate and execute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9050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push 1</a:t>
            </a:r>
          </a:p>
          <a:p>
            <a:pPr>
              <a:buNone/>
            </a:pPr>
            <a:r>
              <a:rPr lang="en-US" dirty="0" smtClean="0"/>
              <a:t>push 3</a:t>
            </a:r>
          </a:p>
          <a:p>
            <a:pPr>
              <a:buNone/>
            </a:pPr>
            <a:r>
              <a:rPr lang="en-US" dirty="0" smtClean="0"/>
              <a:t>add</a:t>
            </a:r>
          </a:p>
          <a:p>
            <a:pPr>
              <a:buNone/>
            </a:pPr>
            <a:r>
              <a:rPr lang="en-US" dirty="0" smtClean="0"/>
              <a:t>push 5</a:t>
            </a:r>
          </a:p>
          <a:p>
            <a:pPr>
              <a:buNone/>
            </a:pPr>
            <a:r>
              <a:rPr lang="en-US" dirty="0" smtClean="0"/>
              <a:t>multiply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19812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The value on the top of</a:t>
            </a:r>
          </a:p>
          <a:p>
            <a:pPr>
              <a:buNone/>
            </a:pPr>
            <a:r>
              <a:rPr lang="en-US" dirty="0" smtClean="0"/>
              <a:t>the stack at the end (here</a:t>
            </a:r>
          </a:p>
          <a:p>
            <a:pPr>
              <a:buNone/>
            </a:pPr>
            <a:r>
              <a:rPr lang="en-US" dirty="0" smtClean="0"/>
              <a:t>18) is a value of the</a:t>
            </a:r>
          </a:p>
          <a:p>
            <a:pPr>
              <a:buNone/>
            </a:pPr>
            <a:r>
              <a:rPr lang="en-US" dirty="0" smtClean="0"/>
              <a:t>entire expression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495800"/>
            <a:ext cx="24384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Implicit names take</a:t>
            </a:r>
          </a:p>
          <a:p>
            <a:r>
              <a:rPr lang="en-US" dirty="0"/>
              <a:t>up no space, where</a:t>
            </a:r>
          </a:p>
          <a:p>
            <a:r>
              <a:rPr lang="en-US" dirty="0"/>
              <a:t>explicit ones do!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Three-Address Code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225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Three-Address Code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058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• A three address code is:</a:t>
            </a:r>
          </a:p>
          <a:p>
            <a:pPr>
              <a:buNone/>
            </a:pPr>
            <a:r>
              <a:rPr lang="en-US" dirty="0" smtClean="0"/>
              <a:t>          x </a:t>
            </a:r>
            <a:r>
              <a:rPr lang="en-US" b="1" dirty="0" smtClean="0"/>
              <a:t>:= y </a:t>
            </a:r>
            <a:r>
              <a:rPr lang="en-US" b="1" i="1" dirty="0" smtClean="0"/>
              <a:t>op z</a:t>
            </a:r>
          </a:p>
          <a:p>
            <a:pPr>
              <a:buNone/>
            </a:pPr>
            <a:r>
              <a:rPr lang="en-US" dirty="0" smtClean="0"/>
              <a:t>where x, y and z are </a:t>
            </a:r>
            <a:r>
              <a:rPr lang="en-US" b="1" dirty="0" smtClean="0"/>
              <a:t>names</a:t>
            </a:r>
            <a:r>
              <a:rPr lang="en-US" dirty="0" smtClean="0"/>
              <a:t>, </a:t>
            </a:r>
            <a:r>
              <a:rPr lang="en-US" b="1" dirty="0" smtClean="0"/>
              <a:t>constants </a:t>
            </a:r>
            <a:r>
              <a:rPr lang="en-US" dirty="0" smtClean="0"/>
              <a:t>or </a:t>
            </a:r>
            <a:r>
              <a:rPr lang="en-US" b="1" dirty="0" smtClean="0"/>
              <a:t>compiler-generated</a:t>
            </a:r>
          </a:p>
          <a:p>
            <a:pPr>
              <a:buNone/>
            </a:pPr>
            <a:r>
              <a:rPr lang="en-US" b="1" dirty="0" smtClean="0"/>
              <a:t>temporaries</a:t>
            </a:r>
            <a:r>
              <a:rPr lang="en-US" dirty="0" smtClean="0"/>
              <a:t>; </a:t>
            </a:r>
            <a:r>
              <a:rPr lang="en-US" b="1" dirty="0" smtClean="0"/>
              <a:t>op is any operator.</a:t>
            </a:r>
          </a:p>
          <a:p>
            <a:pPr>
              <a:buNone/>
            </a:pPr>
            <a:r>
              <a:rPr lang="en-US" dirty="0" smtClean="0"/>
              <a:t>• But we may also use the following notation for three address</a:t>
            </a:r>
          </a:p>
          <a:p>
            <a:pPr>
              <a:buNone/>
            </a:pPr>
            <a:r>
              <a:rPr lang="en-US" dirty="0" smtClean="0"/>
              <a:t>code (much better notation because it looks like a machine</a:t>
            </a:r>
          </a:p>
          <a:p>
            <a:pPr>
              <a:buNone/>
            </a:pPr>
            <a:r>
              <a:rPr lang="en-US" dirty="0" smtClean="0"/>
              <a:t>code instruction)</a:t>
            </a:r>
          </a:p>
          <a:p>
            <a:pPr>
              <a:buNone/>
            </a:pPr>
            <a:r>
              <a:rPr lang="en-US" b="1" dirty="0" smtClean="0"/>
              <a:t>       op </a:t>
            </a:r>
            <a:r>
              <a:rPr lang="en-US" b="1" dirty="0" err="1" smtClean="0"/>
              <a:t>y,z,x</a:t>
            </a:r>
            <a:r>
              <a:rPr lang="en-US" b="1" dirty="0" smtClean="0"/>
              <a:t> </a:t>
            </a:r>
            <a:r>
              <a:rPr lang="en-US" dirty="0" smtClean="0"/>
              <a:t>apply operator op to y and z, and store the result in x.</a:t>
            </a:r>
          </a:p>
          <a:p>
            <a:pPr>
              <a:buNone/>
            </a:pPr>
            <a:r>
              <a:rPr lang="en-US" dirty="0" smtClean="0"/>
              <a:t>• We use the term </a:t>
            </a:r>
            <a:r>
              <a:rPr lang="en-US" b="1" dirty="0" smtClean="0"/>
              <a:t>“three-address code” </a:t>
            </a:r>
            <a:r>
              <a:rPr lang="en-US" dirty="0" smtClean="0"/>
              <a:t>because each statement</a:t>
            </a:r>
          </a:p>
          <a:p>
            <a:pPr>
              <a:buNone/>
            </a:pPr>
            <a:r>
              <a:rPr lang="en-US" dirty="0" smtClean="0"/>
              <a:t>usually contains three addresses (</a:t>
            </a:r>
            <a:r>
              <a:rPr lang="en-US" b="1" dirty="0" smtClean="0"/>
              <a:t>two for operands</a:t>
            </a:r>
            <a:r>
              <a:rPr lang="en-US" dirty="0" smtClean="0"/>
              <a:t>, </a:t>
            </a:r>
            <a:r>
              <a:rPr lang="en-US" b="1" dirty="0" smtClean="0"/>
              <a:t>one for the result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Three-Address Code…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80010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• </a:t>
            </a:r>
            <a:r>
              <a:rPr lang="en-US" sz="3200" b="1" dirty="0" smtClean="0"/>
              <a:t>In three-address code:</a:t>
            </a:r>
          </a:p>
          <a:p>
            <a:pPr>
              <a:buNone/>
            </a:pPr>
            <a:r>
              <a:rPr lang="en-US" sz="3200" dirty="0" smtClean="0"/>
              <a:t>• </a:t>
            </a:r>
            <a:r>
              <a:rPr lang="en-US" sz="3200" b="1" dirty="0" smtClean="0"/>
              <a:t>Only one operator </a:t>
            </a:r>
            <a:r>
              <a:rPr lang="en-US" sz="3200" dirty="0" smtClean="0"/>
              <a:t>at the right side of the assignment is possible, i.e</a:t>
            </a:r>
            <a:r>
              <a:rPr lang="en-US" sz="3200" b="1" dirty="0" smtClean="0"/>
              <a:t>. x + y * z </a:t>
            </a:r>
            <a:r>
              <a:rPr lang="en-US" sz="3200" dirty="0" smtClean="0"/>
              <a:t>is not possible</a:t>
            </a:r>
          </a:p>
          <a:p>
            <a:pPr>
              <a:buNone/>
            </a:pPr>
            <a:r>
              <a:rPr lang="en-US" sz="3200" dirty="0" smtClean="0"/>
              <a:t>• It has been given the name three-address code because such an instruction usually contains three addresses (the two operands and the result)</a:t>
            </a:r>
          </a:p>
          <a:p>
            <a:pPr>
              <a:buNone/>
            </a:pPr>
            <a:r>
              <a:rPr lang="en-US" sz="3200" dirty="0" smtClean="0"/>
              <a:t>t1 = y * z</a:t>
            </a:r>
          </a:p>
          <a:p>
            <a:pPr>
              <a:buNone/>
            </a:pPr>
            <a:r>
              <a:rPr lang="en-US" sz="3200" dirty="0" smtClean="0"/>
              <a:t>t2 = x + t1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Three-Address Statements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Binary Operator:</a:t>
            </a:r>
          </a:p>
          <a:p>
            <a:pPr>
              <a:buNone/>
            </a:pPr>
            <a:r>
              <a:rPr lang="en-US" b="1" dirty="0" smtClean="0"/>
              <a:t>op </a:t>
            </a:r>
            <a:r>
              <a:rPr lang="en-US" b="1" dirty="0" err="1" smtClean="0"/>
              <a:t>y,z,result</a:t>
            </a:r>
            <a:r>
              <a:rPr lang="en-US" b="1" dirty="0" smtClean="0"/>
              <a:t> or result := y op z</a:t>
            </a:r>
          </a:p>
          <a:p>
            <a:pPr>
              <a:buNone/>
            </a:pPr>
            <a:r>
              <a:rPr lang="en-US" dirty="0" smtClean="0"/>
              <a:t>• Where op is a binary arithmetic or logical operator.</a:t>
            </a:r>
          </a:p>
          <a:p>
            <a:pPr>
              <a:buNone/>
            </a:pPr>
            <a:r>
              <a:rPr lang="en-US" dirty="0" smtClean="0"/>
              <a:t>• This binary operator is applied to y and z, and the result of the operation is stored in result.</a:t>
            </a:r>
          </a:p>
          <a:p>
            <a:pPr>
              <a:buNone/>
            </a:pPr>
            <a:r>
              <a:rPr lang="en-US" dirty="0" smtClean="0"/>
              <a:t>Ex: </a:t>
            </a:r>
            <a:r>
              <a:rPr lang="en-US" b="1" dirty="0" smtClean="0"/>
              <a:t>add </a:t>
            </a:r>
            <a:r>
              <a:rPr lang="en-US" b="1" dirty="0" err="1" smtClean="0"/>
              <a:t>a,b,c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mul</a:t>
            </a:r>
            <a:r>
              <a:rPr lang="en-US" b="1" dirty="0" smtClean="0"/>
              <a:t> </a:t>
            </a:r>
            <a:r>
              <a:rPr lang="en-US" b="1" dirty="0" err="1" smtClean="0"/>
              <a:t>a,b,c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addr</a:t>
            </a:r>
            <a:r>
              <a:rPr lang="en-US" b="1" dirty="0" smtClean="0"/>
              <a:t> </a:t>
            </a:r>
            <a:r>
              <a:rPr lang="en-US" b="1" dirty="0" err="1" smtClean="0"/>
              <a:t>a,b,c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addi</a:t>
            </a:r>
            <a:r>
              <a:rPr lang="en-US" b="1" dirty="0" smtClean="0"/>
              <a:t> </a:t>
            </a:r>
            <a:r>
              <a:rPr lang="en-US" b="1" dirty="0" err="1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Three-Address Statements (cont.)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Unary Operator:</a:t>
            </a:r>
          </a:p>
          <a:p>
            <a:pPr>
              <a:buNone/>
            </a:pPr>
            <a:r>
              <a:rPr lang="en-US" sz="2800" b="1" dirty="0" smtClean="0"/>
              <a:t>op y,, result or result := op y</a:t>
            </a:r>
          </a:p>
          <a:p>
            <a:pPr>
              <a:buNone/>
            </a:pPr>
            <a:r>
              <a:rPr lang="en-US" sz="2800" dirty="0" smtClean="0"/>
              <a:t>• Where op is a unary arithmetic or logical operator.</a:t>
            </a:r>
          </a:p>
          <a:p>
            <a:pPr>
              <a:buNone/>
            </a:pPr>
            <a:r>
              <a:rPr lang="en-US" sz="2800" dirty="0" smtClean="0"/>
              <a:t>• This unary operator is applied to y, and the result of</a:t>
            </a:r>
          </a:p>
          <a:p>
            <a:pPr>
              <a:buNone/>
            </a:pPr>
            <a:r>
              <a:rPr lang="en-US" sz="2800" dirty="0" smtClean="0"/>
              <a:t>the operation is stored in result.</a:t>
            </a:r>
          </a:p>
          <a:p>
            <a:pPr>
              <a:buNone/>
            </a:pPr>
            <a:r>
              <a:rPr lang="en-US" sz="2800" dirty="0" smtClean="0"/>
              <a:t>Ex: </a:t>
            </a:r>
            <a:r>
              <a:rPr lang="en-US" sz="2800" b="1" dirty="0" err="1" smtClean="0"/>
              <a:t>uminus</a:t>
            </a:r>
            <a:r>
              <a:rPr lang="en-US" sz="2800" b="1" dirty="0" smtClean="0"/>
              <a:t> a, ,c</a:t>
            </a:r>
          </a:p>
          <a:p>
            <a:pPr>
              <a:buNone/>
            </a:pPr>
            <a:r>
              <a:rPr lang="en-US" sz="2800" b="1" dirty="0" smtClean="0"/>
              <a:t>      not a, ,c</a:t>
            </a:r>
          </a:p>
          <a:p>
            <a:pPr>
              <a:buNone/>
            </a:pPr>
            <a:r>
              <a:rPr lang="en-US" sz="2800" b="1" dirty="0" smtClean="0"/>
              <a:t>     </a:t>
            </a:r>
            <a:r>
              <a:rPr lang="en-US" sz="2800" b="1" dirty="0" err="1" smtClean="0"/>
              <a:t>inttoreal</a:t>
            </a:r>
            <a:r>
              <a:rPr lang="en-US" sz="2800" b="1" dirty="0" smtClean="0"/>
              <a:t> a, ,c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Three-Address Statements (cont.)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Copy/ Move Operator: </a:t>
            </a:r>
            <a:r>
              <a:rPr lang="en-US" b="1" dirty="0" err="1" smtClean="0"/>
              <a:t>mov</a:t>
            </a:r>
            <a:r>
              <a:rPr lang="en-US" b="1" dirty="0" smtClean="0"/>
              <a:t> y, ,result or result := y</a:t>
            </a:r>
          </a:p>
          <a:p>
            <a:pPr>
              <a:buNone/>
            </a:pPr>
            <a:r>
              <a:rPr lang="en-US" dirty="0" smtClean="0"/>
              <a:t>where the content of y is copied into </a:t>
            </a:r>
            <a:r>
              <a:rPr lang="en-US" b="1" dirty="0" smtClean="0"/>
              <a:t>result.</a:t>
            </a:r>
          </a:p>
          <a:p>
            <a:pPr>
              <a:buNone/>
            </a:pPr>
            <a:r>
              <a:rPr lang="en-US" dirty="0" smtClean="0"/>
              <a:t>Ex: </a:t>
            </a:r>
            <a:r>
              <a:rPr lang="en-US" b="1" dirty="0" err="1" smtClean="0"/>
              <a:t>mov</a:t>
            </a:r>
            <a:r>
              <a:rPr lang="en-US" b="1" dirty="0" smtClean="0"/>
              <a:t> a, ,c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movi</a:t>
            </a:r>
            <a:r>
              <a:rPr lang="en-US" b="1" dirty="0" smtClean="0"/>
              <a:t> a, ,c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movr</a:t>
            </a:r>
            <a:r>
              <a:rPr lang="en-US" b="1" dirty="0" smtClean="0"/>
              <a:t> </a:t>
            </a:r>
            <a:r>
              <a:rPr lang="en-US" b="1" dirty="0" err="1" smtClean="0"/>
              <a:t>a,,c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Unconditional Jumps: </a:t>
            </a:r>
            <a:r>
              <a:rPr lang="en-US" b="1" dirty="0" err="1" smtClean="0"/>
              <a:t>jmp</a:t>
            </a:r>
            <a:r>
              <a:rPr lang="en-US" b="1" dirty="0" smtClean="0"/>
              <a:t> , ,L or </a:t>
            </a:r>
            <a:r>
              <a:rPr lang="en-US" b="1" dirty="0" err="1" smtClean="0"/>
              <a:t>goto</a:t>
            </a:r>
            <a:r>
              <a:rPr lang="en-US" b="1" dirty="0" smtClean="0"/>
              <a:t> L</a:t>
            </a:r>
          </a:p>
          <a:p>
            <a:pPr>
              <a:buNone/>
            </a:pPr>
            <a:r>
              <a:rPr lang="en-US" dirty="0" smtClean="0"/>
              <a:t>We will jump to the three-address code with the </a:t>
            </a:r>
            <a:r>
              <a:rPr lang="en-US" b="1" dirty="0" smtClean="0"/>
              <a:t>label L</a:t>
            </a:r>
            <a:r>
              <a:rPr lang="en-US" dirty="0" smtClean="0"/>
              <a:t>, and</a:t>
            </a:r>
          </a:p>
          <a:p>
            <a:pPr>
              <a:buNone/>
            </a:pPr>
            <a:r>
              <a:rPr lang="en-US" dirty="0" smtClean="0"/>
              <a:t>the execution continues from that statement.</a:t>
            </a:r>
          </a:p>
          <a:p>
            <a:pPr>
              <a:buNone/>
            </a:pPr>
            <a:r>
              <a:rPr lang="en-US" dirty="0" smtClean="0"/>
              <a:t>Ex: </a:t>
            </a:r>
            <a:r>
              <a:rPr lang="en-US" b="1" dirty="0" err="1" smtClean="0"/>
              <a:t>jmp</a:t>
            </a:r>
            <a:r>
              <a:rPr lang="en-US" b="1" dirty="0" smtClean="0"/>
              <a:t> , ,L1 // jump to L1</a:t>
            </a:r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jmp</a:t>
            </a:r>
            <a:r>
              <a:rPr lang="en-US" b="1" dirty="0" smtClean="0"/>
              <a:t> , ,7 // jump to the statement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Three-Address Statements (cont.)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Conditional Jumps: </a:t>
            </a:r>
            <a:r>
              <a:rPr lang="en-US" b="1" dirty="0" err="1" smtClean="0"/>
              <a:t>jmp</a:t>
            </a:r>
            <a:r>
              <a:rPr lang="en-US" b="1" i="1" dirty="0" err="1" smtClean="0"/>
              <a:t>relop</a:t>
            </a:r>
            <a:r>
              <a:rPr lang="en-US" b="1" i="1" dirty="0" smtClean="0"/>
              <a:t> </a:t>
            </a:r>
            <a:r>
              <a:rPr lang="en-US" b="1" i="1" dirty="0" err="1" smtClean="0"/>
              <a:t>y,z,L</a:t>
            </a:r>
            <a:r>
              <a:rPr lang="en-US" b="1" i="1" dirty="0" smtClean="0"/>
              <a:t> or if y </a:t>
            </a:r>
            <a:r>
              <a:rPr lang="en-US" b="1" i="1" dirty="0" err="1" smtClean="0"/>
              <a:t>relop</a:t>
            </a:r>
            <a:r>
              <a:rPr lang="en-US" b="1" i="1" dirty="0" smtClean="0"/>
              <a:t> z </a:t>
            </a:r>
            <a:r>
              <a:rPr lang="en-US" b="1" i="1" dirty="0" err="1" smtClean="0"/>
              <a:t>goto</a:t>
            </a:r>
            <a:r>
              <a:rPr lang="en-US" b="1" i="1" dirty="0" smtClean="0"/>
              <a:t> L</a:t>
            </a:r>
          </a:p>
          <a:p>
            <a:pPr>
              <a:buNone/>
            </a:pPr>
            <a:r>
              <a:rPr lang="en-US" dirty="0" smtClean="0"/>
              <a:t>We will jump to the three-address code with the </a:t>
            </a:r>
            <a:r>
              <a:rPr lang="en-US" b="1" dirty="0" smtClean="0"/>
              <a:t>label L if the result of y </a:t>
            </a:r>
            <a:r>
              <a:rPr lang="en-US" b="1" dirty="0" err="1" smtClean="0"/>
              <a:t>relop</a:t>
            </a:r>
            <a:r>
              <a:rPr lang="en-US" b="1" dirty="0" smtClean="0"/>
              <a:t> z is true</a:t>
            </a:r>
            <a:r>
              <a:rPr lang="en-US" dirty="0" smtClean="0"/>
              <a:t>, and the execution continues from that statement. If the result </a:t>
            </a:r>
            <a:r>
              <a:rPr lang="en-US" b="1" dirty="0" smtClean="0"/>
              <a:t>is false</a:t>
            </a:r>
            <a:r>
              <a:rPr lang="en-US" dirty="0" smtClean="0"/>
              <a:t>, the execution continues from the statement following this conditional jump statement.</a:t>
            </a:r>
          </a:p>
          <a:p>
            <a:pPr>
              <a:buNone/>
            </a:pPr>
            <a:r>
              <a:rPr lang="en-US" dirty="0" smtClean="0"/>
              <a:t>Ex: </a:t>
            </a:r>
            <a:r>
              <a:rPr lang="en-US" b="1" dirty="0" err="1" smtClean="0"/>
              <a:t>jmpgt</a:t>
            </a:r>
            <a:r>
              <a:rPr lang="en-US" b="1" dirty="0" smtClean="0"/>
              <a:t> y,z,L1 // jump to L1 if y&gt;z</a:t>
            </a:r>
          </a:p>
          <a:p>
            <a:pPr>
              <a:buNone/>
            </a:pPr>
            <a:r>
              <a:rPr lang="pl-PL" b="1" dirty="0" smtClean="0"/>
              <a:t>jmpgte y,z,L1 // jump to L1 if y&gt;=z</a:t>
            </a:r>
          </a:p>
          <a:p>
            <a:pPr>
              <a:buNone/>
            </a:pPr>
            <a:r>
              <a:rPr lang="en-US" b="1" dirty="0" err="1" smtClean="0"/>
              <a:t>jmpe</a:t>
            </a:r>
            <a:r>
              <a:rPr lang="en-US" b="1" dirty="0" smtClean="0"/>
              <a:t> y,z,L1 // jump to L1 if y==z</a:t>
            </a:r>
          </a:p>
          <a:p>
            <a:pPr>
              <a:buNone/>
            </a:pPr>
            <a:r>
              <a:rPr lang="pl-PL" b="1" dirty="0" smtClean="0"/>
              <a:t>jmpne y,z,L1 // jump to L1 if y!=z</a:t>
            </a:r>
            <a:endParaRPr lang="en-US" b="1" dirty="0" smtClean="0"/>
          </a:p>
          <a:p>
            <a:pPr>
              <a:buNone/>
            </a:pPr>
            <a:endParaRPr lang="pl-PL" b="1" dirty="0" smtClean="0"/>
          </a:p>
          <a:p>
            <a:pPr>
              <a:buNone/>
            </a:pPr>
            <a:r>
              <a:rPr lang="en-US" dirty="0" smtClean="0"/>
              <a:t>Our relational operator can also be a unary operator.</a:t>
            </a:r>
          </a:p>
          <a:p>
            <a:pPr>
              <a:buNone/>
            </a:pPr>
            <a:r>
              <a:rPr lang="en-US" b="1" dirty="0" err="1" smtClean="0"/>
              <a:t>jmpnz</a:t>
            </a:r>
            <a:r>
              <a:rPr lang="en-US" b="1" dirty="0" smtClean="0"/>
              <a:t> y,,L1 // jump to L1 if y is not zero</a:t>
            </a:r>
          </a:p>
          <a:p>
            <a:pPr>
              <a:buNone/>
            </a:pPr>
            <a:r>
              <a:rPr lang="en-US" b="1" dirty="0" err="1" smtClean="0"/>
              <a:t>jmpz</a:t>
            </a:r>
            <a:r>
              <a:rPr lang="en-US" b="1" dirty="0" smtClean="0"/>
              <a:t> y,,L1 // jump to L1 if y is zero</a:t>
            </a:r>
          </a:p>
          <a:p>
            <a:pPr>
              <a:buNone/>
            </a:pPr>
            <a:r>
              <a:rPr lang="en-US" b="1" dirty="0" err="1" smtClean="0"/>
              <a:t>jmpt</a:t>
            </a:r>
            <a:r>
              <a:rPr lang="en-US" b="1" dirty="0" smtClean="0"/>
              <a:t> y,,L1 // jump to L1 if y is true</a:t>
            </a:r>
          </a:p>
          <a:p>
            <a:pPr>
              <a:buNone/>
            </a:pPr>
            <a:r>
              <a:rPr lang="en-US" b="1" dirty="0" err="1" smtClean="0"/>
              <a:t>jmpf</a:t>
            </a:r>
            <a:r>
              <a:rPr lang="en-US" b="1" dirty="0" smtClean="0"/>
              <a:t> y,,L1 // jump to L1 if y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        Syntax-Directed Translation into </a:t>
            </a:r>
            <a:br>
              <a:rPr lang="en-US" sz="3200" b="1" dirty="0" smtClean="0"/>
            </a:br>
            <a:r>
              <a:rPr lang="en-US" sz="3200" b="1" dirty="0" smtClean="0"/>
              <a:t>                Three Address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458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Syntax directed translation can be used to generate the three address code.</a:t>
            </a:r>
          </a:p>
          <a:p>
            <a:pPr>
              <a:buNone/>
            </a:pPr>
            <a:r>
              <a:rPr lang="en-US" dirty="0" smtClean="0"/>
              <a:t>• Generally, either:</a:t>
            </a:r>
          </a:p>
          <a:p>
            <a:pPr>
              <a:buNone/>
            </a:pPr>
            <a:r>
              <a:rPr lang="en-US" dirty="0" smtClean="0"/>
              <a:t>     • the </a:t>
            </a:r>
            <a:r>
              <a:rPr lang="en-US" dirty="0" smtClean="0">
                <a:solidFill>
                  <a:srgbClr val="FF0000"/>
                </a:solidFill>
              </a:rPr>
              <a:t>three-address code </a:t>
            </a:r>
            <a:r>
              <a:rPr lang="en-US" dirty="0" smtClean="0"/>
              <a:t>is generated as an attribute of the   attributed </a:t>
            </a:r>
            <a:r>
              <a:rPr lang="en-US" b="1" dirty="0" smtClean="0"/>
              <a:t>parse tree </a:t>
            </a: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     • the </a:t>
            </a:r>
            <a:r>
              <a:rPr lang="en-US" dirty="0" smtClean="0">
                <a:solidFill>
                  <a:srgbClr val="FF0000"/>
                </a:solidFill>
              </a:rPr>
              <a:t>semantic actions </a:t>
            </a:r>
            <a:r>
              <a:rPr lang="en-US" dirty="0" smtClean="0"/>
              <a:t>have side effects that write the                           three address code statements in a file.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When the </a:t>
            </a:r>
            <a:r>
              <a:rPr lang="en-US" b="1" dirty="0" smtClean="0"/>
              <a:t>three-address code </a:t>
            </a:r>
            <a:r>
              <a:rPr lang="en-US" dirty="0" smtClean="0"/>
              <a:t>is generated, it is often necessary to use </a:t>
            </a:r>
            <a:r>
              <a:rPr lang="en-US" b="1" dirty="0" smtClean="0">
                <a:solidFill>
                  <a:srgbClr val="FF0000"/>
                </a:solidFill>
              </a:rPr>
              <a:t>temporary variables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temporary names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Syntax-Directed Translation into</a:t>
            </a:r>
            <a:br>
              <a:rPr lang="en-US" sz="3200" b="1" dirty="0" smtClean="0"/>
            </a:br>
            <a:r>
              <a:rPr lang="en-US" sz="3200" b="1" dirty="0" smtClean="0"/>
              <a:t> Three-Address Code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The following </a:t>
            </a:r>
            <a:r>
              <a:rPr lang="en-US" b="1" dirty="0" smtClean="0"/>
              <a:t>functions</a:t>
            </a:r>
            <a:r>
              <a:rPr lang="en-US" dirty="0" smtClean="0"/>
              <a:t> are used to generate 3-address code: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err="1" smtClean="0">
                <a:solidFill>
                  <a:srgbClr val="FF0000"/>
                </a:solidFill>
              </a:rPr>
              <a:t>newtemp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b="1" dirty="0" smtClean="0"/>
              <a:t>- each time this function is called, it gives</a:t>
            </a:r>
          </a:p>
          <a:p>
            <a:pPr>
              <a:buNone/>
            </a:pPr>
            <a:r>
              <a:rPr lang="en-US" dirty="0" smtClean="0"/>
              <a:t>distinct names that can be used for </a:t>
            </a:r>
            <a:r>
              <a:rPr lang="en-US" b="1" dirty="0" smtClean="0"/>
              <a:t>temporary variables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– returns t1, t2,…, </a:t>
            </a:r>
            <a:r>
              <a:rPr lang="en-US" dirty="0" err="1" smtClean="0"/>
              <a:t>tn</a:t>
            </a:r>
            <a:r>
              <a:rPr lang="en-US" dirty="0" smtClean="0"/>
              <a:t> in response to successive calls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err="1" smtClean="0">
                <a:solidFill>
                  <a:srgbClr val="FF0000"/>
                </a:solidFill>
              </a:rPr>
              <a:t>newlabel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b="1" dirty="0" smtClean="0"/>
              <a:t>- each time this function is called, it gives</a:t>
            </a:r>
          </a:p>
          <a:p>
            <a:pPr>
              <a:buNone/>
            </a:pPr>
            <a:r>
              <a:rPr lang="en-US" dirty="0" smtClean="0"/>
              <a:t>distinct names that can be used for </a:t>
            </a:r>
            <a:r>
              <a:rPr lang="en-US" b="1" dirty="0" smtClean="0"/>
              <a:t>label names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>
                <a:solidFill>
                  <a:srgbClr val="FF0000"/>
                </a:solidFill>
              </a:rPr>
              <a:t>gen() </a:t>
            </a:r>
            <a:r>
              <a:rPr lang="en-US" b="1" dirty="0" smtClean="0"/>
              <a:t>- to generate a single three address statement</a:t>
            </a:r>
          </a:p>
          <a:p>
            <a:pPr>
              <a:buNone/>
            </a:pPr>
            <a:r>
              <a:rPr lang="en-US" dirty="0" smtClean="0"/>
              <a:t>given the necessary information.</a:t>
            </a:r>
          </a:p>
          <a:p>
            <a:pPr>
              <a:buNone/>
            </a:pPr>
            <a:r>
              <a:rPr lang="en-US" dirty="0" smtClean="0"/>
              <a:t>• variable names and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Intermediate Representations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•</a:t>
            </a:r>
            <a:r>
              <a:rPr lang="en-US" sz="2800" dirty="0" smtClean="0"/>
              <a:t>  In a compiler, the </a:t>
            </a:r>
            <a:r>
              <a:rPr lang="en-US" sz="2800" b="1" dirty="0" smtClean="0">
                <a:solidFill>
                  <a:srgbClr val="FF0000"/>
                </a:solidFill>
              </a:rPr>
              <a:t>front end </a:t>
            </a:r>
            <a:r>
              <a:rPr lang="en-US" sz="2800" dirty="0" smtClean="0"/>
              <a:t>translates source program into an intermediate representation, </a:t>
            </a:r>
          </a:p>
          <a:p>
            <a:pPr>
              <a:buNone/>
            </a:pPr>
            <a:r>
              <a:rPr lang="en-US" sz="2800" b="1" dirty="0" smtClean="0"/>
              <a:t>•</a:t>
            </a:r>
            <a:r>
              <a:rPr lang="en-US" sz="2800" dirty="0" smtClean="0"/>
              <a:t>  and the </a:t>
            </a:r>
            <a:r>
              <a:rPr lang="en-US" sz="2800" b="1" dirty="0" smtClean="0">
                <a:solidFill>
                  <a:srgbClr val="FF0000"/>
                </a:solidFill>
              </a:rPr>
              <a:t>back end </a:t>
            </a:r>
            <a:r>
              <a:rPr lang="en-US" sz="2800" dirty="0" smtClean="0"/>
              <a:t>generates the target code from this intermediate representation. </a:t>
            </a:r>
          </a:p>
          <a:p>
            <a:pPr>
              <a:buNone/>
            </a:pPr>
            <a:r>
              <a:rPr lang="en-US" sz="2800" b="1" dirty="0" smtClean="0"/>
              <a:t>•</a:t>
            </a:r>
            <a:r>
              <a:rPr lang="en-US" sz="2800" dirty="0" smtClean="0"/>
              <a:t>  The </a:t>
            </a:r>
            <a:r>
              <a:rPr lang="en-US" sz="2800" b="1" dirty="0" smtClean="0"/>
              <a:t>use</a:t>
            </a:r>
            <a:r>
              <a:rPr lang="en-US" sz="2800" dirty="0" smtClean="0"/>
              <a:t> of a machine independent intermediate code (IC) is: </a:t>
            </a:r>
          </a:p>
          <a:p>
            <a:pPr>
              <a:buNone/>
            </a:pPr>
            <a:r>
              <a:rPr lang="en-US" sz="2800" dirty="0" smtClean="0"/>
              <a:t>             • retargeting to </a:t>
            </a:r>
            <a:r>
              <a:rPr lang="en-US" sz="2800" b="1" dirty="0" smtClean="0"/>
              <a:t>another machine </a:t>
            </a:r>
            <a:r>
              <a:rPr lang="en-US" sz="2800" dirty="0" smtClean="0"/>
              <a:t>is facilitated </a:t>
            </a:r>
          </a:p>
          <a:p>
            <a:pPr marL="1025525" indent="-55563">
              <a:buClrTx/>
              <a:buFont typeface="Arial" pitchFamily="34" charset="0"/>
              <a:buChar char="•"/>
              <a:tabLst>
                <a:tab pos="568325" algn="l"/>
              </a:tabLst>
            </a:pPr>
            <a:r>
              <a:rPr lang="en-US" sz="2800" dirty="0" smtClean="0"/>
              <a:t>  the </a:t>
            </a:r>
            <a:r>
              <a:rPr lang="en-US" sz="2800" b="1" dirty="0" smtClean="0"/>
              <a:t>optimization </a:t>
            </a:r>
            <a:r>
              <a:rPr lang="en-US" sz="2800" dirty="0" smtClean="0"/>
              <a:t>can be done on the machine independent code 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058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gen </a:t>
            </a:r>
            <a:r>
              <a:rPr lang="en-US" dirty="0" smtClean="0"/>
              <a:t>will produce a three-address code after concatenating all the parameters.</a:t>
            </a:r>
          </a:p>
          <a:p>
            <a:pPr>
              <a:buNone/>
            </a:pPr>
            <a:r>
              <a:rPr lang="en-US" dirty="0" smtClean="0"/>
              <a:t>• For example:</a:t>
            </a:r>
          </a:p>
          <a:p>
            <a:pPr>
              <a:buNone/>
            </a:pPr>
            <a:r>
              <a:rPr lang="en-US" dirty="0" smtClean="0"/>
              <a:t>• If </a:t>
            </a:r>
            <a:r>
              <a:rPr lang="en-US" b="1" dirty="0" smtClean="0"/>
              <a:t>id1.lexeme = x, id2.lexeme =y and id3.lexeme = z: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gen (id1.lexeme, ‘:=’, id2.lexeme, ‘+’, id3.lexeme)</a:t>
            </a:r>
          </a:p>
          <a:p>
            <a:pPr>
              <a:buNone/>
            </a:pPr>
            <a:r>
              <a:rPr lang="en-US" dirty="0" smtClean="0"/>
              <a:t>• will produce the three-address code : </a:t>
            </a:r>
            <a:r>
              <a:rPr lang="en-US" b="1" dirty="0" smtClean="0"/>
              <a:t>x := y + z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Note: variables </a:t>
            </a:r>
            <a:r>
              <a:rPr lang="en-US" dirty="0" smtClean="0"/>
              <a:t>and </a:t>
            </a:r>
            <a:r>
              <a:rPr lang="en-US" b="1" dirty="0" smtClean="0"/>
              <a:t>attribute</a:t>
            </a:r>
            <a:r>
              <a:rPr lang="en-US" dirty="0" smtClean="0"/>
              <a:t> values are evaluated by gen before being </a:t>
            </a:r>
            <a:r>
              <a:rPr lang="en-US" b="1" dirty="0" smtClean="0"/>
              <a:t>concatenated </a:t>
            </a:r>
            <a:r>
              <a:rPr lang="en-US" dirty="0" smtClean="0"/>
              <a:t>with the other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• Deal with assignments.</a:t>
            </a:r>
          </a:p>
          <a:p>
            <a:pPr>
              <a:buNone/>
            </a:pPr>
            <a:r>
              <a:rPr lang="en-US" dirty="0" smtClean="0"/>
              <a:t>• Use attributes:</a:t>
            </a:r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b="1" dirty="0" err="1" smtClean="0">
                <a:solidFill>
                  <a:srgbClr val="FF0000"/>
                </a:solidFill>
              </a:rPr>
              <a:t>E.</a:t>
            </a:r>
            <a:r>
              <a:rPr lang="en-US" b="1" i="1" dirty="0" err="1" smtClean="0">
                <a:solidFill>
                  <a:srgbClr val="FF0000"/>
                </a:solidFill>
              </a:rPr>
              <a:t>place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b="1" i="1" dirty="0" smtClean="0"/>
              <a:t>the name </a:t>
            </a:r>
            <a:r>
              <a:rPr lang="en-US" i="1" dirty="0" smtClean="0"/>
              <a:t>that will hold the </a:t>
            </a:r>
            <a:r>
              <a:rPr lang="en-US" b="1" i="1" dirty="0" smtClean="0">
                <a:solidFill>
                  <a:srgbClr val="FF0000"/>
                </a:solidFill>
              </a:rPr>
              <a:t>value of E</a:t>
            </a:r>
          </a:p>
          <a:p>
            <a:pPr>
              <a:buNone/>
            </a:pPr>
            <a:r>
              <a:rPr lang="en-US" dirty="0" smtClean="0"/>
              <a:t>• Identifier will be assumed to already have the place attribute defined.</a:t>
            </a:r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b="1" dirty="0" err="1" smtClean="0">
                <a:solidFill>
                  <a:srgbClr val="FF0000"/>
                </a:solidFill>
              </a:rPr>
              <a:t>E.</a:t>
            </a:r>
            <a:r>
              <a:rPr lang="en-US" b="1" i="1" dirty="0" err="1" smtClean="0">
                <a:solidFill>
                  <a:srgbClr val="FF0000"/>
                </a:solidFill>
              </a:rPr>
              <a:t>code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smtClean="0"/>
              <a:t>hold </a:t>
            </a:r>
            <a:r>
              <a:rPr lang="en-US" i="1" dirty="0" smtClean="0">
                <a:solidFill>
                  <a:srgbClr val="FF0000"/>
                </a:solidFill>
              </a:rPr>
              <a:t>the three address code </a:t>
            </a:r>
            <a:r>
              <a:rPr lang="en-US" i="1" dirty="0" smtClean="0"/>
              <a:t>statements </a:t>
            </a:r>
            <a:r>
              <a:rPr lang="en-US" dirty="0" smtClean="0"/>
              <a:t>that evaluate E (this is the ‘</a:t>
            </a:r>
            <a:r>
              <a:rPr lang="en-US" b="1" dirty="0" smtClean="0"/>
              <a:t>translation</a:t>
            </a:r>
            <a:r>
              <a:rPr lang="en-US" dirty="0" smtClean="0"/>
              <a:t>’ attribute).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 -||</a:t>
            </a:r>
            <a:r>
              <a:rPr lang="en-US" sz="2800" dirty="0" smtClean="0">
                <a:solidFill>
                  <a:srgbClr val="000000"/>
                </a:solidFill>
              </a:rPr>
              <a:t>  :  Code </a:t>
            </a:r>
            <a:r>
              <a:rPr lang="en-US" sz="2800" dirty="0" smtClean="0">
                <a:solidFill>
                  <a:srgbClr val="FF0000"/>
                </a:solidFill>
              </a:rPr>
              <a:t>concatenation</a:t>
            </a:r>
            <a:r>
              <a:rPr lang="en-US" sz="2800" dirty="0" smtClean="0">
                <a:solidFill>
                  <a:srgbClr val="000000"/>
                </a:solidFill>
              </a:rPr>
              <a:t>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Implementation of Three-Address Statements: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1534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• The </a:t>
            </a:r>
            <a:r>
              <a:rPr lang="en-US" b="1" dirty="0" smtClean="0"/>
              <a:t>description</a:t>
            </a:r>
            <a:r>
              <a:rPr lang="en-US" dirty="0" smtClean="0"/>
              <a:t> of three-address instructions specifies the</a:t>
            </a:r>
          </a:p>
          <a:p>
            <a:pPr>
              <a:buNone/>
            </a:pPr>
            <a:r>
              <a:rPr lang="en-US" b="1" dirty="0" smtClean="0"/>
              <a:t>components of each type </a:t>
            </a:r>
            <a:r>
              <a:rPr lang="en-US" dirty="0" smtClean="0"/>
              <a:t>of instruction.</a:t>
            </a:r>
          </a:p>
          <a:p>
            <a:pPr>
              <a:buNone/>
            </a:pPr>
            <a:r>
              <a:rPr lang="en-US" dirty="0" smtClean="0"/>
              <a:t>• However, it does not specify the </a:t>
            </a:r>
            <a:r>
              <a:rPr lang="en-US" b="1" dirty="0" smtClean="0"/>
              <a:t>representation </a:t>
            </a:r>
            <a:r>
              <a:rPr lang="en-US" dirty="0" smtClean="0"/>
              <a:t>of these</a:t>
            </a:r>
          </a:p>
          <a:p>
            <a:pPr>
              <a:buNone/>
            </a:pPr>
            <a:r>
              <a:rPr lang="en-US" dirty="0" smtClean="0"/>
              <a:t>instructions in a </a:t>
            </a:r>
            <a:r>
              <a:rPr lang="en-US" b="1" dirty="0" smtClean="0"/>
              <a:t>data structure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In a compiler, these statements can be </a:t>
            </a:r>
            <a:r>
              <a:rPr lang="en-US" b="1" dirty="0" smtClean="0"/>
              <a:t>implemented as objects </a:t>
            </a:r>
            <a:r>
              <a:rPr lang="en-US" dirty="0" smtClean="0"/>
              <a:t>or as </a:t>
            </a:r>
            <a:r>
              <a:rPr lang="en-US" b="1" dirty="0" smtClean="0"/>
              <a:t>records</a:t>
            </a:r>
            <a:r>
              <a:rPr lang="en-US" dirty="0" smtClean="0"/>
              <a:t> with fields for the </a:t>
            </a:r>
            <a:r>
              <a:rPr lang="en-US" b="1" dirty="0" smtClean="0"/>
              <a:t>operator</a:t>
            </a:r>
            <a:r>
              <a:rPr lang="en-US" dirty="0" smtClean="0"/>
              <a:t> and the </a:t>
            </a:r>
            <a:r>
              <a:rPr lang="en-US" b="1" dirty="0" smtClean="0"/>
              <a:t>operands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Three such representations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– Quadruples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– Triples 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– Indirect triples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Cont…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– </a:t>
            </a:r>
            <a:r>
              <a:rPr lang="en-US" b="1" i="1" dirty="0" smtClean="0"/>
              <a:t>Quadruples A quadruple (or just "quad') </a:t>
            </a:r>
            <a:r>
              <a:rPr lang="en-US" i="1" dirty="0" smtClean="0"/>
              <a:t>has </a:t>
            </a:r>
            <a:r>
              <a:rPr lang="en-US" b="1" i="1" dirty="0" smtClean="0">
                <a:solidFill>
                  <a:srgbClr val="FF0000"/>
                </a:solidFill>
              </a:rPr>
              <a:t>four</a:t>
            </a:r>
            <a:r>
              <a:rPr lang="en-US" i="1" dirty="0" smtClean="0"/>
              <a:t> fields</a:t>
            </a:r>
            <a:r>
              <a:rPr lang="en-US" b="1" i="1" dirty="0" smtClean="0"/>
              <a:t>, </a:t>
            </a:r>
            <a:r>
              <a:rPr lang="en-US" dirty="0" smtClean="0"/>
              <a:t>which we call </a:t>
            </a:r>
            <a:r>
              <a:rPr lang="en-US" b="1" dirty="0" smtClean="0"/>
              <a:t>op, arg1, arg2, and result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b="1" i="1" dirty="0" smtClean="0"/>
              <a:t>Triples: A triple has only </a:t>
            </a:r>
            <a:r>
              <a:rPr lang="en-US" b="1" i="1" dirty="0" smtClean="0">
                <a:solidFill>
                  <a:srgbClr val="FF0000"/>
                </a:solidFill>
              </a:rPr>
              <a:t>three</a:t>
            </a:r>
            <a:r>
              <a:rPr lang="en-US" b="1" i="1" dirty="0" smtClean="0"/>
              <a:t> fields, which we call </a:t>
            </a:r>
            <a:r>
              <a:rPr lang="en-US" b="1" i="1" dirty="0" smtClean="0">
                <a:solidFill>
                  <a:srgbClr val="FF0000"/>
                </a:solidFill>
              </a:rPr>
              <a:t>op, arg1, </a:t>
            </a:r>
            <a:r>
              <a:rPr lang="en-US" dirty="0" smtClean="0">
                <a:solidFill>
                  <a:srgbClr val="FF0000"/>
                </a:solidFill>
              </a:rPr>
              <a:t>and arg2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b="1" i="1" dirty="0" smtClean="0"/>
              <a:t>Indirect Triples: consists of a listing of </a:t>
            </a:r>
            <a:r>
              <a:rPr lang="en-US" b="1" i="1" dirty="0" smtClean="0">
                <a:solidFill>
                  <a:srgbClr val="FF0000"/>
                </a:solidFill>
              </a:rPr>
              <a:t>pointers</a:t>
            </a:r>
            <a:r>
              <a:rPr lang="en-US" b="1" i="1" dirty="0" smtClean="0"/>
              <a:t> to triples, </a:t>
            </a:r>
            <a:r>
              <a:rPr lang="en-US" dirty="0" smtClean="0"/>
              <a:t>rather than a listing of triples themselves.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The benefit of </a:t>
            </a:r>
            <a:r>
              <a:rPr lang="en-US" b="1" dirty="0" smtClean="0"/>
              <a:t>Quadruples over Triples can be seen in an </a:t>
            </a:r>
            <a:r>
              <a:rPr lang="en-US" b="1" dirty="0" smtClean="0">
                <a:solidFill>
                  <a:srgbClr val="FF0000"/>
                </a:solidFill>
              </a:rPr>
              <a:t>optimizing</a:t>
            </a:r>
            <a:r>
              <a:rPr lang="en-US" b="1" dirty="0" smtClean="0"/>
              <a:t> </a:t>
            </a:r>
            <a:r>
              <a:rPr lang="en-US" dirty="0" smtClean="0"/>
              <a:t>compiler, where instructions are often moved around.</a:t>
            </a:r>
          </a:p>
          <a:p>
            <a:pPr>
              <a:buNone/>
            </a:pPr>
            <a:r>
              <a:rPr lang="en-US" dirty="0" smtClean="0"/>
              <a:t>• With </a:t>
            </a:r>
            <a:r>
              <a:rPr lang="en-US" b="1" dirty="0" smtClean="0"/>
              <a:t>quadruples, if we move an instruction that computes a temporary </a:t>
            </a:r>
            <a:r>
              <a:rPr lang="en-US" b="1" i="1" dirty="0" smtClean="0"/>
              <a:t>t, </a:t>
            </a:r>
            <a:r>
              <a:rPr lang="en-US" dirty="0" smtClean="0"/>
              <a:t>then the instructions that use </a:t>
            </a:r>
            <a:r>
              <a:rPr lang="en-US" b="1" i="1" dirty="0" smtClean="0"/>
              <a:t>t require no change.</a:t>
            </a:r>
          </a:p>
          <a:p>
            <a:pPr>
              <a:buNone/>
            </a:pPr>
            <a:r>
              <a:rPr lang="en-US" dirty="0" smtClean="0"/>
              <a:t>• With </a:t>
            </a:r>
            <a:r>
              <a:rPr lang="en-US" b="1" dirty="0" smtClean="0"/>
              <a:t>triples, the result of an operation is referred to by its position, so </a:t>
            </a:r>
            <a:r>
              <a:rPr lang="en-US" dirty="0" smtClean="0"/>
              <a:t>moving an instruction may require to change all references to that result.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i="1" dirty="0" smtClean="0"/>
              <a:t>This problem does not occur with indirect triples.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Quads (quadruples)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Triples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914400"/>
            <a:ext cx="830580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More triplet representations</a:t>
            </a:r>
            <a:br>
              <a:rPr lang="en-US" sz="2800" b="1" dirty="0" smtClean="0"/>
            </a:br>
            <a:endParaRPr lang="en-US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153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39624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Major tradeoff between </a:t>
            </a:r>
            <a:r>
              <a:rPr lang="en-US" sz="2800" dirty="0">
                <a:solidFill>
                  <a:srgbClr val="FF0000"/>
                </a:solidFill>
              </a:rPr>
              <a:t>quads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triples</a:t>
            </a:r>
            <a:r>
              <a:rPr lang="en-US" sz="2800" dirty="0"/>
              <a:t> is </a:t>
            </a:r>
            <a:r>
              <a:rPr lang="en-US" sz="2800" b="1" dirty="0"/>
              <a:t>compactness</a:t>
            </a:r>
          </a:p>
          <a:p>
            <a:r>
              <a:rPr lang="en-US" sz="2800" dirty="0"/>
              <a:t>versus </a:t>
            </a:r>
            <a:r>
              <a:rPr lang="en-US" sz="2800" b="1" dirty="0"/>
              <a:t>ease of manipulation</a:t>
            </a:r>
          </a:p>
          <a:p>
            <a:r>
              <a:rPr lang="en-US" sz="2800" dirty="0"/>
              <a:t>— In the past compile-</a:t>
            </a:r>
            <a:r>
              <a:rPr lang="en-US" sz="2800" b="1" dirty="0"/>
              <a:t>time</a:t>
            </a:r>
            <a:r>
              <a:rPr lang="en-US" sz="2800" dirty="0"/>
              <a:t> and </a:t>
            </a:r>
            <a:r>
              <a:rPr lang="en-US" sz="2800" b="1" dirty="0"/>
              <a:t>space</a:t>
            </a:r>
            <a:r>
              <a:rPr lang="en-US" sz="2800" dirty="0"/>
              <a:t> was critical</a:t>
            </a:r>
          </a:p>
          <a:p>
            <a:r>
              <a:rPr lang="en-US" sz="2800" dirty="0"/>
              <a:t>— Today, </a:t>
            </a:r>
            <a:r>
              <a:rPr lang="en-US" sz="2800" b="1" dirty="0"/>
              <a:t>speed</a:t>
            </a:r>
            <a:r>
              <a:rPr lang="en-US" sz="2800" dirty="0"/>
              <a:t> may be more important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Indirect Triples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05233"/>
            <a:ext cx="8610600" cy="544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Exercises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Translate the arithmetic expression </a:t>
            </a:r>
            <a:r>
              <a:rPr lang="en-US" b="1" dirty="0" smtClean="0"/>
              <a:t>a + -(b + c) </a:t>
            </a:r>
            <a:r>
              <a:rPr lang="en-US" dirty="0" smtClean="0"/>
              <a:t>into</a:t>
            </a:r>
          </a:p>
          <a:p>
            <a:pPr>
              <a:buNone/>
            </a:pPr>
            <a:r>
              <a:rPr lang="en-US" dirty="0" smtClean="0"/>
              <a:t>a) A syntax tree and DAG.</a:t>
            </a:r>
          </a:p>
          <a:p>
            <a:pPr>
              <a:buNone/>
            </a:pPr>
            <a:r>
              <a:rPr lang="en-US" dirty="0" smtClean="0"/>
              <a:t>b) Quadruples.</a:t>
            </a:r>
          </a:p>
          <a:p>
            <a:pPr>
              <a:buNone/>
            </a:pPr>
            <a:r>
              <a:rPr lang="en-US" dirty="0" smtClean="0"/>
              <a:t>c) Triples.</a:t>
            </a:r>
          </a:p>
          <a:p>
            <a:pPr>
              <a:buNone/>
            </a:pPr>
            <a:r>
              <a:rPr lang="en-US" dirty="0" smtClean="0"/>
              <a:t>d) Indirect triples</a:t>
            </a:r>
          </a:p>
          <a:p>
            <a:pPr>
              <a:buNone/>
            </a:pPr>
            <a:r>
              <a:rPr lang="en-US" b="1" dirty="0" smtClean="0"/>
              <a:t>Note: </a:t>
            </a:r>
            <a:r>
              <a:rPr lang="en-US" dirty="0" smtClean="0"/>
              <a:t>use the previous production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Intermediate Representations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 </a:t>
            </a:r>
            <a:r>
              <a:rPr lang="en-US" sz="2800" b="1" dirty="0" smtClean="0"/>
              <a:t>•</a:t>
            </a:r>
            <a:r>
              <a:rPr lang="en-US" sz="2800" dirty="0" smtClean="0"/>
              <a:t>  Decisions in IR design affect the </a:t>
            </a:r>
            <a:r>
              <a:rPr lang="en-US" sz="2800" b="1" dirty="0" smtClean="0"/>
              <a:t>speed</a:t>
            </a:r>
            <a:r>
              <a:rPr lang="en-US" sz="2800" dirty="0" smtClean="0"/>
              <a:t> and </a:t>
            </a:r>
            <a:r>
              <a:rPr lang="en-US" sz="2800" b="1" dirty="0" smtClean="0"/>
              <a:t>efficiency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of the compiler </a:t>
            </a:r>
          </a:p>
          <a:p>
            <a:pPr>
              <a:buNone/>
            </a:pPr>
            <a:r>
              <a:rPr lang="en-US" sz="2800" b="1" dirty="0" smtClean="0"/>
              <a:t>•</a:t>
            </a:r>
            <a:r>
              <a:rPr lang="en-US" sz="2800" dirty="0" smtClean="0"/>
              <a:t>  Some important IR properties </a:t>
            </a:r>
          </a:p>
          <a:p>
            <a:pPr>
              <a:buNone/>
            </a:pPr>
            <a:r>
              <a:rPr lang="en-US" sz="2800" b="1" dirty="0" smtClean="0"/>
              <a:t>            • Ease of generation </a:t>
            </a:r>
          </a:p>
          <a:p>
            <a:pPr>
              <a:buNone/>
            </a:pPr>
            <a:r>
              <a:rPr lang="en-US" sz="2800" b="1" dirty="0" smtClean="0"/>
              <a:t>            • Ease of manipulation </a:t>
            </a:r>
          </a:p>
          <a:p>
            <a:pPr>
              <a:buNone/>
            </a:pPr>
            <a:r>
              <a:rPr lang="en-US" sz="2800" b="1" dirty="0" smtClean="0"/>
              <a:t>            • Procedure size </a:t>
            </a:r>
          </a:p>
          <a:p>
            <a:pPr>
              <a:buNone/>
            </a:pPr>
            <a:r>
              <a:rPr lang="en-US" sz="2800" b="1" dirty="0" smtClean="0"/>
              <a:t>            • Level of abstraction </a:t>
            </a:r>
          </a:p>
          <a:p>
            <a:pPr>
              <a:buNone/>
            </a:pPr>
            <a:r>
              <a:rPr lang="en-US" sz="2800" b="1" dirty="0" smtClean="0"/>
              <a:t>•</a:t>
            </a:r>
            <a:r>
              <a:rPr lang="en-US" sz="2800" dirty="0" smtClean="0"/>
              <a:t>  The importance of different properties varies between </a:t>
            </a:r>
          </a:p>
          <a:p>
            <a:pPr>
              <a:buNone/>
            </a:pPr>
            <a:r>
              <a:rPr lang="en-US" sz="2800" dirty="0" smtClean="0"/>
              <a:t>compilers </a:t>
            </a:r>
          </a:p>
          <a:p>
            <a:pPr>
              <a:buNone/>
            </a:pPr>
            <a:r>
              <a:rPr lang="en-US" sz="2800" dirty="0" smtClean="0"/>
              <a:t>      — Selecting an appropriate IR for a compiler is </a:t>
            </a:r>
            <a:r>
              <a:rPr lang="en-US" sz="2800" b="1" dirty="0" smtClean="0"/>
              <a:t>critical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1066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Syntax-Directed Translation into Three-Address Code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915400" cy="4572000"/>
          </a:xfrm>
        </p:spPr>
        <p:txBody>
          <a:bodyPr/>
          <a:lstStyle/>
          <a:p>
            <a:r>
              <a:rPr lang="en-US" dirty="0" smtClean="0"/>
              <a:t>Three address code for an </a:t>
            </a:r>
            <a:r>
              <a:rPr lang="en-US" b="1" dirty="0" smtClean="0"/>
              <a:t>assignment</a:t>
            </a:r>
            <a:r>
              <a:rPr lang="en-US" dirty="0" smtClean="0"/>
              <a:t> statement and an </a:t>
            </a:r>
            <a:r>
              <a:rPr lang="en-US" b="1" dirty="0" smtClean="0"/>
              <a:t>expression</a:t>
            </a:r>
          </a:p>
          <a:p>
            <a:pPr>
              <a:buNone/>
            </a:pPr>
            <a:r>
              <a:rPr lang="en-US" b="1" dirty="0" smtClean="0"/>
              <a:t>Productions                                Semantic actions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977187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77000" y="4876800"/>
            <a:ext cx="2286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rgbClr val="000000"/>
                </a:solidFill>
              </a:rPr>
              <a:t>||</a:t>
            </a:r>
            <a:r>
              <a:rPr lang="en-US" sz="2400" dirty="0" smtClean="0">
                <a:solidFill>
                  <a:srgbClr val="000000"/>
                </a:solidFill>
              </a:rPr>
              <a:t>  :  Code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concatenation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operator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Syntax-Directed Translation (cont.)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82000" cy="4572000"/>
          </a:xfrm>
        </p:spPr>
        <p:txBody>
          <a:bodyPr/>
          <a:lstStyle/>
          <a:p>
            <a:r>
              <a:rPr lang="en-US" dirty="0" smtClean="0"/>
              <a:t>Three address code for an assignment statement and an expression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Syntax-Directed Translation (cont.)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</a:t>
            </a:r>
            <a:r>
              <a:rPr lang="en-US" b="1" dirty="0" smtClean="0"/>
              <a:t>if E then S1 else S2           </a:t>
            </a:r>
            <a:r>
              <a:rPr lang="en-US" b="1" dirty="0" err="1" smtClean="0"/>
              <a:t>S.else</a:t>
            </a:r>
            <a:r>
              <a:rPr lang="en-US" b="1" dirty="0" smtClean="0"/>
              <a:t> = </a:t>
            </a:r>
            <a:r>
              <a:rPr lang="en-US" b="1" dirty="0" err="1" smtClean="0"/>
              <a:t>newlabel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r>
              <a:rPr lang="en-US" dirty="0" err="1" smtClean="0"/>
              <a:t>S.after</a:t>
            </a:r>
            <a:r>
              <a:rPr lang="en-US" dirty="0" smtClean="0"/>
              <a:t> = </a:t>
            </a:r>
            <a:r>
              <a:rPr lang="en-US" dirty="0" err="1" smtClean="0"/>
              <a:t>newlabel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                                   </a:t>
            </a:r>
            <a:r>
              <a:rPr lang="en-US" dirty="0" err="1" smtClean="0"/>
              <a:t>S.code</a:t>
            </a:r>
            <a:r>
              <a:rPr lang="en-US" dirty="0" smtClean="0"/>
              <a:t> = </a:t>
            </a:r>
            <a:r>
              <a:rPr lang="en-US" dirty="0" err="1" smtClean="0"/>
              <a:t>E.code</a:t>
            </a:r>
            <a:r>
              <a:rPr lang="en-US" dirty="0" smtClean="0"/>
              <a:t> ||</a:t>
            </a:r>
          </a:p>
          <a:p>
            <a:pPr>
              <a:buNone/>
            </a:pPr>
            <a:r>
              <a:rPr lang="en-US" dirty="0" smtClean="0"/>
              <a:t>                                                gen(‘if’ </a:t>
            </a:r>
            <a:r>
              <a:rPr lang="en-US" dirty="0" err="1" smtClean="0"/>
              <a:t>E.place</a:t>
            </a:r>
            <a:r>
              <a:rPr lang="en-US" dirty="0" smtClean="0"/>
              <a:t> ‘=’’0’ ‘</a:t>
            </a:r>
            <a:r>
              <a:rPr lang="en-US" dirty="0" err="1" smtClean="0"/>
              <a:t>goto</a:t>
            </a:r>
            <a:r>
              <a:rPr lang="en-US" dirty="0" smtClean="0"/>
              <a:t>’ </a:t>
            </a:r>
            <a:r>
              <a:rPr lang="en-US" dirty="0" err="1" smtClean="0"/>
              <a:t>S.else</a:t>
            </a:r>
            <a:r>
              <a:rPr lang="en-US" dirty="0" smtClean="0"/>
              <a:t>) ||</a:t>
            </a:r>
          </a:p>
          <a:p>
            <a:pPr>
              <a:buNone/>
            </a:pPr>
            <a:r>
              <a:rPr lang="en-US" dirty="0" smtClean="0"/>
              <a:t>                                                S1.code ||</a:t>
            </a:r>
          </a:p>
          <a:p>
            <a:pPr>
              <a:buNone/>
            </a:pPr>
            <a:r>
              <a:rPr lang="en-US" dirty="0" smtClean="0"/>
              <a:t>                                                gen(‘</a:t>
            </a:r>
            <a:r>
              <a:rPr lang="en-US" dirty="0" err="1" smtClean="0"/>
              <a:t>goto</a:t>
            </a:r>
            <a:r>
              <a:rPr lang="en-US" dirty="0" smtClean="0"/>
              <a:t>’ </a:t>
            </a:r>
            <a:r>
              <a:rPr lang="en-US" dirty="0" err="1" smtClean="0"/>
              <a:t>S.after</a:t>
            </a:r>
            <a:r>
              <a:rPr lang="en-US" dirty="0" smtClean="0"/>
              <a:t>) ||</a:t>
            </a:r>
          </a:p>
          <a:p>
            <a:pPr>
              <a:buNone/>
            </a:pPr>
            <a:r>
              <a:rPr lang="en-US" dirty="0" smtClean="0"/>
              <a:t>                                                 gen(</a:t>
            </a:r>
            <a:r>
              <a:rPr lang="en-US" dirty="0" err="1" smtClean="0"/>
              <a:t>S.else</a:t>
            </a:r>
            <a:r>
              <a:rPr lang="en-US" dirty="0" smtClean="0"/>
              <a:t> ‘:”) || S2.code ||</a:t>
            </a:r>
          </a:p>
          <a:p>
            <a:pPr>
              <a:buNone/>
            </a:pPr>
            <a:r>
              <a:rPr lang="en-US" dirty="0" smtClean="0"/>
              <a:t>                                                 gen(</a:t>
            </a:r>
            <a:r>
              <a:rPr lang="en-US" dirty="0" err="1" smtClean="0"/>
              <a:t>S.after</a:t>
            </a:r>
            <a:r>
              <a:rPr lang="en-US" dirty="0" smtClean="0"/>
              <a:t> ‘:”)</a:t>
            </a:r>
          </a:p>
          <a:p>
            <a:pPr>
              <a:buNone/>
            </a:pPr>
            <a:r>
              <a:rPr lang="en-US" dirty="0" smtClean="0"/>
              <a:t>E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E &lt; E              </a:t>
            </a:r>
            <a:r>
              <a:rPr lang="en-US" dirty="0" err="1" smtClean="0"/>
              <a:t>E.place</a:t>
            </a:r>
            <a:r>
              <a:rPr lang="en-US" dirty="0" smtClean="0"/>
              <a:t>=</a:t>
            </a:r>
            <a:r>
              <a:rPr lang="en-US" dirty="0" err="1" smtClean="0"/>
              <a:t>newtemp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E.code</a:t>
            </a:r>
            <a:r>
              <a:rPr lang="en-US" dirty="0" smtClean="0"/>
              <a:t> = E1.code || E2.code ||</a:t>
            </a:r>
          </a:p>
          <a:p>
            <a:pPr>
              <a:buNone/>
            </a:pPr>
            <a:r>
              <a:rPr lang="en-US" dirty="0" smtClean="0"/>
              <a:t>                                gen (</a:t>
            </a:r>
            <a:r>
              <a:rPr lang="en-US" dirty="0" err="1" smtClean="0"/>
              <a:t>E.place</a:t>
            </a:r>
            <a:r>
              <a:rPr lang="en-US" dirty="0" smtClean="0"/>
              <a:t>, ‘=‘, E1.place, ‘&lt;‘, E2.place)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for flow-of-control statements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815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 address code for Declarations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7630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The </a:t>
            </a:r>
            <a:r>
              <a:rPr lang="en-US" b="1" dirty="0" smtClean="0"/>
              <a:t>declaration</a:t>
            </a:r>
            <a:r>
              <a:rPr lang="en-US" dirty="0" smtClean="0"/>
              <a:t> is used by the compiler as a </a:t>
            </a:r>
            <a:r>
              <a:rPr lang="en-US" b="1" dirty="0" smtClean="0">
                <a:solidFill>
                  <a:srgbClr val="FF0000"/>
                </a:solidFill>
              </a:rPr>
              <a:t>source of type information</a:t>
            </a:r>
            <a:r>
              <a:rPr lang="en-US" b="1" dirty="0" smtClean="0"/>
              <a:t> </a:t>
            </a:r>
            <a:r>
              <a:rPr lang="en-US" dirty="0" smtClean="0"/>
              <a:t>that it will store in symbol table.</a:t>
            </a:r>
          </a:p>
          <a:p>
            <a:pPr>
              <a:buNone/>
            </a:pPr>
            <a:r>
              <a:rPr lang="en-US" dirty="0" smtClean="0"/>
              <a:t>• While processing the declaration, the </a:t>
            </a:r>
            <a:r>
              <a:rPr lang="en-US" dirty="0" smtClean="0">
                <a:solidFill>
                  <a:srgbClr val="FF0000"/>
                </a:solidFill>
              </a:rPr>
              <a:t>compiler reserves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– </a:t>
            </a:r>
            <a:r>
              <a:rPr lang="en-US" b="1" dirty="0" smtClean="0"/>
              <a:t>memory location </a:t>
            </a:r>
            <a:r>
              <a:rPr lang="en-US" dirty="0" smtClean="0"/>
              <a:t>for the variables and</a:t>
            </a:r>
          </a:p>
          <a:p>
            <a:pPr>
              <a:buNone/>
            </a:pPr>
            <a:r>
              <a:rPr lang="en-US" dirty="0" smtClean="0"/>
              <a:t>          – </a:t>
            </a:r>
            <a:r>
              <a:rPr lang="en-US" b="1" dirty="0" smtClean="0"/>
              <a:t>stores</a:t>
            </a:r>
            <a:r>
              <a:rPr lang="en-US" dirty="0" smtClean="0"/>
              <a:t> the relative address of each variable in the symbol table.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• In this section, we use:</a:t>
            </a:r>
          </a:p>
          <a:p>
            <a:pPr>
              <a:buNone/>
            </a:pPr>
            <a:r>
              <a:rPr lang="en-US" dirty="0" smtClean="0"/>
              <a:t>           – variables,</a:t>
            </a:r>
          </a:p>
          <a:p>
            <a:pPr>
              <a:buNone/>
            </a:pPr>
            <a:r>
              <a:rPr lang="en-US" dirty="0" smtClean="0"/>
              <a:t>            – attributes and</a:t>
            </a:r>
          </a:p>
          <a:p>
            <a:pPr>
              <a:buNone/>
            </a:pPr>
            <a:r>
              <a:rPr lang="en-US" dirty="0" smtClean="0"/>
              <a:t>           – procedure that help processing of declaration.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Three address code for Declarations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10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The compiler maintains a global </a:t>
            </a:r>
            <a:r>
              <a:rPr lang="en-US" b="1" dirty="0" smtClean="0">
                <a:solidFill>
                  <a:srgbClr val="FF0000"/>
                </a:solidFill>
              </a:rPr>
              <a:t>offset variable</a:t>
            </a:r>
            <a:r>
              <a:rPr lang="en-US" b="1" dirty="0" smtClean="0"/>
              <a:t> </a:t>
            </a:r>
            <a:r>
              <a:rPr lang="en-US" dirty="0" smtClean="0"/>
              <a:t>that indicates the first address not yet allocated.</a:t>
            </a:r>
          </a:p>
          <a:p>
            <a:pPr>
              <a:buNone/>
            </a:pPr>
            <a:r>
              <a:rPr lang="en-US" dirty="0" smtClean="0"/>
              <a:t>• Initially, offset is assigned 0.</a:t>
            </a:r>
          </a:p>
          <a:p>
            <a:pPr>
              <a:buNone/>
            </a:pPr>
            <a:r>
              <a:rPr lang="en-US" dirty="0" smtClean="0"/>
              <a:t>• Each time an address is allocated to a variable, the offset is </a:t>
            </a:r>
            <a:r>
              <a:rPr lang="en-US" dirty="0" smtClean="0">
                <a:solidFill>
                  <a:srgbClr val="FF0000"/>
                </a:solidFill>
              </a:rPr>
              <a:t>incremented</a:t>
            </a:r>
            <a:r>
              <a:rPr lang="en-US" dirty="0" smtClean="0"/>
              <a:t> by the </a:t>
            </a:r>
            <a:r>
              <a:rPr lang="en-US" b="1" dirty="0" smtClean="0">
                <a:solidFill>
                  <a:srgbClr val="FF0000"/>
                </a:solidFill>
              </a:rPr>
              <a:t>width</a:t>
            </a:r>
            <a:r>
              <a:rPr lang="en-US" b="1" dirty="0" smtClean="0"/>
              <a:t> </a:t>
            </a:r>
            <a:r>
              <a:rPr lang="en-US" dirty="0" smtClean="0"/>
              <a:t>of the data object denoted by the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• The procedure </a:t>
            </a:r>
            <a:r>
              <a:rPr lang="en-US" b="1" dirty="0" smtClean="0"/>
              <a:t>enter (name, type, address) </a:t>
            </a:r>
            <a:r>
              <a:rPr lang="en-US" dirty="0" smtClean="0"/>
              <a:t>creates a </a:t>
            </a:r>
            <a:r>
              <a:rPr lang="en-US" b="1" dirty="0" smtClean="0"/>
              <a:t>symbol</a:t>
            </a:r>
          </a:p>
          <a:p>
            <a:pPr>
              <a:buNone/>
            </a:pPr>
            <a:r>
              <a:rPr lang="en-US" b="1" dirty="0" smtClean="0"/>
              <a:t>table entry </a:t>
            </a:r>
            <a:r>
              <a:rPr lang="en-US" dirty="0" smtClean="0"/>
              <a:t>for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i="1" dirty="0" smtClean="0"/>
              <a:t>, give it the type </a:t>
            </a:r>
            <a:r>
              <a:rPr lang="en-US" i="1" dirty="0" err="1" smtClean="0">
                <a:solidFill>
                  <a:srgbClr val="FF0000"/>
                </a:solidFill>
              </a:rPr>
              <a:t>type</a:t>
            </a:r>
            <a:r>
              <a:rPr lang="en-US" i="1" dirty="0" smtClean="0"/>
              <a:t> and the relative </a:t>
            </a:r>
            <a:r>
              <a:rPr lang="en-US" dirty="0" smtClean="0"/>
              <a:t>address </a:t>
            </a:r>
            <a:r>
              <a:rPr lang="en-US" i="1" dirty="0" err="1" smtClean="0">
                <a:solidFill>
                  <a:srgbClr val="FF0000"/>
                </a:solidFill>
              </a:rPr>
              <a:t>address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• The synthesized attributes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i="1" dirty="0" smtClean="0"/>
              <a:t> and</a:t>
            </a:r>
            <a:r>
              <a:rPr lang="en-US" i="1" dirty="0" smtClean="0">
                <a:solidFill>
                  <a:srgbClr val="FF0000"/>
                </a:solidFill>
              </a:rPr>
              <a:t> width </a:t>
            </a:r>
            <a:r>
              <a:rPr lang="en-US" i="1" dirty="0" smtClean="0"/>
              <a:t>for non-terminal T </a:t>
            </a:r>
            <a:r>
              <a:rPr lang="en-US" dirty="0" smtClean="0"/>
              <a:t>are also used to indicate the </a:t>
            </a:r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number of memory units </a:t>
            </a:r>
            <a:r>
              <a:rPr lang="en-US" dirty="0" smtClean="0"/>
              <a:t>taken by objects of that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Translation scheme for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 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M D</a:t>
            </a:r>
          </a:p>
          <a:p>
            <a:pPr>
              <a:buNone/>
            </a:pPr>
            <a:r>
              <a:rPr lang="en-US" dirty="0" smtClean="0"/>
              <a:t>M 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€               { offset=0 }</a:t>
            </a:r>
          </a:p>
          <a:p>
            <a:pPr>
              <a:buNone/>
            </a:pPr>
            <a:r>
              <a:rPr lang="en-US" dirty="0" smtClean="0"/>
              <a:t>D 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D ; D</a:t>
            </a:r>
          </a:p>
          <a:p>
            <a:pPr>
              <a:buNone/>
            </a:pPr>
            <a:r>
              <a:rPr lang="en-US" dirty="0" smtClean="0"/>
              <a:t>D 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</a:t>
            </a:r>
            <a:r>
              <a:rPr lang="en-US" b="1" dirty="0" smtClean="0"/>
              <a:t>id : T   {enter(</a:t>
            </a:r>
            <a:r>
              <a:rPr lang="en-US" b="1" dirty="0" err="1" smtClean="0"/>
              <a:t>id.name,T.type,offset</a:t>
            </a:r>
            <a:r>
              <a:rPr lang="en-US" b="1" dirty="0" smtClean="0"/>
              <a:t>);offset=</a:t>
            </a:r>
            <a:r>
              <a:rPr lang="en-US" b="1" dirty="0" err="1" smtClean="0"/>
              <a:t>offset+T.width</a:t>
            </a:r>
            <a:r>
              <a:rPr lang="en-US" b="1" dirty="0" smtClean="0"/>
              <a:t> }            </a:t>
            </a:r>
          </a:p>
          <a:p>
            <a:pPr>
              <a:buNone/>
            </a:pPr>
            <a:r>
              <a:rPr lang="en-US" dirty="0" smtClean="0"/>
              <a:t>T </a:t>
            </a:r>
            <a:r>
              <a:rPr lang="en-US" dirty="0" smtClean="0">
                <a:latin typeface="Times New Roman"/>
                <a:cs typeface="Times New Roman"/>
              </a:rPr>
              <a:t>→ </a:t>
            </a:r>
            <a:r>
              <a:rPr lang="en-US" b="1" dirty="0" err="1" smtClean="0"/>
              <a:t>int</a:t>
            </a:r>
            <a:r>
              <a:rPr lang="en-US" b="1" dirty="0" smtClean="0"/>
              <a:t>       { </a:t>
            </a:r>
            <a:r>
              <a:rPr lang="en-US" b="1" dirty="0" err="1" smtClean="0"/>
              <a:t>T.type</a:t>
            </a:r>
            <a:r>
              <a:rPr lang="en-US" b="1" dirty="0" smtClean="0"/>
              <a:t>=</a:t>
            </a:r>
            <a:r>
              <a:rPr lang="en-US" b="1" dirty="0" err="1" smtClean="0"/>
              <a:t>int</a:t>
            </a:r>
            <a:r>
              <a:rPr lang="en-US" b="1" dirty="0" smtClean="0"/>
              <a:t>; </a:t>
            </a:r>
            <a:r>
              <a:rPr lang="en-US" b="1" dirty="0" err="1" smtClean="0"/>
              <a:t>T.width</a:t>
            </a:r>
            <a:r>
              <a:rPr lang="en-US" b="1" dirty="0" smtClean="0"/>
              <a:t>=4 }</a:t>
            </a:r>
          </a:p>
          <a:p>
            <a:pPr>
              <a:buNone/>
            </a:pPr>
            <a:r>
              <a:rPr lang="en-US" dirty="0" smtClean="0"/>
              <a:t>T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</a:t>
            </a:r>
            <a:r>
              <a:rPr lang="en-US" b="1" dirty="0" smtClean="0"/>
              <a:t>real      { </a:t>
            </a:r>
            <a:r>
              <a:rPr lang="en-US" b="1" dirty="0" err="1" smtClean="0"/>
              <a:t>T.type</a:t>
            </a:r>
            <a:r>
              <a:rPr lang="en-US" b="1" dirty="0" smtClean="0"/>
              <a:t>=real; </a:t>
            </a:r>
            <a:r>
              <a:rPr lang="en-US" b="1" dirty="0" err="1" smtClean="0"/>
              <a:t>T.width</a:t>
            </a:r>
            <a:r>
              <a:rPr lang="en-US" b="1" dirty="0" smtClean="0"/>
              <a:t>=8 }</a:t>
            </a:r>
          </a:p>
          <a:p>
            <a:pPr>
              <a:buNone/>
            </a:pPr>
            <a:r>
              <a:rPr lang="en-US" dirty="0" smtClean="0"/>
              <a:t>T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</a:t>
            </a:r>
            <a:r>
              <a:rPr lang="en-US" b="1" dirty="0" smtClean="0"/>
              <a:t>array[num] of T1 { </a:t>
            </a:r>
            <a:r>
              <a:rPr lang="en-US" b="1" dirty="0" err="1" smtClean="0"/>
              <a:t>T.type</a:t>
            </a:r>
            <a:r>
              <a:rPr lang="en-US" b="1" dirty="0" smtClean="0"/>
              <a:t>=array(num.val,T1.type);</a:t>
            </a:r>
          </a:p>
          <a:p>
            <a:pPr>
              <a:buNone/>
            </a:pPr>
            <a:r>
              <a:rPr lang="en-US" b="1" dirty="0" smtClean="0"/>
              <a:t>                                           </a:t>
            </a:r>
            <a:r>
              <a:rPr lang="en-US" b="1" dirty="0" err="1" smtClean="0"/>
              <a:t>T.width</a:t>
            </a:r>
            <a:r>
              <a:rPr lang="en-US" b="1" dirty="0" smtClean="0"/>
              <a:t>=num.val*T1.width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</a:t>
            </a:r>
            <a:r>
              <a:rPr lang="en-US" b="1" dirty="0" smtClean="0"/>
              <a:t>^ T1 { </a:t>
            </a:r>
            <a:r>
              <a:rPr lang="en-US" b="1" dirty="0" err="1" smtClean="0"/>
              <a:t>T.type</a:t>
            </a:r>
            <a:r>
              <a:rPr lang="en-US" b="1" dirty="0" smtClean="0"/>
              <a:t>=pointer(T1.type); </a:t>
            </a:r>
            <a:r>
              <a:rPr lang="en-US" b="1" dirty="0" err="1" smtClean="0"/>
              <a:t>T.width</a:t>
            </a:r>
            <a:r>
              <a:rPr lang="en-US" b="1" dirty="0" smtClean="0"/>
              <a:t>=4 }</a:t>
            </a:r>
          </a:p>
          <a:p>
            <a:pPr>
              <a:buNone/>
            </a:pPr>
            <a:r>
              <a:rPr lang="en-US" b="1" dirty="0" smtClean="0"/>
              <a:t>where </a:t>
            </a:r>
            <a:r>
              <a:rPr lang="en-US" b="1" i="1" dirty="0" smtClean="0">
                <a:solidFill>
                  <a:srgbClr val="FF0000"/>
                </a:solidFill>
              </a:rPr>
              <a:t>enter</a:t>
            </a:r>
            <a:r>
              <a:rPr lang="en-US" b="1" i="1" dirty="0" smtClean="0"/>
              <a:t> crates a symbol table entry with given values.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integer = 4 byte, real = 8 byte, pointer = 4 byte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b="1" dirty="0" smtClean="0"/>
              <a:t>            x : integer</a:t>
            </a:r>
          </a:p>
          <a:p>
            <a:pPr>
              <a:buNone/>
            </a:pPr>
            <a:r>
              <a:rPr lang="en-US" b="1" dirty="0" smtClean="0"/>
              <a:t>             y : real</a:t>
            </a:r>
          </a:p>
          <a:p>
            <a:pPr>
              <a:buNone/>
            </a:pPr>
            <a:r>
              <a:rPr lang="en-US" b="1" dirty="0" smtClean="0"/>
              <a:t>             t : array [10] of integer</a:t>
            </a:r>
          </a:p>
          <a:p>
            <a:pPr>
              <a:buNone/>
            </a:pPr>
            <a:r>
              <a:rPr lang="en-US" b="1" dirty="0" smtClean="0"/>
              <a:t>             v : ^ integer</a:t>
            </a:r>
          </a:p>
          <a:p>
            <a:pPr>
              <a:buNone/>
            </a:pPr>
            <a:r>
              <a:rPr lang="en-US" b="1" dirty="0" smtClean="0"/>
              <a:t>        id            type                                 offset</a:t>
            </a:r>
          </a:p>
          <a:p>
            <a:pPr>
              <a:buNone/>
            </a:pPr>
            <a:r>
              <a:rPr lang="en-US" dirty="0" smtClean="0"/>
              <a:t>         x               integer                               0</a:t>
            </a:r>
          </a:p>
          <a:p>
            <a:pPr>
              <a:buNone/>
            </a:pPr>
            <a:r>
              <a:rPr lang="en-US" dirty="0" smtClean="0"/>
              <a:t>         y                 real                                  4</a:t>
            </a:r>
          </a:p>
          <a:p>
            <a:pPr>
              <a:buNone/>
            </a:pPr>
            <a:r>
              <a:rPr lang="en-US" dirty="0" smtClean="0"/>
              <a:t>         t                 array[10] of </a:t>
            </a:r>
            <a:r>
              <a:rPr lang="en-US" dirty="0" err="1" smtClean="0"/>
              <a:t>int</a:t>
            </a:r>
            <a:r>
              <a:rPr lang="en-US" dirty="0" smtClean="0"/>
              <a:t>                12</a:t>
            </a:r>
          </a:p>
          <a:p>
            <a:pPr>
              <a:buNone/>
            </a:pPr>
            <a:r>
              <a:rPr lang="en-US" dirty="0" smtClean="0"/>
              <a:t>         v                 pointer (integer)             52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array = 10 * 4 + 12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Read about </a:t>
            </a:r>
          </a:p>
          <a:p>
            <a:r>
              <a:rPr lang="en-US" dirty="0" smtClean="0"/>
              <a:t>Three-address code for assignment statement and expressions (including array references)</a:t>
            </a:r>
          </a:p>
          <a:p>
            <a:r>
              <a:rPr lang="en-US" dirty="0" smtClean="0"/>
              <a:t>Decorated parse tree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927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Position of IC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9662" y="1447801"/>
            <a:ext cx="73818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3200400"/>
            <a:ext cx="533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3429000"/>
            <a:ext cx="3962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15240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743200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Intermediate Code Generation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3820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• Intermediate language can be </a:t>
            </a:r>
            <a:r>
              <a:rPr lang="en-US" dirty="0" smtClean="0">
                <a:solidFill>
                  <a:srgbClr val="FF0000"/>
                </a:solidFill>
              </a:rPr>
              <a:t>many different languages</a:t>
            </a:r>
            <a:r>
              <a:rPr lang="en-US" dirty="0" smtClean="0"/>
              <a:t>, and the designer of the compiler decides this intermediate language.</a:t>
            </a:r>
          </a:p>
          <a:p>
            <a:pPr>
              <a:buNone/>
            </a:pPr>
            <a:r>
              <a:rPr lang="en-US" dirty="0" smtClean="0"/>
              <a:t>           – </a:t>
            </a:r>
            <a:r>
              <a:rPr lang="en-US" b="1" dirty="0" smtClean="0"/>
              <a:t>Syntax tree </a:t>
            </a:r>
            <a:r>
              <a:rPr lang="en-US" dirty="0" smtClean="0"/>
              <a:t>can be used as an intermediate language.</a:t>
            </a:r>
          </a:p>
          <a:p>
            <a:pPr>
              <a:buNone/>
            </a:pPr>
            <a:r>
              <a:rPr lang="en-US" dirty="0" smtClean="0"/>
              <a:t>           – </a:t>
            </a:r>
            <a:r>
              <a:rPr lang="en-US" b="1" dirty="0" smtClean="0"/>
              <a:t>Postfix notation </a:t>
            </a:r>
            <a:r>
              <a:rPr lang="en-US" dirty="0" smtClean="0"/>
              <a:t>can be used as an intermediate language.</a:t>
            </a:r>
          </a:p>
          <a:p>
            <a:pPr marL="803275" indent="-111125">
              <a:buClrTx/>
              <a:buFont typeface="Perpetua" pitchFamily="18" charset="0"/>
              <a:buChar char="–"/>
            </a:pPr>
            <a:r>
              <a:rPr lang="en-US" dirty="0" smtClean="0"/>
              <a:t>  </a:t>
            </a:r>
            <a:r>
              <a:rPr lang="en-US" b="1" dirty="0" smtClean="0"/>
              <a:t>Three-address code </a:t>
            </a:r>
            <a:r>
              <a:rPr lang="en-US" dirty="0" smtClean="0"/>
              <a:t>(</a:t>
            </a:r>
            <a:r>
              <a:rPr lang="en-US" dirty="0" err="1" smtClean="0"/>
              <a:t>Quadraples</a:t>
            </a:r>
            <a:r>
              <a:rPr lang="en-US" dirty="0" smtClean="0"/>
              <a:t>) can be used as an intermediate        language</a:t>
            </a:r>
          </a:p>
          <a:p>
            <a:pPr>
              <a:buNone/>
            </a:pPr>
            <a:r>
              <a:rPr lang="en-US" dirty="0" smtClean="0"/>
              <a:t>• We will use </a:t>
            </a:r>
            <a:r>
              <a:rPr lang="en-US" b="1" dirty="0" smtClean="0"/>
              <a:t>three address </a:t>
            </a:r>
            <a:r>
              <a:rPr lang="en-US" dirty="0" smtClean="0"/>
              <a:t>to discuss intermediate code generation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Three address </a:t>
            </a:r>
            <a:r>
              <a:rPr lang="en-US" dirty="0" smtClean="0"/>
              <a:t>are close to </a:t>
            </a:r>
            <a:r>
              <a:rPr lang="en-US" dirty="0" smtClean="0">
                <a:solidFill>
                  <a:srgbClr val="FF0000"/>
                </a:solidFill>
              </a:rPr>
              <a:t>machine instructions</a:t>
            </a:r>
            <a:r>
              <a:rPr lang="en-US" dirty="0" smtClean="0"/>
              <a:t>, but they are not actual machine instructions.</a:t>
            </a:r>
          </a:p>
          <a:p>
            <a:pPr marL="914400" indent="111125">
              <a:buFont typeface="Perpetua" pitchFamily="18" charset="0"/>
              <a:buChar char="–"/>
            </a:pPr>
            <a:r>
              <a:rPr lang="en-US" dirty="0" smtClean="0"/>
              <a:t>  Some </a:t>
            </a:r>
            <a:r>
              <a:rPr lang="en-US" b="1" dirty="0" smtClean="0"/>
              <a:t>programming languages </a:t>
            </a:r>
            <a:r>
              <a:rPr lang="en-US" dirty="0" smtClean="0"/>
              <a:t>have well defined intermediate languages.</a:t>
            </a:r>
          </a:p>
          <a:p>
            <a:pPr>
              <a:buNone/>
            </a:pPr>
            <a:r>
              <a:rPr lang="en-US" dirty="0" smtClean="0"/>
              <a:t>              • java – java virtual machine</a:t>
            </a:r>
          </a:p>
          <a:p>
            <a:pPr>
              <a:buNone/>
            </a:pPr>
            <a:r>
              <a:rPr lang="en-US" dirty="0" smtClean="0"/>
              <a:t>              • prolog – warren abstract machine</a:t>
            </a:r>
          </a:p>
          <a:p>
            <a:pPr>
              <a:buNone/>
            </a:pPr>
            <a:r>
              <a:rPr lang="en-US" dirty="0" smtClean="0"/>
              <a:t> • In fact, there are </a:t>
            </a:r>
            <a:r>
              <a:rPr lang="en-US" b="1" dirty="0" smtClean="0"/>
              <a:t>byte-code emulators </a:t>
            </a:r>
            <a:r>
              <a:rPr lang="en-US" dirty="0" smtClean="0"/>
              <a:t>to execute instructions in these intermediate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Intermediate Representations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Three major categories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Structural</a:t>
            </a:r>
          </a:p>
          <a:p>
            <a:pPr>
              <a:buNone/>
            </a:pPr>
            <a:r>
              <a:rPr lang="en-US" dirty="0" smtClean="0"/>
              <a:t>              — </a:t>
            </a:r>
            <a:r>
              <a:rPr lang="en-US" dirty="0" smtClean="0">
                <a:solidFill>
                  <a:srgbClr val="FF0000"/>
                </a:solidFill>
              </a:rPr>
              <a:t>Graphically</a:t>
            </a:r>
            <a:r>
              <a:rPr lang="en-US" dirty="0" smtClean="0"/>
              <a:t> oriented</a:t>
            </a:r>
          </a:p>
          <a:p>
            <a:pPr>
              <a:buNone/>
            </a:pPr>
            <a:r>
              <a:rPr lang="en-US" dirty="0" smtClean="0"/>
              <a:t>              — </a:t>
            </a:r>
            <a:r>
              <a:rPr lang="en-US" dirty="0" smtClean="0">
                <a:solidFill>
                  <a:srgbClr val="FF0000"/>
                </a:solidFill>
              </a:rPr>
              <a:t>Heavily</a:t>
            </a:r>
            <a:r>
              <a:rPr lang="en-US" dirty="0" smtClean="0"/>
              <a:t> used in source-to-source translators</a:t>
            </a:r>
          </a:p>
          <a:p>
            <a:pPr>
              <a:buNone/>
            </a:pPr>
            <a:r>
              <a:rPr lang="en-US" dirty="0" smtClean="0"/>
              <a:t>               — Tend to be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Linear</a:t>
            </a:r>
          </a:p>
          <a:p>
            <a:pPr>
              <a:buNone/>
            </a:pPr>
            <a:r>
              <a:rPr lang="en-US" dirty="0" smtClean="0"/>
              <a:t>          — </a:t>
            </a:r>
            <a:r>
              <a:rPr lang="en-US" b="1" dirty="0" smtClean="0"/>
              <a:t>Pseudo-code</a:t>
            </a:r>
            <a:r>
              <a:rPr lang="en-US" dirty="0" smtClean="0"/>
              <a:t> for an abstract machine</a:t>
            </a:r>
          </a:p>
          <a:p>
            <a:pPr>
              <a:buNone/>
            </a:pPr>
            <a:r>
              <a:rPr lang="en-US" dirty="0" smtClean="0"/>
              <a:t>          — Level of abstraction </a:t>
            </a:r>
            <a:r>
              <a:rPr lang="en-US" dirty="0" smtClean="0">
                <a:solidFill>
                  <a:srgbClr val="FF0000"/>
                </a:solidFill>
              </a:rPr>
              <a:t>varies</a:t>
            </a:r>
          </a:p>
          <a:p>
            <a:pPr>
              <a:buNone/>
            </a:pPr>
            <a:r>
              <a:rPr lang="en-US" dirty="0" smtClean="0"/>
              <a:t>          — </a:t>
            </a:r>
            <a:r>
              <a:rPr lang="en-US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, compact data structures</a:t>
            </a:r>
          </a:p>
          <a:p>
            <a:pPr>
              <a:buNone/>
            </a:pPr>
            <a:r>
              <a:rPr lang="en-US" dirty="0" smtClean="0"/>
              <a:t>           — </a:t>
            </a:r>
            <a:r>
              <a:rPr lang="en-US" dirty="0" smtClean="0">
                <a:solidFill>
                  <a:srgbClr val="FF0000"/>
                </a:solidFill>
              </a:rPr>
              <a:t>Easier</a:t>
            </a:r>
            <a:r>
              <a:rPr lang="en-US" dirty="0" smtClean="0"/>
              <a:t> to rearrange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b="1" dirty="0" smtClean="0"/>
              <a:t>Hybrid</a:t>
            </a:r>
          </a:p>
          <a:p>
            <a:pPr>
              <a:buNone/>
            </a:pPr>
            <a:r>
              <a:rPr lang="en-US" dirty="0" smtClean="0"/>
              <a:t>            — Combination of graphs and linear code</a:t>
            </a:r>
          </a:p>
          <a:p>
            <a:pPr>
              <a:buNone/>
            </a:pPr>
            <a:r>
              <a:rPr lang="en-US" dirty="0" smtClean="0"/>
              <a:t>            — Example: control-flow graph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1447800"/>
            <a:ext cx="22860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Examples:</a:t>
            </a:r>
          </a:p>
          <a:p>
            <a:pPr>
              <a:buNone/>
            </a:pPr>
            <a:r>
              <a:rPr lang="en-US" sz="2400" dirty="0" smtClean="0"/>
              <a:t>Trees, DAG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200400"/>
            <a:ext cx="27432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Examples:</a:t>
            </a:r>
          </a:p>
          <a:p>
            <a:pPr>
              <a:buNone/>
            </a:pPr>
            <a:r>
              <a:rPr lang="en-US" sz="2400" dirty="0" smtClean="0"/>
              <a:t>3 address code</a:t>
            </a:r>
          </a:p>
          <a:p>
            <a:pPr>
              <a:buNone/>
            </a:pPr>
            <a:r>
              <a:rPr lang="en-US" sz="2400" dirty="0" smtClean="0"/>
              <a:t>Stack machine code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5410200"/>
            <a:ext cx="2438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Example:</a:t>
            </a:r>
          </a:p>
          <a:p>
            <a:pPr>
              <a:buNone/>
            </a:pPr>
            <a:r>
              <a:rPr lang="en-US" sz="2400" dirty="0" smtClean="0"/>
              <a:t>Control-flow graph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Intermediate languages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• </a:t>
            </a:r>
            <a:r>
              <a:rPr lang="en-US" b="1" dirty="0" smtClean="0"/>
              <a:t>Syntax tree</a:t>
            </a:r>
          </a:p>
          <a:p>
            <a:pPr>
              <a:buNone/>
            </a:pPr>
            <a:r>
              <a:rPr lang="en-US" dirty="0" smtClean="0"/>
              <a:t>• While parsing the </a:t>
            </a:r>
            <a:r>
              <a:rPr lang="en-US" b="1" dirty="0" smtClean="0"/>
              <a:t>input</a:t>
            </a:r>
            <a:r>
              <a:rPr lang="en-US" dirty="0" smtClean="0"/>
              <a:t>, a </a:t>
            </a:r>
            <a:r>
              <a:rPr lang="en-US" b="1" dirty="0" smtClean="0"/>
              <a:t>syntax tree </a:t>
            </a:r>
            <a:r>
              <a:rPr lang="en-US" dirty="0" smtClean="0"/>
              <a:t>can be constructed.</a:t>
            </a:r>
          </a:p>
          <a:p>
            <a:pPr>
              <a:buNone/>
            </a:pPr>
            <a:r>
              <a:rPr lang="en-US" dirty="0" smtClean="0"/>
              <a:t>• A </a:t>
            </a:r>
            <a:r>
              <a:rPr lang="en-US" b="1" dirty="0" smtClean="0"/>
              <a:t>syntax tree </a:t>
            </a:r>
            <a:r>
              <a:rPr lang="en-US" dirty="0" smtClean="0"/>
              <a:t>(abstract tree) is a </a:t>
            </a:r>
            <a:r>
              <a:rPr lang="en-US" dirty="0" smtClean="0">
                <a:solidFill>
                  <a:srgbClr val="FF0000"/>
                </a:solidFill>
              </a:rPr>
              <a:t>condensed</a:t>
            </a:r>
            <a:r>
              <a:rPr lang="en-US" dirty="0" smtClean="0"/>
              <a:t> form of </a:t>
            </a:r>
            <a:r>
              <a:rPr lang="en-US" b="1" dirty="0" smtClean="0"/>
              <a:t>parse tree</a:t>
            </a:r>
            <a:r>
              <a:rPr lang="en-US" dirty="0" smtClean="0"/>
              <a:t> useful for representing language constructs.</a:t>
            </a:r>
          </a:p>
          <a:p>
            <a:pPr>
              <a:buNone/>
            </a:pPr>
            <a:r>
              <a:rPr lang="en-US" dirty="0" smtClean="0"/>
              <a:t>• For example, for the string </a:t>
            </a:r>
            <a:r>
              <a:rPr lang="en-US" b="1" dirty="0" err="1" smtClean="0">
                <a:solidFill>
                  <a:srgbClr val="FF0000"/>
                </a:solidFill>
              </a:rPr>
              <a:t>a+b</a:t>
            </a:r>
            <a:r>
              <a:rPr lang="en-US" dirty="0" smtClean="0"/>
              <a:t>, the parse tree in (a) below can be represented by the syntax tree shown in (b);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0"/>
            <a:ext cx="701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6324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6324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Abstract Syntax Trees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772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0"/>
            <a:ext cx="1276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Abstract Syntax Trees versus DAGs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01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F788-4300-4903-B06C-B65C733CD3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471</TotalTime>
  <Words>2172</Words>
  <Application>Microsoft Office PowerPoint</Application>
  <PresentationFormat>On-screen Show (4:3)</PresentationFormat>
  <Paragraphs>334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KUE Department of Computer Science</vt:lpstr>
      <vt:lpstr>Intermediate Representations  </vt:lpstr>
      <vt:lpstr>Intermediate Representations  </vt:lpstr>
      <vt:lpstr>Position of IC  </vt:lpstr>
      <vt:lpstr>Intermediate Code Generation </vt:lpstr>
      <vt:lpstr>Types of Intermediate Representations </vt:lpstr>
      <vt:lpstr>Intermediate languages </vt:lpstr>
      <vt:lpstr>Abstract Syntax Trees </vt:lpstr>
      <vt:lpstr>Abstract Syntax Trees versus DAGs </vt:lpstr>
      <vt:lpstr>Stack Machine Code </vt:lpstr>
      <vt:lpstr>Three-Address Code </vt:lpstr>
      <vt:lpstr>Three-Address Code </vt:lpstr>
      <vt:lpstr>Three-Address Code… </vt:lpstr>
      <vt:lpstr>Three-Address Statements </vt:lpstr>
      <vt:lpstr>Three-Address Statements (cont.) </vt:lpstr>
      <vt:lpstr>Three-Address Statements (cont.) </vt:lpstr>
      <vt:lpstr>Three-Address Statements (cont.) </vt:lpstr>
      <vt:lpstr>        Syntax-Directed Translation into                  Three Address Code</vt:lpstr>
      <vt:lpstr>Syntax-Directed Translation into  Three-Address Code</vt:lpstr>
      <vt:lpstr>Cont… </vt:lpstr>
      <vt:lpstr>Cont… </vt:lpstr>
      <vt:lpstr>Cont… </vt:lpstr>
      <vt:lpstr>Implementation of Three-Address Statements: </vt:lpstr>
      <vt:lpstr>Cont…  </vt:lpstr>
      <vt:lpstr>Quads (quadruples) </vt:lpstr>
      <vt:lpstr>Triples </vt:lpstr>
      <vt:lpstr>More triplet representations </vt:lpstr>
      <vt:lpstr>Indirect Triples </vt:lpstr>
      <vt:lpstr>Exercises </vt:lpstr>
      <vt:lpstr>Syntax-Directed Translation into Three-Address Code </vt:lpstr>
      <vt:lpstr>Syntax-Directed Translation (cont.) </vt:lpstr>
      <vt:lpstr>Syntax-Directed Translation (cont.) </vt:lpstr>
      <vt:lpstr>code for flow-of-control statements </vt:lpstr>
      <vt:lpstr>Three address code for Declarations </vt:lpstr>
      <vt:lpstr>Three address code for Declarations </vt:lpstr>
      <vt:lpstr>Translation scheme for declaration</vt:lpstr>
      <vt:lpstr>Example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belay</dc:creator>
  <cp:lastModifiedBy>Belaynew A</cp:lastModifiedBy>
  <cp:revision>58</cp:revision>
  <dcterms:created xsi:type="dcterms:W3CDTF">2013-01-19T06:03:01Z</dcterms:created>
  <dcterms:modified xsi:type="dcterms:W3CDTF">2023-02-20T06:33:41Z</dcterms:modified>
</cp:coreProperties>
</file>