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8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DE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4312" autoAdjust="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B43CF-0867-4C64-A8F3-6A2F39978D8D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A48AD-E61C-492B-8FFE-9A22FC5E3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717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南山人壽住院醫療保險附約</a:t>
            </a:r>
            <a:r>
              <a:rPr lang="en-US" altLang="zh-TW" dirty="0" smtClean="0"/>
              <a:t>, 319</a:t>
            </a:r>
          </a:p>
          <a:p>
            <a:r>
              <a:rPr lang="zh-TW" altLang="en-US" dirty="0" smtClean="0"/>
              <a:t>南山人壽新人身意外傷害保險附約</a:t>
            </a:r>
            <a:r>
              <a:rPr lang="en-US" altLang="zh-TW" dirty="0" smtClean="0"/>
              <a:t>, 276</a:t>
            </a:r>
          </a:p>
          <a:p>
            <a:r>
              <a:rPr lang="zh-TW" altLang="en-US" dirty="0" smtClean="0"/>
              <a:t>南山人壽住院醫療保險附約</a:t>
            </a:r>
            <a:r>
              <a:rPr lang="en-US" altLang="zh-TW" dirty="0" smtClean="0"/>
              <a:t>, 256</a:t>
            </a:r>
          </a:p>
          <a:p>
            <a:r>
              <a:rPr lang="zh-TW" altLang="en-US" dirty="0" smtClean="0"/>
              <a:t>南山人壽新傷害醫療保險金附加條款</a:t>
            </a:r>
            <a:r>
              <a:rPr lang="en-US" altLang="zh-TW" dirty="0" smtClean="0"/>
              <a:t>, 217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A48AD-E61C-492B-8FFE-9A22FC5E3F7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175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* 透過拿到的資料，設立試算利潤。算式</a:t>
            </a:r>
            <a:r>
              <a:rPr lang="en-US" altLang="zh-TW" dirty="0" smtClean="0"/>
              <a:t>: </a:t>
            </a:r>
            <a:r>
              <a:rPr lang="zh-TW" altLang="en-US" dirty="0" smtClean="0"/>
              <a:t>已購買保單總年化保費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Sum_afyp_K</a:t>
            </a:r>
            <a:r>
              <a:rPr lang="en-US" altLang="zh-TW" dirty="0" smtClean="0"/>
              <a:t>,</a:t>
            </a:r>
            <a:r>
              <a:rPr lang="zh-TW" altLang="en-US" dirty="0" smtClean="0"/>
              <a:t>單位</a:t>
            </a:r>
            <a:r>
              <a:rPr lang="en-US" altLang="zh-TW" dirty="0" smtClean="0"/>
              <a:t>:</a:t>
            </a:r>
            <a:r>
              <a:rPr lang="zh-TW" altLang="en-US" dirty="0" smtClean="0"/>
              <a:t>千</a:t>
            </a:r>
            <a:r>
              <a:rPr lang="en-US" altLang="zh-TW" dirty="0" smtClean="0"/>
              <a:t>) - </a:t>
            </a:r>
            <a:r>
              <a:rPr lang="zh-TW" altLang="en-US" dirty="0" smtClean="0"/>
              <a:t>五年內總理賠金額</a:t>
            </a:r>
            <a:r>
              <a:rPr lang="en-US" altLang="zh-TW" dirty="0" smtClean="0"/>
              <a:t>(REIMB_AMT_5Y_K,</a:t>
            </a:r>
            <a:r>
              <a:rPr lang="zh-TW" altLang="en-US" dirty="0" smtClean="0"/>
              <a:t>單位</a:t>
            </a:r>
            <a:r>
              <a:rPr lang="en-US" altLang="zh-TW" dirty="0" smtClean="0"/>
              <a:t>:</a:t>
            </a:r>
            <a:r>
              <a:rPr lang="zh-TW" altLang="en-US" dirty="0" smtClean="0"/>
              <a:t>千</a:t>
            </a:r>
            <a:r>
              <a:rPr lang="en-US" altLang="zh-TW" dirty="0" smtClean="0"/>
              <a:t>)/5 = </a:t>
            </a:r>
            <a:r>
              <a:rPr lang="zh-TW" altLang="en-US" dirty="0" smtClean="0"/>
              <a:t>利潤，五年內直接除以</a:t>
            </a:r>
            <a:r>
              <a:rPr lang="en-US" altLang="zh-TW" dirty="0" smtClean="0"/>
              <a:t>5</a:t>
            </a:r>
            <a:r>
              <a:rPr lang="zh-TW" altLang="en-US" dirty="0" smtClean="0"/>
              <a:t>是不嚴謹的計算方式，但以手上拿到的資料，利用這樣的算式簡單觀測各病因利潤。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A48AD-E61C-492B-8FFE-9A22FC5E3F7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934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* 透過拿到的資料，設立試算利潤。算式</a:t>
            </a:r>
            <a:r>
              <a:rPr lang="en-US" altLang="zh-TW" dirty="0" smtClean="0"/>
              <a:t>: </a:t>
            </a:r>
            <a:r>
              <a:rPr lang="zh-TW" altLang="en-US" dirty="0" smtClean="0"/>
              <a:t>已購買保單總年化保費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Sum_afyp_K</a:t>
            </a:r>
            <a:r>
              <a:rPr lang="en-US" altLang="zh-TW" dirty="0" smtClean="0"/>
              <a:t>,</a:t>
            </a:r>
            <a:r>
              <a:rPr lang="zh-TW" altLang="en-US" dirty="0" smtClean="0"/>
              <a:t>單位</a:t>
            </a:r>
            <a:r>
              <a:rPr lang="en-US" altLang="zh-TW" dirty="0" smtClean="0"/>
              <a:t>:</a:t>
            </a:r>
            <a:r>
              <a:rPr lang="zh-TW" altLang="en-US" dirty="0" smtClean="0"/>
              <a:t>千</a:t>
            </a:r>
            <a:r>
              <a:rPr lang="en-US" altLang="zh-TW" dirty="0" smtClean="0"/>
              <a:t>) - </a:t>
            </a:r>
            <a:r>
              <a:rPr lang="zh-TW" altLang="en-US" dirty="0" smtClean="0"/>
              <a:t>五年內總理賠金額</a:t>
            </a:r>
            <a:r>
              <a:rPr lang="en-US" altLang="zh-TW" dirty="0" smtClean="0"/>
              <a:t>(REIMB_AMT_5Y_K,</a:t>
            </a:r>
            <a:r>
              <a:rPr lang="zh-TW" altLang="en-US" dirty="0" smtClean="0"/>
              <a:t>單位</a:t>
            </a:r>
            <a:r>
              <a:rPr lang="en-US" altLang="zh-TW" dirty="0" smtClean="0"/>
              <a:t>:</a:t>
            </a:r>
            <a:r>
              <a:rPr lang="zh-TW" altLang="en-US" dirty="0" smtClean="0"/>
              <a:t>千</a:t>
            </a:r>
            <a:r>
              <a:rPr lang="en-US" altLang="zh-TW" dirty="0" smtClean="0"/>
              <a:t>)/5 = </a:t>
            </a:r>
            <a:r>
              <a:rPr lang="zh-TW" altLang="en-US" dirty="0" smtClean="0"/>
              <a:t>利潤，五年內直接除以</a:t>
            </a:r>
            <a:r>
              <a:rPr lang="en-US" altLang="zh-TW" dirty="0" smtClean="0"/>
              <a:t>5</a:t>
            </a:r>
            <a:r>
              <a:rPr lang="zh-TW" altLang="en-US" dirty="0" smtClean="0"/>
              <a:t>是不嚴謹的計算方式，但以手上拿到的資料，利用這樣的算式簡單觀測各病因利潤。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A48AD-E61C-492B-8FFE-9A22FC5E3F7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537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* 透過拿到的資料，設立試算利潤。算式</a:t>
            </a:r>
            <a:r>
              <a:rPr lang="en-US" altLang="zh-TW" dirty="0" smtClean="0"/>
              <a:t>: </a:t>
            </a:r>
            <a:r>
              <a:rPr lang="zh-TW" altLang="en-US" dirty="0" smtClean="0"/>
              <a:t>已購買保單總年化保費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Sum_afyp_K</a:t>
            </a:r>
            <a:r>
              <a:rPr lang="en-US" altLang="zh-TW" dirty="0" smtClean="0"/>
              <a:t>,</a:t>
            </a:r>
            <a:r>
              <a:rPr lang="zh-TW" altLang="en-US" dirty="0" smtClean="0"/>
              <a:t>單位</a:t>
            </a:r>
            <a:r>
              <a:rPr lang="en-US" altLang="zh-TW" dirty="0" smtClean="0"/>
              <a:t>:</a:t>
            </a:r>
            <a:r>
              <a:rPr lang="zh-TW" altLang="en-US" dirty="0" smtClean="0"/>
              <a:t>千</a:t>
            </a:r>
            <a:r>
              <a:rPr lang="en-US" altLang="zh-TW" dirty="0" smtClean="0"/>
              <a:t>) - </a:t>
            </a:r>
            <a:r>
              <a:rPr lang="zh-TW" altLang="en-US" dirty="0" smtClean="0"/>
              <a:t>五年內總理賠金額</a:t>
            </a:r>
            <a:r>
              <a:rPr lang="en-US" altLang="zh-TW" dirty="0" smtClean="0"/>
              <a:t>(REIMB_AMT_5Y_K,</a:t>
            </a:r>
            <a:r>
              <a:rPr lang="zh-TW" altLang="en-US" dirty="0" smtClean="0"/>
              <a:t>單位</a:t>
            </a:r>
            <a:r>
              <a:rPr lang="en-US" altLang="zh-TW" dirty="0" smtClean="0"/>
              <a:t>:</a:t>
            </a:r>
            <a:r>
              <a:rPr lang="zh-TW" altLang="en-US" dirty="0" smtClean="0"/>
              <a:t>千</a:t>
            </a:r>
            <a:r>
              <a:rPr lang="en-US" altLang="zh-TW" dirty="0" smtClean="0"/>
              <a:t>)/5 = </a:t>
            </a:r>
            <a:r>
              <a:rPr lang="zh-TW" altLang="en-US" dirty="0" smtClean="0"/>
              <a:t>利潤，五年內直接除以</a:t>
            </a:r>
            <a:r>
              <a:rPr lang="en-US" altLang="zh-TW" dirty="0" smtClean="0"/>
              <a:t>5</a:t>
            </a:r>
            <a:r>
              <a:rPr lang="zh-TW" altLang="en-US" dirty="0" smtClean="0"/>
              <a:t>是不嚴謹的計算方式，但以手上拿到的資料，利用這樣的算式簡單觀測各病因利潤。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A48AD-E61C-492B-8FFE-9A22FC5E3F7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329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* 透過拿到的資料，設立試算利潤。算式</a:t>
            </a:r>
            <a:r>
              <a:rPr lang="en-US" altLang="zh-TW" dirty="0" smtClean="0"/>
              <a:t>: </a:t>
            </a:r>
            <a:r>
              <a:rPr lang="zh-TW" altLang="en-US" dirty="0" smtClean="0"/>
              <a:t>已購買保單總年化保費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Sum_afyp_K</a:t>
            </a:r>
            <a:r>
              <a:rPr lang="en-US" altLang="zh-TW" dirty="0" smtClean="0"/>
              <a:t>,</a:t>
            </a:r>
            <a:r>
              <a:rPr lang="zh-TW" altLang="en-US" dirty="0" smtClean="0"/>
              <a:t>單位</a:t>
            </a:r>
            <a:r>
              <a:rPr lang="en-US" altLang="zh-TW" dirty="0" smtClean="0"/>
              <a:t>:</a:t>
            </a:r>
            <a:r>
              <a:rPr lang="zh-TW" altLang="en-US" dirty="0" smtClean="0"/>
              <a:t>千</a:t>
            </a:r>
            <a:r>
              <a:rPr lang="en-US" altLang="zh-TW" dirty="0" smtClean="0"/>
              <a:t>) - </a:t>
            </a:r>
            <a:r>
              <a:rPr lang="zh-TW" altLang="en-US" dirty="0" smtClean="0"/>
              <a:t>五年內總理賠金額</a:t>
            </a:r>
            <a:r>
              <a:rPr lang="en-US" altLang="zh-TW" dirty="0" smtClean="0"/>
              <a:t>(REIMB_AMT_5Y_K,</a:t>
            </a:r>
            <a:r>
              <a:rPr lang="zh-TW" altLang="en-US" dirty="0" smtClean="0"/>
              <a:t>單位</a:t>
            </a:r>
            <a:r>
              <a:rPr lang="en-US" altLang="zh-TW" dirty="0" smtClean="0"/>
              <a:t>:</a:t>
            </a:r>
            <a:r>
              <a:rPr lang="zh-TW" altLang="en-US" dirty="0" smtClean="0"/>
              <a:t>千</a:t>
            </a:r>
            <a:r>
              <a:rPr lang="en-US" altLang="zh-TW" dirty="0" smtClean="0"/>
              <a:t>)/5 = </a:t>
            </a:r>
            <a:r>
              <a:rPr lang="zh-TW" altLang="en-US" dirty="0" smtClean="0"/>
              <a:t>利潤，五年內直接除以</a:t>
            </a:r>
            <a:r>
              <a:rPr lang="en-US" altLang="zh-TW" dirty="0" smtClean="0"/>
              <a:t>5</a:t>
            </a:r>
            <a:r>
              <a:rPr lang="zh-TW" altLang="en-US" dirty="0" smtClean="0"/>
              <a:t>是不嚴謹的計算方式，但以手上拿到的資料，利用這樣的算式簡單觀測各病因利潤。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A48AD-E61C-492B-8FFE-9A22FC5E3F7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127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* 透過拿到的資料，設立試算利潤。算式</a:t>
            </a:r>
            <a:r>
              <a:rPr lang="en-US" altLang="zh-TW" dirty="0" smtClean="0"/>
              <a:t>: </a:t>
            </a:r>
            <a:r>
              <a:rPr lang="zh-TW" altLang="en-US" dirty="0" smtClean="0"/>
              <a:t>已購買保單總年化保費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Sum_afyp_K</a:t>
            </a:r>
            <a:r>
              <a:rPr lang="en-US" altLang="zh-TW" dirty="0" smtClean="0"/>
              <a:t>,</a:t>
            </a:r>
            <a:r>
              <a:rPr lang="zh-TW" altLang="en-US" dirty="0" smtClean="0"/>
              <a:t>單位</a:t>
            </a:r>
            <a:r>
              <a:rPr lang="en-US" altLang="zh-TW" dirty="0" smtClean="0"/>
              <a:t>:</a:t>
            </a:r>
            <a:r>
              <a:rPr lang="zh-TW" altLang="en-US" dirty="0" smtClean="0"/>
              <a:t>千</a:t>
            </a:r>
            <a:r>
              <a:rPr lang="en-US" altLang="zh-TW" dirty="0" smtClean="0"/>
              <a:t>) - </a:t>
            </a:r>
            <a:r>
              <a:rPr lang="zh-TW" altLang="en-US" dirty="0" smtClean="0"/>
              <a:t>五年內總理賠金額</a:t>
            </a:r>
            <a:r>
              <a:rPr lang="en-US" altLang="zh-TW" dirty="0" smtClean="0"/>
              <a:t>(REIMB_AMT_5Y_K,</a:t>
            </a:r>
            <a:r>
              <a:rPr lang="zh-TW" altLang="en-US" dirty="0" smtClean="0"/>
              <a:t>單位</a:t>
            </a:r>
            <a:r>
              <a:rPr lang="en-US" altLang="zh-TW" dirty="0" smtClean="0"/>
              <a:t>:</a:t>
            </a:r>
            <a:r>
              <a:rPr lang="zh-TW" altLang="en-US" dirty="0" smtClean="0"/>
              <a:t>千</a:t>
            </a:r>
            <a:r>
              <a:rPr lang="en-US" altLang="zh-TW" dirty="0" smtClean="0"/>
              <a:t>)/5 = </a:t>
            </a:r>
            <a:r>
              <a:rPr lang="zh-TW" altLang="en-US" dirty="0" smtClean="0"/>
              <a:t>利潤，五年內直接除以</a:t>
            </a:r>
            <a:r>
              <a:rPr lang="en-US" altLang="zh-TW" dirty="0" smtClean="0"/>
              <a:t>5</a:t>
            </a:r>
            <a:r>
              <a:rPr lang="zh-TW" altLang="en-US" dirty="0" smtClean="0"/>
              <a:t>是不嚴謹的計算方式，但以手上拿到的資料，利用這樣的算式簡單觀測各病因利潤。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A48AD-E61C-492B-8FFE-9A22FC5E3F7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033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 </a:t>
            </a:r>
            <a:r>
              <a:rPr lang="zh-TW" altLang="en-US" dirty="0" smtClean="0"/>
              <a:t>小結</a:t>
            </a:r>
          </a:p>
          <a:p>
            <a:r>
              <a:rPr lang="zh-TW" altLang="en-US" dirty="0" smtClean="0"/>
              <a:t>* 綠色為利潤為正，紅色為利潤為負。由結果呈現，利潤較高的多為日常型的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</a:t>
            </a:r>
            <a:r>
              <a:rPr lang="en-US" altLang="zh-TW" dirty="0" smtClean="0"/>
              <a:t>'</a:t>
            </a:r>
            <a:r>
              <a:rPr lang="zh-TW" altLang="en-US" dirty="0" smtClean="0"/>
              <a:t>脫臼，扭，拉，挫，捩傷</a:t>
            </a:r>
            <a:r>
              <a:rPr lang="en-US" altLang="zh-TW" dirty="0" smtClean="0"/>
              <a:t>'</a:t>
            </a:r>
            <a:r>
              <a:rPr lang="zh-TW" altLang="en-US" dirty="0" smtClean="0"/>
              <a:t>、眼睛疾病、腰</a:t>
            </a:r>
            <a:r>
              <a:rPr lang="en-US" altLang="zh-TW" dirty="0" smtClean="0"/>
              <a:t>/</a:t>
            </a:r>
            <a:r>
              <a:rPr lang="zh-TW" altLang="en-US" dirty="0" smtClean="0"/>
              <a:t>背痛等等</a:t>
            </a:r>
            <a:r>
              <a:rPr lang="en-US" altLang="zh-TW" dirty="0" smtClean="0"/>
              <a:t>)</a:t>
            </a:r>
            <a:r>
              <a:rPr lang="zh-TW" altLang="en-US" dirty="0" smtClean="0"/>
              <a:t>也是一般人生活中會遇到的。利潤為負的多為重症型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如惡性腫瘤，癌症等等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，多數人不會遇到，卻是最需要保險幫助的病因。由此觀察出來南山人壽在於關懷罹癌和長照確實是不遺餘力，在於外溢保單客戶也是最近流行的買保單方式也有相當成功的獲利。</a:t>
            </a:r>
          </a:p>
          <a:p>
            <a:r>
              <a:rPr lang="zh-TW" altLang="en-US" dirty="0" smtClean="0"/>
              <a:t>* 南山人壽可以朝現在的發展型態前進，持續推出兩種主流商品</a:t>
            </a:r>
          </a:p>
          <a:p>
            <a:r>
              <a:rPr lang="zh-TW" altLang="en-US" dirty="0" smtClean="0"/>
              <a:t> * 符合現在**趨勢**或是**必備**的**日常型商品**</a:t>
            </a:r>
          </a:p>
          <a:p>
            <a:r>
              <a:rPr lang="zh-TW" altLang="en-US" dirty="0" smtClean="0"/>
              <a:t> * 推廣雖利潤為負卻可以推廣**企業形象**的**重症型商品**。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A48AD-E61C-492B-8FFE-9A22FC5E3F7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74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A48AD-E61C-492B-8FFE-9A22FC5E3F7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546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A48AD-E61C-492B-8FFE-9A22FC5E3F7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0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 </a:t>
            </a:r>
            <a:r>
              <a:rPr lang="zh-TW" altLang="en-US" dirty="0" smtClean="0"/>
              <a:t>觀察有</a:t>
            </a:r>
            <a:r>
              <a:rPr lang="en-US" altLang="zh-TW" dirty="0" smtClean="0"/>
              <a:t>/</a:t>
            </a:r>
            <a:r>
              <a:rPr lang="zh-TW" altLang="en-US" dirty="0" smtClean="0"/>
              <a:t>無再購的年齡層人數分布</a:t>
            </a:r>
          </a:p>
          <a:p>
            <a:r>
              <a:rPr lang="zh-TW" altLang="en-US" dirty="0" smtClean="0"/>
              <a:t>由兩張長條圖可以發現兩種類型分布沒有顯著差距</a:t>
            </a:r>
          </a:p>
          <a:p>
            <a:r>
              <a:rPr lang="zh-TW" altLang="en-US" dirty="0" smtClean="0"/>
              <a:t>* 年齡層 </a:t>
            </a:r>
            <a:r>
              <a:rPr lang="en-US" altLang="zh-TW" dirty="0" smtClean="0"/>
              <a:t>21~40</a:t>
            </a:r>
            <a:r>
              <a:rPr lang="zh-TW" altLang="en-US" dirty="0" smtClean="0"/>
              <a:t>歲所佔人數皆為最高，可見這樣的年齡層為最主要的客戶。</a:t>
            </a:r>
          </a:p>
          <a:p>
            <a:r>
              <a:rPr lang="zh-TW" altLang="en-US" dirty="0" smtClean="0"/>
              <a:t>* 其他年齡層</a:t>
            </a:r>
            <a:r>
              <a:rPr lang="en-US" altLang="zh-TW" dirty="0" smtClean="0"/>
              <a:t>0~20</a:t>
            </a:r>
            <a:r>
              <a:rPr lang="zh-TW" altLang="en-US" dirty="0" smtClean="0"/>
              <a:t>次之，再來</a:t>
            </a:r>
            <a:r>
              <a:rPr lang="en-US" altLang="zh-TW" dirty="0" smtClean="0"/>
              <a:t>41~60</a:t>
            </a:r>
            <a:r>
              <a:rPr lang="zh-TW" altLang="en-US" dirty="0" smtClean="0"/>
              <a:t>，最後則是</a:t>
            </a:r>
            <a:r>
              <a:rPr lang="en-US" altLang="zh-TW" dirty="0" smtClean="0"/>
              <a:t>61+</a:t>
            </a:r>
            <a:r>
              <a:rPr lang="zh-TW" altLang="en-US" dirty="0" smtClean="0"/>
              <a:t>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 smtClean="0"/>
              <a:t>以下繼續探討</a:t>
            </a:r>
            <a:r>
              <a:rPr lang="en-US" altLang="zh-TW" dirty="0" smtClean="0"/>
              <a:t>20~40</a:t>
            </a:r>
            <a:r>
              <a:rPr lang="zh-TW" altLang="en-US" dirty="0" smtClean="0"/>
              <a:t>歲年齡層所保的保單類型是否可以發現潛力商品。</a:t>
            </a:r>
            <a:endParaRPr lang="en-US" altLang="zh-TW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# </a:t>
            </a:r>
            <a:r>
              <a:rPr lang="zh-TW" altLang="en-US" dirty="0" smtClean="0"/>
              <a:t>觀察各年齡層五年內總理賠金差異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>* 即便人數最多，我們不能確定該年齡層是否為收入的主要來源，所以以下用長條圖和圓餅圖來呈現實際數字與比例上的差異。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>* 下兩圖縱軸為五年內總理賠金</a:t>
            </a:r>
            <a:r>
              <a:rPr lang="en-US" altLang="zh-TW" dirty="0" smtClean="0"/>
              <a:t>(</a:t>
            </a:r>
            <a:r>
              <a:rPr lang="zh-TW" altLang="en-US" dirty="0" smtClean="0"/>
              <a:t>單位</a:t>
            </a:r>
            <a:r>
              <a:rPr lang="en-US" altLang="zh-TW" dirty="0" smtClean="0"/>
              <a:t>:</a:t>
            </a:r>
            <a:r>
              <a:rPr lang="zh-TW" altLang="en-US" dirty="0" smtClean="0"/>
              <a:t>千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，橫軸為各年齡層。左圖為沒有再購五年總理賠金，右圖為有再購五年總理賠金。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>* 其中有趣的是</a:t>
            </a:r>
            <a:r>
              <a:rPr lang="en-US" altLang="zh-TW" dirty="0" smtClean="0"/>
              <a:t>0~20</a:t>
            </a:r>
            <a:r>
              <a:rPr lang="zh-TW" altLang="en-US" dirty="0" smtClean="0"/>
              <a:t>歲為其中第三多的，與上面圖表結合，可出略判斷其人數為第二多，金額卻沒有比較多，猜測為父母樂於幫小朋友投小金額保單。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>* 如此一來可以確定年齡層</a:t>
            </a:r>
            <a:r>
              <a:rPr lang="en-US" altLang="zh-TW" dirty="0" smtClean="0"/>
              <a:t>21~40</a:t>
            </a:r>
            <a:r>
              <a:rPr lang="zh-TW" altLang="en-US" dirty="0" smtClean="0"/>
              <a:t>，為人數和理賠金總額都為最多，接下來繼續探討投哪些項目的保單。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A48AD-E61C-492B-8FFE-9A22FC5E3F7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39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透過觀察最常出現的</a:t>
            </a:r>
            <a:r>
              <a:rPr lang="en-US" altLang="zh-TW" dirty="0" smtClean="0"/>
              <a:t>20</a:t>
            </a:r>
            <a:r>
              <a:rPr lang="zh-TW" altLang="en-US" dirty="0" smtClean="0"/>
              <a:t>個病因，兩個族群最常被理賠的項目都是比較日常的傷害如</a:t>
            </a:r>
            <a:r>
              <a:rPr lang="en-US" altLang="zh-TW" dirty="0" smtClean="0"/>
              <a:t>'</a:t>
            </a:r>
            <a:r>
              <a:rPr lang="zh-TW" altLang="en-US" dirty="0" smtClean="0"/>
              <a:t>脫臼，扭，拉，挫，捩傷</a:t>
            </a:r>
            <a:r>
              <a:rPr lang="en-US" altLang="zh-TW" dirty="0" smtClean="0"/>
              <a:t>'</a:t>
            </a:r>
            <a:r>
              <a:rPr lang="zh-TW" altLang="en-US" dirty="0" smtClean="0"/>
              <a:t>等等，後面幾項也多有雷同，表示這些項目不論年齡層都會時常發生。那下個問題來啦大家耳熟能詳的癌症等等重症保單跑去哪裡了</a:t>
            </a:r>
            <a:r>
              <a:rPr lang="en-US" altLang="zh-TW" dirty="0" smtClean="0"/>
              <a:t>?</a:t>
            </a:r>
            <a:r>
              <a:rPr lang="zh-TW" altLang="en-US" dirty="0" smtClean="0"/>
              <a:t>由於這些重症不常發生，所以出現次數越少，但是接下來透過五年內理賠次數作為</a:t>
            </a:r>
            <a:r>
              <a:rPr lang="en-US" altLang="zh-TW" dirty="0" smtClean="0"/>
              <a:t>Y</a:t>
            </a:r>
            <a:r>
              <a:rPr lang="zh-TW" altLang="en-US" dirty="0" smtClean="0"/>
              <a:t>軸依據的話，就會衝上來啦。接下來關注再</a:t>
            </a:r>
            <a:r>
              <a:rPr lang="en-US" altLang="zh-TW" dirty="0" smtClean="0"/>
              <a:t>21~40</a:t>
            </a:r>
            <a:r>
              <a:rPr lang="zh-TW" altLang="en-US" dirty="0" smtClean="0"/>
              <a:t>歲繼續深入探討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A48AD-E61C-492B-8FFE-9A22FC5E3F7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443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A48AD-E61C-492B-8FFE-9A22FC5E3F7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090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* 透過拿到的資料，設立試算利潤。算式</a:t>
            </a:r>
            <a:r>
              <a:rPr lang="en-US" altLang="zh-TW" dirty="0" smtClean="0"/>
              <a:t>: </a:t>
            </a:r>
            <a:r>
              <a:rPr lang="zh-TW" altLang="en-US" dirty="0" smtClean="0"/>
              <a:t>已購買保單總年化保費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Sum_afyp_K</a:t>
            </a:r>
            <a:r>
              <a:rPr lang="en-US" altLang="zh-TW" dirty="0" smtClean="0"/>
              <a:t>,</a:t>
            </a:r>
            <a:r>
              <a:rPr lang="zh-TW" altLang="en-US" dirty="0" smtClean="0"/>
              <a:t>單位</a:t>
            </a:r>
            <a:r>
              <a:rPr lang="en-US" altLang="zh-TW" dirty="0" smtClean="0"/>
              <a:t>:</a:t>
            </a:r>
            <a:r>
              <a:rPr lang="zh-TW" altLang="en-US" dirty="0" smtClean="0"/>
              <a:t>千</a:t>
            </a:r>
            <a:r>
              <a:rPr lang="en-US" altLang="zh-TW" dirty="0" smtClean="0"/>
              <a:t>) - </a:t>
            </a:r>
            <a:r>
              <a:rPr lang="zh-TW" altLang="en-US" dirty="0" smtClean="0"/>
              <a:t>五年內總理賠金額</a:t>
            </a:r>
            <a:r>
              <a:rPr lang="en-US" altLang="zh-TW" dirty="0" smtClean="0"/>
              <a:t>(REIMB_AMT_5Y_K,</a:t>
            </a:r>
            <a:r>
              <a:rPr lang="zh-TW" altLang="en-US" dirty="0" smtClean="0"/>
              <a:t>單位</a:t>
            </a:r>
            <a:r>
              <a:rPr lang="en-US" altLang="zh-TW" dirty="0" smtClean="0"/>
              <a:t>:</a:t>
            </a:r>
            <a:r>
              <a:rPr lang="zh-TW" altLang="en-US" dirty="0" smtClean="0"/>
              <a:t>千</a:t>
            </a:r>
            <a:r>
              <a:rPr lang="en-US" altLang="zh-TW" dirty="0" smtClean="0"/>
              <a:t>)/5 = </a:t>
            </a:r>
            <a:r>
              <a:rPr lang="zh-TW" altLang="en-US" dirty="0" smtClean="0"/>
              <a:t>利潤，五年內直接除以</a:t>
            </a:r>
            <a:r>
              <a:rPr lang="en-US" altLang="zh-TW" dirty="0" smtClean="0"/>
              <a:t>5</a:t>
            </a:r>
            <a:r>
              <a:rPr lang="zh-TW" altLang="en-US" dirty="0" smtClean="0"/>
              <a:t>是不嚴謹的計算方式，但以手上拿到的資料，利用這樣的算式簡單觀測各病因利潤。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A48AD-E61C-492B-8FFE-9A22FC5E3F7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867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* 透過拿到的資料，設立試算利潤。算式</a:t>
            </a:r>
            <a:r>
              <a:rPr lang="en-US" altLang="zh-TW" dirty="0" smtClean="0"/>
              <a:t>: </a:t>
            </a:r>
            <a:r>
              <a:rPr lang="zh-TW" altLang="en-US" dirty="0" smtClean="0"/>
              <a:t>已購買保單總年化保費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Sum_afyp_K</a:t>
            </a:r>
            <a:r>
              <a:rPr lang="en-US" altLang="zh-TW" dirty="0" smtClean="0"/>
              <a:t>,</a:t>
            </a:r>
            <a:r>
              <a:rPr lang="zh-TW" altLang="en-US" dirty="0" smtClean="0"/>
              <a:t>單位</a:t>
            </a:r>
            <a:r>
              <a:rPr lang="en-US" altLang="zh-TW" dirty="0" smtClean="0"/>
              <a:t>:</a:t>
            </a:r>
            <a:r>
              <a:rPr lang="zh-TW" altLang="en-US" dirty="0" smtClean="0"/>
              <a:t>千</a:t>
            </a:r>
            <a:r>
              <a:rPr lang="en-US" altLang="zh-TW" dirty="0" smtClean="0"/>
              <a:t>) - </a:t>
            </a:r>
            <a:r>
              <a:rPr lang="zh-TW" altLang="en-US" dirty="0" smtClean="0"/>
              <a:t>五年內總理賠金額</a:t>
            </a:r>
            <a:r>
              <a:rPr lang="en-US" altLang="zh-TW" dirty="0" smtClean="0"/>
              <a:t>(REIMB_AMT_5Y_K,</a:t>
            </a:r>
            <a:r>
              <a:rPr lang="zh-TW" altLang="en-US" dirty="0" smtClean="0"/>
              <a:t>單位</a:t>
            </a:r>
            <a:r>
              <a:rPr lang="en-US" altLang="zh-TW" dirty="0" smtClean="0"/>
              <a:t>:</a:t>
            </a:r>
            <a:r>
              <a:rPr lang="zh-TW" altLang="en-US" dirty="0" smtClean="0"/>
              <a:t>千</a:t>
            </a:r>
            <a:r>
              <a:rPr lang="en-US" altLang="zh-TW" dirty="0" smtClean="0"/>
              <a:t>)/5 = </a:t>
            </a:r>
            <a:r>
              <a:rPr lang="zh-TW" altLang="en-US" dirty="0" smtClean="0"/>
              <a:t>利潤，五年內直接除以</a:t>
            </a:r>
            <a:r>
              <a:rPr lang="en-US" altLang="zh-TW" dirty="0" smtClean="0"/>
              <a:t>5</a:t>
            </a:r>
            <a:r>
              <a:rPr lang="zh-TW" altLang="en-US" dirty="0" smtClean="0"/>
              <a:t>是不嚴謹的計算方式，但以手上拿到的資料，利用這樣的算式簡單觀測各病因利潤。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A48AD-E61C-492B-8FFE-9A22FC5E3F7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69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* 透過拿到的資料，設立試算利潤。算式</a:t>
            </a:r>
            <a:r>
              <a:rPr lang="en-US" altLang="zh-TW" dirty="0" smtClean="0"/>
              <a:t>: </a:t>
            </a:r>
            <a:r>
              <a:rPr lang="zh-TW" altLang="en-US" dirty="0" smtClean="0"/>
              <a:t>已購買保單總年化保費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Sum_afyp_K</a:t>
            </a:r>
            <a:r>
              <a:rPr lang="en-US" altLang="zh-TW" dirty="0" smtClean="0"/>
              <a:t>,</a:t>
            </a:r>
            <a:r>
              <a:rPr lang="zh-TW" altLang="en-US" dirty="0" smtClean="0"/>
              <a:t>單位</a:t>
            </a:r>
            <a:r>
              <a:rPr lang="en-US" altLang="zh-TW" dirty="0" smtClean="0"/>
              <a:t>:</a:t>
            </a:r>
            <a:r>
              <a:rPr lang="zh-TW" altLang="en-US" dirty="0" smtClean="0"/>
              <a:t>千</a:t>
            </a:r>
            <a:r>
              <a:rPr lang="en-US" altLang="zh-TW" dirty="0" smtClean="0"/>
              <a:t>) - </a:t>
            </a:r>
            <a:r>
              <a:rPr lang="zh-TW" altLang="en-US" dirty="0" smtClean="0"/>
              <a:t>五年內總理賠金額</a:t>
            </a:r>
            <a:r>
              <a:rPr lang="en-US" altLang="zh-TW" dirty="0" smtClean="0"/>
              <a:t>(REIMB_AMT_5Y_K,</a:t>
            </a:r>
            <a:r>
              <a:rPr lang="zh-TW" altLang="en-US" dirty="0" smtClean="0"/>
              <a:t>單位</a:t>
            </a:r>
            <a:r>
              <a:rPr lang="en-US" altLang="zh-TW" dirty="0" smtClean="0"/>
              <a:t>:</a:t>
            </a:r>
            <a:r>
              <a:rPr lang="zh-TW" altLang="en-US" dirty="0" smtClean="0"/>
              <a:t>千</a:t>
            </a:r>
            <a:r>
              <a:rPr lang="en-US" altLang="zh-TW" dirty="0" smtClean="0"/>
              <a:t>)/5 = </a:t>
            </a:r>
            <a:r>
              <a:rPr lang="zh-TW" altLang="en-US" dirty="0" smtClean="0"/>
              <a:t>利潤，五年內直接除以</a:t>
            </a:r>
            <a:r>
              <a:rPr lang="en-US" altLang="zh-TW" dirty="0" smtClean="0"/>
              <a:t>5</a:t>
            </a:r>
            <a:r>
              <a:rPr lang="zh-TW" altLang="en-US" dirty="0" smtClean="0"/>
              <a:t>是不嚴謹的計算方式，但以手上拿到的資料，利用這樣的算式簡單觀測各病因利潤。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A48AD-E61C-492B-8FFE-9A22FC5E3F7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326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729F-5DCF-4DB9-91FA-74558A228C25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7B15-4810-47CB-9E0B-CA1413AC2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75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729F-5DCF-4DB9-91FA-74558A228C25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7B15-4810-47CB-9E0B-CA1413AC2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70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729F-5DCF-4DB9-91FA-74558A228C25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7B15-4810-47CB-9E0B-CA1413AC2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174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857" y="864667"/>
            <a:ext cx="9752074" cy="1089025"/>
          </a:xfrm>
        </p:spPr>
        <p:txBody>
          <a:bodyPr/>
          <a:lstStyle>
            <a:lvl1pPr>
              <a:lnSpc>
                <a:spcPct val="100000"/>
              </a:lnSpc>
              <a:defRPr b="1" i="0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5857" y="2060848"/>
            <a:ext cx="10238581" cy="3509963"/>
          </a:xfrm>
        </p:spPr>
        <p:txBody>
          <a:bodyPr/>
          <a:lstStyle>
            <a:lvl1pPr algn="just">
              <a:lnSpc>
                <a:spcPct val="180000"/>
              </a:lnSpc>
              <a:defRPr sz="1100"/>
            </a:lvl1pPr>
            <a:lvl2pPr algn="just">
              <a:lnSpc>
                <a:spcPct val="180000"/>
              </a:lnSpc>
              <a:defRPr sz="1100"/>
            </a:lvl2pPr>
            <a:lvl3pPr algn="just">
              <a:lnSpc>
                <a:spcPct val="180000"/>
              </a:lnSpc>
              <a:defRPr sz="1100"/>
            </a:lvl3pPr>
            <a:lvl4pPr algn="just">
              <a:lnSpc>
                <a:spcPct val="180000"/>
              </a:lnSpc>
              <a:defRPr sz="1100"/>
            </a:lvl4pPr>
            <a:lvl5pPr algn="just">
              <a:lnSpc>
                <a:spcPct val="180000"/>
              </a:lnSpc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7D4B15F-E954-6347-A264-4F62D35A94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44263" y="6173788"/>
            <a:ext cx="447675" cy="2413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  <a:sym typeface="Poppins" charset="0"/>
              </a:defRPr>
            </a:lvl1pPr>
          </a:lstStyle>
          <a:p>
            <a:pPr defTabSz="41275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F5F11CB-66FF-F243-A89C-07B7CCF62532}" type="slidenum">
              <a:rPr lang="x-none" altLang="x-none" sz="1000" smtClean="0">
                <a:solidFill>
                  <a:srgbClr val="03DEB1"/>
                </a:solidFill>
              </a:rPr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x-none" altLang="x-none" sz="1000">
              <a:solidFill>
                <a:srgbClr val="03DEB1"/>
              </a:solidFill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83B3F37D-329E-5A47-84EF-F54EA89A8829}"/>
              </a:ext>
            </a:extLst>
          </p:cNvPr>
          <p:cNvGrpSpPr/>
          <p:nvPr userDrawn="1"/>
        </p:nvGrpSpPr>
        <p:grpSpPr>
          <a:xfrm>
            <a:off x="983432" y="6021288"/>
            <a:ext cx="1103073" cy="459135"/>
            <a:chOff x="5233327" y="11805083"/>
            <a:chExt cx="2206145" cy="918270"/>
          </a:xfrm>
        </p:grpSpPr>
        <p:sp>
          <p:nvSpPr>
            <p:cNvPr id="8" name="Text Box 3">
              <a:extLst>
                <a:ext uri="{FF2B5EF4-FFF2-40B4-BE49-F238E27FC236}">
                  <a16:creationId xmlns:a16="http://schemas.microsoft.com/office/drawing/2014/main" id="{524A4CFC-4FB5-9241-90A5-2D5A3A83571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279232" y="11805083"/>
              <a:ext cx="2160240" cy="558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marL="0" marR="0" lvl="0" indent="0" algn="l" defTabSz="41275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3DEB1"/>
                  </a:solidFill>
                  <a:effectLst/>
                  <a:uLnTx/>
                  <a:uFillTx/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i</a:t>
              </a:r>
              <a:r>
                <a:rPr kumimoji="0" lang="en-US" altLang="x-none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1F1F1F"/>
                  </a:solidFill>
                  <a:effectLst/>
                  <a:uLnTx/>
                  <a:uFillTx/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DESIGN</a:t>
              </a:r>
              <a:endParaRPr kumimoji="0" lang="x-none" alt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A0F5275C-F4C3-6A4E-B56A-3F82F93A0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3327" y="12150889"/>
              <a:ext cx="2206145" cy="572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412750" rtl="0" eaLnBrk="0" fontAlgn="base" latinLnBrk="0" hangingPunct="0">
                <a:lnSpc>
                  <a:spcPct val="1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1F1F1F"/>
                  </a:solidFill>
                  <a:effectLst/>
                  <a:uLnTx/>
                  <a:uFillTx/>
                  <a:latin typeface="Open Sans" panose="020B0606030504020204" pitchFamily="34" charset="0"/>
                  <a:cs typeface="Open Sans" panose="020B0606030504020204" pitchFamily="34" charset="0"/>
                  <a:sym typeface="Poppins"/>
                </a:rPr>
                <a:t>by </a:t>
              </a:r>
              <a:r>
                <a:rPr kumimoji="0" lang="en-US" alt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F1F1F"/>
                  </a:solidFill>
                  <a:effectLst/>
                  <a:uLnTx/>
                  <a:uFillTx/>
                  <a:latin typeface="Open Sans" panose="020B0606030504020204" pitchFamily="34" charset="0"/>
                  <a:cs typeface="Open Sans" panose="020B0606030504020204" pitchFamily="34" charset="0"/>
                  <a:sym typeface="Poppins"/>
                </a:rPr>
                <a:t>HiSlide.io</a:t>
              </a:r>
              <a:endParaRPr kumimoji="0" lang="en-US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Open Sans" panose="020B0606030504020204" pitchFamily="34" charset="0"/>
                <a:cs typeface="Open Sans" panose="020B0606030504020204" pitchFamily="34" charset="0"/>
                <a:sym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1576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730432" y="504141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3431704" y="504141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132976" y="504141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834249" y="504141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730432" y="3248980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431704" y="3248980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132976" y="3248980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8834249" y="3248980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FCA90DA0-7874-D848-9119-211643A3990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44263" y="6173788"/>
            <a:ext cx="447675" cy="2413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  <a:sym typeface="Poppins" charset="0"/>
              </a:defRPr>
            </a:lvl1pPr>
          </a:lstStyle>
          <a:p>
            <a:pPr defTabSz="41275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B65F3-2F1C-284B-A1DA-7C1113C042C7}" type="slidenum">
              <a:rPr lang="x-none" altLang="x-none" sz="1000" smtClean="0">
                <a:solidFill>
                  <a:srgbClr val="03DEB1"/>
                </a:solidFill>
              </a:rPr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x-none" altLang="x-none" sz="1000">
              <a:solidFill>
                <a:srgbClr val="03DEB1"/>
              </a:solidFill>
            </a:endParaRP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464E5517-DA29-FE42-80B1-2ED537EBE986}"/>
              </a:ext>
            </a:extLst>
          </p:cNvPr>
          <p:cNvGrpSpPr/>
          <p:nvPr userDrawn="1"/>
        </p:nvGrpSpPr>
        <p:grpSpPr>
          <a:xfrm>
            <a:off x="983432" y="6021288"/>
            <a:ext cx="1103073" cy="459135"/>
            <a:chOff x="5233327" y="11805083"/>
            <a:chExt cx="2206145" cy="918270"/>
          </a:xfrm>
        </p:grpSpPr>
        <p:sp>
          <p:nvSpPr>
            <p:cNvPr id="21" name="Text Box 3">
              <a:extLst>
                <a:ext uri="{FF2B5EF4-FFF2-40B4-BE49-F238E27FC236}">
                  <a16:creationId xmlns:a16="http://schemas.microsoft.com/office/drawing/2014/main" id="{F3AE5661-0260-2B47-8089-B6424375E32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279232" y="11805083"/>
              <a:ext cx="2160240" cy="558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marL="0" marR="0" lvl="0" indent="0" algn="l" defTabSz="41275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3DEB1"/>
                  </a:solidFill>
                  <a:effectLst/>
                  <a:uLnTx/>
                  <a:uFillTx/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i</a:t>
              </a:r>
              <a:r>
                <a:rPr kumimoji="0" lang="en-US" altLang="x-none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1F1F1F"/>
                  </a:solidFill>
                  <a:effectLst/>
                  <a:uLnTx/>
                  <a:uFillTx/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DESIGN</a:t>
              </a:r>
              <a:endParaRPr kumimoji="0" lang="x-none" alt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C7D14BDD-7D76-9649-A6BC-794C95401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3327" y="12150889"/>
              <a:ext cx="2206145" cy="572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412750" rtl="0" eaLnBrk="0" fontAlgn="base" latinLnBrk="0" hangingPunct="0">
                <a:lnSpc>
                  <a:spcPct val="1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1F1F1F"/>
                  </a:solidFill>
                  <a:effectLst/>
                  <a:uLnTx/>
                  <a:uFillTx/>
                  <a:latin typeface="Open Sans" panose="020B0606030504020204" pitchFamily="34" charset="0"/>
                  <a:cs typeface="Open Sans" panose="020B0606030504020204" pitchFamily="34" charset="0"/>
                  <a:sym typeface="Poppins"/>
                </a:rPr>
                <a:t>by </a:t>
              </a:r>
              <a:r>
                <a:rPr kumimoji="0" lang="en-US" alt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F1F1F"/>
                  </a:solidFill>
                  <a:effectLst/>
                  <a:uLnTx/>
                  <a:uFillTx/>
                  <a:latin typeface="Open Sans" panose="020B0606030504020204" pitchFamily="34" charset="0"/>
                  <a:cs typeface="Open Sans" panose="020B0606030504020204" pitchFamily="34" charset="0"/>
                  <a:sym typeface="Poppins"/>
                </a:rPr>
                <a:t>HiSlide.io</a:t>
              </a:r>
              <a:endParaRPr kumimoji="0" lang="en-US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Open Sans" panose="020B0606030504020204" pitchFamily="34" charset="0"/>
                <a:cs typeface="Open Sans" panose="020B0606030504020204" pitchFamily="34" charset="0"/>
                <a:sym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3346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730432" y="504141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3431704" y="504141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132976" y="504141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834249" y="504141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730432" y="3248980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431704" y="3248980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132976" y="3248980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8834249" y="3248980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97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44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ark bg +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A77C488-9E39-BE4D-A77E-8DD664268068}"/>
              </a:ext>
            </a:extLst>
          </p:cNvPr>
          <p:cNvSpPr/>
          <p:nvPr userDrawn="1"/>
        </p:nvSpPr>
        <p:spPr bwMode="auto">
          <a:xfrm>
            <a:off x="0" y="3332820"/>
            <a:ext cx="12192000" cy="192360"/>
          </a:xfrm>
          <a:prstGeom prst="rect">
            <a:avLst/>
          </a:prstGeom>
          <a:solidFill>
            <a:srgbClr val="1F1F1F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19050" tIns="19050" rIns="19050" bIns="1905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1275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>
              <a:ln>
                <a:noFill/>
              </a:ln>
              <a:solidFill>
                <a:srgbClr val="74808C"/>
              </a:solidFill>
              <a:effectLst/>
              <a:uLnTx/>
              <a:uFillTx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857" y="864667"/>
            <a:ext cx="9752074" cy="1089025"/>
          </a:xfrm>
        </p:spPr>
        <p:txBody>
          <a:bodyPr/>
          <a:lstStyle>
            <a:lvl1pPr>
              <a:lnSpc>
                <a:spcPct val="100000"/>
              </a:lnSpc>
              <a:defRPr b="1" i="0">
                <a:solidFill>
                  <a:srgbClr val="EEEBF0"/>
                </a:solidFill>
                <a:latin typeface="Montserrat" pitchFamily="2" charset="0"/>
                <a:ea typeface="Montserrat" pitchFamily="2" charset="0"/>
                <a:cs typeface="Montserrat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5857" y="2060848"/>
            <a:ext cx="10238581" cy="3509963"/>
          </a:xfrm>
        </p:spPr>
        <p:txBody>
          <a:bodyPr/>
          <a:lstStyle>
            <a:lvl1pPr algn="just">
              <a:lnSpc>
                <a:spcPct val="180000"/>
              </a:lnSpc>
              <a:defRPr sz="1100"/>
            </a:lvl1pPr>
            <a:lvl2pPr algn="just">
              <a:lnSpc>
                <a:spcPct val="180000"/>
              </a:lnSpc>
              <a:defRPr sz="1100"/>
            </a:lvl2pPr>
            <a:lvl3pPr algn="just">
              <a:lnSpc>
                <a:spcPct val="180000"/>
              </a:lnSpc>
              <a:defRPr sz="1100"/>
            </a:lvl3pPr>
            <a:lvl4pPr algn="just">
              <a:lnSpc>
                <a:spcPct val="180000"/>
              </a:lnSpc>
              <a:defRPr sz="1100"/>
            </a:lvl4pPr>
            <a:lvl5pPr algn="just">
              <a:lnSpc>
                <a:spcPct val="180000"/>
              </a:lnSpc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7D4B15F-E954-6347-A264-4F62D35A94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44263" y="6173788"/>
            <a:ext cx="447675" cy="2413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  <a:sym typeface="Poppins" charset="0"/>
              </a:defRPr>
            </a:lvl1pPr>
          </a:lstStyle>
          <a:p>
            <a:pPr defTabSz="41275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F5F11CB-66FF-F243-A89C-07B7CCF62532}" type="slidenum">
              <a:rPr lang="x-none" altLang="x-none" sz="1000" smtClean="0">
                <a:solidFill>
                  <a:srgbClr val="03DEB1"/>
                </a:solidFill>
              </a:rPr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x-none" altLang="x-none" sz="1000">
              <a:solidFill>
                <a:srgbClr val="03DEB1"/>
              </a:solidFill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F89C6CD-A432-9D43-819F-4F7C43E2E103}"/>
              </a:ext>
            </a:extLst>
          </p:cNvPr>
          <p:cNvGrpSpPr/>
          <p:nvPr userDrawn="1"/>
        </p:nvGrpSpPr>
        <p:grpSpPr>
          <a:xfrm>
            <a:off x="983432" y="6021288"/>
            <a:ext cx="1103073" cy="459135"/>
            <a:chOff x="5233327" y="11805083"/>
            <a:chExt cx="2206145" cy="918270"/>
          </a:xfrm>
        </p:grpSpPr>
        <p:sp>
          <p:nvSpPr>
            <p:cNvPr id="9" name="Text Box 3">
              <a:extLst>
                <a:ext uri="{FF2B5EF4-FFF2-40B4-BE49-F238E27FC236}">
                  <a16:creationId xmlns:a16="http://schemas.microsoft.com/office/drawing/2014/main" id="{14DB09F3-C0B0-C64F-9EE5-548C7E1EE42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279232" y="11805083"/>
              <a:ext cx="2160240" cy="558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marL="0" marR="0" lvl="0" indent="0" algn="l" defTabSz="41275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3DEB1"/>
                  </a:solidFill>
                  <a:effectLst/>
                  <a:uLnTx/>
                  <a:uFillTx/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i</a:t>
              </a:r>
              <a:r>
                <a:rPr kumimoji="0" lang="en-US" altLang="x-none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DFCFF"/>
                  </a:solidFill>
                  <a:effectLst/>
                  <a:uLnTx/>
                  <a:uFillTx/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DESIGN</a:t>
              </a:r>
              <a:endParaRPr kumimoji="0" lang="x-none" alt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FDFCFF"/>
                </a:solidFill>
                <a:effectLst/>
                <a:uLnTx/>
                <a:uFillTx/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97002270-C4AA-A143-9416-C51E5FD92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3327" y="12150889"/>
              <a:ext cx="2206145" cy="572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412750" rtl="0" eaLnBrk="0" fontAlgn="base" latinLnBrk="0" hangingPunct="0">
                <a:lnSpc>
                  <a:spcPct val="1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DFCFF"/>
                  </a:solidFill>
                  <a:effectLst/>
                  <a:uLnTx/>
                  <a:uFillTx/>
                  <a:latin typeface="Open Sans" panose="020B0606030504020204" pitchFamily="34" charset="0"/>
                  <a:cs typeface="Open Sans" panose="020B0606030504020204" pitchFamily="34" charset="0"/>
                  <a:sym typeface="Poppins"/>
                </a:rPr>
                <a:t>by </a:t>
              </a:r>
              <a:r>
                <a:rPr kumimoji="0" lang="en-US" alt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DFCFF"/>
                  </a:solidFill>
                  <a:effectLst/>
                  <a:uLnTx/>
                  <a:uFillTx/>
                  <a:latin typeface="Open Sans" panose="020B0606030504020204" pitchFamily="34" charset="0"/>
                  <a:cs typeface="Open Sans" panose="020B0606030504020204" pitchFamily="34" charset="0"/>
                  <a:sym typeface="Poppins"/>
                </a:rPr>
                <a:t>HiSlide.io</a:t>
              </a:r>
              <a:endParaRPr kumimoji="0" lang="en-US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DFCFF"/>
                </a:solidFill>
                <a:effectLst/>
                <a:uLnTx/>
                <a:uFillTx/>
                <a:latin typeface="Open Sans" panose="020B0606030504020204" pitchFamily="34" charset="0"/>
                <a:cs typeface="Open Sans" panose="020B0606030504020204" pitchFamily="34" charset="0"/>
                <a:sym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6113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D9A251-B091-0448-A32D-A856676C28BE}"/>
              </a:ext>
            </a:extLst>
          </p:cNvPr>
          <p:cNvSpPr/>
          <p:nvPr userDrawn="1"/>
        </p:nvSpPr>
        <p:spPr bwMode="auto">
          <a:xfrm>
            <a:off x="0" y="3332820"/>
            <a:ext cx="12192000" cy="192360"/>
          </a:xfrm>
          <a:prstGeom prst="rect">
            <a:avLst/>
          </a:prstGeom>
          <a:solidFill>
            <a:srgbClr val="1F1F1F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19050" tIns="19050" rIns="19050" bIns="1905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1275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>
              <a:ln>
                <a:noFill/>
              </a:ln>
              <a:solidFill>
                <a:srgbClr val="74808C"/>
              </a:solidFill>
              <a:effectLst/>
              <a:uLnTx/>
              <a:uFillTx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592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with photo (dark b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72ECBD9-E7B1-9D4F-A815-2764D70AB758}"/>
              </a:ext>
            </a:extLst>
          </p:cNvPr>
          <p:cNvSpPr/>
          <p:nvPr userDrawn="1"/>
        </p:nvSpPr>
        <p:spPr bwMode="auto">
          <a:xfrm>
            <a:off x="0" y="3332820"/>
            <a:ext cx="12203782" cy="192360"/>
          </a:xfrm>
          <a:prstGeom prst="rect">
            <a:avLst/>
          </a:prstGeom>
          <a:solidFill>
            <a:srgbClr val="1F1F1F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19050" tIns="19050" rIns="19050" bIns="1905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1275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>
              <a:ln>
                <a:noFill/>
              </a:ln>
              <a:solidFill>
                <a:srgbClr val="74808C"/>
              </a:solidFill>
              <a:effectLst/>
              <a:uLnTx/>
              <a:uFillTx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730432" y="504141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3431704" y="504141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132976" y="504141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834249" y="504141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730432" y="3248980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431704" y="3248980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132976" y="3248980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8834249" y="3248980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FCA90DA0-7874-D848-9119-211643A3990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44263" y="6173788"/>
            <a:ext cx="447675" cy="2413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  <a:sym typeface="Poppins" charset="0"/>
              </a:defRPr>
            </a:lvl1pPr>
          </a:lstStyle>
          <a:p>
            <a:pPr defTabSz="41275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B65F3-2F1C-284B-A1DA-7C1113C042C7}" type="slidenum">
              <a:rPr lang="x-none" altLang="x-none" sz="1000" smtClean="0">
                <a:solidFill>
                  <a:srgbClr val="03DEB1"/>
                </a:solidFill>
              </a:rPr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x-none" altLang="x-none" sz="1000">
              <a:solidFill>
                <a:srgbClr val="03DEB1"/>
              </a:solidFill>
            </a:endParaRPr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88DDC257-F6D5-7840-AA98-F56DC43B96D7}"/>
              </a:ext>
            </a:extLst>
          </p:cNvPr>
          <p:cNvGrpSpPr/>
          <p:nvPr userDrawn="1"/>
        </p:nvGrpSpPr>
        <p:grpSpPr>
          <a:xfrm>
            <a:off x="983432" y="6021288"/>
            <a:ext cx="1103073" cy="459135"/>
            <a:chOff x="5233327" y="11805083"/>
            <a:chExt cx="2206145" cy="918270"/>
          </a:xfrm>
        </p:grpSpPr>
        <p:sp>
          <p:nvSpPr>
            <p:cNvPr id="22" name="Text Box 3">
              <a:extLst>
                <a:ext uri="{FF2B5EF4-FFF2-40B4-BE49-F238E27FC236}">
                  <a16:creationId xmlns:a16="http://schemas.microsoft.com/office/drawing/2014/main" id="{2E07DC6D-5877-F340-9F2C-E57C8FAA6AF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279232" y="11805083"/>
              <a:ext cx="2160240" cy="558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marL="0" marR="0" lvl="0" indent="0" algn="l" defTabSz="41275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3DEB1"/>
                  </a:solidFill>
                  <a:effectLst/>
                  <a:uLnTx/>
                  <a:uFillTx/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i</a:t>
              </a:r>
              <a:r>
                <a:rPr kumimoji="0" lang="en-US" altLang="x-none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DFCFF"/>
                  </a:solidFill>
                  <a:effectLst/>
                  <a:uLnTx/>
                  <a:uFillTx/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DESIGN</a:t>
              </a:r>
              <a:endParaRPr kumimoji="0" lang="x-none" alt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FDFCFF"/>
                </a:solidFill>
                <a:effectLst/>
                <a:uLnTx/>
                <a:uFillTx/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23" name="Rectangle 1">
              <a:extLst>
                <a:ext uri="{FF2B5EF4-FFF2-40B4-BE49-F238E27FC236}">
                  <a16:creationId xmlns:a16="http://schemas.microsoft.com/office/drawing/2014/main" id="{E9152C75-24A4-CA41-AF28-22AA1E80E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3327" y="12150889"/>
              <a:ext cx="2206145" cy="572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412750" rtl="0" eaLnBrk="0" fontAlgn="base" latinLnBrk="0" hangingPunct="0">
                <a:lnSpc>
                  <a:spcPct val="1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DFCFF"/>
                  </a:solidFill>
                  <a:effectLst/>
                  <a:uLnTx/>
                  <a:uFillTx/>
                  <a:latin typeface="Open Sans" panose="020B0606030504020204" pitchFamily="34" charset="0"/>
                  <a:cs typeface="Open Sans" panose="020B0606030504020204" pitchFamily="34" charset="0"/>
                  <a:sym typeface="Poppins"/>
                </a:rPr>
                <a:t>by </a:t>
              </a:r>
              <a:r>
                <a:rPr kumimoji="0" lang="en-US" alt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DFCFF"/>
                  </a:solidFill>
                  <a:effectLst/>
                  <a:uLnTx/>
                  <a:uFillTx/>
                  <a:latin typeface="Open Sans" panose="020B0606030504020204" pitchFamily="34" charset="0"/>
                  <a:cs typeface="Open Sans" panose="020B0606030504020204" pitchFamily="34" charset="0"/>
                  <a:sym typeface="Poppins"/>
                </a:rPr>
                <a:t>HiSlide.io</a:t>
              </a:r>
              <a:endParaRPr kumimoji="0" lang="en-US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DFCFF"/>
                </a:solidFill>
                <a:effectLst/>
                <a:uLnTx/>
                <a:uFillTx/>
                <a:latin typeface="Open Sans" panose="020B0606030504020204" pitchFamily="34" charset="0"/>
                <a:cs typeface="Open Sans" panose="020B0606030504020204" pitchFamily="34" charset="0"/>
                <a:sym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252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ith photo (dark b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D0949DA-A082-C14F-8753-B68AD02AFDDE}"/>
              </a:ext>
            </a:extLst>
          </p:cNvPr>
          <p:cNvSpPr/>
          <p:nvPr userDrawn="1"/>
        </p:nvSpPr>
        <p:spPr bwMode="auto">
          <a:xfrm>
            <a:off x="0" y="3332820"/>
            <a:ext cx="12192000" cy="192360"/>
          </a:xfrm>
          <a:prstGeom prst="rect">
            <a:avLst/>
          </a:prstGeom>
          <a:solidFill>
            <a:srgbClr val="1F1F1F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19050" tIns="19050" rIns="19050" bIns="1905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1275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>
              <a:ln>
                <a:noFill/>
              </a:ln>
              <a:solidFill>
                <a:srgbClr val="74808C"/>
              </a:solidFill>
              <a:effectLst/>
              <a:uLnTx/>
              <a:uFillTx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730432" y="504141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3431704" y="504141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132976" y="504141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834249" y="504141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730432" y="3248980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431704" y="3248980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132976" y="3248980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8834249" y="3248980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89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729F-5DCF-4DB9-91FA-74558A228C25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7B15-4810-47CB-9E0B-CA1413AC2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91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729F-5DCF-4DB9-91FA-74558A228C25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7B15-4810-47CB-9E0B-CA1413AC2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14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729F-5DCF-4DB9-91FA-74558A228C25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7B15-4810-47CB-9E0B-CA1413AC2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3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729F-5DCF-4DB9-91FA-74558A228C25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7B15-4810-47CB-9E0B-CA1413AC2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13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729F-5DCF-4DB9-91FA-74558A228C25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7B15-4810-47CB-9E0B-CA1413AC2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31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729F-5DCF-4DB9-91FA-74558A228C25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7B15-4810-47CB-9E0B-CA1413AC2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6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729F-5DCF-4DB9-91FA-74558A228C25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7B15-4810-47CB-9E0B-CA1413AC2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68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729F-5DCF-4DB9-91FA-74558A228C25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7B15-4810-47CB-9E0B-CA1413AC2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19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5729F-5DCF-4DB9-91FA-74558A228C25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47B15-4810-47CB-9E0B-CA1413AC2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11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B937AA2-5909-6C4E-A497-B80DDD3D49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60450" y="1139032"/>
            <a:ext cx="10313988" cy="108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 Medium" charset="0"/>
              </a:rPr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2DBFEBA-B569-4D48-BB4C-6FF13D78D1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135857" y="2335212"/>
            <a:ext cx="10238581" cy="350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" charset="0"/>
              </a:rPr>
              <a:t>Click to edit Master text styles</a:t>
            </a:r>
          </a:p>
          <a:p>
            <a:pPr lvl="1"/>
            <a:r>
              <a:rPr lang="x-none" altLang="x-none" dirty="0">
                <a:sym typeface="Poppins" charset="0"/>
              </a:rPr>
              <a:t>Second level</a:t>
            </a:r>
          </a:p>
          <a:p>
            <a:pPr lvl="2"/>
            <a:r>
              <a:rPr lang="x-none" altLang="x-none" dirty="0">
                <a:sym typeface="Poppins" charset="0"/>
              </a:rPr>
              <a:t>Third level</a:t>
            </a:r>
          </a:p>
          <a:p>
            <a:pPr lvl="3"/>
            <a:r>
              <a:rPr lang="x-none" altLang="x-none" dirty="0">
                <a:sym typeface="Poppins" charset="0"/>
              </a:rPr>
              <a:t>Fourth level</a:t>
            </a:r>
          </a:p>
          <a:p>
            <a:pPr lvl="4"/>
            <a:r>
              <a:rPr lang="x-none" altLang="x-none" dirty="0">
                <a:sym typeface="Poppins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633723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412750" rtl="0" eaLnBrk="0" fontAlgn="base" hangingPunct="0">
        <a:spcBef>
          <a:spcPct val="0"/>
        </a:spcBef>
        <a:spcAft>
          <a:spcPct val="0"/>
        </a:spcAft>
        <a:defRPr sz="5000" b="1" kern="1200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1pPr>
      <a:lvl2pPr algn="l" defTabSz="412750" rtl="0" eaLnBrk="0" fontAlgn="base" hangingPunct="0">
        <a:spcBef>
          <a:spcPct val="0"/>
        </a:spcBef>
        <a:spcAft>
          <a:spcPct val="0"/>
        </a:spcAft>
        <a:defRPr sz="5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2pPr>
      <a:lvl3pPr algn="l" defTabSz="412750" rtl="0" eaLnBrk="0" fontAlgn="base" hangingPunct="0">
        <a:spcBef>
          <a:spcPct val="0"/>
        </a:spcBef>
        <a:spcAft>
          <a:spcPct val="0"/>
        </a:spcAft>
        <a:defRPr sz="5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3pPr>
      <a:lvl4pPr algn="l" defTabSz="412750" rtl="0" eaLnBrk="0" fontAlgn="base" hangingPunct="0">
        <a:spcBef>
          <a:spcPct val="0"/>
        </a:spcBef>
        <a:spcAft>
          <a:spcPct val="0"/>
        </a:spcAft>
        <a:defRPr sz="5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4pPr>
      <a:lvl5pPr algn="l" defTabSz="412750" rtl="0" eaLnBrk="0" fontAlgn="base" hangingPunct="0">
        <a:spcBef>
          <a:spcPct val="0"/>
        </a:spcBef>
        <a:spcAft>
          <a:spcPct val="0"/>
        </a:spcAft>
        <a:defRPr sz="5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5pPr>
      <a:lvl6pPr marL="228600" algn="l" defTabSz="412750" rtl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6pPr>
      <a:lvl7pPr marL="457200" algn="l" defTabSz="412750" rtl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7pPr>
      <a:lvl8pPr marL="685800" algn="l" defTabSz="412750" rtl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8pPr>
      <a:lvl9pPr marL="914400" algn="l" defTabSz="412750" rtl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9pPr>
    </p:titleStyle>
    <p:bodyStyle>
      <a:lvl1pPr algn="l" defTabSz="41275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11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1pPr>
      <a:lvl2pPr indent="114300" algn="l" defTabSz="41275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11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2pPr>
      <a:lvl3pPr indent="228600" algn="l" defTabSz="41275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11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3pPr>
      <a:lvl4pPr indent="342900" algn="l" defTabSz="41275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11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4pPr>
      <a:lvl5pPr indent="457200" algn="l" defTabSz="41275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11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4.png"/><Relationship Id="rId5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nshanlife.com.tw/NanshanWeb/file/DOCUMENT/668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3">
            <a:extLst>
              <a:ext uri="{FF2B5EF4-FFF2-40B4-BE49-F238E27FC236}">
                <a16:creationId xmlns:a16="http://schemas.microsoft.com/office/drawing/2014/main" id="{C30C2FCA-6308-7244-94B9-A000AB223382}"/>
              </a:ext>
            </a:extLst>
          </p:cNvPr>
          <p:cNvSpPr txBox="1">
            <a:spLocks/>
          </p:cNvSpPr>
          <p:nvPr/>
        </p:nvSpPr>
        <p:spPr bwMode="auto">
          <a:xfrm>
            <a:off x="1016722" y="790071"/>
            <a:ext cx="11175278" cy="1831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/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4000" b="1" dirty="0" smtClean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PTT</a:t>
            </a:r>
            <a:r>
              <a:rPr lang="zh-TW" altLang="en-US" sz="4000" b="1" dirty="0" smtClean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 </a:t>
            </a:r>
            <a:r>
              <a:rPr lang="en-US" altLang="zh-TW" sz="4000" b="1" dirty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Insurance </a:t>
            </a:r>
            <a:r>
              <a:rPr lang="en-US" altLang="zh-TW" sz="4000" b="1" dirty="0" smtClean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Crawl</a:t>
            </a:r>
            <a:endParaRPr lang="en-US" altLang="x-none" sz="2000" b="1" dirty="0" smtClean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x-none" sz="2000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Using keyword “</a:t>
            </a:r>
            <a:r>
              <a:rPr lang="zh-TW" altLang="en-US" sz="2000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南山</a:t>
            </a:r>
            <a:r>
              <a:rPr lang="en-US" altLang="x-none" sz="2000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”</a:t>
            </a:r>
            <a:r>
              <a:rPr lang="zh-TW" altLang="en-US" sz="2000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 </a:t>
            </a:r>
            <a:r>
              <a:rPr lang="en-US" altLang="zh-TW" sz="2000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to crawl data from </a:t>
            </a:r>
            <a:r>
              <a:rPr lang="en-US" altLang="zh-TW" sz="2000" b="1" dirty="0" err="1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ptt</a:t>
            </a:r>
            <a:endParaRPr lang="en-US" altLang="x-none" sz="2000" b="1" dirty="0" smtClean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x-none" sz="2000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x-none" sz="2000" b="1" dirty="0" smtClean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x-none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Three categories : Author, Title, URL</a:t>
            </a:r>
            <a:endParaRPr lang="x-none" altLang="x-none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250" y="2967739"/>
            <a:ext cx="7743825" cy="22288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-353480" y="6416565"/>
            <a:ext cx="13495283" cy="108000"/>
          </a:xfrm>
          <a:prstGeom prst="rect">
            <a:avLst/>
          </a:prstGeom>
          <a:solidFill>
            <a:srgbClr val="03DEB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204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-353480" y="6416565"/>
            <a:ext cx="13495283" cy="108000"/>
          </a:xfrm>
          <a:prstGeom prst="rect">
            <a:avLst/>
          </a:prstGeom>
          <a:solidFill>
            <a:srgbClr val="03DEB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07" y="1478106"/>
            <a:ext cx="6300354" cy="489256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/>
          <a:srcRect l="3859" r="2016"/>
          <a:stretch/>
        </p:blipFill>
        <p:spPr>
          <a:xfrm>
            <a:off x="6261100" y="1478106"/>
            <a:ext cx="5930900" cy="4904029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C30C2FCA-6308-7244-94B9-A000AB223382}"/>
              </a:ext>
            </a:extLst>
          </p:cNvPr>
          <p:cNvSpPr txBox="1">
            <a:spLocks/>
          </p:cNvSpPr>
          <p:nvPr/>
        </p:nvSpPr>
        <p:spPr bwMode="auto">
          <a:xfrm>
            <a:off x="243238" y="377933"/>
            <a:ext cx="11175278" cy="60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/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dirty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南山理賠服務及理賠再購資料</a:t>
            </a:r>
            <a:r>
              <a:rPr lang="zh-TW" altLang="en-US" sz="4000" b="1" dirty="0" smtClean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探索</a:t>
            </a:r>
            <a:endParaRPr lang="en-US" altLang="zh-TW" sz="4000" b="1" dirty="0" smtClean="0">
              <a:solidFill>
                <a:srgbClr val="292729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309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3">
            <a:extLst>
              <a:ext uri="{FF2B5EF4-FFF2-40B4-BE49-F238E27FC236}">
                <a16:creationId xmlns:a16="http://schemas.microsoft.com/office/drawing/2014/main" id="{C30C2FCA-6308-7244-94B9-A000AB223382}"/>
              </a:ext>
            </a:extLst>
          </p:cNvPr>
          <p:cNvSpPr txBox="1">
            <a:spLocks/>
          </p:cNvSpPr>
          <p:nvPr/>
        </p:nvSpPr>
        <p:spPr bwMode="auto">
          <a:xfrm>
            <a:off x="515680" y="539551"/>
            <a:ext cx="11175278" cy="7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/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dirty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南山理賠服務及理賠再購資料</a:t>
            </a:r>
            <a:r>
              <a:rPr lang="zh-TW" altLang="en-US" sz="4000" b="1" dirty="0" smtClean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探索</a:t>
            </a:r>
            <a:endParaRPr lang="en-US" altLang="zh-TW" sz="4000" b="1" dirty="0" smtClean="0">
              <a:solidFill>
                <a:srgbClr val="292729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-353480" y="6416565"/>
            <a:ext cx="13495283" cy="108000"/>
          </a:xfrm>
          <a:prstGeom prst="rect">
            <a:avLst/>
          </a:prstGeom>
          <a:solidFill>
            <a:srgbClr val="03DEB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80" y="1612900"/>
            <a:ext cx="10982207" cy="3302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695700" y="1943100"/>
            <a:ext cx="98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已購買保單總年化保費</a:t>
            </a:r>
            <a:r>
              <a:rPr lang="en-US" altLang="zh-TW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(</a:t>
            </a:r>
            <a:r>
              <a:rPr lang="zh-TW" altLang="en-US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單位</a:t>
            </a:r>
            <a:r>
              <a:rPr lang="en-US" altLang="zh-TW" b="1" dirty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:</a:t>
            </a:r>
            <a:r>
              <a:rPr lang="zh-TW" altLang="en-US" b="1" dirty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千</a:t>
            </a:r>
            <a:r>
              <a:rPr lang="en-US" altLang="zh-TW" b="1" dirty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) 	</a:t>
            </a:r>
            <a:r>
              <a:rPr lang="en-US" altLang="zh-TW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	</a:t>
            </a:r>
            <a:r>
              <a:rPr lang="zh-TW" altLang="en-US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五</a:t>
            </a:r>
            <a:r>
              <a:rPr lang="zh-TW" altLang="en-US" b="1" dirty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年內總理賠金額</a:t>
            </a:r>
            <a:r>
              <a:rPr lang="en-US" altLang="zh-TW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(</a:t>
            </a:r>
            <a:r>
              <a:rPr lang="zh-TW" altLang="en-US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單位</a:t>
            </a:r>
            <a:r>
              <a:rPr lang="en-US" altLang="zh-TW" b="1" dirty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:</a:t>
            </a:r>
            <a:r>
              <a:rPr lang="zh-TW" altLang="en-US" b="1" dirty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千</a:t>
            </a:r>
            <a:r>
              <a:rPr lang="en-US" altLang="zh-TW" b="1" dirty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)</a:t>
            </a:r>
            <a:endParaRPr lang="zh-TW" altLang="en-US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2308224" y="2642632"/>
            <a:ext cx="8410259" cy="3197688"/>
            <a:chOff x="733424" y="2603499"/>
            <a:chExt cx="8410259" cy="3197688"/>
          </a:xfrm>
        </p:grpSpPr>
        <p:grpSp>
          <p:nvGrpSpPr>
            <p:cNvPr id="14" name="群組 13"/>
            <p:cNvGrpSpPr/>
            <p:nvPr/>
          </p:nvGrpSpPr>
          <p:grpSpPr>
            <a:xfrm>
              <a:off x="733424" y="2642633"/>
              <a:ext cx="7186499" cy="3158554"/>
              <a:chOff x="733425" y="2940511"/>
              <a:chExt cx="6508750" cy="2860675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3425" y="2940511"/>
                <a:ext cx="2962275" cy="2847975"/>
              </a:xfrm>
              <a:prstGeom prst="rect">
                <a:avLst/>
              </a:prstGeom>
            </p:spPr>
          </p:pic>
          <p:pic>
            <p:nvPicPr>
              <p:cNvPr id="9" name="圖片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95700" y="3381836"/>
                <a:ext cx="628650" cy="2419350"/>
              </a:xfrm>
              <a:prstGeom prst="rect">
                <a:avLst/>
              </a:prstGeom>
            </p:spPr>
          </p:pic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95700" y="3346396"/>
                <a:ext cx="657225" cy="295275"/>
              </a:xfrm>
              <a:prstGeom prst="rect">
                <a:avLst/>
              </a:prstGeom>
            </p:spPr>
          </p:pic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48225" y="3625687"/>
                <a:ext cx="1809750" cy="2124075"/>
              </a:xfrm>
              <a:prstGeom prst="rect">
                <a:avLst/>
              </a:prstGeom>
            </p:spPr>
          </p:pic>
          <p:pic>
            <p:nvPicPr>
              <p:cNvPr id="13" name="圖片 12"/>
              <p:cNvPicPr>
                <a:picLocks noChangeAspect="1"/>
              </p:cNvPicPr>
              <p:nvPr/>
            </p:nvPicPr>
            <p:blipFill rotWithShape="1">
              <a:blip r:embed="rId8"/>
              <a:srcRect l="67025"/>
              <a:stretch/>
            </p:blipFill>
            <p:spPr>
              <a:xfrm>
                <a:off x="6657975" y="3651087"/>
                <a:ext cx="584200" cy="2105025"/>
              </a:xfrm>
              <a:prstGeom prst="rect">
                <a:avLst/>
              </a:prstGeom>
            </p:spPr>
          </p:pic>
        </p:grpSp>
        <p:sp>
          <p:nvSpPr>
            <p:cNvPr id="15" name="文字方塊 14"/>
            <p:cNvSpPr txBox="1"/>
            <p:nvPr/>
          </p:nvSpPr>
          <p:spPr>
            <a:xfrm>
              <a:off x="2435707" y="2603499"/>
              <a:ext cx="3136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solidFill>
                    <a:srgbClr val="03DEB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日常</a:t>
              </a:r>
              <a:r>
                <a:rPr lang="zh-TW" altLang="en-US" sz="2000" b="1" dirty="0" smtClean="0">
                  <a:solidFill>
                    <a:srgbClr val="03DEB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型</a:t>
              </a:r>
              <a:endParaRPr lang="en-US" altLang="zh-TW" sz="2000" b="1" dirty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6006783" y="2603499"/>
              <a:ext cx="3136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>
                  <a:solidFill>
                    <a:srgbClr val="03DEB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重</a:t>
              </a:r>
              <a:r>
                <a:rPr lang="zh-TW" altLang="en-US" sz="2000" b="1" dirty="0">
                  <a:solidFill>
                    <a:srgbClr val="03DEB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症</a:t>
              </a:r>
              <a:r>
                <a:rPr lang="zh-TW" altLang="en-US" sz="2000" b="1" dirty="0" smtClean="0">
                  <a:solidFill>
                    <a:srgbClr val="03DEB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型</a:t>
              </a:r>
              <a:endParaRPr lang="en-US" altLang="zh-TW" sz="2000" b="1" dirty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2184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3">
            <a:extLst>
              <a:ext uri="{FF2B5EF4-FFF2-40B4-BE49-F238E27FC236}">
                <a16:creationId xmlns:a16="http://schemas.microsoft.com/office/drawing/2014/main" id="{C30C2FCA-6308-7244-94B9-A000AB223382}"/>
              </a:ext>
            </a:extLst>
          </p:cNvPr>
          <p:cNvSpPr txBox="1">
            <a:spLocks/>
          </p:cNvSpPr>
          <p:nvPr/>
        </p:nvSpPr>
        <p:spPr bwMode="auto">
          <a:xfrm>
            <a:off x="515680" y="539551"/>
            <a:ext cx="11175278" cy="7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/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dirty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南山理賠服務及理賠再購資料</a:t>
            </a:r>
            <a:r>
              <a:rPr lang="zh-TW" altLang="en-US" sz="4000" b="1" dirty="0" smtClean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探索</a:t>
            </a:r>
            <a:endParaRPr lang="en-US" altLang="zh-TW" sz="4000" b="1" dirty="0" smtClean="0">
              <a:solidFill>
                <a:srgbClr val="292729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-353480" y="6416565"/>
            <a:ext cx="13495283" cy="108000"/>
          </a:xfrm>
          <a:prstGeom prst="rect">
            <a:avLst/>
          </a:prstGeom>
          <a:solidFill>
            <a:srgbClr val="03DEB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02980" y="1232789"/>
            <a:ext cx="985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地區分類</a:t>
            </a:r>
            <a:endParaRPr lang="zh-TW" altLang="en-US" sz="3200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80" y="2716722"/>
            <a:ext cx="902047" cy="306696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725" y="2716723"/>
            <a:ext cx="1019175" cy="3014340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 bwMode="auto">
          <a:xfrm>
            <a:off x="1701800" y="4068950"/>
            <a:ext cx="546100" cy="0"/>
          </a:xfrm>
          <a:prstGeom prst="straightConnector1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triangle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18" name="文字方塊 17"/>
          <p:cNvSpPr txBox="1"/>
          <p:nvPr/>
        </p:nvSpPr>
        <p:spPr>
          <a:xfrm>
            <a:off x="858218" y="2304969"/>
            <a:ext cx="300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3DEB1"/>
                </a:solidFill>
              </a:rPr>
              <a:t>醫院</a:t>
            </a:r>
            <a:r>
              <a:rPr lang="en-US" altLang="zh-TW" b="1" dirty="0" smtClean="0">
                <a:solidFill>
                  <a:srgbClr val="03DEB1"/>
                </a:solidFill>
              </a:rPr>
              <a:t>CODE</a:t>
            </a:r>
            <a:r>
              <a:rPr lang="zh-TW" altLang="en-US" b="1" dirty="0" smtClean="0">
                <a:solidFill>
                  <a:srgbClr val="03DEB1"/>
                </a:solidFill>
              </a:rPr>
              <a:t>資料轉換</a:t>
            </a:r>
            <a:endParaRPr lang="zh-TW" altLang="en-US" b="1" dirty="0">
              <a:solidFill>
                <a:srgbClr val="03DEB1"/>
              </a:solidFill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0034" y="2719617"/>
            <a:ext cx="7403828" cy="2922734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7157418" y="2284002"/>
            <a:ext cx="300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3DEB1"/>
                </a:solidFill>
              </a:rPr>
              <a:t>95</a:t>
            </a:r>
            <a:r>
              <a:rPr lang="zh-TW" altLang="en-US" b="1" dirty="0" smtClean="0">
                <a:solidFill>
                  <a:srgbClr val="03DEB1"/>
                </a:solidFill>
              </a:rPr>
              <a:t>個區域資料</a:t>
            </a:r>
            <a:endParaRPr lang="zh-TW" altLang="en-US" b="1" dirty="0">
              <a:solidFill>
                <a:srgbClr val="03DE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914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3">
            <a:extLst>
              <a:ext uri="{FF2B5EF4-FFF2-40B4-BE49-F238E27FC236}">
                <a16:creationId xmlns:a16="http://schemas.microsoft.com/office/drawing/2014/main" id="{C30C2FCA-6308-7244-94B9-A000AB223382}"/>
              </a:ext>
            </a:extLst>
          </p:cNvPr>
          <p:cNvSpPr txBox="1">
            <a:spLocks/>
          </p:cNvSpPr>
          <p:nvPr/>
        </p:nvSpPr>
        <p:spPr bwMode="auto">
          <a:xfrm>
            <a:off x="515680" y="539551"/>
            <a:ext cx="11175278" cy="7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/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dirty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南山理賠服務及理賠再購資料</a:t>
            </a:r>
            <a:r>
              <a:rPr lang="zh-TW" altLang="en-US" sz="4000" b="1" dirty="0" smtClean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探索</a:t>
            </a:r>
            <a:endParaRPr lang="en-US" altLang="zh-TW" sz="4000" b="1" dirty="0" smtClean="0">
              <a:solidFill>
                <a:srgbClr val="292729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-353480" y="6416565"/>
            <a:ext cx="13495283" cy="108000"/>
          </a:xfrm>
          <a:prstGeom prst="rect">
            <a:avLst/>
          </a:prstGeom>
          <a:solidFill>
            <a:srgbClr val="03DEB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02980" y="1232789"/>
            <a:ext cx="985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地區分類</a:t>
            </a:r>
            <a:endParaRPr lang="zh-TW" altLang="en-US" sz="3200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t="9513"/>
          <a:stretch/>
        </p:blipFill>
        <p:spPr>
          <a:xfrm>
            <a:off x="935037" y="2717895"/>
            <a:ext cx="6562725" cy="474039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820118" y="1975939"/>
            <a:ext cx="436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3DEB1"/>
                </a:solidFill>
              </a:rPr>
              <a:t>每個地區傷病</a:t>
            </a:r>
            <a:r>
              <a:rPr lang="en-US" altLang="zh-TW" b="1" dirty="0" smtClean="0">
                <a:solidFill>
                  <a:srgbClr val="03DEB1"/>
                </a:solidFill>
              </a:rPr>
              <a:t>frequency</a:t>
            </a:r>
            <a:r>
              <a:rPr lang="zh-TW" altLang="en-US" b="1" dirty="0" smtClean="0">
                <a:solidFill>
                  <a:srgbClr val="03DEB1"/>
                </a:solidFill>
              </a:rPr>
              <a:t>做</a:t>
            </a:r>
            <a:r>
              <a:rPr lang="en-US" altLang="zh-TW" b="1" dirty="0" err="1" smtClean="0">
                <a:solidFill>
                  <a:srgbClr val="03DEB1"/>
                </a:solidFill>
              </a:rPr>
              <a:t>Apriori</a:t>
            </a:r>
            <a:endParaRPr lang="zh-TW" altLang="en-US" b="1" dirty="0">
              <a:solidFill>
                <a:srgbClr val="03DEB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037" y="3561961"/>
            <a:ext cx="100584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0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3">
            <a:extLst>
              <a:ext uri="{FF2B5EF4-FFF2-40B4-BE49-F238E27FC236}">
                <a16:creationId xmlns:a16="http://schemas.microsoft.com/office/drawing/2014/main" id="{C30C2FCA-6308-7244-94B9-A000AB223382}"/>
              </a:ext>
            </a:extLst>
          </p:cNvPr>
          <p:cNvSpPr txBox="1">
            <a:spLocks/>
          </p:cNvSpPr>
          <p:nvPr/>
        </p:nvSpPr>
        <p:spPr bwMode="auto">
          <a:xfrm>
            <a:off x="515680" y="539551"/>
            <a:ext cx="11175278" cy="7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/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dirty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南山理賠服務及理賠再購資料</a:t>
            </a:r>
            <a:r>
              <a:rPr lang="zh-TW" altLang="en-US" sz="4000" b="1" dirty="0" smtClean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探索</a:t>
            </a:r>
            <a:endParaRPr lang="en-US" altLang="zh-TW" sz="4000" b="1" dirty="0" smtClean="0">
              <a:solidFill>
                <a:srgbClr val="292729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-353480" y="6416565"/>
            <a:ext cx="13495283" cy="108000"/>
          </a:xfrm>
          <a:prstGeom prst="rect">
            <a:avLst/>
          </a:prstGeom>
          <a:solidFill>
            <a:srgbClr val="03DEB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02980" y="1232789"/>
            <a:ext cx="985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地區分類</a:t>
            </a:r>
            <a:endParaRPr lang="zh-TW" altLang="en-US" sz="3200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1817564"/>
            <a:ext cx="9517062" cy="453225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841500" y="2754745"/>
            <a:ext cx="103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3DEB1"/>
                </a:solidFill>
              </a:rPr>
              <a:t>台南</a:t>
            </a:r>
            <a:endParaRPr lang="zh-TW" altLang="en-US" b="1" dirty="0">
              <a:solidFill>
                <a:srgbClr val="03DEB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203864" y="2086821"/>
            <a:ext cx="103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3DEB1"/>
                </a:solidFill>
              </a:rPr>
              <a:t>中</a:t>
            </a:r>
            <a:r>
              <a:rPr lang="zh-TW" altLang="en-US" b="1" dirty="0">
                <a:solidFill>
                  <a:srgbClr val="03DEB1"/>
                </a:solidFill>
              </a:rPr>
              <a:t>壢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387273" y="1859779"/>
            <a:ext cx="143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3DEB1"/>
                </a:solidFill>
              </a:rPr>
              <a:t>新北樹林</a:t>
            </a:r>
            <a:endParaRPr lang="zh-TW" altLang="en-US" b="1" dirty="0">
              <a:solidFill>
                <a:srgbClr val="03DEB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714500" y="4837545"/>
            <a:ext cx="103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3DEB1"/>
                </a:solidFill>
              </a:rPr>
              <a:t>彰化</a:t>
            </a:r>
            <a:endParaRPr lang="en-US" altLang="zh-TW" b="1" dirty="0" smtClean="0">
              <a:solidFill>
                <a:srgbClr val="03DEB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098223" y="5697036"/>
            <a:ext cx="103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3DEB1"/>
                </a:solidFill>
              </a:rPr>
              <a:t>高</a:t>
            </a:r>
            <a:r>
              <a:rPr lang="zh-TW" altLang="en-US" b="1" dirty="0">
                <a:solidFill>
                  <a:srgbClr val="03DEB1"/>
                </a:solidFill>
              </a:rPr>
              <a:t>雄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6473031" y="5829195"/>
            <a:ext cx="1429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3DEB1"/>
                </a:solidFill>
              </a:rPr>
              <a:t>台北中山區分公司牙醫</a:t>
            </a:r>
            <a:endParaRPr lang="zh-TW" altLang="en-US" b="1" dirty="0">
              <a:solidFill>
                <a:srgbClr val="03DEB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0606839" y="5525412"/>
            <a:ext cx="140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3DEB1"/>
                </a:solidFill>
              </a:rPr>
              <a:t>台北中山區分公司中醫</a:t>
            </a:r>
            <a:endParaRPr lang="zh-TW" altLang="en-US" b="1" dirty="0">
              <a:solidFill>
                <a:srgbClr val="03DEB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0714037" y="3098791"/>
            <a:ext cx="103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3DEB1"/>
                </a:solidFill>
              </a:rPr>
              <a:t>台中</a:t>
            </a:r>
            <a:endParaRPr lang="zh-TW" altLang="en-US" b="1" dirty="0">
              <a:solidFill>
                <a:srgbClr val="03DEB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0588985" y="2449997"/>
            <a:ext cx="103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3DEB1"/>
                </a:solidFill>
              </a:rPr>
              <a:t>台中</a:t>
            </a:r>
            <a:endParaRPr lang="zh-TW" altLang="en-US" b="1" dirty="0">
              <a:solidFill>
                <a:srgbClr val="03DEB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511704" y="1877720"/>
            <a:ext cx="260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3DEB1"/>
                </a:solidFill>
              </a:rPr>
              <a:t>台北中山區其他診所</a:t>
            </a:r>
            <a:endParaRPr lang="zh-TW" altLang="en-US" b="1" dirty="0">
              <a:solidFill>
                <a:srgbClr val="03DE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881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3">
            <a:extLst>
              <a:ext uri="{FF2B5EF4-FFF2-40B4-BE49-F238E27FC236}">
                <a16:creationId xmlns:a16="http://schemas.microsoft.com/office/drawing/2014/main" id="{C30C2FCA-6308-7244-94B9-A000AB223382}"/>
              </a:ext>
            </a:extLst>
          </p:cNvPr>
          <p:cNvSpPr txBox="1">
            <a:spLocks/>
          </p:cNvSpPr>
          <p:nvPr/>
        </p:nvSpPr>
        <p:spPr bwMode="auto">
          <a:xfrm>
            <a:off x="515680" y="521079"/>
            <a:ext cx="11175278" cy="7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/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dirty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南山理賠服務及理賠再購資料</a:t>
            </a:r>
            <a:r>
              <a:rPr lang="zh-TW" altLang="en-US" sz="4000" b="1" dirty="0" smtClean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探索</a:t>
            </a:r>
            <a:endParaRPr lang="en-US" altLang="zh-TW" sz="4000" b="1" dirty="0" smtClean="0">
              <a:solidFill>
                <a:srgbClr val="292729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-353480" y="6416565"/>
            <a:ext cx="13495283" cy="108000"/>
          </a:xfrm>
          <a:prstGeom prst="rect">
            <a:avLst/>
          </a:prstGeom>
          <a:solidFill>
            <a:srgbClr val="03DEB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02980" y="1232789"/>
            <a:ext cx="985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地區分類</a:t>
            </a:r>
            <a:endParaRPr lang="zh-TW" altLang="en-US" sz="3200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730805"/>
            <a:ext cx="9377362" cy="415089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343385" y="4777560"/>
            <a:ext cx="141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3DEB1"/>
                </a:solidFill>
              </a:rPr>
              <a:t>台灣以外</a:t>
            </a:r>
            <a:endParaRPr lang="zh-TW" altLang="en-US" b="1" dirty="0">
              <a:solidFill>
                <a:srgbClr val="03DEB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915712" y="5412397"/>
            <a:ext cx="141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3DEB1"/>
                </a:solidFill>
              </a:rPr>
              <a:t>彰化</a:t>
            </a:r>
            <a:endParaRPr lang="zh-TW" altLang="en-US" b="1" dirty="0">
              <a:solidFill>
                <a:srgbClr val="03DEB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896912" y="5602580"/>
            <a:ext cx="141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3DEB1"/>
                </a:solidFill>
              </a:rPr>
              <a:t>花</a:t>
            </a:r>
            <a:r>
              <a:rPr lang="zh-TW" altLang="en-US" b="1" dirty="0">
                <a:solidFill>
                  <a:srgbClr val="03DEB1"/>
                </a:solidFill>
              </a:rPr>
              <a:t>蓮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7961240" y="5372809"/>
            <a:ext cx="141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3DEB1"/>
                </a:solidFill>
              </a:rPr>
              <a:t>台中</a:t>
            </a:r>
            <a:endParaRPr lang="zh-TW" altLang="en-US" b="1" dirty="0">
              <a:solidFill>
                <a:srgbClr val="03DEB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487385" y="4241355"/>
            <a:ext cx="141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3DEB1"/>
                </a:solidFill>
              </a:rPr>
              <a:t>雲林</a:t>
            </a:r>
            <a:endParaRPr lang="zh-TW" altLang="en-US" b="1" dirty="0">
              <a:solidFill>
                <a:srgbClr val="03DEB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400524" y="2928230"/>
            <a:ext cx="141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3DEB1"/>
                </a:solidFill>
              </a:rPr>
              <a:t>北</a:t>
            </a:r>
            <a:r>
              <a:rPr lang="zh-TW" altLang="en-US" b="1" dirty="0">
                <a:solidFill>
                  <a:srgbClr val="03DEB1"/>
                </a:solidFill>
              </a:rPr>
              <a:t>投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8897139" y="1833749"/>
            <a:ext cx="141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3DEB1"/>
                </a:solidFill>
              </a:rPr>
              <a:t>新竹</a:t>
            </a:r>
            <a:endParaRPr lang="zh-TW" altLang="en-US" b="1" dirty="0">
              <a:solidFill>
                <a:srgbClr val="03DEB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087139" y="1340510"/>
            <a:ext cx="141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3DEB1"/>
                </a:solidFill>
              </a:rPr>
              <a:t>桃園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3383030" y="2077551"/>
            <a:ext cx="141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3DEB1"/>
                </a:solidFill>
              </a:rPr>
              <a:t>高</a:t>
            </a:r>
            <a:r>
              <a:rPr lang="zh-TW" altLang="en-US" b="1" dirty="0">
                <a:solidFill>
                  <a:srgbClr val="03DEB1"/>
                </a:solidFill>
              </a:rPr>
              <a:t>雄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1694367" y="3035089"/>
            <a:ext cx="141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3DEB1"/>
                </a:solidFill>
              </a:rPr>
              <a:t>台</a:t>
            </a:r>
            <a:r>
              <a:rPr lang="zh-TW" altLang="en-US" b="1" dirty="0">
                <a:solidFill>
                  <a:srgbClr val="03DEB1"/>
                </a:solidFill>
              </a:rPr>
              <a:t>南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3814113" y="4223563"/>
            <a:ext cx="141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3DEB1"/>
                </a:solidFill>
              </a:rPr>
              <a:t>嘉義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6365081" y="3806253"/>
            <a:ext cx="141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3DEB1"/>
                </a:solidFill>
              </a:rPr>
              <a:t>花</a:t>
            </a:r>
            <a:r>
              <a:rPr lang="zh-TW" altLang="en-US" b="1" dirty="0">
                <a:solidFill>
                  <a:srgbClr val="03DEB1"/>
                </a:solidFill>
              </a:rPr>
              <a:t>蓮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6783270" y="1751344"/>
            <a:ext cx="141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3DEB1"/>
                </a:solidFill>
              </a:rPr>
              <a:t>苗</a:t>
            </a:r>
            <a:r>
              <a:rPr lang="zh-TW" altLang="en-US" b="1" dirty="0">
                <a:solidFill>
                  <a:srgbClr val="03DEB1"/>
                </a:solidFill>
              </a:rPr>
              <a:t>栗</a:t>
            </a:r>
          </a:p>
        </p:txBody>
      </p:sp>
    </p:spTree>
    <p:extLst>
      <p:ext uri="{BB962C8B-B14F-4D97-AF65-F5344CB8AC3E}">
        <p14:creationId xmlns:p14="http://schemas.microsoft.com/office/powerpoint/2010/main" val="1923595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3">
            <a:extLst>
              <a:ext uri="{FF2B5EF4-FFF2-40B4-BE49-F238E27FC236}">
                <a16:creationId xmlns:a16="http://schemas.microsoft.com/office/drawing/2014/main" id="{C30C2FCA-6308-7244-94B9-A000AB223382}"/>
              </a:ext>
            </a:extLst>
          </p:cNvPr>
          <p:cNvSpPr txBox="1">
            <a:spLocks/>
          </p:cNvSpPr>
          <p:nvPr/>
        </p:nvSpPr>
        <p:spPr bwMode="auto">
          <a:xfrm>
            <a:off x="515680" y="539551"/>
            <a:ext cx="11175278" cy="7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/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dirty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南山理賠服務及理賠再購資料</a:t>
            </a:r>
            <a:r>
              <a:rPr lang="zh-TW" altLang="en-US" sz="4000" b="1" dirty="0" smtClean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探索</a:t>
            </a:r>
            <a:endParaRPr lang="en-US" altLang="zh-TW" sz="4000" b="1" dirty="0" smtClean="0">
              <a:solidFill>
                <a:srgbClr val="292729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-353480" y="6416565"/>
            <a:ext cx="13495283" cy="108000"/>
          </a:xfrm>
          <a:prstGeom prst="rect">
            <a:avLst/>
          </a:prstGeom>
          <a:solidFill>
            <a:srgbClr val="03DEB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02980" y="1232789"/>
            <a:ext cx="985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Decision Tree</a:t>
            </a:r>
            <a:endParaRPr lang="zh-TW" altLang="en-US" sz="3200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21" y="2510802"/>
            <a:ext cx="11145789" cy="371526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835758" y="2008064"/>
            <a:ext cx="985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先將非數值資料轉換成數值資料</a:t>
            </a:r>
            <a:endParaRPr lang="zh-TW" altLang="en-US" sz="2400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398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3">
            <a:extLst>
              <a:ext uri="{FF2B5EF4-FFF2-40B4-BE49-F238E27FC236}">
                <a16:creationId xmlns:a16="http://schemas.microsoft.com/office/drawing/2014/main" id="{C30C2FCA-6308-7244-94B9-A000AB223382}"/>
              </a:ext>
            </a:extLst>
          </p:cNvPr>
          <p:cNvSpPr txBox="1">
            <a:spLocks/>
          </p:cNvSpPr>
          <p:nvPr/>
        </p:nvSpPr>
        <p:spPr bwMode="auto">
          <a:xfrm>
            <a:off x="515680" y="539551"/>
            <a:ext cx="11175278" cy="7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/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dirty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南山理賠服務及理賠再購資料</a:t>
            </a:r>
            <a:r>
              <a:rPr lang="zh-TW" altLang="en-US" sz="4000" b="1" dirty="0" smtClean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探索</a:t>
            </a:r>
            <a:endParaRPr lang="en-US" altLang="zh-TW" sz="4000" b="1" dirty="0" smtClean="0">
              <a:solidFill>
                <a:srgbClr val="292729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-353480" y="6416565"/>
            <a:ext cx="13495283" cy="108000"/>
          </a:xfrm>
          <a:prstGeom prst="rect">
            <a:avLst/>
          </a:prstGeom>
          <a:solidFill>
            <a:srgbClr val="03DEB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02980" y="1232789"/>
            <a:ext cx="985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Decision Tree</a:t>
            </a:r>
            <a:endParaRPr lang="zh-TW" altLang="en-US" sz="3200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42" y="2510802"/>
            <a:ext cx="10528475" cy="370087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8953" y="1975939"/>
            <a:ext cx="2213584" cy="1778124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9555209" y="1550873"/>
            <a:ext cx="3065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主要特徵</a:t>
            </a:r>
            <a:endParaRPr lang="zh-TW" altLang="en-US" sz="2400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729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3">
            <a:extLst>
              <a:ext uri="{FF2B5EF4-FFF2-40B4-BE49-F238E27FC236}">
                <a16:creationId xmlns:a16="http://schemas.microsoft.com/office/drawing/2014/main" id="{C30C2FCA-6308-7244-94B9-A000AB223382}"/>
              </a:ext>
            </a:extLst>
          </p:cNvPr>
          <p:cNvSpPr txBox="1">
            <a:spLocks/>
          </p:cNvSpPr>
          <p:nvPr/>
        </p:nvSpPr>
        <p:spPr bwMode="auto">
          <a:xfrm>
            <a:off x="515680" y="539551"/>
            <a:ext cx="11175278" cy="7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/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dirty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南山理賠服務及理賠再購資料</a:t>
            </a:r>
            <a:r>
              <a:rPr lang="zh-TW" altLang="en-US" sz="4000" b="1" dirty="0" smtClean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探索</a:t>
            </a:r>
            <a:endParaRPr lang="en-US" altLang="zh-TW" sz="4000" b="1" dirty="0" smtClean="0">
              <a:solidFill>
                <a:srgbClr val="292729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-353480" y="6416565"/>
            <a:ext cx="13495283" cy="108000"/>
          </a:xfrm>
          <a:prstGeom prst="rect">
            <a:avLst/>
          </a:prstGeom>
          <a:solidFill>
            <a:srgbClr val="03DEB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02980" y="1232789"/>
            <a:ext cx="985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Decision Tree</a:t>
            </a:r>
            <a:endParaRPr lang="zh-TW" altLang="en-US" sz="3200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586709" y="2516232"/>
            <a:ext cx="30657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預測問題</a:t>
            </a:r>
            <a:endParaRPr lang="en-US" altLang="zh-TW" sz="2400" b="1" dirty="0" smtClean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再</a:t>
            </a:r>
            <a:r>
              <a:rPr lang="zh-TW" altLang="en-US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購與沒有再購的比利差太多，機器在預測時可以很簡單的預測到正確答案。</a:t>
            </a:r>
            <a:endParaRPr lang="zh-TW" altLang="en-US" dirty="0">
              <a:solidFill>
                <a:schemeClr val="bg1"/>
              </a:solidFill>
              <a:latin typeface="Montserrat" pitchFamily="2" charset="0"/>
              <a:ea typeface="Montserrat Semi" charset="0"/>
              <a:cs typeface="Montserrat Semi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80" y="2510802"/>
            <a:ext cx="6352368" cy="259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94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3">
            <a:extLst>
              <a:ext uri="{FF2B5EF4-FFF2-40B4-BE49-F238E27FC236}">
                <a16:creationId xmlns:a16="http://schemas.microsoft.com/office/drawing/2014/main" id="{C30C2FCA-6308-7244-94B9-A000AB223382}"/>
              </a:ext>
            </a:extLst>
          </p:cNvPr>
          <p:cNvSpPr txBox="1">
            <a:spLocks/>
          </p:cNvSpPr>
          <p:nvPr/>
        </p:nvSpPr>
        <p:spPr bwMode="auto">
          <a:xfrm>
            <a:off x="515680" y="521078"/>
            <a:ext cx="11175278" cy="870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/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dirty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南山理賠服務及理賠再購資料</a:t>
            </a:r>
            <a:r>
              <a:rPr lang="zh-TW" altLang="en-US" sz="4000" b="1" dirty="0" smtClean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探索</a:t>
            </a:r>
            <a:endParaRPr lang="en-US" altLang="zh-TW" sz="4000" b="1" dirty="0" smtClean="0">
              <a:solidFill>
                <a:srgbClr val="292729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-353480" y="6416565"/>
            <a:ext cx="13495283" cy="108000"/>
          </a:xfrm>
          <a:prstGeom prst="rect">
            <a:avLst/>
          </a:prstGeom>
          <a:solidFill>
            <a:srgbClr val="03DEB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15680" y="1453174"/>
            <a:ext cx="10820400" cy="4576541"/>
            <a:chOff x="635000" y="1683589"/>
            <a:chExt cx="10820400" cy="4576541"/>
          </a:xfrm>
        </p:grpSpPr>
        <p:sp>
          <p:nvSpPr>
            <p:cNvPr id="6" name="文字方塊 5"/>
            <p:cNvSpPr txBox="1"/>
            <p:nvPr/>
          </p:nvSpPr>
          <p:spPr>
            <a:xfrm>
              <a:off x="635000" y="1683589"/>
              <a:ext cx="3073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b="1" dirty="0" smtClean="0">
                  <a:solidFill>
                    <a:srgbClr val="03DEB1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小結</a:t>
              </a:r>
              <a:r>
                <a:rPr lang="en-US" altLang="zh-TW" sz="4000" b="1" dirty="0" smtClean="0">
                  <a:solidFill>
                    <a:srgbClr val="03DEB1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:</a:t>
              </a:r>
              <a:endParaRPr lang="x-none" altLang="x-none" sz="4000" b="1" dirty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1765300" y="2665364"/>
              <a:ext cx="96901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>
                  <a:solidFill>
                    <a:srgbClr val="03DEB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理賠</a:t>
              </a:r>
              <a:r>
                <a:rPr lang="zh-TW" altLang="en-US" sz="2000" b="1" dirty="0">
                  <a:solidFill>
                    <a:srgbClr val="03DEB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服務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可以</a:t>
              </a:r>
              <a:r>
                <a:rPr lang="zh-TW" altLang="en-US" sz="2000" dirty="0">
                  <a:solidFill>
                    <a:schemeClr val="bg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朝現在的發展型態前進，持續推出兩種主流商品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 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符合現在主流趨勢是</a:t>
              </a:r>
              <a:r>
                <a:rPr lang="zh-TW" altLang="en-US" sz="2000" b="1" dirty="0" smtClean="0">
                  <a:solidFill>
                    <a:srgbClr val="03DEB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日常型保險</a:t>
              </a:r>
              <a:r>
                <a:rPr lang="zh-TW" altLang="en-US" sz="2000" b="1" dirty="0">
                  <a:solidFill>
                    <a:srgbClr val="03DEB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服務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TW" altLang="en-US" sz="2000" b="1" dirty="0">
                  <a:solidFill>
                    <a:schemeClr val="bg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 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推廣</a:t>
              </a:r>
              <a:r>
                <a:rPr lang="zh-TW" altLang="en-US" sz="2000" dirty="0">
                  <a:solidFill>
                    <a:schemeClr val="bg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雖</a:t>
              </a:r>
              <a:r>
                <a:rPr lang="zh-TW" altLang="en-US" sz="2000" b="1" dirty="0">
                  <a:solidFill>
                    <a:srgbClr val="03DEB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利潤為負</a:t>
              </a:r>
              <a:r>
                <a:rPr lang="zh-TW" altLang="en-US" sz="2000" dirty="0">
                  <a:solidFill>
                    <a:schemeClr val="bg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卻可以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推廣</a:t>
              </a:r>
              <a:r>
                <a:rPr lang="zh-TW" altLang="en-US" sz="2000" b="1" dirty="0" smtClean="0">
                  <a:solidFill>
                    <a:srgbClr val="03DEB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企業形象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的</a:t>
              </a:r>
              <a:r>
                <a:rPr lang="zh-TW" altLang="en-US" sz="2000" b="1" dirty="0" smtClean="0">
                  <a:solidFill>
                    <a:srgbClr val="03DEB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重</a:t>
              </a:r>
              <a:r>
                <a:rPr lang="zh-TW" altLang="en-US" sz="2000" b="1" dirty="0">
                  <a:solidFill>
                    <a:srgbClr val="03DEB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症型</a:t>
              </a:r>
              <a:r>
                <a:rPr lang="zh-TW" altLang="en-US" sz="2000" b="1" dirty="0" smtClean="0">
                  <a:solidFill>
                    <a:srgbClr val="03DEB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商品</a:t>
              </a:r>
              <a:endParaRPr lang="en-US" altLang="zh-TW" dirty="0" smtClean="0">
                <a:solidFill>
                  <a:srgbClr val="03DEB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TW" altLang="en-US" sz="2000" dirty="0" smtClean="0">
                  <a:solidFill>
                    <a:schemeClr val="bg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主要客群 </a:t>
              </a:r>
              <a:r>
                <a:rPr lang="en-US" altLang="zh-TW" sz="2000" dirty="0" smtClean="0">
                  <a:solidFill>
                    <a:schemeClr val="bg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: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 </a:t>
              </a:r>
              <a:r>
                <a:rPr lang="en-US" altLang="zh-TW" sz="2000" b="1" dirty="0" smtClean="0">
                  <a:solidFill>
                    <a:srgbClr val="03DEB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20~40</a:t>
              </a:r>
              <a:r>
                <a:rPr lang="zh-TW" altLang="en-US" sz="2000" b="1" dirty="0" smtClean="0">
                  <a:solidFill>
                    <a:srgbClr val="03DEB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歲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的族群</a:t>
              </a:r>
              <a:endParaRPr lang="en-US" altLang="zh-TW" sz="2000" dirty="0" smtClean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765300" y="4262692"/>
              <a:ext cx="96901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>
                  <a:solidFill>
                    <a:srgbClr val="03DEB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地區差異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 是否可以差異化提供保險商品</a:t>
              </a:r>
              <a:endParaRPr lang="en-US" altLang="zh-TW" sz="2000" dirty="0" smtClean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TW" altLang="en-US" sz="2000" dirty="0" smtClean="0">
                  <a:solidFill>
                    <a:schemeClr val="bg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除了序號單一的資料被排除在外，其他縣市並無太大差距</a:t>
              </a:r>
              <a:endParaRPr lang="en-US" altLang="zh-TW" sz="2000" dirty="0" smtClean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765300" y="5244467"/>
              <a:ext cx="96901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>
                  <a:solidFill>
                    <a:srgbClr val="03DEB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預測多項條件預測是否再購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TW" altLang="en-US" sz="2000" dirty="0" smtClean="0">
                  <a:solidFill>
                    <a:schemeClr val="bg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應使用更多模型進行參數調整等等問題</a:t>
              </a:r>
              <a:endParaRPr lang="en-US" altLang="zh-TW" sz="2000" dirty="0" smtClean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TW" altLang="en-US" sz="2000" dirty="0" smtClean="0">
                  <a:solidFill>
                    <a:schemeClr val="bg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資料有無再購比例差距過</a:t>
              </a:r>
              <a:r>
                <a:rPr lang="zh-TW" altLang="en-US" sz="2000" dirty="0">
                  <a:solidFill>
                    <a:schemeClr val="bg1"/>
                  </a:solidFill>
                  <a:latin typeface="Montserrat" pitchFamily="2" charset="0"/>
                  <a:ea typeface="Montserrat Semi" charset="0"/>
                  <a:cs typeface="Montserrat Semi" charset="0"/>
                </a:rPr>
                <a:t>大</a:t>
              </a:r>
              <a:endParaRPr lang="en-US" altLang="zh-TW" sz="2000" dirty="0" smtClean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360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3">
            <a:extLst>
              <a:ext uri="{FF2B5EF4-FFF2-40B4-BE49-F238E27FC236}">
                <a16:creationId xmlns:a16="http://schemas.microsoft.com/office/drawing/2014/main" id="{C30C2FCA-6308-7244-94B9-A000AB223382}"/>
              </a:ext>
            </a:extLst>
          </p:cNvPr>
          <p:cNvSpPr txBox="1">
            <a:spLocks/>
          </p:cNvSpPr>
          <p:nvPr/>
        </p:nvSpPr>
        <p:spPr bwMode="auto">
          <a:xfrm>
            <a:off x="1016722" y="790071"/>
            <a:ext cx="11175278" cy="1831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/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4000" b="1" dirty="0" smtClean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PTT</a:t>
            </a:r>
            <a:r>
              <a:rPr lang="zh-TW" altLang="en-US" sz="4000" b="1" dirty="0" smtClean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 </a:t>
            </a:r>
            <a:r>
              <a:rPr lang="en-US" altLang="zh-TW" sz="4000" b="1" dirty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Insurance Crawl</a:t>
            </a:r>
            <a:endParaRPr lang="x-none" altLang="x-none" sz="4000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x-none" sz="2000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Using URL &amp; Title to collect data</a:t>
            </a:r>
            <a:endParaRPr lang="x-none" altLang="x-none" sz="2000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831" y="3174977"/>
            <a:ext cx="8439150" cy="23145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831" y="2335502"/>
            <a:ext cx="4362450" cy="2857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-353480" y="6416565"/>
            <a:ext cx="13495283" cy="108000"/>
          </a:xfrm>
          <a:prstGeom prst="rect">
            <a:avLst/>
          </a:prstGeom>
          <a:solidFill>
            <a:srgbClr val="03DEB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9945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3">
            <a:extLst>
              <a:ext uri="{FF2B5EF4-FFF2-40B4-BE49-F238E27FC236}">
                <a16:creationId xmlns:a16="http://schemas.microsoft.com/office/drawing/2014/main" id="{C30C2FCA-6308-7244-94B9-A000AB223382}"/>
              </a:ext>
            </a:extLst>
          </p:cNvPr>
          <p:cNvSpPr txBox="1">
            <a:spLocks/>
          </p:cNvSpPr>
          <p:nvPr/>
        </p:nvSpPr>
        <p:spPr bwMode="auto">
          <a:xfrm>
            <a:off x="1016722" y="790071"/>
            <a:ext cx="11175278" cy="1831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/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4000" b="1" dirty="0" smtClean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PTT</a:t>
            </a:r>
            <a:r>
              <a:rPr lang="zh-TW" altLang="en-US" sz="4000" b="1" dirty="0" smtClean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 </a:t>
            </a:r>
            <a:r>
              <a:rPr lang="en-US" altLang="zh-TW" sz="4000" b="1" dirty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Insurance Crawl</a:t>
            </a:r>
            <a:endParaRPr lang="x-none" altLang="x-none" sz="4000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000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利用自定義字典手動新增各個保險合約後計算詞頻</a:t>
            </a:r>
            <a:endParaRPr lang="en-US" altLang="zh-TW" sz="2000" b="1" dirty="0" smtClean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x-none" sz="2000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-353480" y="6416565"/>
            <a:ext cx="13495283" cy="108000"/>
          </a:xfrm>
          <a:prstGeom prst="rect">
            <a:avLst/>
          </a:prstGeom>
          <a:solidFill>
            <a:srgbClr val="03DEB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880987" y="3508156"/>
            <a:ext cx="846759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800" dirty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南山人壽住院醫療保險附</a:t>
            </a:r>
            <a:r>
              <a:rPr lang="zh-TW" altLang="en-US" sz="2800" dirty="0" smtClean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約</a:t>
            </a:r>
            <a:r>
              <a:rPr lang="zh-TW" altLang="en-US" sz="2800" dirty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:</a:t>
            </a:r>
            <a:r>
              <a:rPr lang="zh-TW" altLang="en-US" sz="2800" dirty="0" smtClean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319</a:t>
            </a:r>
            <a:endParaRPr lang="en-US" altLang="zh-TW" sz="2800" dirty="0">
              <a:solidFill>
                <a:schemeClr val="bg1"/>
              </a:solidFill>
              <a:latin typeface="Montserrat" pitchFamily="2" charset="0"/>
              <a:ea typeface="Montserrat Semi" charset="0"/>
              <a:cs typeface="Montserrat Semi" charset="0"/>
            </a:endParaRPr>
          </a:p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800" dirty="0" smtClean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PAR / </a:t>
            </a:r>
            <a:r>
              <a:rPr lang="zh-TW" altLang="en-US" sz="2800" dirty="0" smtClean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南山</a:t>
            </a:r>
            <a:r>
              <a:rPr lang="zh-TW" altLang="en-US" sz="2800" dirty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人壽新人身意外傷害保險附</a:t>
            </a:r>
            <a:r>
              <a:rPr lang="zh-TW" altLang="en-US" sz="2800" dirty="0" smtClean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約 </a:t>
            </a:r>
            <a:r>
              <a:rPr lang="en-US" altLang="zh-TW" sz="2800" dirty="0" smtClean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:</a:t>
            </a:r>
            <a:r>
              <a:rPr lang="zh-TW" altLang="en-US" sz="2800" dirty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276</a:t>
            </a:r>
            <a:endParaRPr lang="en-US" altLang="zh-TW" sz="2800" dirty="0">
              <a:solidFill>
                <a:schemeClr val="bg1"/>
              </a:solidFill>
              <a:latin typeface="Montserrat" pitchFamily="2" charset="0"/>
              <a:ea typeface="Montserrat Semi" charset="0"/>
              <a:cs typeface="Montserrat Semi" charset="0"/>
            </a:endParaRPr>
          </a:p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800" dirty="0" smtClean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HIR / </a:t>
            </a:r>
            <a:r>
              <a:rPr lang="zh-TW" altLang="en-US" sz="2800" dirty="0" smtClean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南山</a:t>
            </a:r>
            <a:r>
              <a:rPr lang="zh-TW" altLang="en-US" sz="2800" dirty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人壽住院醫療保險附</a:t>
            </a:r>
            <a:r>
              <a:rPr lang="zh-TW" altLang="en-US" sz="2800" dirty="0" smtClean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約</a:t>
            </a:r>
            <a:r>
              <a:rPr lang="zh-TW" altLang="en-US" sz="2800" dirty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:</a:t>
            </a:r>
            <a:r>
              <a:rPr lang="zh-TW" altLang="en-US" sz="2800" dirty="0" smtClean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256</a:t>
            </a:r>
            <a:endParaRPr lang="en-US" altLang="zh-TW" sz="2800" dirty="0">
              <a:solidFill>
                <a:schemeClr val="bg1"/>
              </a:solidFill>
              <a:latin typeface="Montserrat" pitchFamily="2" charset="0"/>
              <a:ea typeface="Montserrat Semi" charset="0"/>
              <a:cs typeface="Montserrat Semi" charset="0"/>
            </a:endParaRPr>
          </a:p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800" dirty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NPHI / </a:t>
            </a:r>
            <a:r>
              <a:rPr lang="zh-TW" altLang="en-US" sz="2800" dirty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南山人壽新終身醫療保險 </a:t>
            </a:r>
            <a:r>
              <a:rPr lang="en-US" altLang="zh-TW" sz="2800" dirty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: 224</a:t>
            </a:r>
            <a:endParaRPr lang="zh-TW" altLang="en-US" sz="2800" dirty="0">
              <a:solidFill>
                <a:schemeClr val="bg1"/>
              </a:solidFill>
              <a:latin typeface="Montserrat" pitchFamily="2" charset="0"/>
              <a:ea typeface="Montserrat Semi" charset="0"/>
              <a:cs typeface="Montserrat Semi" charset="0"/>
              <a:hlinkClick r:id="rId3"/>
            </a:endParaRPr>
          </a:p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800" dirty="0" smtClean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AMN / </a:t>
            </a:r>
            <a:r>
              <a:rPr lang="zh-TW" altLang="en-US" sz="2800" dirty="0" smtClean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南山</a:t>
            </a:r>
            <a:r>
              <a:rPr lang="zh-TW" altLang="en-US" sz="2800" dirty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人壽新傷害醫療保險金附加</a:t>
            </a:r>
            <a:r>
              <a:rPr lang="zh-TW" altLang="en-US" sz="2800" dirty="0" smtClean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條款 </a:t>
            </a:r>
            <a:r>
              <a:rPr lang="en-US" altLang="zh-TW" sz="2800" dirty="0" smtClean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:</a:t>
            </a:r>
            <a:r>
              <a:rPr lang="zh-TW" altLang="en-US" sz="2800" dirty="0" smtClean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</a:rPr>
              <a:t>217</a:t>
            </a:r>
          </a:p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dirty="0">
              <a:solidFill>
                <a:schemeClr val="bg1"/>
              </a:solidFill>
              <a:latin typeface="Montserrat" pitchFamily="2" charset="0"/>
              <a:ea typeface="Montserrat Semi" charset="0"/>
              <a:cs typeface="Montserrat Semi" charset="0"/>
            </a:endParaRPr>
          </a:p>
          <a:p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016722" y="3307943"/>
            <a:ext cx="25928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Result :</a:t>
            </a:r>
            <a:endParaRPr lang="x-none" altLang="x-none" sz="2800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722" y="2188059"/>
            <a:ext cx="4476750" cy="63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7105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3">
            <a:extLst>
              <a:ext uri="{FF2B5EF4-FFF2-40B4-BE49-F238E27FC236}">
                <a16:creationId xmlns:a16="http://schemas.microsoft.com/office/drawing/2014/main" id="{C30C2FCA-6308-7244-94B9-A000AB223382}"/>
              </a:ext>
            </a:extLst>
          </p:cNvPr>
          <p:cNvSpPr txBox="1">
            <a:spLocks/>
          </p:cNvSpPr>
          <p:nvPr/>
        </p:nvSpPr>
        <p:spPr bwMode="auto">
          <a:xfrm>
            <a:off x="1016722" y="790071"/>
            <a:ext cx="11175278" cy="1831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/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4000" b="1" dirty="0" smtClean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PTT</a:t>
            </a:r>
            <a:r>
              <a:rPr lang="zh-TW" altLang="en-US" sz="4000" b="1" dirty="0" smtClean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 </a:t>
            </a:r>
            <a:r>
              <a:rPr lang="en-US" altLang="zh-TW" sz="4000" b="1" dirty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Insurance Crawl</a:t>
            </a:r>
            <a:endParaRPr lang="x-none" altLang="x-none" sz="4000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Using Token to train Word2Vec Model</a:t>
            </a:r>
          </a:p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x-none" sz="2000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-353480" y="6416565"/>
            <a:ext cx="13495283" cy="108000"/>
          </a:xfrm>
          <a:prstGeom prst="rect">
            <a:avLst/>
          </a:prstGeom>
          <a:solidFill>
            <a:srgbClr val="03DEB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03" y="3798864"/>
            <a:ext cx="11475522" cy="1942471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016722" y="2200304"/>
            <a:ext cx="11260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model2 = word2vec.Word2Vec(token, </a:t>
            </a:r>
            <a:r>
              <a:rPr lang="en-US" altLang="zh-TW" dirty="0" err="1" smtClean="0">
                <a:solidFill>
                  <a:schemeClr val="bg1"/>
                </a:solidFill>
              </a:rPr>
              <a:t>min_count</a:t>
            </a:r>
            <a:r>
              <a:rPr lang="en-US" altLang="zh-TW" dirty="0" smtClean="0">
                <a:solidFill>
                  <a:schemeClr val="bg1"/>
                </a:solidFill>
              </a:rPr>
              <a:t>=5, size=300, sg=1, </a:t>
            </a:r>
            <a:r>
              <a:rPr lang="en-US" altLang="zh-TW" dirty="0" err="1" smtClean="0">
                <a:solidFill>
                  <a:schemeClr val="bg1"/>
                </a:solidFill>
              </a:rPr>
              <a:t>hs</a:t>
            </a:r>
            <a:r>
              <a:rPr lang="en-US" altLang="zh-TW" dirty="0" smtClean="0">
                <a:solidFill>
                  <a:schemeClr val="bg1"/>
                </a:solidFill>
              </a:rPr>
              <a:t>=1, negative=5, </a:t>
            </a:r>
            <a:r>
              <a:rPr lang="en-US" altLang="zh-TW" dirty="0" err="1" smtClean="0">
                <a:solidFill>
                  <a:schemeClr val="bg1"/>
                </a:solidFill>
              </a:rPr>
              <a:t>iter</a:t>
            </a:r>
            <a:r>
              <a:rPr lang="en-US" altLang="zh-TW" dirty="0" smtClean="0">
                <a:solidFill>
                  <a:schemeClr val="bg1"/>
                </a:solidFill>
              </a:rPr>
              <a:t>=30,window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wordlist = ['</a:t>
            </a:r>
            <a:r>
              <a:rPr lang="zh-TW" altLang="en-US" dirty="0" smtClean="0">
                <a:solidFill>
                  <a:schemeClr val="bg1"/>
                </a:solidFill>
              </a:rPr>
              <a:t>南山</a:t>
            </a:r>
            <a:r>
              <a:rPr lang="en-US" altLang="zh-TW" dirty="0" smtClean="0">
                <a:solidFill>
                  <a:schemeClr val="bg1"/>
                </a:solidFill>
              </a:rPr>
              <a:t>', '</a:t>
            </a:r>
            <a:r>
              <a:rPr lang="zh-TW" altLang="en-US" dirty="0" smtClean="0">
                <a:solidFill>
                  <a:schemeClr val="bg1"/>
                </a:solidFill>
              </a:rPr>
              <a:t>南山人壽</a:t>
            </a:r>
            <a:r>
              <a:rPr lang="en-US" altLang="zh-TW" dirty="0" smtClean="0">
                <a:solidFill>
                  <a:schemeClr val="bg1"/>
                </a:solidFill>
              </a:rPr>
              <a:t>', '</a:t>
            </a:r>
            <a:r>
              <a:rPr lang="zh-TW" altLang="en-US" dirty="0" smtClean="0">
                <a:solidFill>
                  <a:schemeClr val="bg1"/>
                </a:solidFill>
              </a:rPr>
              <a:t>理賠</a:t>
            </a:r>
            <a:r>
              <a:rPr lang="en-US" altLang="zh-TW" dirty="0" smtClean="0">
                <a:solidFill>
                  <a:schemeClr val="bg1"/>
                </a:solidFill>
              </a:rPr>
              <a:t>', '</a:t>
            </a:r>
            <a:r>
              <a:rPr lang="zh-TW" altLang="en-US" dirty="0" smtClean="0">
                <a:solidFill>
                  <a:schemeClr val="bg1"/>
                </a:solidFill>
              </a:rPr>
              <a:t>業務</a:t>
            </a:r>
            <a:r>
              <a:rPr lang="en-US" altLang="zh-TW" dirty="0" smtClean="0">
                <a:solidFill>
                  <a:schemeClr val="bg1"/>
                </a:solidFill>
              </a:rPr>
              <a:t>','</a:t>
            </a:r>
            <a:r>
              <a:rPr lang="zh-TW" altLang="en-US" dirty="0" smtClean="0">
                <a:solidFill>
                  <a:schemeClr val="bg1"/>
                </a:solidFill>
              </a:rPr>
              <a:t>人情</a:t>
            </a:r>
            <a:r>
              <a:rPr lang="en-US" altLang="zh-TW" dirty="0" smtClean="0">
                <a:solidFill>
                  <a:schemeClr val="bg1"/>
                </a:solidFill>
              </a:rPr>
              <a:t>','</a:t>
            </a:r>
            <a:r>
              <a:rPr lang="zh-TW" altLang="en-US" dirty="0" smtClean="0">
                <a:solidFill>
                  <a:schemeClr val="bg1"/>
                </a:solidFill>
              </a:rPr>
              <a:t>保險業</a:t>
            </a:r>
            <a:r>
              <a:rPr lang="en-US" altLang="zh-TW" dirty="0" smtClean="0">
                <a:solidFill>
                  <a:schemeClr val="bg1"/>
                </a:solidFill>
              </a:rPr>
              <a:t>']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indexes = model2.wv.most_similar_cosmul(</a:t>
            </a:r>
            <a:r>
              <a:rPr lang="en-US" altLang="zh-TW" dirty="0" err="1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  <a:r>
              <a:rPr lang="en-US" altLang="zh-TW" dirty="0" smtClean="0"/>
              <a:t>5)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273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3">
            <a:extLst>
              <a:ext uri="{FF2B5EF4-FFF2-40B4-BE49-F238E27FC236}">
                <a16:creationId xmlns:a16="http://schemas.microsoft.com/office/drawing/2014/main" id="{C30C2FCA-6308-7244-94B9-A000AB223382}"/>
              </a:ext>
            </a:extLst>
          </p:cNvPr>
          <p:cNvSpPr txBox="1">
            <a:spLocks/>
          </p:cNvSpPr>
          <p:nvPr/>
        </p:nvSpPr>
        <p:spPr bwMode="auto">
          <a:xfrm>
            <a:off x="165822" y="217694"/>
            <a:ext cx="11175278" cy="1831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/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4000" b="1" dirty="0" smtClean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PTT</a:t>
            </a:r>
            <a:r>
              <a:rPr lang="zh-TW" altLang="en-US" sz="4000" b="1" dirty="0" smtClean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 </a:t>
            </a:r>
            <a:r>
              <a:rPr lang="en-US" altLang="zh-TW" sz="4000" b="1" dirty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Insurance Crawl</a:t>
            </a:r>
            <a:endParaRPr lang="x-none" altLang="x-none" sz="4000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x-none" sz="2000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PCA to 2 components</a:t>
            </a:r>
            <a:endParaRPr lang="x-none" altLang="x-none" sz="2000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-353480" y="6581665"/>
            <a:ext cx="13495283" cy="108000"/>
          </a:xfrm>
          <a:prstGeom prst="rect">
            <a:avLst/>
          </a:prstGeom>
          <a:solidFill>
            <a:srgbClr val="03DEB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1" t="10982" r="5811" b="9598"/>
          <a:stretch/>
        </p:blipFill>
        <p:spPr>
          <a:xfrm>
            <a:off x="5120789" y="0"/>
            <a:ext cx="7071211" cy="658166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08000" y="2374900"/>
            <a:ext cx="334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解釋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354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3">
            <a:extLst>
              <a:ext uri="{FF2B5EF4-FFF2-40B4-BE49-F238E27FC236}">
                <a16:creationId xmlns:a16="http://schemas.microsoft.com/office/drawing/2014/main" id="{C30C2FCA-6308-7244-94B9-A000AB223382}"/>
              </a:ext>
            </a:extLst>
          </p:cNvPr>
          <p:cNvSpPr txBox="1">
            <a:spLocks/>
          </p:cNvSpPr>
          <p:nvPr/>
        </p:nvSpPr>
        <p:spPr bwMode="auto">
          <a:xfrm>
            <a:off x="415473" y="151222"/>
            <a:ext cx="11175278" cy="1831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/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4000" b="1" dirty="0" smtClean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PTT</a:t>
            </a:r>
            <a:r>
              <a:rPr lang="zh-TW" altLang="en-US" sz="4000" b="1" dirty="0" smtClean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 </a:t>
            </a:r>
            <a:r>
              <a:rPr lang="en-US" altLang="zh-TW" sz="4000" b="1" dirty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Insurance Crawl</a:t>
            </a:r>
            <a:endParaRPr lang="x-none" altLang="x-none" sz="4000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x-none" sz="2000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Using TF-IDF Score to get every article’s top 35 features</a:t>
            </a:r>
            <a:endParaRPr lang="x-none" altLang="x-none" sz="2000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-143281" y="1207749"/>
            <a:ext cx="13495283" cy="108000"/>
          </a:xfrm>
          <a:prstGeom prst="rect">
            <a:avLst/>
          </a:prstGeom>
          <a:solidFill>
            <a:srgbClr val="03DEB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945" y="1453972"/>
            <a:ext cx="8929034" cy="514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01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3">
            <a:extLst>
              <a:ext uri="{FF2B5EF4-FFF2-40B4-BE49-F238E27FC236}">
                <a16:creationId xmlns:a16="http://schemas.microsoft.com/office/drawing/2014/main" id="{C30C2FCA-6308-7244-94B9-A000AB223382}"/>
              </a:ext>
            </a:extLst>
          </p:cNvPr>
          <p:cNvSpPr txBox="1">
            <a:spLocks/>
          </p:cNvSpPr>
          <p:nvPr/>
        </p:nvSpPr>
        <p:spPr bwMode="auto">
          <a:xfrm>
            <a:off x="515680" y="539550"/>
            <a:ext cx="11175278" cy="1831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/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dirty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南山理賠服務及理賠再購資料</a:t>
            </a:r>
            <a:r>
              <a:rPr lang="zh-TW" altLang="en-US" sz="4000" b="1" dirty="0" smtClean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探索</a:t>
            </a:r>
            <a:endParaRPr lang="en-US" altLang="zh-TW" sz="4000" b="1" dirty="0" smtClean="0">
              <a:solidFill>
                <a:srgbClr val="292729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000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是否有再購人數</a:t>
            </a:r>
            <a:endParaRPr lang="x-none" altLang="x-none" sz="2000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-353480" y="6416565"/>
            <a:ext cx="13495283" cy="108000"/>
          </a:xfrm>
          <a:prstGeom prst="rect">
            <a:avLst/>
          </a:prstGeom>
          <a:solidFill>
            <a:srgbClr val="03DEB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292038"/>
              </p:ext>
            </p:extLst>
          </p:nvPr>
        </p:nvGraphicFramePr>
        <p:xfrm>
          <a:off x="2260600" y="1580244"/>
          <a:ext cx="8492836" cy="4707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點陣圖影像" r:id="rId4" imgW="8718480" imgH="4832280" progId="Paint.Picture">
                  <p:embed/>
                </p:oleObj>
              </mc:Choice>
              <mc:Fallback>
                <p:oleObj name="點陣圖影像" r:id="rId4" imgW="8718480" imgH="48322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60600" y="1580244"/>
                        <a:ext cx="8492836" cy="47072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4354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3">
            <a:extLst>
              <a:ext uri="{FF2B5EF4-FFF2-40B4-BE49-F238E27FC236}">
                <a16:creationId xmlns:a16="http://schemas.microsoft.com/office/drawing/2014/main" id="{C30C2FCA-6308-7244-94B9-A000AB223382}"/>
              </a:ext>
            </a:extLst>
          </p:cNvPr>
          <p:cNvSpPr txBox="1">
            <a:spLocks/>
          </p:cNvSpPr>
          <p:nvPr/>
        </p:nvSpPr>
        <p:spPr bwMode="auto">
          <a:xfrm>
            <a:off x="515680" y="450651"/>
            <a:ext cx="11175278" cy="67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/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dirty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南山理賠服務及理賠再購資料</a:t>
            </a:r>
            <a:r>
              <a:rPr lang="zh-TW" altLang="en-US" sz="4000" b="1" dirty="0" smtClean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探索</a:t>
            </a:r>
            <a:endParaRPr lang="en-US" altLang="zh-TW" sz="4000" b="1" dirty="0" smtClean="0">
              <a:solidFill>
                <a:srgbClr val="292729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-353480" y="6416565"/>
            <a:ext cx="13495283" cy="108000"/>
          </a:xfrm>
          <a:prstGeom prst="rect">
            <a:avLst/>
          </a:prstGeom>
          <a:solidFill>
            <a:srgbClr val="03DEB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36" y="1770062"/>
            <a:ext cx="6067425" cy="4486275"/>
          </a:xfrm>
          <a:prstGeom prst="rect">
            <a:avLst/>
          </a:prstGeom>
        </p:spPr>
      </p:pic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976379"/>
              </p:ext>
            </p:extLst>
          </p:nvPr>
        </p:nvGraphicFramePr>
        <p:xfrm>
          <a:off x="5986059" y="1770062"/>
          <a:ext cx="6113002" cy="419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點陣圖影像" r:id="rId5" imgW="4083120" imgH="2800440" progId="Paint.Picture">
                  <p:embed/>
                </p:oleObj>
              </mc:Choice>
              <mc:Fallback>
                <p:oleObj name="點陣圖影像" r:id="rId5" imgW="4083120" imgH="28004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86059" y="1770062"/>
                        <a:ext cx="6113002" cy="4192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957098" y="1335361"/>
            <a:ext cx="280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有</a:t>
            </a:r>
            <a:r>
              <a:rPr lang="en-US" altLang="zh-TW" b="1" dirty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/</a:t>
            </a:r>
            <a:r>
              <a:rPr lang="zh-TW" altLang="en-US" b="1" dirty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無再購年齡層分布</a:t>
            </a:r>
            <a:endParaRPr lang="x-none" altLang="x-none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616422" y="1335361"/>
            <a:ext cx="379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有</a:t>
            </a:r>
            <a:r>
              <a:rPr lang="en-US" altLang="zh-TW" b="1" dirty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/</a:t>
            </a:r>
            <a:r>
              <a:rPr lang="zh-TW" altLang="en-US" b="1" dirty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無再</a:t>
            </a:r>
            <a:r>
              <a:rPr lang="zh-TW" altLang="en-US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購五年內總理賠金差異</a:t>
            </a:r>
            <a:endParaRPr lang="x-none" altLang="x-none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099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3">
            <a:extLst>
              <a:ext uri="{FF2B5EF4-FFF2-40B4-BE49-F238E27FC236}">
                <a16:creationId xmlns:a16="http://schemas.microsoft.com/office/drawing/2014/main" id="{C30C2FCA-6308-7244-94B9-A000AB223382}"/>
              </a:ext>
            </a:extLst>
          </p:cNvPr>
          <p:cNvSpPr txBox="1">
            <a:spLocks/>
          </p:cNvSpPr>
          <p:nvPr/>
        </p:nvSpPr>
        <p:spPr bwMode="auto">
          <a:xfrm>
            <a:off x="243238" y="377933"/>
            <a:ext cx="11175278" cy="60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/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dirty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南山理賠服務及理賠再購資料</a:t>
            </a:r>
            <a:r>
              <a:rPr lang="zh-TW" altLang="en-US" sz="4000" b="1" dirty="0" smtClean="0">
                <a:solidFill>
                  <a:srgbClr val="292729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探索</a:t>
            </a:r>
            <a:endParaRPr lang="en-US" altLang="zh-TW" sz="4000" b="1" dirty="0" smtClean="0">
              <a:solidFill>
                <a:srgbClr val="292729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-353480" y="6416565"/>
            <a:ext cx="13495283" cy="108000"/>
          </a:xfrm>
          <a:prstGeom prst="rect">
            <a:avLst/>
          </a:prstGeom>
          <a:solidFill>
            <a:srgbClr val="03DEB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00" y="1968670"/>
            <a:ext cx="5969000" cy="427009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/>
          <a:srcRect l="3559" b="4813"/>
          <a:stretch/>
        </p:blipFill>
        <p:spPr>
          <a:xfrm>
            <a:off x="243238" y="1836852"/>
            <a:ext cx="5826201" cy="453373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298700" y="1467689"/>
            <a:ext cx="307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x-none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20~40</a:t>
            </a:r>
            <a:r>
              <a:rPr lang="zh-TW" altLang="en-US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前</a:t>
            </a:r>
            <a:r>
              <a:rPr lang="en-US" altLang="zh-TW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20</a:t>
            </a:r>
            <a:r>
              <a:rPr lang="zh-TW" altLang="en-US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病因</a:t>
            </a:r>
            <a:endParaRPr lang="x-none" altLang="x-none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950200" y="1421538"/>
            <a:ext cx="307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x-none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20~40</a:t>
            </a:r>
            <a:r>
              <a:rPr lang="zh-TW" altLang="en-US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以外前</a:t>
            </a:r>
            <a:r>
              <a:rPr lang="en-US" altLang="zh-TW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20</a:t>
            </a:r>
            <a:r>
              <a:rPr lang="zh-TW" altLang="en-US" b="1" dirty="0" smtClean="0">
                <a:solidFill>
                  <a:srgbClr val="03DEB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病因</a:t>
            </a:r>
            <a:endParaRPr lang="x-none" altLang="x-none" b="1" dirty="0">
              <a:solidFill>
                <a:srgbClr val="03DEB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917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iDESIGN - color 1">
      <a:dk1>
        <a:srgbClr val="292729"/>
      </a:dk1>
      <a:lt1>
        <a:srgbClr val="FDFCFF"/>
      </a:lt1>
      <a:dk2>
        <a:srgbClr val="292729"/>
      </a:dk2>
      <a:lt2>
        <a:srgbClr val="EDEAF0"/>
      </a:lt2>
      <a:accent1>
        <a:srgbClr val="DAD7DD"/>
      </a:accent1>
      <a:accent2>
        <a:srgbClr val="03DEB1"/>
      </a:accent2>
      <a:accent3>
        <a:srgbClr val="03DEB1"/>
      </a:accent3>
      <a:accent4>
        <a:srgbClr val="03DEB1"/>
      </a:accent4>
      <a:accent5>
        <a:srgbClr val="03DEB1"/>
      </a:accent5>
      <a:accent6>
        <a:srgbClr val="03DEB1"/>
      </a:accent6>
      <a:hlink>
        <a:srgbClr val="03DEB1"/>
      </a:hlink>
      <a:folHlink>
        <a:srgbClr val="03DEB1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1776</Words>
  <Application>Microsoft Office PowerPoint</Application>
  <PresentationFormat>寬螢幕</PresentationFormat>
  <Paragraphs>137</Paragraphs>
  <Slides>19</Slides>
  <Notes>15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32" baseType="lpstr">
      <vt:lpstr>Montserrat</vt:lpstr>
      <vt:lpstr>Montserrat Semi</vt:lpstr>
      <vt:lpstr>Open Sans</vt:lpstr>
      <vt:lpstr>Poppins</vt:lpstr>
      <vt:lpstr>Poppins Medium</vt:lpstr>
      <vt:lpstr>微軟正黑體</vt:lpstr>
      <vt:lpstr>新細明體</vt:lpstr>
      <vt:lpstr>Arial</vt:lpstr>
      <vt:lpstr>Calibri</vt:lpstr>
      <vt:lpstr>Calibri Light</vt:lpstr>
      <vt:lpstr>Office 佈景主題</vt:lpstr>
      <vt:lpstr>White</vt:lpstr>
      <vt:lpstr>調色盤圖片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Hans</dc:creator>
  <cp:lastModifiedBy>Hans</cp:lastModifiedBy>
  <cp:revision>25</cp:revision>
  <dcterms:created xsi:type="dcterms:W3CDTF">2019-06-12T21:10:15Z</dcterms:created>
  <dcterms:modified xsi:type="dcterms:W3CDTF">2019-06-13T02:23:30Z</dcterms:modified>
</cp:coreProperties>
</file>