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6" r:id="rId3"/>
    <p:sldId id="256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759" autoAdjust="0"/>
  </p:normalViewPr>
  <p:slideViewPr>
    <p:cSldViewPr snapToGrid="0">
      <p:cViewPr varScale="1">
        <p:scale>
          <a:sx n="46" d="100"/>
          <a:sy n="46" d="100"/>
        </p:scale>
        <p:origin x="1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B43CF-0867-4C64-A8F3-6A2F39978D8D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A48AD-E61C-492B-8FFE-9A22FC5E3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南山人壽住院醫療保險附約</a:t>
            </a:r>
            <a:r>
              <a:rPr lang="en-US" altLang="zh-TW" dirty="0" smtClean="0"/>
              <a:t>, 319</a:t>
            </a:r>
          </a:p>
          <a:p>
            <a:r>
              <a:rPr lang="zh-TW" altLang="en-US" dirty="0" smtClean="0"/>
              <a:t>南山人壽新人身意外傷害保險附約</a:t>
            </a:r>
            <a:r>
              <a:rPr lang="en-US" altLang="zh-TW" dirty="0" smtClean="0"/>
              <a:t>, 276</a:t>
            </a:r>
          </a:p>
          <a:p>
            <a:r>
              <a:rPr lang="zh-TW" altLang="en-US" dirty="0" smtClean="0"/>
              <a:t>南山人壽住院醫療保險附約</a:t>
            </a:r>
            <a:r>
              <a:rPr lang="en-US" altLang="zh-TW" dirty="0" smtClean="0"/>
              <a:t>, 256</a:t>
            </a:r>
          </a:p>
          <a:p>
            <a:r>
              <a:rPr lang="zh-TW" altLang="en-US" dirty="0" smtClean="0"/>
              <a:t>南山人壽新傷害醫療保險金附加條款</a:t>
            </a:r>
            <a:r>
              <a:rPr lang="en-US" altLang="zh-TW" dirty="0" smtClean="0"/>
              <a:t>, 217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7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3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3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2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2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3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小結</a:t>
            </a:r>
          </a:p>
          <a:p>
            <a:r>
              <a:rPr lang="zh-TW" altLang="en-US" dirty="0" smtClean="0"/>
              <a:t>* 綠色為利潤為正，紅色為利潤為負。由結果呈現，利潤較高的多為日常型的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'</a:t>
            </a:r>
            <a:r>
              <a:rPr lang="zh-TW" altLang="en-US" dirty="0" smtClean="0"/>
              <a:t>脫臼，扭，拉，挫，捩傷</a:t>
            </a:r>
            <a:r>
              <a:rPr lang="en-US" altLang="zh-TW" dirty="0" smtClean="0"/>
              <a:t>'</a:t>
            </a:r>
            <a:r>
              <a:rPr lang="zh-TW" altLang="en-US" dirty="0" smtClean="0"/>
              <a:t>、眼睛疾病、腰</a:t>
            </a:r>
            <a:r>
              <a:rPr lang="en-US" altLang="zh-TW" dirty="0" smtClean="0"/>
              <a:t>/</a:t>
            </a:r>
            <a:r>
              <a:rPr lang="zh-TW" altLang="en-US" dirty="0" smtClean="0"/>
              <a:t>背痛等等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也是一般人生活中會遇到的。利潤為負的多為重症型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如惡性腫瘤，癌症等等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，多數人不會遇到，卻是最需要保險幫助的病因。由此觀察出來南山人壽在於關懷罹癌和長照確實是不遺餘力，在於外溢保單客戶也是最近流行的買保單方式也有相當成功的獲利。</a:t>
            </a:r>
          </a:p>
          <a:p>
            <a:r>
              <a:rPr lang="zh-TW" altLang="en-US" dirty="0" smtClean="0"/>
              <a:t>* 南山人壽可以朝現在的發展型態前進，持續推出兩種主流商品</a:t>
            </a:r>
          </a:p>
          <a:p>
            <a:r>
              <a:rPr lang="zh-TW" altLang="en-US" dirty="0" smtClean="0"/>
              <a:t> * 符合現在**趨勢**或是**必備**的**日常型商品**</a:t>
            </a:r>
          </a:p>
          <a:p>
            <a:r>
              <a:rPr lang="zh-TW" altLang="en-US" dirty="0" smtClean="0"/>
              <a:t> * 推廣雖利潤為負卻可以推廣**企業形象**的**重症型商品**。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4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觀察有</a:t>
            </a:r>
            <a:r>
              <a:rPr lang="en-US" altLang="zh-TW" dirty="0" smtClean="0"/>
              <a:t>/</a:t>
            </a:r>
            <a:r>
              <a:rPr lang="zh-TW" altLang="en-US" dirty="0" smtClean="0"/>
              <a:t>無再購的年齡層人數分布</a:t>
            </a:r>
          </a:p>
          <a:p>
            <a:r>
              <a:rPr lang="zh-TW" altLang="en-US" dirty="0" smtClean="0"/>
              <a:t>由兩張長條圖可以發現兩種類型分布沒有顯著差距</a:t>
            </a:r>
          </a:p>
          <a:p>
            <a:r>
              <a:rPr lang="zh-TW" altLang="en-US" dirty="0" smtClean="0"/>
              <a:t>* 年齡層 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歲所佔人數皆為最高，可見這樣的年齡層為最主要的客戶。</a:t>
            </a:r>
          </a:p>
          <a:p>
            <a:r>
              <a:rPr lang="zh-TW" altLang="en-US" dirty="0" smtClean="0"/>
              <a:t>* 其他年齡層</a:t>
            </a:r>
            <a:r>
              <a:rPr lang="en-US" altLang="zh-TW" dirty="0" smtClean="0"/>
              <a:t>0~20</a:t>
            </a:r>
            <a:r>
              <a:rPr lang="zh-TW" altLang="en-US" dirty="0" smtClean="0"/>
              <a:t>次之，再來</a:t>
            </a:r>
            <a:r>
              <a:rPr lang="en-US" altLang="zh-TW" dirty="0" smtClean="0"/>
              <a:t>41~60</a:t>
            </a:r>
            <a:r>
              <a:rPr lang="zh-TW" altLang="en-US" dirty="0" smtClean="0"/>
              <a:t>，最後則是</a:t>
            </a:r>
            <a:r>
              <a:rPr lang="en-US" altLang="zh-TW" dirty="0" smtClean="0"/>
              <a:t>61+</a:t>
            </a:r>
            <a:r>
              <a:rPr lang="zh-TW" altLang="en-US" dirty="0" smtClean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以下繼續探討</a:t>
            </a:r>
            <a:r>
              <a:rPr lang="en-US" altLang="zh-TW" dirty="0" smtClean="0"/>
              <a:t>20~40</a:t>
            </a:r>
            <a:r>
              <a:rPr lang="zh-TW" altLang="en-US" dirty="0" smtClean="0"/>
              <a:t>歲年齡層所保的保單類型是否可以發現潛力商品。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# </a:t>
            </a:r>
            <a:r>
              <a:rPr lang="zh-TW" altLang="en-US" dirty="0" smtClean="0"/>
              <a:t>觀察各年齡層五年內總理賠金差異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即便人數最多，我們不能確定該年齡層是否為收入的主要來源，所以以下用長條圖和圓餅圖來呈現實際數字與比例上的差異。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下兩圖縱軸為五年內總理賠金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，橫軸為各年齡層。左圖為沒有再購五年總理賠金，右圖為有再購五年總理賠金。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其中有趣的是</a:t>
            </a:r>
            <a:r>
              <a:rPr lang="en-US" altLang="zh-TW" dirty="0" smtClean="0"/>
              <a:t>0~20</a:t>
            </a:r>
            <a:r>
              <a:rPr lang="zh-TW" altLang="en-US" dirty="0" smtClean="0"/>
              <a:t>歲為其中第三多的，與上面圖表結合，可出略判斷其人數為第二多，金額卻沒有比較多，猜測為父母樂於幫小朋友投小金額保單。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如此一來可以確定年齡層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，為人數和理賠金總額都為最多，接下來繼續探討投哪些項目的保單。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透過觀察最常出現的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個病因，兩個族群最常被理賠的項目都是比較日常的傷害如</a:t>
            </a:r>
            <a:r>
              <a:rPr lang="en-US" altLang="zh-TW" dirty="0" smtClean="0"/>
              <a:t>'</a:t>
            </a:r>
            <a:r>
              <a:rPr lang="zh-TW" altLang="en-US" dirty="0" smtClean="0"/>
              <a:t>脫臼，扭，拉，挫，捩傷</a:t>
            </a:r>
            <a:r>
              <a:rPr lang="en-US" altLang="zh-TW" dirty="0" smtClean="0"/>
              <a:t>'</a:t>
            </a:r>
            <a:r>
              <a:rPr lang="zh-TW" altLang="en-US" dirty="0" smtClean="0"/>
              <a:t>等等，後面幾項也多有雷同，表示這些項目不論年齡層都會時常發生。那下個問題來啦大家耳熟能詳的癌症等等重症保單跑去哪裡了</a:t>
            </a:r>
            <a:r>
              <a:rPr lang="en-US" altLang="zh-TW" dirty="0" smtClean="0"/>
              <a:t>?</a:t>
            </a:r>
            <a:r>
              <a:rPr lang="zh-TW" altLang="en-US" dirty="0" smtClean="0"/>
              <a:t>由於這些重症不常發生，所以出現次數越少，但是接下來透過五年內理賠次數作為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軸依據的話，就會衝上來啦。接下來關注再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歲繼續深入探討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4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9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6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2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0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7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57" y="864667"/>
            <a:ext cx="9752074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7" y="2060848"/>
            <a:ext cx="10238581" cy="3509963"/>
          </a:xfrm>
        </p:spPr>
        <p:txBody>
          <a:bodyPr/>
          <a:lstStyle>
            <a:lvl1pPr algn="just">
              <a:lnSpc>
                <a:spcPct val="180000"/>
              </a:lnSpc>
              <a:defRPr sz="1100"/>
            </a:lvl1pPr>
            <a:lvl2pPr algn="just">
              <a:lnSpc>
                <a:spcPct val="180000"/>
              </a:lnSpc>
              <a:defRPr sz="1100"/>
            </a:lvl2pPr>
            <a:lvl3pPr algn="just">
              <a:lnSpc>
                <a:spcPct val="180000"/>
              </a:lnSpc>
              <a:defRPr sz="1100"/>
            </a:lvl3pPr>
            <a:lvl4pPr algn="just">
              <a:lnSpc>
                <a:spcPct val="180000"/>
              </a:lnSpc>
              <a:defRPr sz="1100"/>
            </a:lvl4pPr>
            <a:lvl5pPr algn="just">
              <a:lnSpc>
                <a:spcPct val="180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5F11CB-66FF-F243-A89C-07B7CCF62532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3B3F37D-329E-5A47-84EF-F54EA89A8829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524A4CFC-4FB5-9241-90A5-2D5A3A8357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0F5275C-F4C3-6A4E-B56A-3F82F93A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57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B65F3-2F1C-284B-A1DA-7C1113C042C7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64E5517-DA29-FE42-80B1-2ED537EBE986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F3AE5661-0260-2B47-8089-B6424375E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7D14BDD-7D76-9649-A6BC-794C9540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4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4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77C488-9E39-BE4D-A77E-8DD664268068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57" y="864667"/>
            <a:ext cx="9752074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7" y="2060848"/>
            <a:ext cx="10238581" cy="3509963"/>
          </a:xfrm>
        </p:spPr>
        <p:txBody>
          <a:bodyPr/>
          <a:lstStyle>
            <a:lvl1pPr algn="just">
              <a:lnSpc>
                <a:spcPct val="180000"/>
              </a:lnSpc>
              <a:defRPr sz="1100"/>
            </a:lvl1pPr>
            <a:lvl2pPr algn="just">
              <a:lnSpc>
                <a:spcPct val="180000"/>
              </a:lnSpc>
              <a:defRPr sz="1100"/>
            </a:lvl2pPr>
            <a:lvl3pPr algn="just">
              <a:lnSpc>
                <a:spcPct val="180000"/>
              </a:lnSpc>
              <a:defRPr sz="1100"/>
            </a:lvl3pPr>
            <a:lvl4pPr algn="just">
              <a:lnSpc>
                <a:spcPct val="180000"/>
              </a:lnSpc>
              <a:defRPr sz="1100"/>
            </a:lvl4pPr>
            <a:lvl5pPr algn="just">
              <a:lnSpc>
                <a:spcPct val="180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5F11CB-66FF-F243-A89C-07B7CCF62532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F89C6CD-A432-9D43-819F-4F7C43E2E103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14DB09F3-C0B0-C64F-9EE5-548C7E1EE4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97002270-C4AA-A143-9416-C51E5FD9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11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D9A251-B091-0448-A32D-A856676C28BE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2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2ECBD9-E7B1-9D4F-A815-2764D70AB758}"/>
              </a:ext>
            </a:extLst>
          </p:cNvPr>
          <p:cNvSpPr/>
          <p:nvPr userDrawn="1"/>
        </p:nvSpPr>
        <p:spPr bwMode="auto">
          <a:xfrm>
            <a:off x="0" y="3332820"/>
            <a:ext cx="12203782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B65F3-2F1C-284B-A1DA-7C1113C042C7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8DDC257-F6D5-7840-AA98-F56DC43B96D7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E07DC6D-5877-F340-9F2C-E57C8FAA6A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E9152C75-24A4-CA41-AF28-22AA1E80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0949DA-A082-C14F-8753-B68AD02AFDDE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3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8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0450" y="1139032"/>
            <a:ext cx="10313988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35857" y="2335212"/>
            <a:ext cx="10238581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3372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12750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2286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4572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6858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9144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1143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2286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3429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4572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shanlife.com.tw/NanshanWeb/file/DOCUMENT/66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F0A232-7912-E04A-AB02-EDA76ED619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530008"/>
            <a:ext cx="5508625" cy="5761800"/>
          </a:xfrm>
        </p:spPr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98CE4D-7A22-AD4F-B05B-A7F55F0D39D0}"/>
              </a:ext>
            </a:extLst>
          </p:cNvPr>
          <p:cNvSpPr/>
          <p:nvPr/>
        </p:nvSpPr>
        <p:spPr bwMode="auto">
          <a:xfrm rot="5400000">
            <a:off x="1433021" y="117036"/>
            <a:ext cx="426429" cy="19236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ru-RU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6744E674-7208-E647-A3EF-2D6384DD97E8}"/>
              </a:ext>
            </a:extLst>
          </p:cNvPr>
          <p:cNvSpPr txBox="1">
            <a:spLocks/>
          </p:cNvSpPr>
          <p:nvPr/>
        </p:nvSpPr>
        <p:spPr bwMode="auto">
          <a:xfrm>
            <a:off x="334224" y="2773138"/>
            <a:ext cx="10167521" cy="8615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/>
          <a:lstStyle/>
          <a:p>
            <a:pPr>
              <a:defRPr/>
            </a:pPr>
            <a:r>
              <a:rPr lang="zh-TW" altLang="en-US" sz="48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</a:t>
            </a:r>
            <a:r>
              <a:rPr lang="zh-TW" altLang="en-US" sz="48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購</a:t>
            </a:r>
            <a:r>
              <a:rPr lang="zh-TW" altLang="en-US" sz="48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預測</a:t>
            </a:r>
            <a:endParaRPr lang="x-none" altLang="x-none" sz="48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FA08AA-2BD2-C64E-993B-7BAF5F5B281E}"/>
              </a:ext>
            </a:extLst>
          </p:cNvPr>
          <p:cNvSpPr/>
          <p:nvPr/>
        </p:nvSpPr>
        <p:spPr bwMode="auto">
          <a:xfrm>
            <a:off x="11604625" y="3333201"/>
            <a:ext cx="587375" cy="1923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ru-RU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670473" y="56931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財金二 施詠瀚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21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" y="1478106"/>
            <a:ext cx="6300354" cy="48925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859" r="2016"/>
          <a:stretch/>
        </p:blipFill>
        <p:spPr>
          <a:xfrm>
            <a:off x="6261100" y="1478106"/>
            <a:ext cx="5930900" cy="490402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43238" y="377933"/>
            <a:ext cx="11175278" cy="6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0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1612900"/>
            <a:ext cx="10982207" cy="3302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5700" y="1943100"/>
            <a:ext cx="9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已購買保單總年化保費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(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單位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千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) 	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	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五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年內總理賠金額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(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單位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千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)</a:t>
            </a:r>
            <a:endParaRPr lang="zh-TW" altLang="en-US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308224" y="2642632"/>
            <a:ext cx="8410259" cy="3197688"/>
            <a:chOff x="733424" y="2603499"/>
            <a:chExt cx="8410259" cy="3197688"/>
          </a:xfrm>
        </p:grpSpPr>
        <p:grpSp>
          <p:nvGrpSpPr>
            <p:cNvPr id="14" name="群組 13"/>
            <p:cNvGrpSpPr/>
            <p:nvPr/>
          </p:nvGrpSpPr>
          <p:grpSpPr>
            <a:xfrm>
              <a:off x="733424" y="2642633"/>
              <a:ext cx="7186499" cy="3158554"/>
              <a:chOff x="733425" y="2940511"/>
              <a:chExt cx="6508750" cy="2860675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425" y="2940511"/>
                <a:ext cx="2962275" cy="2847975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5700" y="3381836"/>
                <a:ext cx="628650" cy="241935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5700" y="3346396"/>
                <a:ext cx="657225" cy="29527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8225" y="3625687"/>
                <a:ext cx="1809750" cy="2124075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8"/>
              <a:srcRect l="67025"/>
              <a:stretch/>
            </p:blipFill>
            <p:spPr>
              <a:xfrm>
                <a:off x="6657975" y="3651087"/>
                <a:ext cx="584200" cy="2105025"/>
              </a:xfrm>
              <a:prstGeom prst="rect">
                <a:avLst/>
              </a:prstGeom>
            </p:spPr>
          </p:pic>
        </p:grpSp>
        <p:sp>
          <p:nvSpPr>
            <p:cNvPr id="15" name="文字方塊 14"/>
            <p:cNvSpPr txBox="1"/>
            <p:nvPr/>
          </p:nvSpPr>
          <p:spPr>
            <a:xfrm>
              <a:off x="2435707" y="2603499"/>
              <a:ext cx="313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日常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型</a:t>
              </a:r>
              <a:endParaRPr lang="en-US" altLang="zh-TW" sz="2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006783" y="2603499"/>
              <a:ext cx="313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重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症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型</a:t>
              </a:r>
              <a:endParaRPr lang="en-US" altLang="zh-TW" sz="2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8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2716722"/>
            <a:ext cx="902047" cy="30669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25" y="2716723"/>
            <a:ext cx="1019175" cy="301434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>
            <a:off x="1701800" y="4068950"/>
            <a:ext cx="546100" cy="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文字方塊 17"/>
          <p:cNvSpPr txBox="1"/>
          <p:nvPr/>
        </p:nvSpPr>
        <p:spPr>
          <a:xfrm>
            <a:off x="858218" y="2304969"/>
            <a:ext cx="300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醫院</a:t>
            </a:r>
            <a:r>
              <a:rPr lang="en-US" altLang="zh-TW" b="1" dirty="0" smtClean="0">
                <a:solidFill>
                  <a:srgbClr val="03DEB1"/>
                </a:solidFill>
              </a:rPr>
              <a:t>CODE</a:t>
            </a:r>
            <a:r>
              <a:rPr lang="zh-TW" altLang="en-US" b="1" dirty="0" smtClean="0">
                <a:solidFill>
                  <a:srgbClr val="03DEB1"/>
                </a:solidFill>
              </a:rPr>
              <a:t>資料轉換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034" y="2719617"/>
            <a:ext cx="7403828" cy="292273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157418" y="2284002"/>
            <a:ext cx="300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3DEB1"/>
                </a:solidFill>
              </a:rPr>
              <a:t>95</a:t>
            </a:r>
            <a:r>
              <a:rPr lang="zh-TW" altLang="en-US" b="1" dirty="0" smtClean="0">
                <a:solidFill>
                  <a:srgbClr val="03DEB1"/>
                </a:solidFill>
              </a:rPr>
              <a:t>個區域資料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9513"/>
          <a:stretch/>
        </p:blipFill>
        <p:spPr>
          <a:xfrm>
            <a:off x="935037" y="2717895"/>
            <a:ext cx="6562725" cy="47403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20118" y="1975939"/>
            <a:ext cx="436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每個地區傷病</a:t>
            </a:r>
            <a:r>
              <a:rPr lang="en-US" altLang="zh-TW" b="1" dirty="0" smtClean="0">
                <a:solidFill>
                  <a:srgbClr val="03DEB1"/>
                </a:solidFill>
              </a:rPr>
              <a:t>frequency</a:t>
            </a:r>
            <a:r>
              <a:rPr lang="zh-TW" altLang="en-US" b="1" dirty="0" smtClean="0">
                <a:solidFill>
                  <a:srgbClr val="03DEB1"/>
                </a:solidFill>
              </a:rPr>
              <a:t>做</a:t>
            </a:r>
            <a:r>
              <a:rPr lang="en-US" altLang="zh-TW" b="1" dirty="0" err="1" smtClean="0">
                <a:solidFill>
                  <a:srgbClr val="03DEB1"/>
                </a:solidFill>
              </a:rPr>
              <a:t>Apriori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7" y="3561961"/>
            <a:ext cx="1005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817564"/>
            <a:ext cx="9517062" cy="45322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41500" y="2754745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03864" y="2086821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中</a:t>
            </a:r>
            <a:r>
              <a:rPr lang="zh-TW" altLang="en-US" b="1" dirty="0">
                <a:solidFill>
                  <a:srgbClr val="03DEB1"/>
                </a:solidFill>
              </a:rPr>
              <a:t>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87273" y="1859779"/>
            <a:ext cx="143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新北樹林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4500" y="4837545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彰化</a:t>
            </a:r>
            <a:endParaRPr lang="en-US" altLang="zh-TW" b="1" dirty="0" smtClean="0">
              <a:solidFill>
                <a:srgbClr val="03DEB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98223" y="5697036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高</a:t>
            </a:r>
            <a:r>
              <a:rPr lang="zh-TW" altLang="en-US" b="1" dirty="0">
                <a:solidFill>
                  <a:srgbClr val="03DEB1"/>
                </a:solidFill>
              </a:rPr>
              <a:t>雄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3031" y="5829195"/>
            <a:ext cx="142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台北中山區分公司牙醫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606839" y="5525412"/>
            <a:ext cx="140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台北中山區分公司中醫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714037" y="3098791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588985" y="2449997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511704" y="1877720"/>
            <a:ext cx="2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台北中山區其他診所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81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21079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30805"/>
            <a:ext cx="9377362" cy="41508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43385" y="477756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台灣以外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5712" y="5412397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彰化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96912" y="560258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花</a:t>
            </a:r>
            <a:r>
              <a:rPr lang="zh-TW" altLang="en-US" b="1" dirty="0">
                <a:solidFill>
                  <a:srgbClr val="03DEB1"/>
                </a:solidFill>
              </a:rPr>
              <a:t>蓮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961240" y="537280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87385" y="4241355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雲林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0524" y="292823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北</a:t>
            </a:r>
            <a:r>
              <a:rPr lang="zh-TW" altLang="en-US" b="1" dirty="0">
                <a:solidFill>
                  <a:srgbClr val="03DEB1"/>
                </a:solidFill>
              </a:rPr>
              <a:t>投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897139" y="183374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新竹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87139" y="134051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</a:rPr>
              <a:t>桃園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383030" y="2077551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高</a:t>
            </a:r>
            <a:r>
              <a:rPr lang="zh-TW" altLang="en-US" b="1" dirty="0">
                <a:solidFill>
                  <a:srgbClr val="03DEB1"/>
                </a:solidFill>
              </a:rPr>
              <a:t>雄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694367" y="303508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</a:t>
            </a:r>
            <a:r>
              <a:rPr lang="zh-TW" altLang="en-US" b="1" dirty="0">
                <a:solidFill>
                  <a:srgbClr val="03DEB1"/>
                </a:solidFill>
              </a:rPr>
              <a:t>南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814113" y="4223563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</a:rPr>
              <a:t>嘉義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365081" y="3806253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花</a:t>
            </a:r>
            <a:r>
              <a:rPr lang="zh-TW" altLang="en-US" b="1" dirty="0">
                <a:solidFill>
                  <a:srgbClr val="03DEB1"/>
                </a:solidFill>
              </a:rPr>
              <a:t>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783270" y="1751344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苗</a:t>
            </a:r>
            <a:r>
              <a:rPr lang="zh-TW" altLang="en-US" b="1" dirty="0">
                <a:solidFill>
                  <a:srgbClr val="03DEB1"/>
                </a:solidFill>
              </a:rPr>
              <a:t>栗</a:t>
            </a:r>
          </a:p>
        </p:txBody>
      </p:sp>
    </p:spTree>
    <p:extLst>
      <p:ext uri="{BB962C8B-B14F-4D97-AF65-F5344CB8AC3E}">
        <p14:creationId xmlns:p14="http://schemas.microsoft.com/office/powerpoint/2010/main" val="192359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" y="2510802"/>
            <a:ext cx="11145789" cy="37152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35758" y="2008064"/>
            <a:ext cx="985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先將非數值資料轉換成數值資料</a:t>
            </a:r>
            <a:endParaRPr lang="zh-TW" altLang="en-US" sz="24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98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2" y="2510802"/>
            <a:ext cx="10528475" cy="37008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953" y="1975939"/>
            <a:ext cx="2213584" cy="177812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55209" y="1550873"/>
            <a:ext cx="306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主要特徵</a:t>
            </a:r>
            <a:endParaRPr lang="zh-TW" altLang="en-US" sz="24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2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86709" y="2516232"/>
            <a:ext cx="3065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預測問題</a:t>
            </a:r>
            <a:endParaRPr lang="en-US" altLang="zh-TW" sz="24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再</a:t>
            </a:r>
            <a:r>
              <a:rPr lang="zh-TW" altLang="en-US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購與沒有再購的比利差太多，機器在預測時可以很簡單的預測到正確答案。</a:t>
            </a:r>
            <a:endParaRPr lang="zh-TW" altLang="en-US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2510802"/>
            <a:ext cx="6352368" cy="25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94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21078"/>
            <a:ext cx="11175278" cy="8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5680" y="1453174"/>
            <a:ext cx="10820400" cy="4576541"/>
            <a:chOff x="635000" y="1683589"/>
            <a:chExt cx="10820400" cy="4576541"/>
          </a:xfrm>
        </p:grpSpPr>
        <p:sp>
          <p:nvSpPr>
            <p:cNvPr id="6" name="文字方塊 5"/>
            <p:cNvSpPr txBox="1"/>
            <p:nvPr/>
          </p:nvSpPr>
          <p:spPr>
            <a:xfrm>
              <a:off x="635000" y="1683589"/>
              <a:ext cx="307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小結</a:t>
              </a:r>
              <a:r>
                <a:rPr lang="en-US" altLang="zh-TW" sz="4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:</a:t>
              </a:r>
              <a:endParaRPr lang="x-none" altLang="x-none" sz="4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765300" y="2665364"/>
              <a:ext cx="9690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理賠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服務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可以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朝現在的發展型態前進，持續推出兩種主流商品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符合現在主流趨勢是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日常型保險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服務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推廣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雖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利潤為負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卻可以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推廣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企業形象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的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重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症型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商品</a:t>
              </a:r>
              <a:endParaRPr lang="en-US" altLang="zh-TW" dirty="0" smtClean="0">
                <a:solidFill>
                  <a:srgbClr val="03DEB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主要客群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: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en-US" altLang="zh-TW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20~40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歲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的族群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765300" y="4262692"/>
              <a:ext cx="9690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地區差異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是否可以差異化提供保險商品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除了序號單一的資料被排除在外，其他縣市並無太大差距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765300" y="5244467"/>
              <a:ext cx="9690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預測多項條件預測是否再購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應使用更多模型進行參數調整等等問題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資料有無再購比例差距過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大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36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</a:t>
            </a: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Crawl</a:t>
            </a: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keyword “</a:t>
            </a: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</a:t>
            </a: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”</a:t>
            </a: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to crawl data from </a:t>
            </a:r>
            <a:r>
              <a:rPr lang="en-US" altLang="zh-TW" sz="2000" b="1" dirty="0" err="1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Three categories : Author, Title, URL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50" y="2967739"/>
            <a:ext cx="7743825" cy="2228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URL &amp; Title to collect data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1" y="3174977"/>
            <a:ext cx="8439150" cy="2314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31" y="2335502"/>
            <a:ext cx="4362450" cy="285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9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利用自定義字典手動新增各個保險合約後計算詞頻</a:t>
            </a:r>
            <a:endParaRPr lang="en-US" altLang="zh-TW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80987" y="3508156"/>
            <a:ext cx="84675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南山人壽住院醫療保險附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319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PAR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人壽新人身意外傷害保險附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276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HIR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人壽住院醫療保險附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256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NPHI / 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南山人壽新終身醫療保險 </a:t>
            </a:r>
            <a:r>
              <a:rPr lang="en-US" altLang="zh-TW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 224</a:t>
            </a:r>
            <a:endParaRPr lang="zh-TW" altLang="en-US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hlinkClick r:id="rId3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AMN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人壽新傷害醫療保險金附加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條款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217</a:t>
            </a: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6722" y="3307943"/>
            <a:ext cx="2592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Result :</a:t>
            </a:r>
            <a:endParaRPr lang="x-none" altLang="x-none" sz="28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2" y="2188059"/>
            <a:ext cx="4476750" cy="63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1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Token to train Word2Vec Model</a:t>
            </a: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" y="3798864"/>
            <a:ext cx="11475522" cy="19424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16722" y="2200304"/>
            <a:ext cx="1126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model2 = word2vec.Word2Vec(token, </a:t>
            </a:r>
            <a:r>
              <a:rPr lang="en-US" altLang="zh-TW" dirty="0" err="1" smtClean="0">
                <a:solidFill>
                  <a:schemeClr val="bg1"/>
                </a:solidFill>
              </a:rPr>
              <a:t>min_count</a:t>
            </a:r>
            <a:r>
              <a:rPr lang="en-US" altLang="zh-TW" dirty="0" smtClean="0">
                <a:solidFill>
                  <a:schemeClr val="bg1"/>
                </a:solidFill>
              </a:rPr>
              <a:t>=5, size=300, sg=1, </a:t>
            </a:r>
            <a:r>
              <a:rPr lang="en-US" altLang="zh-TW" dirty="0" err="1" smtClean="0">
                <a:solidFill>
                  <a:schemeClr val="bg1"/>
                </a:solidFill>
              </a:rPr>
              <a:t>hs</a:t>
            </a:r>
            <a:r>
              <a:rPr lang="en-US" altLang="zh-TW" dirty="0" smtClean="0">
                <a:solidFill>
                  <a:schemeClr val="bg1"/>
                </a:solidFill>
              </a:rPr>
              <a:t>=1, negative=5, </a:t>
            </a:r>
            <a:r>
              <a:rPr lang="en-US" altLang="zh-TW" dirty="0" err="1" smtClean="0">
                <a:solidFill>
                  <a:schemeClr val="bg1"/>
                </a:solidFill>
              </a:rPr>
              <a:t>iter</a:t>
            </a:r>
            <a:r>
              <a:rPr lang="en-US" altLang="zh-TW" dirty="0" smtClean="0">
                <a:solidFill>
                  <a:schemeClr val="bg1"/>
                </a:solidFill>
              </a:rPr>
              <a:t>=30,window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wordlist = ['</a:t>
            </a:r>
            <a:r>
              <a:rPr lang="zh-TW" altLang="en-US" dirty="0" smtClean="0">
                <a:solidFill>
                  <a:schemeClr val="bg1"/>
                </a:solidFill>
              </a:rPr>
              <a:t>南山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南山人壽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理賠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業務</a:t>
            </a:r>
            <a:r>
              <a:rPr lang="en-US" altLang="zh-TW" dirty="0" smtClean="0">
                <a:solidFill>
                  <a:schemeClr val="bg1"/>
                </a:solidFill>
              </a:rPr>
              <a:t>','</a:t>
            </a:r>
            <a:r>
              <a:rPr lang="zh-TW" altLang="en-US" dirty="0" smtClean="0">
                <a:solidFill>
                  <a:schemeClr val="bg1"/>
                </a:solidFill>
              </a:rPr>
              <a:t>人情</a:t>
            </a:r>
            <a:r>
              <a:rPr lang="en-US" altLang="zh-TW" dirty="0" smtClean="0">
                <a:solidFill>
                  <a:schemeClr val="bg1"/>
                </a:solidFill>
              </a:rPr>
              <a:t>','</a:t>
            </a:r>
            <a:r>
              <a:rPr lang="zh-TW" altLang="en-US" dirty="0" smtClean="0">
                <a:solidFill>
                  <a:schemeClr val="bg1"/>
                </a:solidFill>
              </a:rPr>
              <a:t>保險業</a:t>
            </a:r>
            <a:r>
              <a:rPr lang="en-US" altLang="zh-TW" dirty="0" smtClean="0">
                <a:solidFill>
                  <a:schemeClr val="bg1"/>
                </a:solidFill>
              </a:rPr>
              <a:t>']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indexes = model2.wv.most_similar_cosmul(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en-US" altLang="zh-TW" dirty="0" smtClean="0"/>
              <a:t>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73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415473" y="151222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TF-IDF Score to get every article’s top 35 features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43281" y="1207749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5" y="1453972"/>
            <a:ext cx="8929034" cy="51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0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是否有再購人數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92038"/>
              </p:ext>
            </p:extLst>
          </p:nvPr>
        </p:nvGraphicFramePr>
        <p:xfrm>
          <a:off x="2260600" y="1580244"/>
          <a:ext cx="8492836" cy="470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點陣圖影像" r:id="rId4" imgW="8718480" imgH="4832280" progId="Paint.Picture">
                  <p:embed/>
                </p:oleObj>
              </mc:Choice>
              <mc:Fallback>
                <p:oleObj name="點陣圖影像" r:id="rId4" imgW="8718480" imgH="4832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0600" y="1580244"/>
                        <a:ext cx="8492836" cy="4707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35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450651"/>
            <a:ext cx="11175278" cy="6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36" y="1770062"/>
            <a:ext cx="6067425" cy="4486275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76379"/>
              </p:ext>
            </p:extLst>
          </p:nvPr>
        </p:nvGraphicFramePr>
        <p:xfrm>
          <a:off x="5986059" y="1770062"/>
          <a:ext cx="6113002" cy="419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點陣圖影像" r:id="rId5" imgW="4083120" imgH="2800440" progId="Paint.Picture">
                  <p:embed/>
                </p:oleObj>
              </mc:Choice>
              <mc:Fallback>
                <p:oleObj name="點陣圖影像" r:id="rId5" imgW="4083120" imgH="280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6059" y="1770062"/>
                        <a:ext cx="6113002" cy="419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57098" y="1335361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有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/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無再購年齡層分布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16422" y="1335361"/>
            <a:ext cx="37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有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/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無再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購五年內總理賠金差異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99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43238" y="377933"/>
            <a:ext cx="11175278" cy="6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968670"/>
            <a:ext cx="5969000" cy="42700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559" b="4813"/>
          <a:stretch/>
        </p:blipFill>
        <p:spPr>
          <a:xfrm>
            <a:off x="243238" y="1836852"/>
            <a:ext cx="5826201" cy="453373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98700" y="1467689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20~40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病因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50200" y="1421538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20~40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以外前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病因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iDESIGN - color 1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03DEB1"/>
      </a:accent2>
      <a:accent3>
        <a:srgbClr val="03DEB1"/>
      </a:accent3>
      <a:accent4>
        <a:srgbClr val="03DEB1"/>
      </a:accent4>
      <a:accent5>
        <a:srgbClr val="03DEB1"/>
      </a:accent5>
      <a:accent6>
        <a:srgbClr val="03DEB1"/>
      </a:accent6>
      <a:hlink>
        <a:srgbClr val="03DEB1"/>
      </a:hlink>
      <a:folHlink>
        <a:srgbClr val="03DEB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1782</Words>
  <Application>Microsoft Office PowerPoint</Application>
  <PresentationFormat>寬螢幕</PresentationFormat>
  <Paragraphs>136</Paragraphs>
  <Slides>19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Montserrat</vt:lpstr>
      <vt:lpstr>Montserrat Semi</vt:lpstr>
      <vt:lpstr>Open Sans</vt:lpstr>
      <vt:lpstr>Poppins</vt:lpstr>
      <vt:lpstr>Poppins Medium</vt:lpstr>
      <vt:lpstr>微軟正黑體</vt:lpstr>
      <vt:lpstr>新細明體</vt:lpstr>
      <vt:lpstr>Arial</vt:lpstr>
      <vt:lpstr>Calibri</vt:lpstr>
      <vt:lpstr>Calibri Light</vt:lpstr>
      <vt:lpstr>Office 佈景主題</vt:lpstr>
      <vt:lpstr>White</vt:lpstr>
      <vt:lpstr>點陣圖影像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Hans</dc:creator>
  <cp:lastModifiedBy>Hans</cp:lastModifiedBy>
  <cp:revision>26</cp:revision>
  <dcterms:created xsi:type="dcterms:W3CDTF">2019-06-12T21:10:15Z</dcterms:created>
  <dcterms:modified xsi:type="dcterms:W3CDTF">2019-06-13T02:34:32Z</dcterms:modified>
</cp:coreProperties>
</file>