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27AECA9-F838-454D-A7A8-C3A4053FF326}" type="datetimeFigureOut">
              <a:rPr lang="fr-FR" smtClean="0"/>
              <a:t>20/01/2022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67699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7AECA9-F838-454D-A7A8-C3A4053FF326}" type="datetimeFigureOut">
              <a:rPr lang="fr-FR" smtClean="0"/>
              <a:t>20/01/2022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131738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7AECA9-F838-454D-A7A8-C3A4053FF326}" type="datetimeFigureOut">
              <a:rPr lang="fr-FR" smtClean="0"/>
              <a:t>20/01/2022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320727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7AECA9-F838-454D-A7A8-C3A4053FF326}" type="datetimeFigureOut">
              <a:rPr lang="fr-FR" smtClean="0"/>
              <a:t>20/01/2022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75370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27AECA9-F838-454D-A7A8-C3A4053FF326}" type="datetimeFigureOut">
              <a:rPr lang="fr-FR" smtClean="0"/>
              <a:t>20/01/2022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25989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27AECA9-F838-454D-A7A8-C3A4053FF326}" type="datetimeFigureOut">
              <a:rPr lang="fr-FR" smtClean="0"/>
              <a:t>20/01/2022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205774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27AECA9-F838-454D-A7A8-C3A4053FF326}" type="datetimeFigureOut">
              <a:rPr lang="fr-FR" smtClean="0"/>
              <a:t>20/01/2022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126074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27AECA9-F838-454D-A7A8-C3A4053FF326}" type="datetimeFigureOut">
              <a:rPr lang="fr-FR" smtClean="0"/>
              <a:t>20/01/2022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172073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AECA9-F838-454D-A7A8-C3A4053FF326}" type="datetimeFigureOut">
              <a:rPr lang="fr-FR" smtClean="0"/>
              <a:t>20/01/2022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7954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7AECA9-F838-454D-A7A8-C3A4053FF326}" type="datetimeFigureOut">
              <a:rPr lang="fr-FR" smtClean="0"/>
              <a:t>20/01/2022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358198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7AECA9-F838-454D-A7A8-C3A4053FF326}" type="datetimeFigureOut">
              <a:rPr lang="fr-FR" smtClean="0"/>
              <a:t>20/01/2022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283CC9-7B91-4C2E-9150-557AABF69F66}" type="slidenum">
              <a:rPr lang="fr-FR" smtClean="0"/>
              <a:t>‹N°›</a:t>
            </a:fld>
            <a:endParaRPr lang="fr-FR"/>
          </a:p>
        </p:txBody>
      </p:sp>
    </p:spTree>
    <p:extLst>
      <p:ext uri="{BB962C8B-B14F-4D97-AF65-F5344CB8AC3E}">
        <p14:creationId xmlns:p14="http://schemas.microsoft.com/office/powerpoint/2010/main" val="276718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AECA9-F838-454D-A7A8-C3A4053FF326}" type="datetimeFigureOut">
              <a:rPr lang="fr-FR" smtClean="0"/>
              <a:t>20/01/2022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83CC9-7B91-4C2E-9150-557AABF69F66}" type="slidenum">
              <a:rPr lang="fr-FR" smtClean="0"/>
              <a:t>‹N°›</a:t>
            </a:fld>
            <a:endParaRPr lang="fr-FR"/>
          </a:p>
        </p:txBody>
      </p:sp>
    </p:spTree>
    <p:extLst>
      <p:ext uri="{BB962C8B-B14F-4D97-AF65-F5344CB8AC3E}">
        <p14:creationId xmlns:p14="http://schemas.microsoft.com/office/powerpoint/2010/main" val="3487114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What</a:t>
            </a:r>
            <a:r>
              <a:rPr lang="fr-FR" sz="3600" dirty="0">
                <a:solidFill>
                  <a:srgbClr val="FF0000"/>
                </a:solidFill>
              </a:rPr>
              <a:t> </a:t>
            </a:r>
            <a:r>
              <a:rPr lang="fr-FR" sz="3600" dirty="0" err="1">
                <a:solidFill>
                  <a:srgbClr val="FF0000"/>
                </a:solidFill>
              </a:rPr>
              <a:t>is</a:t>
            </a:r>
            <a:r>
              <a:rPr lang="fr-FR" sz="3600" dirty="0">
                <a:solidFill>
                  <a:srgbClr val="FF0000"/>
                </a:solidFill>
              </a:rPr>
              <a:t> MySQL ?</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807821"/>
            <a:ext cx="7606004" cy="1200329"/>
          </a:xfrm>
          <a:prstGeom prst="rect">
            <a:avLst/>
          </a:prstGeom>
          <a:noFill/>
        </p:spPr>
        <p:txBody>
          <a:bodyPr wrap="square" rtlCol="0">
            <a:spAutoFit/>
          </a:bodyPr>
          <a:lstStyle/>
          <a:p>
            <a:r>
              <a:rPr lang="en-US" b="0" i="0" dirty="0">
                <a:effectLst/>
              </a:rPr>
              <a:t>MySQL is a relational database management system (RDBMS) based on the SQL (Structured Query Language) queries. It is one of the most popular languages for accessing and managing the records in the table. MySQL is open-source and free software under the GNU license.</a:t>
            </a:r>
            <a:endParaRPr lang="fr-FR" dirty="0"/>
          </a:p>
        </p:txBody>
      </p:sp>
    </p:spTree>
    <p:extLst>
      <p:ext uri="{BB962C8B-B14F-4D97-AF65-F5344CB8AC3E}">
        <p14:creationId xmlns:p14="http://schemas.microsoft.com/office/powerpoint/2010/main" val="376662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F</a:t>
            </a:r>
            <a:r>
              <a:rPr lang="fr-FR" sz="3600" b="0" i="0" dirty="0" err="1">
                <a:solidFill>
                  <a:srgbClr val="FF0000"/>
                </a:solidFill>
                <a:effectLst/>
              </a:rPr>
              <a:t>eatures</a:t>
            </a:r>
            <a:r>
              <a:rPr lang="fr-FR" sz="3600" b="0" i="0" dirty="0">
                <a:solidFill>
                  <a:srgbClr val="FF0000"/>
                </a:solidFill>
                <a:effectLst/>
              </a:rPr>
              <a:t> of </a:t>
            </a:r>
            <a:r>
              <a:rPr lang="fr-FR" sz="3600" dirty="0">
                <a:solidFill>
                  <a:srgbClr val="FF0000"/>
                </a:solidFill>
              </a:rPr>
              <a:t>MySQL </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177506"/>
            <a:ext cx="7606004" cy="3416320"/>
          </a:xfrm>
          <a:prstGeom prst="rect">
            <a:avLst/>
          </a:prstGeom>
          <a:noFill/>
        </p:spPr>
        <p:txBody>
          <a:bodyPr wrap="square" rtlCol="0">
            <a:spAutoFit/>
          </a:bodyPr>
          <a:lstStyle/>
          <a:p>
            <a:pPr marL="342900" indent="-342900" algn="just">
              <a:buFont typeface="Arial" panose="020B0604020202020204" pitchFamily="34" charset="0"/>
              <a:buChar char="•"/>
            </a:pPr>
            <a:r>
              <a:rPr lang="en-US" i="0" dirty="0">
                <a:effectLst/>
              </a:rPr>
              <a:t>Easy to use</a:t>
            </a:r>
          </a:p>
          <a:p>
            <a:pPr marL="342900" indent="-342900" algn="just">
              <a:buFont typeface="Arial" panose="020B0604020202020204" pitchFamily="34" charset="0"/>
              <a:buChar char="•"/>
            </a:pPr>
            <a:r>
              <a:rPr lang="en-US" i="0" dirty="0">
                <a:effectLst/>
              </a:rPr>
              <a:t>It is secure</a:t>
            </a:r>
          </a:p>
          <a:p>
            <a:pPr marL="342900" indent="-342900" algn="just">
              <a:buFont typeface="Arial" panose="020B0604020202020204" pitchFamily="34" charset="0"/>
              <a:buChar char="•"/>
            </a:pPr>
            <a:r>
              <a:rPr lang="en-US" i="0" dirty="0">
                <a:effectLst/>
              </a:rPr>
              <a:t>Client/ Server Architecture</a:t>
            </a:r>
          </a:p>
          <a:p>
            <a:pPr marL="342900" indent="-342900" algn="just">
              <a:buFont typeface="Arial" panose="020B0604020202020204" pitchFamily="34" charset="0"/>
              <a:buChar char="•"/>
            </a:pPr>
            <a:r>
              <a:rPr lang="en-US" i="0" dirty="0">
                <a:effectLst/>
              </a:rPr>
              <a:t>Free to download</a:t>
            </a:r>
          </a:p>
          <a:p>
            <a:pPr marL="342900" indent="-342900" algn="just">
              <a:buFont typeface="Arial" panose="020B0604020202020204" pitchFamily="34" charset="0"/>
              <a:buChar char="•"/>
            </a:pPr>
            <a:r>
              <a:rPr lang="en-US" i="0" dirty="0">
                <a:effectLst/>
              </a:rPr>
              <a:t>It is scalable</a:t>
            </a:r>
          </a:p>
          <a:p>
            <a:pPr marL="342900" indent="-342900" algn="just">
              <a:buFont typeface="Arial" panose="020B0604020202020204" pitchFamily="34" charset="0"/>
              <a:buChar char="•"/>
            </a:pPr>
            <a:r>
              <a:rPr lang="en-US" i="0" dirty="0">
                <a:effectLst/>
              </a:rPr>
              <a:t>Speed</a:t>
            </a:r>
          </a:p>
          <a:p>
            <a:pPr marL="342900" indent="-342900" algn="just">
              <a:buFont typeface="Arial" panose="020B0604020202020204" pitchFamily="34" charset="0"/>
              <a:buChar char="•"/>
            </a:pPr>
            <a:r>
              <a:rPr lang="en-US" i="0" dirty="0">
                <a:effectLst/>
              </a:rPr>
              <a:t>High Flexibility</a:t>
            </a:r>
          </a:p>
          <a:p>
            <a:pPr marL="342900" indent="-342900" algn="just">
              <a:buFont typeface="Arial" panose="020B0604020202020204" pitchFamily="34" charset="0"/>
              <a:buChar char="•"/>
            </a:pPr>
            <a:r>
              <a:rPr lang="en-US" i="0" dirty="0">
                <a:effectLst/>
              </a:rPr>
              <a:t>Compatible on many operating systems</a:t>
            </a:r>
          </a:p>
          <a:p>
            <a:pPr marL="342900" indent="-342900" algn="just">
              <a:buFont typeface="Arial" panose="020B0604020202020204" pitchFamily="34" charset="0"/>
              <a:buChar char="•"/>
            </a:pPr>
            <a:r>
              <a:rPr lang="en-US" i="0" dirty="0">
                <a:effectLst/>
              </a:rPr>
              <a:t>Memory efficiency</a:t>
            </a:r>
          </a:p>
          <a:p>
            <a:pPr marL="342900" indent="-342900" algn="just">
              <a:buFont typeface="Arial" panose="020B0604020202020204" pitchFamily="34" charset="0"/>
              <a:buChar char="•"/>
            </a:pPr>
            <a:r>
              <a:rPr lang="en-US" i="0" dirty="0">
                <a:effectLst/>
              </a:rPr>
              <a:t>High Performance</a:t>
            </a:r>
          </a:p>
          <a:p>
            <a:pPr marL="342900" indent="-342900" algn="just">
              <a:buFont typeface="Arial" panose="020B0604020202020204" pitchFamily="34" charset="0"/>
              <a:buChar char="•"/>
            </a:pPr>
            <a:r>
              <a:rPr lang="en-US" i="0" dirty="0">
                <a:effectLst/>
              </a:rPr>
              <a:t>High Productivity</a:t>
            </a:r>
          </a:p>
          <a:p>
            <a:pPr marL="342900" indent="-342900" algn="just">
              <a:buFont typeface="Arial" panose="020B0604020202020204" pitchFamily="34" charset="0"/>
              <a:buChar char="•"/>
            </a:pPr>
            <a:r>
              <a:rPr lang="en-US" i="0" dirty="0">
                <a:effectLst/>
              </a:rPr>
              <a:t>Platform Independent</a:t>
            </a:r>
          </a:p>
        </p:txBody>
      </p:sp>
    </p:spTree>
    <p:extLst>
      <p:ext uri="{BB962C8B-B14F-4D97-AF65-F5344CB8AC3E}">
        <p14:creationId xmlns:p14="http://schemas.microsoft.com/office/powerpoint/2010/main" val="386988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What</a:t>
            </a:r>
            <a:r>
              <a:rPr lang="fr-FR" sz="3600" dirty="0">
                <a:solidFill>
                  <a:srgbClr val="FF0000"/>
                </a:solidFill>
              </a:rPr>
              <a:t> </a:t>
            </a:r>
            <a:r>
              <a:rPr lang="fr-FR" sz="3600" dirty="0" err="1">
                <a:solidFill>
                  <a:srgbClr val="FF0000"/>
                </a:solidFill>
              </a:rPr>
              <a:t>is</a:t>
            </a:r>
            <a:r>
              <a:rPr lang="fr-FR" sz="3600" dirty="0">
                <a:solidFill>
                  <a:srgbClr val="FF0000"/>
                </a:solidFill>
              </a:rPr>
              <a:t> </a:t>
            </a:r>
            <a:r>
              <a:rPr lang="en-US" sz="3600" b="0" i="0" dirty="0">
                <a:solidFill>
                  <a:srgbClr val="FF0000"/>
                </a:solidFill>
                <a:effectLst/>
                <a:latin typeface="inter-regular"/>
              </a:rPr>
              <a:t>PostgreSQL</a:t>
            </a:r>
            <a:r>
              <a:rPr lang="fr-FR" sz="3600" dirty="0">
                <a:solidFill>
                  <a:srgbClr val="FF0000"/>
                </a:solidFill>
              </a:rPr>
              <a:t> ?</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807821"/>
            <a:ext cx="7606004" cy="1477328"/>
          </a:xfrm>
          <a:prstGeom prst="rect">
            <a:avLst/>
          </a:prstGeom>
          <a:noFill/>
        </p:spPr>
        <p:txBody>
          <a:bodyPr wrap="square" rtlCol="0">
            <a:spAutoFit/>
          </a:bodyPr>
          <a:lstStyle/>
          <a:p>
            <a:r>
              <a:rPr lang="en-US" b="0" i="0" dirty="0">
                <a:effectLst/>
              </a:rPr>
              <a:t>It is one of the most popular databases supporting JSON (non-relational) queries and SQL for (relational) queries. PostgreSQL is an </a:t>
            </a:r>
            <a:r>
              <a:rPr lang="en-US" b="1" i="0" dirty="0">
                <a:effectLst/>
              </a:rPr>
              <a:t>object-relational database management system (ORDBMS)</a:t>
            </a:r>
            <a:r>
              <a:rPr lang="en-US" b="0" i="0" dirty="0">
                <a:effectLst/>
              </a:rPr>
              <a:t>. It contains the various advanced data types and robust feature sets, which increase the extensibility, reliability, and data integrity of the software.</a:t>
            </a:r>
            <a:endParaRPr lang="fr-FR" dirty="0"/>
          </a:p>
        </p:txBody>
      </p:sp>
    </p:spTree>
    <p:extLst>
      <p:ext uri="{BB962C8B-B14F-4D97-AF65-F5344CB8AC3E}">
        <p14:creationId xmlns:p14="http://schemas.microsoft.com/office/powerpoint/2010/main" val="348831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F</a:t>
            </a:r>
            <a:r>
              <a:rPr lang="fr-FR" sz="3600" b="0" i="0" dirty="0" err="1">
                <a:solidFill>
                  <a:srgbClr val="FF0000"/>
                </a:solidFill>
                <a:effectLst/>
              </a:rPr>
              <a:t>eatures</a:t>
            </a:r>
            <a:r>
              <a:rPr lang="fr-FR" sz="3600" b="0" i="0" dirty="0">
                <a:solidFill>
                  <a:srgbClr val="FF0000"/>
                </a:solidFill>
                <a:effectLst/>
              </a:rPr>
              <a:t> of </a:t>
            </a:r>
            <a:r>
              <a:rPr lang="en-US" sz="3600" b="0" i="0" dirty="0">
                <a:solidFill>
                  <a:srgbClr val="FF0000"/>
                </a:solidFill>
                <a:effectLst/>
              </a:rPr>
              <a:t>PostgreSQL</a:t>
            </a:r>
            <a:r>
              <a:rPr lang="fr-FR" sz="3600" dirty="0">
                <a:solidFill>
                  <a:srgbClr val="FF0000"/>
                </a:solidFill>
              </a:rPr>
              <a:t> </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269406"/>
            <a:ext cx="760600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effectLst/>
              </a:rPr>
              <a:t>Free to download</a:t>
            </a:r>
          </a:p>
          <a:p>
            <a:pPr marL="285750" indent="-285750" algn="just">
              <a:buFont typeface="Arial" panose="020B0604020202020204" pitchFamily="34" charset="0"/>
              <a:buChar char="•"/>
            </a:pPr>
            <a:r>
              <a:rPr lang="en-US" i="0" dirty="0">
                <a:effectLst/>
              </a:rPr>
              <a:t>Compatible on several operation systems</a:t>
            </a:r>
          </a:p>
          <a:p>
            <a:pPr marL="285750" indent="-285750" algn="just">
              <a:buFont typeface="Arial" panose="020B0604020202020204" pitchFamily="34" charset="0"/>
              <a:buChar char="•"/>
            </a:pPr>
            <a:r>
              <a:rPr lang="en-US" i="0" dirty="0">
                <a:effectLst/>
              </a:rPr>
              <a:t>Compatible with various programming languages</a:t>
            </a:r>
          </a:p>
          <a:p>
            <a:pPr marL="285750" indent="-285750" algn="just">
              <a:buFont typeface="Arial" panose="020B0604020202020204" pitchFamily="34" charset="0"/>
              <a:buChar char="•"/>
            </a:pPr>
            <a:r>
              <a:rPr lang="en-US" i="0" dirty="0">
                <a:effectLst/>
              </a:rPr>
              <a:t>Compatible with Data Integrity</a:t>
            </a:r>
          </a:p>
          <a:p>
            <a:pPr marL="285750" indent="-285750" algn="just">
              <a:buFont typeface="Arial" panose="020B0604020202020204" pitchFamily="34" charset="0"/>
              <a:buChar char="•"/>
            </a:pPr>
            <a:r>
              <a:rPr lang="en-US" i="0" dirty="0">
                <a:effectLst/>
              </a:rPr>
              <a:t>Support multiple features of SQL</a:t>
            </a:r>
          </a:p>
          <a:p>
            <a:pPr marL="285750" indent="-285750" algn="just">
              <a:buFont typeface="Arial" panose="020B0604020202020204" pitchFamily="34" charset="0"/>
              <a:buChar char="•"/>
            </a:pPr>
            <a:r>
              <a:rPr lang="en-US" i="0" dirty="0">
                <a:effectLst/>
              </a:rPr>
              <a:t>Compatible with multiple data types</a:t>
            </a:r>
          </a:p>
          <a:p>
            <a:pPr marL="285750" indent="-285750" algn="just">
              <a:buFont typeface="Arial" panose="020B0604020202020204" pitchFamily="34" charset="0"/>
              <a:buChar char="•"/>
            </a:pPr>
            <a:r>
              <a:rPr lang="en-US" i="0" dirty="0">
                <a:effectLst/>
              </a:rPr>
              <a:t>Highly extensible</a:t>
            </a:r>
          </a:p>
          <a:p>
            <a:pPr marL="285750" indent="-285750" algn="just">
              <a:buFont typeface="Arial" panose="020B0604020202020204" pitchFamily="34" charset="0"/>
              <a:buChar char="•"/>
            </a:pPr>
            <a:r>
              <a:rPr lang="en-US" i="0" dirty="0">
                <a:effectLst/>
              </a:rPr>
              <a:t>Secure</a:t>
            </a:r>
            <a:endParaRPr lang="en-US" dirty="0"/>
          </a:p>
          <a:p>
            <a:pPr marL="285750" indent="-285750" algn="just">
              <a:buFont typeface="Arial" panose="020B0604020202020204" pitchFamily="34" charset="0"/>
              <a:buChar char="•"/>
            </a:pPr>
            <a:r>
              <a:rPr lang="en-US" i="0" dirty="0">
                <a:effectLst/>
              </a:rPr>
              <a:t>Highly Reliable</a:t>
            </a:r>
          </a:p>
        </p:txBody>
      </p:sp>
    </p:spTree>
    <p:extLst>
      <p:ext uri="{BB962C8B-B14F-4D97-AF65-F5344CB8AC3E}">
        <p14:creationId xmlns:p14="http://schemas.microsoft.com/office/powerpoint/2010/main" val="232600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What</a:t>
            </a:r>
            <a:r>
              <a:rPr lang="fr-FR" sz="3600" dirty="0">
                <a:solidFill>
                  <a:srgbClr val="FF0000"/>
                </a:solidFill>
              </a:rPr>
              <a:t> </a:t>
            </a:r>
            <a:r>
              <a:rPr lang="fr-FR" sz="3600" dirty="0" err="1">
                <a:solidFill>
                  <a:srgbClr val="FF0000"/>
                </a:solidFill>
              </a:rPr>
              <a:t>is</a:t>
            </a:r>
            <a:r>
              <a:rPr lang="fr-FR" sz="3600" dirty="0">
                <a:solidFill>
                  <a:srgbClr val="FF0000"/>
                </a:solidFill>
              </a:rPr>
              <a:t> </a:t>
            </a:r>
            <a:r>
              <a:rPr lang="en-US" sz="3600" b="0" i="0" dirty="0">
                <a:solidFill>
                  <a:srgbClr val="FF0000"/>
                </a:solidFill>
                <a:effectLst/>
                <a:latin typeface="inter-regular"/>
              </a:rPr>
              <a:t>SQL</a:t>
            </a:r>
            <a:r>
              <a:rPr lang="fr-FR" sz="3600" dirty="0">
                <a:solidFill>
                  <a:srgbClr val="FF0000"/>
                </a:solidFill>
              </a:rPr>
              <a:t> Server?</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807821"/>
            <a:ext cx="7606004" cy="2031325"/>
          </a:xfrm>
          <a:prstGeom prst="rect">
            <a:avLst/>
          </a:prstGeom>
          <a:noFill/>
        </p:spPr>
        <p:txBody>
          <a:bodyPr wrap="square" rtlCol="0">
            <a:spAutoFit/>
          </a:bodyPr>
          <a:lstStyle/>
          <a:p>
            <a:pPr algn="l"/>
            <a:r>
              <a:rPr lang="en-US" b="0" i="0" dirty="0">
                <a:effectLst/>
              </a:rPr>
              <a:t>SQL Server is a relational database management system, or RDBMS, developed and marketed by Microsoft.</a:t>
            </a:r>
          </a:p>
          <a:p>
            <a:pPr algn="l"/>
            <a:r>
              <a:rPr lang="en-US" b="0" i="0" dirty="0">
                <a:effectLst/>
              </a:rPr>
              <a:t>SQL server is tied to Transact-SQL, or T-SQL, the Microsoft’s implementation of SQL that adds a set of proprietary programming constructs.</a:t>
            </a:r>
          </a:p>
          <a:p>
            <a:pPr algn="l"/>
            <a:r>
              <a:rPr lang="en-US" b="0" i="0" dirty="0">
                <a:effectLst/>
              </a:rPr>
              <a:t>SQL Server works exclusively on Windows environment for more than 20 years. In 2016, Microsoft made it available on Linux. SQL Server 2017 became generally available in October 2016 that ran on both Windows and Linux.</a:t>
            </a:r>
          </a:p>
        </p:txBody>
      </p:sp>
    </p:spTree>
    <p:extLst>
      <p:ext uri="{BB962C8B-B14F-4D97-AF65-F5344CB8AC3E}">
        <p14:creationId xmlns:p14="http://schemas.microsoft.com/office/powerpoint/2010/main" val="98319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fr-FR" sz="3600" dirty="0" err="1">
                <a:solidFill>
                  <a:srgbClr val="FF0000"/>
                </a:solidFill>
              </a:rPr>
              <a:t>F</a:t>
            </a:r>
            <a:r>
              <a:rPr lang="fr-FR" sz="3600" b="0" i="0" dirty="0" err="1">
                <a:solidFill>
                  <a:srgbClr val="FF0000"/>
                </a:solidFill>
                <a:effectLst/>
              </a:rPr>
              <a:t>eatures</a:t>
            </a:r>
            <a:r>
              <a:rPr lang="fr-FR" sz="3600" b="0" i="0" dirty="0">
                <a:solidFill>
                  <a:srgbClr val="FF0000"/>
                </a:solidFill>
                <a:effectLst/>
              </a:rPr>
              <a:t> of </a:t>
            </a:r>
            <a:r>
              <a:rPr lang="en-US" sz="3600" b="0" i="0" dirty="0">
                <a:solidFill>
                  <a:srgbClr val="FF0000"/>
                </a:solidFill>
                <a:effectLst/>
                <a:latin typeface="inter-regular"/>
              </a:rPr>
              <a:t>SQL</a:t>
            </a:r>
            <a:r>
              <a:rPr lang="fr-FR" sz="3600" dirty="0">
                <a:solidFill>
                  <a:srgbClr val="FF0000"/>
                </a:solidFill>
              </a:rPr>
              <a:t> Server </a:t>
            </a: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269406"/>
            <a:ext cx="760600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effectLst/>
              </a:rPr>
              <a:t>Manage both structured and unstructured data </a:t>
            </a:r>
          </a:p>
          <a:p>
            <a:pPr marL="285750" indent="-285750" algn="just">
              <a:buFont typeface="Arial" panose="020B0604020202020204" pitchFamily="34" charset="0"/>
              <a:buChar char="•"/>
            </a:pPr>
            <a:r>
              <a:rPr lang="en-US" i="0" dirty="0">
                <a:effectLst/>
              </a:rPr>
              <a:t>AI across all your data </a:t>
            </a:r>
          </a:p>
          <a:p>
            <a:pPr marL="285750" indent="-285750" algn="just">
              <a:buFont typeface="Arial" panose="020B0604020202020204" pitchFamily="34" charset="0"/>
              <a:buChar char="•"/>
            </a:pPr>
            <a:r>
              <a:rPr lang="en-US" i="0" dirty="0">
                <a:effectLst/>
              </a:rPr>
              <a:t>Run SQL Server anywhere </a:t>
            </a:r>
          </a:p>
          <a:p>
            <a:pPr marL="285750" indent="-285750" algn="just">
              <a:buFont typeface="Arial" panose="020B0604020202020204" pitchFamily="34" charset="0"/>
              <a:buChar char="•"/>
            </a:pPr>
            <a:r>
              <a:rPr lang="en-US" i="0" dirty="0">
                <a:effectLst/>
              </a:rPr>
              <a:t>First in performance </a:t>
            </a:r>
          </a:p>
          <a:p>
            <a:pPr marL="285750" indent="-285750" algn="just">
              <a:buFont typeface="Arial" panose="020B0604020202020204" pitchFamily="34" charset="0"/>
              <a:buChar char="•"/>
            </a:pPr>
            <a:r>
              <a:rPr lang="en-US" i="0" dirty="0">
                <a:effectLst/>
              </a:rPr>
              <a:t>Intelligent database capabilities </a:t>
            </a:r>
          </a:p>
          <a:p>
            <a:pPr marL="285750" indent="-285750" algn="just">
              <a:buFont typeface="Arial" panose="020B0604020202020204" pitchFamily="34" charset="0"/>
              <a:buChar char="•"/>
            </a:pPr>
            <a:r>
              <a:rPr lang="en-US" i="0" dirty="0">
                <a:effectLst/>
              </a:rPr>
              <a:t>Built-in security and compliance </a:t>
            </a:r>
          </a:p>
          <a:p>
            <a:pPr marL="285750" indent="-285750" algn="just">
              <a:buFont typeface="Arial" panose="020B0604020202020204" pitchFamily="34" charset="0"/>
              <a:buChar char="•"/>
            </a:pPr>
            <a:r>
              <a:rPr lang="en-US" i="0" dirty="0">
                <a:effectLst/>
              </a:rPr>
              <a:t>Always encrypted data enclaves </a:t>
            </a:r>
          </a:p>
          <a:p>
            <a:pPr marL="285750" indent="-285750" algn="just">
              <a:buFont typeface="Arial" panose="020B0604020202020204" pitchFamily="34" charset="0"/>
              <a:buChar char="•"/>
            </a:pPr>
            <a:r>
              <a:rPr lang="en-US" i="0" dirty="0">
                <a:effectLst/>
              </a:rPr>
              <a:t>Maximum availability </a:t>
            </a:r>
          </a:p>
          <a:p>
            <a:pPr marL="285750" indent="-285750" algn="just">
              <a:buFont typeface="Arial" panose="020B0604020202020204" pitchFamily="34" charset="0"/>
              <a:buChar char="•"/>
            </a:pPr>
            <a:r>
              <a:rPr lang="en-US" i="0" dirty="0">
                <a:effectLst/>
              </a:rPr>
              <a:t>Accelerated database recovery </a:t>
            </a:r>
          </a:p>
          <a:p>
            <a:pPr marL="285750" indent="-285750" algn="just">
              <a:buFont typeface="Arial" panose="020B0604020202020204" pitchFamily="34" charset="0"/>
              <a:buChar char="•"/>
            </a:pPr>
            <a:r>
              <a:rPr lang="en-US" i="0" dirty="0">
                <a:effectLst/>
              </a:rPr>
              <a:t>Self-service </a:t>
            </a:r>
          </a:p>
          <a:p>
            <a:pPr marL="285750" indent="-285750" algn="just">
              <a:buFont typeface="Arial" panose="020B0604020202020204" pitchFamily="34" charset="0"/>
              <a:buChar char="•"/>
            </a:pPr>
            <a:r>
              <a:rPr lang="en-US" i="0" dirty="0">
                <a:effectLst/>
              </a:rPr>
              <a:t>BI on any device </a:t>
            </a:r>
          </a:p>
          <a:p>
            <a:pPr marL="285750" indent="-285750" algn="just">
              <a:buFont typeface="Arial" panose="020B0604020202020204" pitchFamily="34" charset="0"/>
              <a:buChar char="•"/>
            </a:pPr>
            <a:r>
              <a:rPr lang="en-US" i="0" dirty="0">
                <a:effectLst/>
              </a:rPr>
              <a:t>Highly scalable cloud services</a:t>
            </a:r>
          </a:p>
        </p:txBody>
      </p:sp>
    </p:spTree>
    <p:extLst>
      <p:ext uri="{BB962C8B-B14F-4D97-AF65-F5344CB8AC3E}">
        <p14:creationId xmlns:p14="http://schemas.microsoft.com/office/powerpoint/2010/main" val="307827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7300F36-C7AB-4644-AD42-7A0277A20B27}"/>
              </a:ext>
            </a:extLst>
          </p:cNvPr>
          <p:cNvSpPr>
            <a:spLocks noGrp="1"/>
          </p:cNvSpPr>
          <p:nvPr>
            <p:ph type="subTitle" idx="1"/>
          </p:nvPr>
        </p:nvSpPr>
        <p:spPr>
          <a:xfrm>
            <a:off x="1524000" y="1172274"/>
            <a:ext cx="9144000" cy="736425"/>
          </a:xfrm>
        </p:spPr>
        <p:txBody>
          <a:bodyPr>
            <a:normAutofit/>
          </a:bodyPr>
          <a:lstStyle/>
          <a:p>
            <a:r>
              <a:rPr lang="en-US" sz="3600" dirty="0">
                <a:solidFill>
                  <a:srgbClr val="FF0000"/>
                </a:solidFill>
              </a:rPr>
              <a:t>Difference between MySQL and </a:t>
            </a:r>
            <a:r>
              <a:rPr lang="en-US" sz="3600" b="0" i="0" dirty="0">
                <a:solidFill>
                  <a:srgbClr val="FF0000"/>
                </a:solidFill>
                <a:effectLst/>
                <a:latin typeface="inter-regular"/>
              </a:rPr>
              <a:t>PostgreSQL</a:t>
            </a:r>
            <a:endParaRPr lang="fr-FR" sz="3600" dirty="0">
              <a:solidFill>
                <a:srgbClr val="FF0000"/>
              </a:solidFill>
            </a:endParaRPr>
          </a:p>
        </p:txBody>
      </p:sp>
      <p:sp>
        <p:nvSpPr>
          <p:cNvPr id="4" name="ZoneTexte 3">
            <a:extLst>
              <a:ext uri="{FF2B5EF4-FFF2-40B4-BE49-F238E27FC236}">
                <a16:creationId xmlns:a16="http://schemas.microsoft.com/office/drawing/2014/main" id="{BF86F72C-6253-4FA1-9C08-FF2B05D81D8A}"/>
              </a:ext>
            </a:extLst>
          </p:cNvPr>
          <p:cNvSpPr txBox="1"/>
          <p:nvPr/>
        </p:nvSpPr>
        <p:spPr>
          <a:xfrm>
            <a:off x="2292998" y="2065220"/>
            <a:ext cx="7606004" cy="4247317"/>
          </a:xfrm>
          <a:prstGeom prst="rect">
            <a:avLst/>
          </a:prstGeom>
          <a:noFill/>
        </p:spPr>
        <p:txBody>
          <a:bodyPr wrap="square" rtlCol="0">
            <a:spAutoFit/>
          </a:bodyPr>
          <a:lstStyle/>
          <a:p>
            <a:pPr marL="285750" indent="-285750" algn="l">
              <a:buFont typeface="Arial" panose="020B0604020202020204" pitchFamily="34" charset="0"/>
              <a:buChar char="•"/>
            </a:pPr>
            <a:r>
              <a:rPr lang="fr-FR" i="0" dirty="0">
                <a:effectLst/>
              </a:rPr>
              <a:t>PostgreSQL </a:t>
            </a:r>
            <a:r>
              <a:rPr lang="fr-FR" i="0" dirty="0" err="1">
                <a:effectLst/>
              </a:rPr>
              <a:t>is</a:t>
            </a:r>
            <a:r>
              <a:rPr lang="fr-FR" i="0" dirty="0">
                <a:effectLst/>
              </a:rPr>
              <a:t> an Object </a:t>
            </a:r>
            <a:r>
              <a:rPr lang="fr-FR" i="0" dirty="0" err="1">
                <a:effectLst/>
              </a:rPr>
              <a:t>Relational</a:t>
            </a:r>
            <a:r>
              <a:rPr lang="fr-FR" i="0" dirty="0">
                <a:effectLst/>
              </a:rPr>
              <a:t> </a:t>
            </a:r>
            <a:r>
              <a:rPr lang="fr-FR" i="0" dirty="0" err="1">
                <a:effectLst/>
              </a:rPr>
              <a:t>Database</a:t>
            </a:r>
            <a:r>
              <a:rPr lang="fr-FR" i="0" dirty="0">
                <a:effectLst/>
              </a:rPr>
              <a:t> Management System (ORDBMS) </a:t>
            </a:r>
            <a:r>
              <a:rPr lang="fr-FR" b="1" i="0" dirty="0" err="1">
                <a:solidFill>
                  <a:srgbClr val="FFFF00"/>
                </a:solidFill>
                <a:effectLst/>
              </a:rPr>
              <a:t>whereas</a:t>
            </a:r>
            <a:r>
              <a:rPr lang="fr-FR" i="0" dirty="0">
                <a:effectLst/>
              </a:rPr>
              <a:t> MySQL </a:t>
            </a:r>
            <a:r>
              <a:rPr lang="fr-FR" i="0" dirty="0" err="1">
                <a:effectLst/>
              </a:rPr>
              <a:t>is</a:t>
            </a:r>
            <a:r>
              <a:rPr lang="fr-FR" i="0" dirty="0">
                <a:effectLst/>
              </a:rPr>
              <a:t> a </a:t>
            </a:r>
            <a:r>
              <a:rPr lang="fr-FR" i="0" dirty="0" err="1">
                <a:effectLst/>
              </a:rPr>
              <a:t>community</a:t>
            </a:r>
            <a:r>
              <a:rPr lang="fr-FR" i="0" dirty="0">
                <a:effectLst/>
              </a:rPr>
              <a:t> </a:t>
            </a:r>
            <a:r>
              <a:rPr lang="fr-FR" i="0" dirty="0" err="1">
                <a:effectLst/>
              </a:rPr>
              <a:t>driven</a:t>
            </a:r>
            <a:r>
              <a:rPr lang="fr-FR" i="0" dirty="0">
                <a:effectLst/>
              </a:rPr>
              <a:t> DBMS system.</a:t>
            </a:r>
          </a:p>
          <a:p>
            <a:pPr algn="l"/>
            <a:endParaRPr lang="fr-FR" i="0" dirty="0">
              <a:effectLst/>
            </a:endParaRPr>
          </a:p>
          <a:p>
            <a:pPr marL="285750" indent="-285750" algn="l">
              <a:buFont typeface="Arial" panose="020B0604020202020204" pitchFamily="34" charset="0"/>
              <a:buChar char="•"/>
            </a:pPr>
            <a:r>
              <a:rPr lang="fr-FR" i="0" dirty="0">
                <a:effectLst/>
              </a:rPr>
              <a:t>PostgreSQL support modern applications </a:t>
            </a:r>
            <a:r>
              <a:rPr lang="fr-FR" i="0" dirty="0" err="1">
                <a:effectLst/>
              </a:rPr>
              <a:t>feature</a:t>
            </a:r>
            <a:r>
              <a:rPr lang="fr-FR" i="0" dirty="0">
                <a:effectLst/>
              </a:rPr>
              <a:t> like JSON, XML etc. </a:t>
            </a:r>
            <a:r>
              <a:rPr lang="fr-FR" b="1" i="0" dirty="0" err="1">
                <a:solidFill>
                  <a:srgbClr val="FFFF00"/>
                </a:solidFill>
                <a:effectLst/>
              </a:rPr>
              <a:t>while</a:t>
            </a:r>
            <a:r>
              <a:rPr lang="fr-FR" i="0" dirty="0">
                <a:effectLst/>
              </a:rPr>
              <a:t> MySQL </a:t>
            </a:r>
            <a:r>
              <a:rPr lang="fr-FR" i="0" dirty="0" err="1">
                <a:effectLst/>
              </a:rPr>
              <a:t>only</a:t>
            </a:r>
            <a:r>
              <a:rPr lang="fr-FR" i="0" dirty="0">
                <a:effectLst/>
              </a:rPr>
              <a:t> supports JSON.</a:t>
            </a:r>
          </a:p>
          <a:p>
            <a:pPr algn="l"/>
            <a:endParaRPr lang="fr-FR" i="0" dirty="0">
              <a:effectLst/>
            </a:endParaRPr>
          </a:p>
          <a:p>
            <a:pPr marL="285750" indent="-285750" algn="l">
              <a:buFont typeface="Arial" panose="020B0604020202020204" pitchFamily="34" charset="0"/>
              <a:buChar char="•"/>
            </a:pPr>
            <a:r>
              <a:rPr lang="fr-FR" i="0" dirty="0" err="1">
                <a:effectLst/>
              </a:rPr>
              <a:t>Comparing</a:t>
            </a:r>
            <a:r>
              <a:rPr lang="fr-FR" i="0" dirty="0">
                <a:effectLst/>
              </a:rPr>
              <a:t> PostgreSQL vs MySQL performance, PostgreSQL </a:t>
            </a:r>
            <a:r>
              <a:rPr lang="fr-FR" i="0" dirty="0" err="1">
                <a:effectLst/>
              </a:rPr>
              <a:t>performs</a:t>
            </a:r>
            <a:r>
              <a:rPr lang="fr-FR" i="0" dirty="0">
                <a:effectLst/>
              </a:rPr>
              <a:t> </a:t>
            </a:r>
            <a:r>
              <a:rPr lang="fr-FR" i="0" dirty="0" err="1">
                <a:effectLst/>
              </a:rPr>
              <a:t>well</a:t>
            </a:r>
            <a:r>
              <a:rPr lang="fr-FR" i="0" dirty="0">
                <a:effectLst/>
              </a:rPr>
              <a:t> </a:t>
            </a:r>
            <a:r>
              <a:rPr lang="fr-FR" i="0" dirty="0" err="1">
                <a:effectLst/>
              </a:rPr>
              <a:t>when</a:t>
            </a:r>
            <a:r>
              <a:rPr lang="fr-FR" i="0" dirty="0">
                <a:effectLst/>
              </a:rPr>
              <a:t> </a:t>
            </a:r>
            <a:r>
              <a:rPr lang="fr-FR" i="0" dirty="0" err="1">
                <a:effectLst/>
              </a:rPr>
              <a:t>executing</a:t>
            </a:r>
            <a:r>
              <a:rPr lang="fr-FR" i="0" dirty="0">
                <a:effectLst/>
              </a:rPr>
              <a:t> </a:t>
            </a:r>
            <a:r>
              <a:rPr lang="fr-FR" i="0" dirty="0" err="1">
                <a:effectLst/>
              </a:rPr>
              <a:t>complex</a:t>
            </a:r>
            <a:r>
              <a:rPr lang="fr-FR" i="0" dirty="0">
                <a:effectLst/>
              </a:rPr>
              <a:t> </a:t>
            </a:r>
            <a:r>
              <a:rPr lang="fr-FR" i="0" dirty="0" err="1">
                <a:effectLst/>
              </a:rPr>
              <a:t>queries</a:t>
            </a:r>
            <a:r>
              <a:rPr lang="fr-FR" i="0" dirty="0">
                <a:effectLst/>
              </a:rPr>
              <a:t> </a:t>
            </a:r>
            <a:r>
              <a:rPr lang="fr-FR" b="1" i="0" dirty="0" err="1">
                <a:solidFill>
                  <a:srgbClr val="FFFF00"/>
                </a:solidFill>
                <a:effectLst/>
              </a:rPr>
              <a:t>whereas</a:t>
            </a:r>
            <a:r>
              <a:rPr lang="fr-FR" i="0" dirty="0">
                <a:effectLst/>
              </a:rPr>
              <a:t> MySQL </a:t>
            </a:r>
            <a:r>
              <a:rPr lang="fr-FR" i="0" dirty="0" err="1">
                <a:effectLst/>
              </a:rPr>
              <a:t>performs</a:t>
            </a:r>
            <a:r>
              <a:rPr lang="fr-FR" i="0" dirty="0">
                <a:effectLst/>
              </a:rPr>
              <a:t> </a:t>
            </a:r>
            <a:r>
              <a:rPr lang="fr-FR" i="0" dirty="0" err="1">
                <a:effectLst/>
              </a:rPr>
              <a:t>well</a:t>
            </a:r>
            <a:r>
              <a:rPr lang="fr-FR" i="0" dirty="0">
                <a:effectLst/>
              </a:rPr>
              <a:t> in OLAP &amp; OLTP </a:t>
            </a:r>
            <a:r>
              <a:rPr lang="fr-FR" i="0" dirty="0" err="1">
                <a:effectLst/>
              </a:rPr>
              <a:t>systems</a:t>
            </a:r>
            <a:r>
              <a:rPr lang="fr-FR" i="0" dirty="0">
                <a:effectLst/>
              </a:rPr>
              <a:t>.</a:t>
            </a:r>
          </a:p>
          <a:p>
            <a:pPr algn="l"/>
            <a:endParaRPr lang="fr-FR" i="0" dirty="0">
              <a:effectLst/>
            </a:endParaRPr>
          </a:p>
          <a:p>
            <a:pPr marL="285750" indent="-285750" algn="l">
              <a:buFont typeface="Arial" panose="020B0604020202020204" pitchFamily="34" charset="0"/>
              <a:buChar char="•"/>
            </a:pPr>
            <a:r>
              <a:rPr lang="fr-FR" i="0" dirty="0">
                <a:effectLst/>
              </a:rPr>
              <a:t>PostgreSQL </a:t>
            </a:r>
            <a:r>
              <a:rPr lang="fr-FR" i="0" dirty="0" err="1">
                <a:effectLst/>
              </a:rPr>
              <a:t>is</a:t>
            </a:r>
            <a:r>
              <a:rPr lang="fr-FR" i="0" dirty="0">
                <a:effectLst/>
              </a:rPr>
              <a:t> </a:t>
            </a:r>
            <a:r>
              <a:rPr lang="fr-FR" i="0" dirty="0" err="1">
                <a:effectLst/>
              </a:rPr>
              <a:t>complete</a:t>
            </a:r>
            <a:r>
              <a:rPr lang="fr-FR" i="0" dirty="0">
                <a:effectLst/>
              </a:rPr>
              <a:t> ACID compliant </a:t>
            </a:r>
            <a:r>
              <a:rPr lang="fr-FR" b="1" i="0" dirty="0" err="1">
                <a:solidFill>
                  <a:srgbClr val="FFFF00"/>
                </a:solidFill>
                <a:effectLst/>
              </a:rPr>
              <a:t>while</a:t>
            </a:r>
            <a:r>
              <a:rPr lang="fr-FR" i="0" dirty="0">
                <a:effectLst/>
              </a:rPr>
              <a:t> MySQL </a:t>
            </a:r>
            <a:r>
              <a:rPr lang="fr-FR" i="0" dirty="0" err="1">
                <a:effectLst/>
              </a:rPr>
              <a:t>is</a:t>
            </a:r>
            <a:r>
              <a:rPr lang="fr-FR" i="0" dirty="0">
                <a:effectLst/>
              </a:rPr>
              <a:t> </a:t>
            </a:r>
            <a:r>
              <a:rPr lang="fr-FR" i="0" dirty="0" err="1">
                <a:effectLst/>
              </a:rPr>
              <a:t>only</a:t>
            </a:r>
            <a:r>
              <a:rPr lang="fr-FR" i="0" dirty="0">
                <a:effectLst/>
              </a:rPr>
              <a:t> ACID compliant </a:t>
            </a:r>
            <a:r>
              <a:rPr lang="fr-FR" i="0" dirty="0" err="1">
                <a:effectLst/>
              </a:rPr>
              <a:t>when</a:t>
            </a:r>
            <a:r>
              <a:rPr lang="fr-FR" i="0" dirty="0">
                <a:effectLst/>
              </a:rPr>
              <a:t> </a:t>
            </a:r>
            <a:r>
              <a:rPr lang="fr-FR" i="0" dirty="0" err="1">
                <a:effectLst/>
              </a:rPr>
              <a:t>used</a:t>
            </a:r>
            <a:r>
              <a:rPr lang="fr-FR" i="0" dirty="0">
                <a:effectLst/>
              </a:rPr>
              <a:t> </a:t>
            </a:r>
            <a:r>
              <a:rPr lang="fr-FR" i="0" dirty="0" err="1">
                <a:effectLst/>
              </a:rPr>
              <a:t>with</a:t>
            </a:r>
            <a:r>
              <a:rPr lang="fr-FR" i="0" dirty="0">
                <a:effectLst/>
              </a:rPr>
              <a:t> </a:t>
            </a:r>
            <a:r>
              <a:rPr lang="fr-FR" i="0" dirty="0" err="1">
                <a:effectLst/>
              </a:rPr>
              <a:t>InnoDB</a:t>
            </a:r>
            <a:r>
              <a:rPr lang="fr-FR" i="0" dirty="0">
                <a:effectLst/>
              </a:rPr>
              <a:t> and NDB.</a:t>
            </a:r>
          </a:p>
          <a:p>
            <a:pPr algn="l"/>
            <a:endParaRPr lang="fr-FR" i="0" dirty="0">
              <a:effectLst/>
            </a:endParaRPr>
          </a:p>
          <a:p>
            <a:pPr marL="285750" indent="-285750" algn="l">
              <a:buFont typeface="Arial" panose="020B0604020202020204" pitchFamily="34" charset="0"/>
              <a:buChar char="•"/>
            </a:pPr>
            <a:r>
              <a:rPr lang="fr-FR" i="0" dirty="0">
                <a:effectLst/>
              </a:rPr>
              <a:t>PostgreSQL supports </a:t>
            </a:r>
            <a:r>
              <a:rPr lang="fr-FR" i="0" dirty="0" err="1">
                <a:effectLst/>
              </a:rPr>
              <a:t>Materialized</a:t>
            </a:r>
            <a:r>
              <a:rPr lang="fr-FR" i="0" dirty="0">
                <a:effectLst/>
              </a:rPr>
              <a:t> </a:t>
            </a:r>
            <a:r>
              <a:rPr lang="fr-FR" i="0" dirty="0" err="1">
                <a:effectLst/>
              </a:rPr>
              <a:t>Views</a:t>
            </a:r>
            <a:r>
              <a:rPr lang="fr-FR" i="0" dirty="0">
                <a:effectLst/>
              </a:rPr>
              <a:t> </a:t>
            </a:r>
            <a:r>
              <a:rPr lang="fr-FR" b="1" i="0" dirty="0" err="1">
                <a:solidFill>
                  <a:srgbClr val="FFFF00"/>
                </a:solidFill>
                <a:effectLst/>
              </a:rPr>
              <a:t>whereas</a:t>
            </a:r>
            <a:r>
              <a:rPr lang="fr-FR" i="0" dirty="0">
                <a:effectLst/>
              </a:rPr>
              <a:t> MySQL </a:t>
            </a:r>
            <a:r>
              <a:rPr lang="fr-FR" i="0" dirty="0" err="1">
                <a:effectLst/>
              </a:rPr>
              <a:t>doesn’t</a:t>
            </a:r>
            <a:r>
              <a:rPr lang="fr-FR" i="0" dirty="0">
                <a:effectLst/>
              </a:rPr>
              <a:t> supports </a:t>
            </a:r>
            <a:r>
              <a:rPr lang="fr-FR" i="0" dirty="0" err="1">
                <a:effectLst/>
              </a:rPr>
              <a:t>Materialized</a:t>
            </a:r>
            <a:r>
              <a:rPr lang="fr-FR" i="0" dirty="0">
                <a:effectLst/>
              </a:rPr>
              <a:t> </a:t>
            </a:r>
            <a:r>
              <a:rPr lang="fr-FR" i="0" dirty="0" err="1">
                <a:effectLst/>
              </a:rPr>
              <a:t>Views</a:t>
            </a:r>
            <a:r>
              <a:rPr lang="fr-FR" i="0" dirty="0">
                <a:effectLst/>
              </a:rPr>
              <a:t>.</a:t>
            </a:r>
          </a:p>
        </p:txBody>
      </p:sp>
    </p:spTree>
    <p:extLst>
      <p:ext uri="{BB962C8B-B14F-4D97-AF65-F5344CB8AC3E}">
        <p14:creationId xmlns:p14="http://schemas.microsoft.com/office/powerpoint/2010/main" val="3188383305"/>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414</Words>
  <Application>Microsoft Office PowerPoint</Application>
  <PresentationFormat>Grand écran</PresentationFormat>
  <Paragraphs>54</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inter-regular</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aymen henchir</dc:creator>
  <cp:lastModifiedBy>aymen henchir</cp:lastModifiedBy>
  <cp:revision>1</cp:revision>
  <dcterms:created xsi:type="dcterms:W3CDTF">2022-01-20T08:44:45Z</dcterms:created>
  <dcterms:modified xsi:type="dcterms:W3CDTF">2022-01-20T09:34:03Z</dcterms:modified>
</cp:coreProperties>
</file>