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9" r:id="rId20"/>
    <p:sldId id="274" r:id="rId21"/>
    <p:sldId id="280" r:id="rId22"/>
    <p:sldId id="275" r:id="rId23"/>
    <p:sldId id="281" r:id="rId24"/>
    <p:sldId id="276" r:id="rId25"/>
    <p:sldId id="282" r:id="rId26"/>
    <p:sldId id="277" r:id="rId27"/>
    <p:sldId id="283" r:id="rId28"/>
    <p:sldId id="284" r:id="rId29"/>
    <p:sldId id="285"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181" y="10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0EC308-946C-4DEC-A156-EAB5C20035F9}" type="datetimeFigureOut">
              <a:rPr lang="en-US" smtClean="0"/>
              <a:t>10/9/2021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E1C03A-971C-4FE2-BB45-D57DA5A0180D}" type="slidenum">
              <a:rPr lang="en-US" smtClean="0"/>
              <a:t>‹#›</a:t>
            </a:fld>
            <a:endParaRPr lang="en-US"/>
          </a:p>
        </p:txBody>
      </p:sp>
    </p:spTree>
    <p:extLst>
      <p:ext uri="{BB962C8B-B14F-4D97-AF65-F5344CB8AC3E}">
        <p14:creationId xmlns:p14="http://schemas.microsoft.com/office/powerpoint/2010/main" val="249093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E1C03A-971C-4FE2-BB45-D57DA5A0180D}" type="slidenum">
              <a:rPr lang="en-US" smtClean="0"/>
              <a:t>2</a:t>
            </a:fld>
            <a:endParaRPr lang="en-US"/>
          </a:p>
        </p:txBody>
      </p:sp>
    </p:spTree>
    <p:extLst>
      <p:ext uri="{BB962C8B-B14F-4D97-AF65-F5344CB8AC3E}">
        <p14:creationId xmlns:p14="http://schemas.microsoft.com/office/powerpoint/2010/main" val="2960807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BD6612-0D93-4B70-8A9A-E31D5ED8AD38}"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59DC7-2FDD-4092-AE74-8B9BB3B78ED5}"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BD6612-0D93-4B70-8A9A-E31D5ED8AD38}"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59DC7-2FDD-4092-AE74-8B9BB3B78ED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D6612-0D93-4B70-8A9A-E31D5ED8AD38}"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59DC7-2FDD-4092-AE74-8B9BB3B78ED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BD6612-0D93-4B70-8A9A-E31D5ED8AD38}"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59DC7-2FDD-4092-AE74-8B9BB3B78ED5}"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D6612-0D93-4B70-8A9A-E31D5ED8AD38}"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59DC7-2FDD-4092-AE74-8B9BB3B78ED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7BD6612-0D93-4B70-8A9A-E31D5ED8AD38}" type="datetimeFigureOut">
              <a:rPr lang="en-US" smtClean="0"/>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59DC7-2FDD-4092-AE74-8B9BB3B78ED5}"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BD6612-0D93-4B70-8A9A-E31D5ED8AD38}" type="datetimeFigureOut">
              <a:rPr lang="en-US" smtClean="0"/>
              <a:t>10/9/2021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E59DC7-2FDD-4092-AE74-8B9BB3B78ED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BD6612-0D93-4B70-8A9A-E31D5ED8AD38}" type="datetimeFigureOut">
              <a:rPr lang="en-US" smtClean="0"/>
              <a:t>10/9/2021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E59DC7-2FDD-4092-AE74-8B9BB3B78ED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D6612-0D93-4B70-8A9A-E31D5ED8AD38}" type="datetimeFigureOut">
              <a:rPr lang="en-US" smtClean="0"/>
              <a:t>10/9/2021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E59DC7-2FDD-4092-AE74-8B9BB3B78ED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BD6612-0D93-4B70-8A9A-E31D5ED8AD38}" type="datetimeFigureOut">
              <a:rPr lang="en-US" smtClean="0"/>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59DC7-2FDD-4092-AE74-8B9BB3B78ED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BD6612-0D93-4B70-8A9A-E31D5ED8AD38}" type="datetimeFigureOut">
              <a:rPr lang="en-US" smtClean="0"/>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59DC7-2FDD-4092-AE74-8B9BB3B78ED5}"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07BD6612-0D93-4B70-8A9A-E31D5ED8AD38}" type="datetimeFigureOut">
              <a:rPr lang="en-US" smtClean="0"/>
              <a:t>10/9/2021</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EEE59DC7-2FDD-4092-AE74-8B9BB3B78ED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C%2B%2B" TargetMode="External"/><Relationship Id="rId13" Type="http://schemas.openxmlformats.org/officeDocument/2006/relationships/hyperlink" Target="https://oracle.github.io/python-cx_Oracle/index.html" TargetMode="External"/><Relationship Id="rId3" Type="http://schemas.openxmlformats.org/officeDocument/2006/relationships/hyperlink" Target="https://en.wikipedia.org/wiki/Java_Database_Connectivity" TargetMode="External"/><Relationship Id="rId7" Type="http://schemas.openxmlformats.org/officeDocument/2006/relationships/hyperlink" Target="https://en.wikipedia.org/wiki/C_(programming_language)" TargetMode="External"/><Relationship Id="rId12" Type="http://schemas.openxmlformats.org/officeDocument/2006/relationships/hyperlink" Target="https://en.wikipedia.org/wiki/Python_(programming_language)" TargetMode="External"/><Relationship Id="rId2" Type="http://schemas.openxmlformats.org/officeDocument/2006/relationships/hyperlink" Target="https://en.wikipedia.org/wiki/Java_(programming_language)" TargetMode="External"/><Relationship Id="rId1" Type="http://schemas.openxmlformats.org/officeDocument/2006/relationships/slideLayout" Target="../slideLayouts/slideLayout7.xml"/><Relationship Id="rId6" Type="http://schemas.openxmlformats.org/officeDocument/2006/relationships/hyperlink" Target="http://www.oracle.com/technetwork/topics/dotnet/index-085163.html" TargetMode="External"/><Relationship Id="rId11" Type="http://schemas.openxmlformats.org/officeDocument/2006/relationships/hyperlink" Target="https://oracle.github.io/odpi/" TargetMode="External"/><Relationship Id="rId5" Type="http://schemas.openxmlformats.org/officeDocument/2006/relationships/hyperlink" Target="https://en.wikipedia.org/wiki/.NET_Framework" TargetMode="External"/><Relationship Id="rId10" Type="http://schemas.openxmlformats.org/officeDocument/2006/relationships/hyperlink" Target="http://www.oracle.com/technetwork/database/windows/index-098976.html" TargetMode="External"/><Relationship Id="rId4" Type="http://schemas.openxmlformats.org/officeDocument/2006/relationships/hyperlink" Target="https://docs.oracle.com/database/122/JSQLJ/title.htm" TargetMode="External"/><Relationship Id="rId9" Type="http://schemas.openxmlformats.org/officeDocument/2006/relationships/hyperlink" Target="http://www.oracle.com/technetwork/database/features/oci/index-090945.html" TargetMode="External"/><Relationship Id="rId14" Type="http://schemas.openxmlformats.org/officeDocument/2006/relationships/hyperlink" Target="https://en.wikipedia.org/wiki/PH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4491" y="1295400"/>
            <a:ext cx="3962400" cy="1569660"/>
          </a:xfrm>
          <a:prstGeom prst="rect">
            <a:avLst/>
          </a:prstGeom>
          <a:noFill/>
        </p:spPr>
        <p:txBody>
          <a:bodyPr wrap="square" rtlCol="0">
            <a:spAutoFit/>
            <a:scene3d>
              <a:camera prst="orthographicFront"/>
              <a:lightRig rig="threePt" dir="t"/>
            </a:scene3d>
            <a:sp3d extrusionH="57150">
              <a:bevelT w="38100" h="38100" prst="relaxedInset"/>
            </a:sp3d>
          </a:bodyPr>
          <a:lstStyle/>
          <a:p>
            <a:pPr algn="ctr"/>
            <a:r>
              <a:rPr lang="en-US" sz="3200" dirty="0">
                <a:solidFill>
                  <a:srgbClr val="0070C0"/>
                </a:solidFill>
                <a:latin typeface="Cairo SF" pitchFamily="2" charset="0"/>
              </a:rPr>
              <a:t>WELCOME</a:t>
            </a:r>
          </a:p>
          <a:p>
            <a:pPr algn="ctr"/>
            <a:endParaRPr lang="en-US" sz="3200" dirty="0">
              <a:solidFill>
                <a:srgbClr val="0070C0"/>
              </a:solidFill>
              <a:latin typeface="Cairo SF" pitchFamily="2" charset="0"/>
            </a:endParaRPr>
          </a:p>
          <a:p>
            <a:pPr algn="ctr"/>
            <a:r>
              <a:rPr lang="en-US" sz="3200" dirty="0">
                <a:solidFill>
                  <a:srgbClr val="0070C0"/>
                </a:solidFill>
                <a:latin typeface="Cairo SF" pitchFamily="2" charset="0"/>
              </a:rPr>
              <a:t>    TO</a:t>
            </a:r>
          </a:p>
        </p:txBody>
      </p:sp>
      <p:sp>
        <p:nvSpPr>
          <p:cNvPr id="5" name="TextBox 4"/>
          <p:cNvSpPr txBox="1"/>
          <p:nvPr/>
        </p:nvSpPr>
        <p:spPr>
          <a:xfrm>
            <a:off x="1752600" y="3048000"/>
            <a:ext cx="6477000" cy="1569660"/>
          </a:xfrm>
          <a:prstGeom prst="rect">
            <a:avLst/>
          </a:prstGeom>
          <a:noFill/>
        </p:spPr>
        <p:txBody>
          <a:bodyPr wrap="square" rtlCol="0">
            <a:spAutoFit/>
            <a:scene3d>
              <a:camera prst="orthographicFront"/>
              <a:lightRig rig="threePt" dir="t"/>
            </a:scene3d>
            <a:sp3d extrusionH="57150">
              <a:bevelT w="38100" h="38100" prst="slope"/>
            </a:sp3d>
          </a:bodyPr>
          <a:lstStyle/>
          <a:p>
            <a:pPr algn="ctr"/>
            <a:r>
              <a:rPr lang="en-US" sz="3200" dirty="0">
                <a:solidFill>
                  <a:srgbClr val="7030A0"/>
                </a:solidFill>
                <a:latin typeface="Accent SF" pitchFamily="2" charset="0"/>
              </a:rPr>
              <a:t>MEDICAL  STORE </a:t>
            </a:r>
          </a:p>
          <a:p>
            <a:pPr algn="ctr"/>
            <a:endParaRPr lang="en-US" sz="3200" dirty="0">
              <a:solidFill>
                <a:srgbClr val="7030A0"/>
              </a:solidFill>
              <a:latin typeface="Accent SF" pitchFamily="2" charset="0"/>
            </a:endParaRPr>
          </a:p>
          <a:p>
            <a:pPr algn="ctr"/>
            <a:r>
              <a:rPr lang="en-US" sz="3200" dirty="0">
                <a:solidFill>
                  <a:srgbClr val="7030A0"/>
                </a:solidFill>
                <a:latin typeface="Accent SF" pitchFamily="2" charset="0"/>
              </a:rPr>
              <a:t> MANAGEMENT  SYSTEM</a:t>
            </a:r>
          </a:p>
        </p:txBody>
      </p:sp>
      <p:sp>
        <p:nvSpPr>
          <p:cNvPr id="7" name="TextBox 6"/>
          <p:cNvSpPr txBox="1"/>
          <p:nvPr/>
        </p:nvSpPr>
        <p:spPr>
          <a:xfrm>
            <a:off x="2438400" y="5791200"/>
            <a:ext cx="6553200" cy="584775"/>
          </a:xfrm>
          <a:prstGeom prst="rect">
            <a:avLst/>
          </a:prstGeom>
          <a:noFill/>
        </p:spPr>
        <p:txBody>
          <a:bodyPr wrap="square" rtlCol="0">
            <a:spAutoFit/>
            <a:scene3d>
              <a:camera prst="orthographicFront"/>
              <a:lightRig rig="threePt" dir="t"/>
            </a:scene3d>
            <a:sp3d extrusionH="57150">
              <a:bevelT w="57150" h="38100" prst="hardEdge"/>
            </a:sp3d>
          </a:bodyPr>
          <a:lstStyle/>
          <a:p>
            <a:pPr algn="r"/>
            <a:r>
              <a:rPr lang="en-US" sz="1600" b="1" dirty="0">
                <a:solidFill>
                  <a:srgbClr val="800080"/>
                </a:solidFill>
                <a:latin typeface="Georgia" pitchFamily="18" charset="0"/>
              </a:rPr>
              <a:t>HENCIETA  FEONA  FERNANDES</a:t>
            </a:r>
          </a:p>
          <a:p>
            <a:pPr algn="r"/>
            <a:r>
              <a:rPr lang="en-US" sz="1600" b="1" dirty="0">
                <a:solidFill>
                  <a:srgbClr val="800080"/>
                </a:solidFill>
                <a:latin typeface="Georgia" pitchFamily="18" charset="0"/>
              </a:rPr>
              <a:t>        1RR16CS058</a:t>
            </a:r>
          </a:p>
        </p:txBody>
      </p:sp>
    </p:spTree>
    <p:extLst>
      <p:ext uri="{BB962C8B-B14F-4D97-AF65-F5344CB8AC3E}">
        <p14:creationId xmlns:p14="http://schemas.microsoft.com/office/powerpoint/2010/main" val="3201830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610600" cy="2492990"/>
          </a:xfrm>
          <a:prstGeom prst="rect">
            <a:avLst/>
          </a:prstGeom>
          <a:noFill/>
        </p:spPr>
        <p:txBody>
          <a:bodyPr wrap="square" rtlCol="0">
            <a:spAutoFit/>
          </a:bodyPr>
          <a:lstStyle/>
          <a:p>
            <a:r>
              <a:rPr lang="en-US" sz="2000" dirty="0">
                <a:solidFill>
                  <a:schemeClr val="accent2">
                    <a:lumMod val="75000"/>
                  </a:schemeClr>
                </a:solidFill>
                <a:latin typeface="Algerian" pitchFamily="82" charset="0"/>
              </a:rPr>
              <a:t>E-R DIAGRAM:</a:t>
            </a:r>
          </a:p>
          <a:p>
            <a:endParaRPr lang="en-US" sz="2000" dirty="0">
              <a:solidFill>
                <a:schemeClr val="accent2">
                  <a:lumMod val="75000"/>
                </a:schemeClr>
              </a:solidFill>
              <a:latin typeface="Algerian" pitchFamily="82" charset="0"/>
            </a:endParaRPr>
          </a:p>
          <a:p>
            <a:pPr algn="just"/>
            <a:r>
              <a:rPr lang="en-US" sz="1600" dirty="0"/>
              <a:t>     An </a:t>
            </a:r>
            <a:r>
              <a:rPr lang="en-US" sz="1600" b="1" dirty="0"/>
              <a:t>entity-relationship model(ER model)</a:t>
            </a:r>
            <a:r>
              <a:rPr lang="en-US" sz="1600" dirty="0"/>
              <a:t> describes inter-related things of interest in a specific domain of knowledge. An ER model is composed of entity types (which classify the things of interest) and specifies relationships that can exist between instances of those entity types.  </a:t>
            </a:r>
          </a:p>
          <a:p>
            <a:endParaRPr lang="en-US" sz="1600" dirty="0">
              <a:solidFill>
                <a:schemeClr val="accent2">
                  <a:lumMod val="75000"/>
                </a:schemeClr>
              </a:solidFill>
            </a:endParaRPr>
          </a:p>
          <a:p>
            <a:endParaRPr lang="en-US" sz="2000" dirty="0">
              <a:solidFill>
                <a:schemeClr val="accent2">
                  <a:lumMod val="75000"/>
                </a:schemeClr>
              </a:solidFill>
              <a:latin typeface="Algerian" pitchFamily="82" charset="0"/>
            </a:endParaRPr>
          </a:p>
          <a:p>
            <a:endParaRPr lang="en-US" sz="1600" dirty="0"/>
          </a:p>
        </p:txBody>
      </p:sp>
      <p:pic>
        <p:nvPicPr>
          <p:cNvPr id="3" name="Picture 2"/>
          <p:cNvPicPr/>
          <p:nvPr/>
        </p:nvPicPr>
        <p:blipFill rotWithShape="1">
          <a:blip r:embed="rId2" cstate="print">
            <a:extLst>
              <a:ext uri="{28A0092B-C50C-407E-A947-70E740481C1C}">
                <a14:useLocalDpi xmlns:a14="http://schemas.microsoft.com/office/drawing/2010/main" val="0"/>
              </a:ext>
            </a:extLst>
          </a:blip>
          <a:srcRect l="1729" t="970" r="2250" b="1671"/>
          <a:stretch/>
        </p:blipFill>
        <p:spPr bwMode="auto">
          <a:xfrm>
            <a:off x="1721167" y="2133600"/>
            <a:ext cx="5701665" cy="4571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42381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610600" cy="1692771"/>
          </a:xfrm>
          <a:prstGeom prst="rect">
            <a:avLst/>
          </a:prstGeom>
          <a:noFill/>
        </p:spPr>
        <p:txBody>
          <a:bodyPr wrap="square" rtlCol="0">
            <a:spAutoFit/>
          </a:bodyPr>
          <a:lstStyle/>
          <a:p>
            <a:r>
              <a:rPr lang="en-US" sz="2000" dirty="0">
                <a:solidFill>
                  <a:schemeClr val="accent2">
                    <a:lumMod val="75000"/>
                  </a:schemeClr>
                </a:solidFill>
                <a:latin typeface="Algerian" pitchFamily="82" charset="0"/>
              </a:rPr>
              <a:t>SCHEMA  DIAGRAM:</a:t>
            </a:r>
          </a:p>
          <a:p>
            <a:endParaRPr lang="en-US" sz="2000" dirty="0">
              <a:solidFill>
                <a:schemeClr val="accent2">
                  <a:lumMod val="75000"/>
                </a:schemeClr>
              </a:solidFill>
              <a:latin typeface="Algerian" pitchFamily="82" charset="0"/>
            </a:endParaRPr>
          </a:p>
          <a:p>
            <a:pPr algn="just"/>
            <a:r>
              <a:rPr lang="en-US" sz="1600" dirty="0">
                <a:solidFill>
                  <a:schemeClr val="accent2">
                    <a:lumMod val="75000"/>
                  </a:schemeClr>
                </a:solidFill>
              </a:rPr>
              <a:t>           </a:t>
            </a:r>
            <a:r>
              <a:rPr lang="en-US" sz="1600" dirty="0"/>
              <a:t>The descriptive detail of the database, which can be depicted by means of schema diagram. In this project the schema diagram consists of several entities like</a:t>
            </a:r>
          </a:p>
          <a:p>
            <a:pPr algn="just"/>
            <a:endParaRPr lang="en-US" sz="1600" dirty="0"/>
          </a:p>
          <a:p>
            <a:pPr algn="just"/>
            <a:r>
              <a:rPr lang="en-US" sz="1600" dirty="0"/>
              <a:t> </a:t>
            </a:r>
            <a:endParaRPr lang="en-US" sz="1600" dirty="0">
              <a:solidFill>
                <a:schemeClr val="accent2">
                  <a:lumMod val="75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258378002"/>
              </p:ext>
            </p:extLst>
          </p:nvPr>
        </p:nvGraphicFramePr>
        <p:xfrm>
          <a:off x="457200" y="2209800"/>
          <a:ext cx="2125980" cy="287496"/>
        </p:xfrm>
        <a:graphic>
          <a:graphicData uri="http://schemas.openxmlformats.org/drawingml/2006/table">
            <a:tbl>
              <a:tblPr firstRow="1" firstCol="1" bandRow="1">
                <a:tableStyleId>{5C22544A-7EE6-4342-B048-85BDC9FD1C3A}</a:tableStyleId>
              </a:tblPr>
              <a:tblGrid>
                <a:gridCol w="109728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287496">
                <a:tc>
                  <a:txBody>
                    <a:bodyPr/>
                    <a:lstStyle/>
                    <a:p>
                      <a:pPr marL="0" marR="0" algn="just">
                        <a:lnSpc>
                          <a:spcPct val="150000"/>
                        </a:lnSpc>
                        <a:spcBef>
                          <a:spcPts val="0"/>
                        </a:spcBef>
                        <a:spcAft>
                          <a:spcPts val="0"/>
                        </a:spcAft>
                      </a:pPr>
                      <a:r>
                        <a:rPr lang="en-US" sz="1200" dirty="0">
                          <a:effectLst/>
                        </a:rPr>
                        <a:t>User Name</a:t>
                      </a:r>
                      <a:endParaRPr lang="en-US" sz="1200" dirty="0">
                        <a:effectLst/>
                        <a:latin typeface="Times New Roman"/>
                        <a:ea typeface="Times New Roman"/>
                        <a:cs typeface="Mangal"/>
                      </a:endParaRPr>
                    </a:p>
                  </a:txBody>
                  <a:tcPr marL="68580" marR="68580" marT="0" marB="0"/>
                </a:tc>
                <a:tc>
                  <a:txBody>
                    <a:bodyPr/>
                    <a:lstStyle/>
                    <a:p>
                      <a:pPr marL="0" marR="0" algn="just">
                        <a:lnSpc>
                          <a:spcPct val="150000"/>
                        </a:lnSpc>
                        <a:spcBef>
                          <a:spcPts val="0"/>
                        </a:spcBef>
                        <a:spcAft>
                          <a:spcPts val="0"/>
                        </a:spcAft>
                      </a:pPr>
                      <a:r>
                        <a:rPr lang="en-US" sz="1200" u="sng" dirty="0">
                          <a:effectLst/>
                        </a:rPr>
                        <a:t>Password</a:t>
                      </a:r>
                      <a:endParaRPr lang="en-US" sz="1200" dirty="0">
                        <a:effectLst/>
                        <a:latin typeface="Times New Roman"/>
                        <a:ea typeface="Times New Roman"/>
                        <a:cs typeface="Mangal"/>
                      </a:endParaRPr>
                    </a:p>
                  </a:txBody>
                  <a:tcPr marL="68580" marR="68580" marT="0" marB="0"/>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15733941"/>
              </p:ext>
            </p:extLst>
          </p:nvPr>
        </p:nvGraphicFramePr>
        <p:xfrm>
          <a:off x="468086" y="3048000"/>
          <a:ext cx="4011930" cy="381000"/>
        </p:xfrm>
        <a:graphic>
          <a:graphicData uri="http://schemas.openxmlformats.org/drawingml/2006/table">
            <a:tbl>
              <a:tblPr firstRow="1" firstCol="1" bandRow="1">
                <a:tableStyleId>{5C22544A-7EE6-4342-B048-85BDC9FD1C3A}</a:tableStyleId>
              </a:tblPr>
              <a:tblGrid>
                <a:gridCol w="58293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tblGrid>
              <a:tr h="381000">
                <a:tc>
                  <a:txBody>
                    <a:bodyPr/>
                    <a:lstStyle/>
                    <a:p>
                      <a:pPr marL="0" marR="0" algn="just">
                        <a:lnSpc>
                          <a:spcPct val="150000"/>
                        </a:lnSpc>
                        <a:spcBef>
                          <a:spcPts val="0"/>
                        </a:spcBef>
                        <a:spcAft>
                          <a:spcPts val="0"/>
                        </a:spcAft>
                      </a:pPr>
                      <a:r>
                        <a:rPr lang="en-US" sz="1200" u="sng" dirty="0">
                          <a:effectLst/>
                        </a:rPr>
                        <a:t>s_id</a:t>
                      </a:r>
                      <a:endParaRPr lang="en-US" sz="1200" dirty="0">
                        <a:effectLst/>
                        <a:latin typeface="Times New Roman"/>
                        <a:ea typeface="Times New Roman"/>
                        <a:cs typeface="Mangal"/>
                      </a:endParaRPr>
                    </a:p>
                  </a:txBody>
                  <a:tcPr marL="68580" marR="68580" marT="0" marB="0"/>
                </a:tc>
                <a:tc>
                  <a:txBody>
                    <a:bodyPr/>
                    <a:lstStyle/>
                    <a:p>
                      <a:pPr marL="0" marR="0" algn="just">
                        <a:lnSpc>
                          <a:spcPct val="150000"/>
                        </a:lnSpc>
                        <a:spcBef>
                          <a:spcPts val="0"/>
                        </a:spcBef>
                        <a:spcAft>
                          <a:spcPts val="0"/>
                        </a:spcAft>
                      </a:pPr>
                      <a:r>
                        <a:rPr lang="en-US" sz="1200" dirty="0">
                          <a:effectLst/>
                        </a:rPr>
                        <a:t>s_name</a:t>
                      </a:r>
                      <a:endParaRPr lang="en-US" sz="1200" dirty="0">
                        <a:effectLst/>
                        <a:latin typeface="Times New Roman"/>
                        <a:ea typeface="Times New Roman"/>
                        <a:cs typeface="Mangal"/>
                      </a:endParaRPr>
                    </a:p>
                  </a:txBody>
                  <a:tcPr marL="68580" marR="68580" marT="0" marB="0"/>
                </a:tc>
                <a:tc>
                  <a:txBody>
                    <a:bodyPr/>
                    <a:lstStyle/>
                    <a:p>
                      <a:pPr marL="0" marR="0" algn="just">
                        <a:lnSpc>
                          <a:spcPct val="150000"/>
                        </a:lnSpc>
                        <a:spcBef>
                          <a:spcPts val="0"/>
                        </a:spcBef>
                        <a:spcAft>
                          <a:spcPts val="0"/>
                        </a:spcAft>
                      </a:pPr>
                      <a:r>
                        <a:rPr lang="en-US" sz="1200">
                          <a:effectLst/>
                        </a:rPr>
                        <a:t>s_address</a:t>
                      </a:r>
                      <a:endParaRPr lang="en-US" sz="1200">
                        <a:effectLst/>
                        <a:latin typeface="Times New Roman"/>
                        <a:ea typeface="Times New Roman"/>
                        <a:cs typeface="Mangal"/>
                      </a:endParaRPr>
                    </a:p>
                  </a:txBody>
                  <a:tcPr marL="68580" marR="68580" marT="0" marB="0"/>
                </a:tc>
                <a:tc>
                  <a:txBody>
                    <a:bodyPr/>
                    <a:lstStyle/>
                    <a:p>
                      <a:pPr marL="0" marR="0" algn="just">
                        <a:lnSpc>
                          <a:spcPct val="150000"/>
                        </a:lnSpc>
                        <a:spcBef>
                          <a:spcPts val="0"/>
                        </a:spcBef>
                        <a:spcAft>
                          <a:spcPts val="0"/>
                        </a:spcAft>
                      </a:pPr>
                      <a:r>
                        <a:rPr lang="en-US" sz="1200">
                          <a:effectLst/>
                        </a:rPr>
                        <a:t>s_phoneno</a:t>
                      </a:r>
                      <a:endParaRPr lang="en-US" sz="1200">
                        <a:effectLst/>
                        <a:latin typeface="Times New Roman"/>
                        <a:ea typeface="Times New Roman"/>
                        <a:cs typeface="Mangal"/>
                      </a:endParaRPr>
                    </a:p>
                  </a:txBody>
                  <a:tcPr marL="68580" marR="68580" marT="0" marB="0"/>
                </a:tc>
                <a:tc>
                  <a:txBody>
                    <a:bodyPr/>
                    <a:lstStyle/>
                    <a:p>
                      <a:pPr marL="0" marR="0" algn="just">
                        <a:lnSpc>
                          <a:spcPct val="150000"/>
                        </a:lnSpc>
                        <a:spcBef>
                          <a:spcPts val="0"/>
                        </a:spcBef>
                        <a:spcAft>
                          <a:spcPts val="0"/>
                        </a:spcAft>
                      </a:pPr>
                      <a:r>
                        <a:rPr lang="en-US" sz="1200" dirty="0">
                          <a:effectLst/>
                        </a:rPr>
                        <a:t>s_emailid</a:t>
                      </a:r>
                      <a:endParaRPr lang="en-US" sz="1200" dirty="0">
                        <a:effectLst/>
                        <a:latin typeface="Times New Roman"/>
                        <a:ea typeface="Times New Roman"/>
                        <a:cs typeface="Mangal"/>
                      </a:endParaRPr>
                    </a:p>
                  </a:txBody>
                  <a:tcPr marL="68580" marR="68580" marT="0" marB="0"/>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1365604"/>
              </p:ext>
            </p:extLst>
          </p:nvPr>
        </p:nvGraphicFramePr>
        <p:xfrm>
          <a:off x="468086" y="4038600"/>
          <a:ext cx="6934200" cy="789940"/>
        </p:xfrm>
        <a:graphic>
          <a:graphicData uri="http://schemas.openxmlformats.org/drawingml/2006/table">
            <a:tbl>
              <a:tblPr firstRow="1" firstCol="1" bandRow="1">
                <a:tableStyleId>{5C22544A-7EE6-4342-B048-85BDC9FD1C3A}</a:tableStyleId>
              </a:tblPr>
              <a:tblGrid>
                <a:gridCol w="762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tblGrid>
              <a:tr h="685800">
                <a:tc>
                  <a:txBody>
                    <a:bodyPr/>
                    <a:lstStyle/>
                    <a:p>
                      <a:pPr marL="0" marR="0" algn="just">
                        <a:lnSpc>
                          <a:spcPct val="150000"/>
                        </a:lnSpc>
                        <a:spcBef>
                          <a:spcPts val="0"/>
                        </a:spcBef>
                        <a:spcAft>
                          <a:spcPts val="0"/>
                        </a:spcAft>
                      </a:pPr>
                      <a:r>
                        <a:rPr lang="en-US" sz="1200" u="sng">
                          <a:effectLst/>
                        </a:rPr>
                        <a:t>mb_no</a:t>
                      </a:r>
                      <a:endParaRPr lang="en-US" sz="1200">
                        <a:effectLst/>
                        <a:latin typeface="Times New Roman"/>
                        <a:ea typeface="Times New Roman"/>
                        <a:cs typeface="Mangal"/>
                      </a:endParaRPr>
                    </a:p>
                  </a:txBody>
                  <a:tcPr marL="68580" marR="68580" marT="0" marB="0"/>
                </a:tc>
                <a:tc>
                  <a:txBody>
                    <a:bodyPr/>
                    <a:lstStyle/>
                    <a:p>
                      <a:pPr marL="0" marR="0" algn="just">
                        <a:lnSpc>
                          <a:spcPct val="150000"/>
                        </a:lnSpc>
                        <a:spcBef>
                          <a:spcPts val="0"/>
                        </a:spcBef>
                        <a:spcAft>
                          <a:spcPts val="0"/>
                        </a:spcAft>
                      </a:pPr>
                      <a:r>
                        <a:rPr lang="en-US" sz="1200">
                          <a:effectLst/>
                        </a:rPr>
                        <a:t>m_name</a:t>
                      </a:r>
                      <a:endParaRPr lang="en-US" sz="1200">
                        <a:effectLst/>
                        <a:latin typeface="Times New Roman"/>
                        <a:ea typeface="Times New Roman"/>
                        <a:cs typeface="Mangal"/>
                      </a:endParaRPr>
                    </a:p>
                  </a:txBody>
                  <a:tcPr marL="68580" marR="68580" marT="0" marB="0"/>
                </a:tc>
                <a:tc>
                  <a:txBody>
                    <a:bodyPr/>
                    <a:lstStyle/>
                    <a:p>
                      <a:pPr marL="0" marR="0" algn="just">
                        <a:lnSpc>
                          <a:spcPct val="150000"/>
                        </a:lnSpc>
                        <a:spcBef>
                          <a:spcPts val="0"/>
                        </a:spcBef>
                        <a:spcAft>
                          <a:spcPts val="0"/>
                        </a:spcAft>
                      </a:pPr>
                      <a:r>
                        <a:rPr lang="en-US" sz="1200" dirty="0">
                          <a:effectLst/>
                        </a:rPr>
                        <a:t>m_qty</a:t>
                      </a:r>
                      <a:endParaRPr lang="en-US" sz="1200" dirty="0">
                        <a:effectLst/>
                        <a:latin typeface="Times New Roman"/>
                        <a:ea typeface="Times New Roman"/>
                        <a:cs typeface="Mangal"/>
                      </a:endParaRPr>
                    </a:p>
                  </a:txBody>
                  <a:tcPr marL="68580" marR="68580" marT="0" marB="0"/>
                </a:tc>
                <a:tc>
                  <a:txBody>
                    <a:bodyPr/>
                    <a:lstStyle/>
                    <a:p>
                      <a:pPr marL="0" marR="0" algn="just">
                        <a:lnSpc>
                          <a:spcPct val="150000"/>
                        </a:lnSpc>
                        <a:spcBef>
                          <a:spcPts val="0"/>
                        </a:spcBef>
                        <a:spcAft>
                          <a:spcPts val="0"/>
                        </a:spcAft>
                      </a:pPr>
                      <a:r>
                        <a:rPr lang="en-US" sz="1200">
                          <a:effectLst/>
                        </a:rPr>
                        <a:t>m_comp</a:t>
                      </a:r>
                      <a:endParaRPr lang="en-US" sz="1200">
                        <a:effectLst/>
                        <a:latin typeface="Times New Roman"/>
                        <a:ea typeface="Times New Roman"/>
                        <a:cs typeface="Mangal"/>
                      </a:endParaRPr>
                    </a:p>
                  </a:txBody>
                  <a:tcPr marL="68580" marR="68580" marT="0" marB="0"/>
                </a:tc>
                <a:tc>
                  <a:txBody>
                    <a:bodyPr/>
                    <a:lstStyle/>
                    <a:p>
                      <a:pPr marL="0" marR="0" algn="just">
                        <a:lnSpc>
                          <a:spcPct val="150000"/>
                        </a:lnSpc>
                        <a:spcBef>
                          <a:spcPts val="0"/>
                        </a:spcBef>
                        <a:spcAft>
                          <a:spcPts val="0"/>
                        </a:spcAft>
                      </a:pPr>
                      <a:r>
                        <a:rPr lang="en-US" sz="1200">
                          <a:effectLst/>
                        </a:rPr>
                        <a:t>m_exp</a:t>
                      </a:r>
                    </a:p>
                    <a:p>
                      <a:pPr marL="0" marR="0" algn="just">
                        <a:lnSpc>
                          <a:spcPct val="150000"/>
                        </a:lnSpc>
                        <a:spcBef>
                          <a:spcPts val="0"/>
                        </a:spcBef>
                        <a:spcAft>
                          <a:spcPts val="0"/>
                        </a:spcAft>
                      </a:pPr>
                      <a:r>
                        <a:rPr lang="en-US" sz="1200">
                          <a:effectLst/>
                        </a:rPr>
                        <a:t>date</a:t>
                      </a:r>
                      <a:endParaRPr lang="en-US" sz="1200">
                        <a:effectLst/>
                        <a:latin typeface="Times New Roman"/>
                        <a:ea typeface="Times New Roman"/>
                        <a:cs typeface="Mangal"/>
                      </a:endParaRPr>
                    </a:p>
                  </a:txBody>
                  <a:tcPr marL="68580" marR="68580" marT="0" marB="0"/>
                </a:tc>
                <a:tc>
                  <a:txBody>
                    <a:bodyPr/>
                    <a:lstStyle/>
                    <a:p>
                      <a:pPr marL="0" marR="0" algn="just">
                        <a:lnSpc>
                          <a:spcPct val="150000"/>
                        </a:lnSpc>
                        <a:spcBef>
                          <a:spcPts val="0"/>
                        </a:spcBef>
                        <a:spcAft>
                          <a:spcPts val="0"/>
                        </a:spcAft>
                      </a:pPr>
                      <a:r>
                        <a:rPr lang="en-US" sz="1200">
                          <a:effectLst/>
                        </a:rPr>
                        <a:t>m_pur</a:t>
                      </a:r>
                    </a:p>
                    <a:p>
                      <a:pPr marL="0" marR="0" algn="just">
                        <a:lnSpc>
                          <a:spcPct val="150000"/>
                        </a:lnSpc>
                        <a:spcBef>
                          <a:spcPts val="0"/>
                        </a:spcBef>
                        <a:spcAft>
                          <a:spcPts val="0"/>
                        </a:spcAft>
                      </a:pPr>
                      <a:r>
                        <a:rPr lang="en-US" sz="1200">
                          <a:effectLst/>
                        </a:rPr>
                        <a:t>date</a:t>
                      </a:r>
                      <a:endParaRPr lang="en-US" sz="1200">
                        <a:effectLst/>
                        <a:latin typeface="Times New Roman"/>
                        <a:ea typeface="Times New Roman"/>
                        <a:cs typeface="Mangal"/>
                      </a:endParaRPr>
                    </a:p>
                  </a:txBody>
                  <a:tcPr marL="68580" marR="68580" marT="0" marB="0"/>
                </a:tc>
                <a:tc>
                  <a:txBody>
                    <a:bodyPr/>
                    <a:lstStyle/>
                    <a:p>
                      <a:pPr marL="0" marR="0" algn="just">
                        <a:lnSpc>
                          <a:spcPct val="150000"/>
                        </a:lnSpc>
                        <a:spcBef>
                          <a:spcPts val="0"/>
                        </a:spcBef>
                        <a:spcAft>
                          <a:spcPts val="0"/>
                        </a:spcAft>
                      </a:pPr>
                      <a:r>
                        <a:rPr lang="en-US" sz="1200">
                          <a:effectLst/>
                        </a:rPr>
                        <a:t>m_type</a:t>
                      </a:r>
                      <a:endParaRPr lang="en-US" sz="1200">
                        <a:effectLst/>
                        <a:latin typeface="Times New Roman"/>
                        <a:ea typeface="Times New Roman"/>
                        <a:cs typeface="Mangal"/>
                      </a:endParaRPr>
                    </a:p>
                  </a:txBody>
                  <a:tcPr marL="68580" marR="68580" marT="0" marB="0"/>
                </a:tc>
                <a:tc>
                  <a:txBody>
                    <a:bodyPr/>
                    <a:lstStyle/>
                    <a:p>
                      <a:pPr marL="0" marR="0" algn="just">
                        <a:lnSpc>
                          <a:spcPct val="150000"/>
                        </a:lnSpc>
                        <a:spcBef>
                          <a:spcPts val="0"/>
                        </a:spcBef>
                        <a:spcAft>
                          <a:spcPts val="0"/>
                        </a:spcAft>
                      </a:pPr>
                      <a:r>
                        <a:rPr lang="en-US" sz="1200">
                          <a:effectLst/>
                        </a:rPr>
                        <a:t>m_sale</a:t>
                      </a:r>
                    </a:p>
                    <a:p>
                      <a:pPr marL="0" marR="0" algn="just">
                        <a:lnSpc>
                          <a:spcPct val="150000"/>
                        </a:lnSpc>
                        <a:spcBef>
                          <a:spcPts val="0"/>
                        </a:spcBef>
                        <a:spcAft>
                          <a:spcPts val="0"/>
                        </a:spcAft>
                      </a:pPr>
                      <a:r>
                        <a:rPr lang="en-US" sz="1200">
                          <a:effectLst/>
                        </a:rPr>
                        <a:t>price</a:t>
                      </a:r>
                      <a:endParaRPr lang="en-US" sz="1200">
                        <a:effectLst/>
                        <a:latin typeface="Times New Roman"/>
                        <a:ea typeface="Times New Roman"/>
                        <a:cs typeface="Mangal"/>
                      </a:endParaRPr>
                    </a:p>
                  </a:txBody>
                  <a:tcPr marL="68580" marR="68580" marT="0" marB="0"/>
                </a:tc>
                <a:tc>
                  <a:txBody>
                    <a:bodyPr/>
                    <a:lstStyle/>
                    <a:p>
                      <a:pPr marL="0" marR="0" algn="just">
                        <a:lnSpc>
                          <a:spcPct val="150000"/>
                        </a:lnSpc>
                        <a:spcBef>
                          <a:spcPts val="0"/>
                        </a:spcBef>
                        <a:spcAft>
                          <a:spcPts val="0"/>
                        </a:spcAft>
                      </a:pPr>
                      <a:r>
                        <a:rPr lang="en-US" sz="1200">
                          <a:effectLst/>
                        </a:rPr>
                        <a:t>m_pur</a:t>
                      </a:r>
                    </a:p>
                    <a:p>
                      <a:pPr marL="0" marR="0" algn="just">
                        <a:lnSpc>
                          <a:spcPct val="150000"/>
                        </a:lnSpc>
                        <a:spcBef>
                          <a:spcPts val="0"/>
                        </a:spcBef>
                        <a:spcAft>
                          <a:spcPts val="0"/>
                        </a:spcAft>
                      </a:pPr>
                      <a:r>
                        <a:rPr lang="en-US" sz="1200">
                          <a:effectLst/>
                        </a:rPr>
                        <a:t>price</a:t>
                      </a:r>
                      <a:endParaRPr lang="en-US" sz="1200">
                        <a:effectLst/>
                        <a:latin typeface="Times New Roman"/>
                        <a:ea typeface="Times New Roman"/>
                        <a:cs typeface="Mangal"/>
                      </a:endParaRPr>
                    </a:p>
                  </a:txBody>
                  <a:tcPr marL="68580" marR="68580" marT="0" marB="0"/>
                </a:tc>
                <a:tc>
                  <a:txBody>
                    <a:bodyPr/>
                    <a:lstStyle/>
                    <a:p>
                      <a:pPr marL="0" marR="0" algn="just">
                        <a:lnSpc>
                          <a:spcPct val="150000"/>
                        </a:lnSpc>
                        <a:spcBef>
                          <a:spcPts val="0"/>
                        </a:spcBef>
                        <a:spcAft>
                          <a:spcPts val="0"/>
                        </a:spcAft>
                      </a:pPr>
                      <a:r>
                        <a:rPr lang="en-US" sz="1200" dirty="0">
                          <a:effectLst/>
                        </a:rPr>
                        <a:t>m_rackno</a:t>
                      </a:r>
                    </a:p>
                    <a:p>
                      <a:pPr marL="0" marR="0" algn="just">
                        <a:lnSpc>
                          <a:spcPct val="150000"/>
                        </a:lnSpc>
                        <a:spcBef>
                          <a:spcPts val="0"/>
                        </a:spcBef>
                        <a:spcAft>
                          <a:spcPts val="0"/>
                        </a:spcAft>
                      </a:pPr>
                      <a:r>
                        <a:rPr lang="en-US" sz="1200" dirty="0">
                          <a:effectLst/>
                        </a:rPr>
                        <a:t> </a:t>
                      </a:r>
                      <a:endParaRPr lang="en-US" sz="1200" dirty="0">
                        <a:effectLst/>
                        <a:latin typeface="Times New Roman"/>
                        <a:ea typeface="Times New Roman"/>
                        <a:cs typeface="Mangal"/>
                      </a:endParaRPr>
                    </a:p>
                  </a:txBody>
                  <a:tcPr marL="68580" marR="68580" marT="0" marB="0"/>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10933357"/>
              </p:ext>
            </p:extLst>
          </p:nvPr>
        </p:nvGraphicFramePr>
        <p:xfrm>
          <a:off x="533128" y="5410200"/>
          <a:ext cx="1840230" cy="317500"/>
        </p:xfrm>
        <a:graphic>
          <a:graphicData uri="http://schemas.openxmlformats.org/drawingml/2006/table">
            <a:tbl>
              <a:tblPr firstRow="1" firstCol="1" bandRow="1">
                <a:tableStyleId>{5C22544A-7EE6-4342-B048-85BDC9FD1C3A}</a:tableStyleId>
              </a:tblPr>
              <a:tblGrid>
                <a:gridCol w="92583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17500">
                <a:tc>
                  <a:txBody>
                    <a:bodyPr/>
                    <a:lstStyle/>
                    <a:p>
                      <a:pPr marL="0" marR="0" algn="just">
                        <a:lnSpc>
                          <a:spcPct val="150000"/>
                        </a:lnSpc>
                        <a:spcBef>
                          <a:spcPts val="0"/>
                        </a:spcBef>
                        <a:spcAft>
                          <a:spcPts val="0"/>
                        </a:spcAft>
                      </a:pPr>
                      <a:r>
                        <a:rPr lang="en-US" sz="1200" u="sng" dirty="0">
                          <a:effectLst/>
                        </a:rPr>
                        <a:t>pur_date</a:t>
                      </a:r>
                      <a:endParaRPr lang="en-US" sz="1200" dirty="0">
                        <a:effectLst/>
                        <a:latin typeface="Times New Roman"/>
                        <a:ea typeface="Times New Roman"/>
                        <a:cs typeface="Mangal"/>
                      </a:endParaRPr>
                    </a:p>
                  </a:txBody>
                  <a:tcPr marL="68580" marR="68580" marT="0" marB="0"/>
                </a:tc>
                <a:tc>
                  <a:txBody>
                    <a:bodyPr/>
                    <a:lstStyle/>
                    <a:p>
                      <a:pPr marL="0" marR="0" algn="just">
                        <a:lnSpc>
                          <a:spcPct val="150000"/>
                        </a:lnSpc>
                        <a:spcBef>
                          <a:spcPts val="0"/>
                        </a:spcBef>
                        <a:spcAft>
                          <a:spcPts val="0"/>
                        </a:spcAft>
                      </a:pPr>
                      <a:r>
                        <a:rPr lang="en-US" sz="1200" u="sng" dirty="0">
                          <a:effectLst/>
                        </a:rPr>
                        <a:t>sup_name</a:t>
                      </a:r>
                      <a:endParaRPr lang="en-US" sz="1200" dirty="0">
                        <a:effectLst/>
                        <a:latin typeface="Times New Roman"/>
                        <a:ea typeface="Times New Roman"/>
                        <a:cs typeface="Mangal"/>
                      </a:endParaRPr>
                    </a:p>
                  </a:txBody>
                  <a:tcPr marL="68580" marR="68580" marT="0" marB="0"/>
                </a:tc>
                <a:extLst>
                  <a:ext uri="{0D108BD9-81ED-4DB2-BD59-A6C34878D82A}">
                    <a16:rowId xmlns:a16="http://schemas.microsoft.com/office/drawing/2014/main" val="10000"/>
                  </a:ext>
                </a:extLst>
              </a:tr>
            </a:tbl>
          </a:graphicData>
        </a:graphic>
      </p:graphicFrame>
      <p:sp>
        <p:nvSpPr>
          <p:cNvPr id="8" name="TextBox 7"/>
          <p:cNvSpPr txBox="1"/>
          <p:nvPr/>
        </p:nvSpPr>
        <p:spPr>
          <a:xfrm>
            <a:off x="468086" y="1936097"/>
            <a:ext cx="2362200" cy="276999"/>
          </a:xfrm>
          <a:prstGeom prst="rect">
            <a:avLst/>
          </a:prstGeom>
          <a:noFill/>
        </p:spPr>
        <p:txBody>
          <a:bodyPr wrap="square" rtlCol="0">
            <a:spAutoFit/>
          </a:bodyPr>
          <a:lstStyle/>
          <a:p>
            <a:r>
              <a:rPr lang="en-US" sz="1200" dirty="0"/>
              <a:t>ADMINISTRATOR</a:t>
            </a:r>
          </a:p>
        </p:txBody>
      </p:sp>
      <p:sp>
        <p:nvSpPr>
          <p:cNvPr id="10" name="TextBox 9"/>
          <p:cNvSpPr txBox="1"/>
          <p:nvPr/>
        </p:nvSpPr>
        <p:spPr>
          <a:xfrm>
            <a:off x="468086" y="2819400"/>
            <a:ext cx="1970314" cy="276999"/>
          </a:xfrm>
          <a:prstGeom prst="rect">
            <a:avLst/>
          </a:prstGeom>
          <a:noFill/>
        </p:spPr>
        <p:txBody>
          <a:bodyPr wrap="square" rtlCol="0">
            <a:spAutoFit/>
          </a:bodyPr>
          <a:lstStyle/>
          <a:p>
            <a:r>
              <a:rPr lang="en-US" sz="1200" dirty="0"/>
              <a:t>SUPPLIER</a:t>
            </a:r>
          </a:p>
        </p:txBody>
      </p:sp>
      <p:sp>
        <p:nvSpPr>
          <p:cNvPr id="11" name="TextBox 10"/>
          <p:cNvSpPr txBox="1"/>
          <p:nvPr/>
        </p:nvSpPr>
        <p:spPr>
          <a:xfrm>
            <a:off x="468086" y="3781509"/>
            <a:ext cx="1970314" cy="276999"/>
          </a:xfrm>
          <a:prstGeom prst="rect">
            <a:avLst/>
          </a:prstGeom>
          <a:noFill/>
        </p:spPr>
        <p:txBody>
          <a:bodyPr wrap="square" rtlCol="0">
            <a:spAutoFit/>
          </a:bodyPr>
          <a:lstStyle/>
          <a:p>
            <a:r>
              <a:rPr lang="en-US" sz="1200" dirty="0"/>
              <a:t>MEDICINE</a:t>
            </a:r>
          </a:p>
        </p:txBody>
      </p:sp>
      <p:sp>
        <p:nvSpPr>
          <p:cNvPr id="12" name="TextBox 11"/>
          <p:cNvSpPr txBox="1"/>
          <p:nvPr/>
        </p:nvSpPr>
        <p:spPr>
          <a:xfrm>
            <a:off x="520337" y="5123147"/>
            <a:ext cx="1055914" cy="276999"/>
          </a:xfrm>
          <a:prstGeom prst="rect">
            <a:avLst/>
          </a:prstGeom>
          <a:noFill/>
        </p:spPr>
        <p:txBody>
          <a:bodyPr wrap="square" rtlCol="0">
            <a:spAutoFit/>
          </a:bodyPr>
          <a:lstStyle/>
          <a:p>
            <a:r>
              <a:rPr lang="en-US" sz="1200" dirty="0"/>
              <a:t>REPORT</a:t>
            </a:r>
          </a:p>
        </p:txBody>
      </p:sp>
    </p:spTree>
    <p:extLst>
      <p:ext uri="{BB962C8B-B14F-4D97-AF65-F5344CB8AC3E}">
        <p14:creationId xmlns:p14="http://schemas.microsoft.com/office/powerpoint/2010/main" val="2245044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8534400" cy="6555641"/>
          </a:xfrm>
          <a:prstGeom prst="rect">
            <a:avLst/>
          </a:prstGeom>
          <a:noFill/>
        </p:spPr>
        <p:txBody>
          <a:bodyPr wrap="square" rtlCol="0">
            <a:spAutoFit/>
          </a:bodyPr>
          <a:lstStyle/>
          <a:p>
            <a:pPr algn="just"/>
            <a:r>
              <a:rPr lang="en-US" sz="2000" dirty="0">
                <a:solidFill>
                  <a:schemeClr val="accent2">
                    <a:lumMod val="75000"/>
                  </a:schemeClr>
                </a:solidFill>
                <a:latin typeface="Algerian" pitchFamily="82" charset="0"/>
              </a:rPr>
              <a:t>IMPLEMENTATION</a:t>
            </a:r>
            <a:endParaRPr lang="en-US" sz="1600" dirty="0">
              <a:solidFill>
                <a:schemeClr val="accent2">
                  <a:lumMod val="75000"/>
                </a:schemeClr>
              </a:solidFill>
            </a:endParaRPr>
          </a:p>
          <a:p>
            <a:pPr algn="just"/>
            <a:endParaRPr lang="en-US" sz="1600" dirty="0">
              <a:solidFill>
                <a:schemeClr val="accent2">
                  <a:lumMod val="75000"/>
                </a:schemeClr>
              </a:solidFill>
              <a:latin typeface="Algerian" pitchFamily="82" charset="0"/>
            </a:endParaRPr>
          </a:p>
          <a:p>
            <a:pPr algn="just"/>
            <a:r>
              <a:rPr lang="en-US" sz="1600" dirty="0">
                <a:solidFill>
                  <a:schemeClr val="accent2">
                    <a:lumMod val="75000"/>
                  </a:schemeClr>
                </a:solidFill>
                <a:latin typeface="Algerian" pitchFamily="82" charset="0"/>
              </a:rPr>
              <a:t>            </a:t>
            </a:r>
            <a:r>
              <a:rPr lang="en-US" sz="1600" dirty="0"/>
              <a:t>This project implementation is done by java language which consists of several classes as mentioned below to perform several operations.</a:t>
            </a:r>
          </a:p>
          <a:p>
            <a:pPr algn="just"/>
            <a:endParaRPr lang="en-US" sz="2000" dirty="0">
              <a:solidFill>
                <a:schemeClr val="accent2">
                  <a:lumMod val="75000"/>
                </a:schemeClr>
              </a:solidFill>
              <a:latin typeface="Algerian" pitchFamily="82" charset="0"/>
            </a:endParaRPr>
          </a:p>
          <a:p>
            <a:pPr algn="just"/>
            <a:r>
              <a:rPr lang="en-US" u="sng" dirty="0"/>
              <a:t>CLASSES:</a:t>
            </a:r>
          </a:p>
          <a:p>
            <a:pPr algn="just"/>
            <a:endParaRPr lang="en-US" sz="1600" dirty="0">
              <a:solidFill>
                <a:schemeClr val="accent2">
                  <a:lumMod val="75000"/>
                </a:schemeClr>
              </a:solidFill>
            </a:endParaRPr>
          </a:p>
          <a:p>
            <a:pPr algn="just"/>
            <a:r>
              <a:rPr lang="en-US" sz="1600" b="1" dirty="0"/>
              <a:t>Login</a:t>
            </a:r>
            <a:endParaRPr lang="en-US" sz="1600" dirty="0"/>
          </a:p>
          <a:p>
            <a:pPr algn="just"/>
            <a:r>
              <a:rPr lang="en-US" sz="1600" dirty="0"/>
              <a:t>{</a:t>
            </a:r>
          </a:p>
          <a:p>
            <a:pPr algn="just"/>
            <a:r>
              <a:rPr lang="en-US" sz="1600" dirty="0"/>
              <a:t>        Allows the administrator to login to the Medical Store Management System software with valid user id and password</a:t>
            </a:r>
          </a:p>
          <a:p>
            <a:pPr algn="just"/>
            <a:r>
              <a:rPr lang="en-US" sz="1600" dirty="0"/>
              <a:t>}</a:t>
            </a:r>
          </a:p>
          <a:p>
            <a:pPr algn="just"/>
            <a:r>
              <a:rPr lang="en-US" sz="1600" b="1" dirty="0"/>
              <a:t> </a:t>
            </a:r>
            <a:endParaRPr lang="en-US" sz="1600" dirty="0"/>
          </a:p>
          <a:p>
            <a:pPr algn="just"/>
            <a:r>
              <a:rPr lang="en-US" sz="1600" b="1" dirty="0"/>
              <a:t>Main Menu</a:t>
            </a:r>
            <a:endParaRPr lang="en-US" sz="1600" dirty="0"/>
          </a:p>
          <a:p>
            <a:pPr algn="just"/>
            <a:r>
              <a:rPr lang="en-US" sz="1600" dirty="0"/>
              <a:t>{</a:t>
            </a:r>
          </a:p>
          <a:p>
            <a:pPr algn="just"/>
            <a:r>
              <a:rPr lang="en-US" sz="1600" dirty="0"/>
              <a:t>     Allows the administrator to add a new supplier and medicine, update or search or delete the suppliers, view suppliers list, to view the stock of medicines, view supplier wise medicine report, to view the daily purchase report.</a:t>
            </a:r>
          </a:p>
          <a:p>
            <a:pPr algn="just"/>
            <a:r>
              <a:rPr lang="en-US" sz="1600" dirty="0"/>
              <a:t>}</a:t>
            </a:r>
          </a:p>
          <a:p>
            <a:pPr algn="just"/>
            <a:endParaRPr lang="en-US" sz="1600" dirty="0">
              <a:solidFill>
                <a:schemeClr val="accent2">
                  <a:lumMod val="75000"/>
                </a:schemeClr>
              </a:solidFill>
            </a:endParaRPr>
          </a:p>
          <a:p>
            <a:pPr algn="just"/>
            <a:r>
              <a:rPr lang="en-US" sz="1600" b="1" dirty="0"/>
              <a:t>Add New Supplier</a:t>
            </a:r>
            <a:endParaRPr lang="en-US" sz="1600" dirty="0"/>
          </a:p>
          <a:p>
            <a:pPr algn="just"/>
            <a:r>
              <a:rPr lang="en-US" sz="1600" dirty="0"/>
              <a:t>{</a:t>
            </a:r>
          </a:p>
          <a:p>
            <a:pPr algn="just"/>
            <a:r>
              <a:rPr lang="en-US" sz="1600" dirty="0"/>
              <a:t>     Allows the administrator to add new supplier</a:t>
            </a:r>
          </a:p>
          <a:p>
            <a:pPr algn="just"/>
            <a:r>
              <a:rPr lang="en-US" sz="1600" dirty="0"/>
              <a:t>}</a:t>
            </a:r>
          </a:p>
          <a:p>
            <a:pPr algn="just"/>
            <a:endParaRPr lang="en-US" sz="1600" dirty="0">
              <a:solidFill>
                <a:schemeClr val="accent2">
                  <a:lumMod val="75000"/>
                </a:schemeClr>
              </a:solidFill>
            </a:endParaRPr>
          </a:p>
        </p:txBody>
      </p:sp>
    </p:spTree>
    <p:extLst>
      <p:ext uri="{BB962C8B-B14F-4D97-AF65-F5344CB8AC3E}">
        <p14:creationId xmlns:p14="http://schemas.microsoft.com/office/powerpoint/2010/main" val="3720881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4" y="228600"/>
            <a:ext cx="8686800" cy="6955750"/>
          </a:xfrm>
          <a:prstGeom prst="rect">
            <a:avLst/>
          </a:prstGeom>
          <a:noFill/>
        </p:spPr>
        <p:txBody>
          <a:bodyPr wrap="square" rtlCol="0">
            <a:spAutoFit/>
          </a:bodyPr>
          <a:lstStyle/>
          <a:p>
            <a:pPr algn="just"/>
            <a:r>
              <a:rPr lang="en-US" sz="1600" b="1" dirty="0"/>
              <a:t>Add New Medicines</a:t>
            </a:r>
            <a:endParaRPr lang="en-US" sz="1600" dirty="0"/>
          </a:p>
          <a:p>
            <a:pPr algn="just"/>
            <a:r>
              <a:rPr lang="en-US" sz="1600" dirty="0"/>
              <a:t>{</a:t>
            </a:r>
          </a:p>
          <a:p>
            <a:pPr algn="just"/>
            <a:r>
              <a:rPr lang="en-US" sz="1600" dirty="0"/>
              <a:t>      Allows the administrator to add the new medicines </a:t>
            </a:r>
          </a:p>
          <a:p>
            <a:pPr algn="just"/>
            <a:r>
              <a:rPr lang="en-US" sz="1600" dirty="0"/>
              <a:t>}</a:t>
            </a:r>
          </a:p>
          <a:p>
            <a:pPr algn="just"/>
            <a:r>
              <a:rPr lang="en-US" sz="1600" b="1" dirty="0"/>
              <a:t> </a:t>
            </a:r>
            <a:endParaRPr lang="en-US" sz="1600" dirty="0"/>
          </a:p>
          <a:p>
            <a:pPr algn="just"/>
            <a:r>
              <a:rPr lang="en-US" sz="1600" b="1" dirty="0"/>
              <a:t> Search Supplier</a:t>
            </a:r>
            <a:endParaRPr lang="en-US" sz="1600" dirty="0"/>
          </a:p>
          <a:p>
            <a:pPr algn="just"/>
            <a:r>
              <a:rPr lang="en-US" sz="1600" dirty="0"/>
              <a:t>{</a:t>
            </a:r>
          </a:p>
          <a:p>
            <a:pPr algn="just"/>
            <a:r>
              <a:rPr lang="en-US" sz="1600" dirty="0"/>
              <a:t>       Allows the administrator to search the suppliers with the supplier id or supplier name</a:t>
            </a:r>
          </a:p>
          <a:p>
            <a:pPr algn="just"/>
            <a:r>
              <a:rPr lang="en-US" sz="1600" dirty="0"/>
              <a:t>}</a:t>
            </a:r>
          </a:p>
          <a:p>
            <a:pPr algn="just"/>
            <a:r>
              <a:rPr lang="en-US" sz="1600" b="1" dirty="0"/>
              <a:t> </a:t>
            </a:r>
            <a:endParaRPr lang="en-US" sz="1600" dirty="0"/>
          </a:p>
          <a:p>
            <a:pPr algn="just"/>
            <a:r>
              <a:rPr lang="en-US" sz="1600" b="1" dirty="0"/>
              <a:t>Search Medicine</a:t>
            </a:r>
            <a:endParaRPr lang="en-US" sz="1600" dirty="0"/>
          </a:p>
          <a:p>
            <a:pPr algn="just"/>
            <a:r>
              <a:rPr lang="en-US" sz="1600" dirty="0"/>
              <a:t>{</a:t>
            </a:r>
          </a:p>
          <a:p>
            <a:pPr algn="just"/>
            <a:r>
              <a:rPr lang="en-US" sz="1600" dirty="0"/>
              <a:t>      Allows the administrator to search the medicines with the Medicine batch number or    Medicine name</a:t>
            </a:r>
          </a:p>
          <a:p>
            <a:pPr algn="just"/>
            <a:r>
              <a:rPr lang="en-US" sz="1600" dirty="0"/>
              <a:t>}</a:t>
            </a:r>
          </a:p>
          <a:p>
            <a:pPr algn="just"/>
            <a:r>
              <a:rPr lang="en-US" sz="1600" b="1" dirty="0"/>
              <a:t> </a:t>
            </a:r>
            <a:endParaRPr lang="en-US" sz="1600" dirty="0"/>
          </a:p>
          <a:p>
            <a:pPr algn="just"/>
            <a:r>
              <a:rPr lang="en-US" sz="1600" b="1" dirty="0"/>
              <a:t>Delete Supplier</a:t>
            </a:r>
            <a:endParaRPr lang="en-US" sz="1600" dirty="0"/>
          </a:p>
          <a:p>
            <a:pPr algn="just"/>
            <a:r>
              <a:rPr lang="en-US" sz="1600" dirty="0"/>
              <a:t>{</a:t>
            </a:r>
          </a:p>
          <a:p>
            <a:pPr algn="just"/>
            <a:r>
              <a:rPr lang="en-US" sz="1600" dirty="0"/>
              <a:t>     Allows the administrator to delete the record of the existing supplier</a:t>
            </a:r>
          </a:p>
          <a:p>
            <a:pPr algn="just"/>
            <a:r>
              <a:rPr lang="en-US" sz="1600" dirty="0"/>
              <a:t>}</a:t>
            </a:r>
          </a:p>
          <a:p>
            <a:pPr algn="just"/>
            <a:endParaRPr lang="en-US" dirty="0"/>
          </a:p>
          <a:p>
            <a:pPr algn="just"/>
            <a:r>
              <a:rPr lang="en-US" sz="1600" b="1" dirty="0"/>
              <a:t>Delete Medicine</a:t>
            </a:r>
            <a:endParaRPr lang="en-US" sz="1600" dirty="0"/>
          </a:p>
          <a:p>
            <a:pPr algn="just"/>
            <a:r>
              <a:rPr lang="en-US" sz="1600" dirty="0"/>
              <a:t>{</a:t>
            </a:r>
          </a:p>
          <a:p>
            <a:pPr algn="just"/>
            <a:r>
              <a:rPr lang="en-US" sz="1600" dirty="0"/>
              <a:t>      Allows the administrator to delete the record of the existing medicines</a:t>
            </a:r>
          </a:p>
          <a:p>
            <a:pPr algn="just"/>
            <a:r>
              <a:rPr lang="en-US" sz="1600" dirty="0"/>
              <a:t>}</a:t>
            </a:r>
          </a:p>
          <a:p>
            <a:r>
              <a:rPr lang="en-US" b="1" dirty="0"/>
              <a:t> </a:t>
            </a:r>
            <a:endParaRPr lang="en-US" dirty="0"/>
          </a:p>
          <a:p>
            <a:endParaRPr lang="en-US" dirty="0"/>
          </a:p>
        </p:txBody>
      </p:sp>
    </p:spTree>
    <p:extLst>
      <p:ext uri="{BB962C8B-B14F-4D97-AF65-F5344CB8AC3E}">
        <p14:creationId xmlns:p14="http://schemas.microsoft.com/office/powerpoint/2010/main" val="1893145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686800" cy="6832640"/>
          </a:xfrm>
          <a:prstGeom prst="rect">
            <a:avLst/>
          </a:prstGeom>
          <a:noFill/>
        </p:spPr>
        <p:txBody>
          <a:bodyPr wrap="square" rtlCol="0">
            <a:spAutoFit/>
          </a:bodyPr>
          <a:lstStyle/>
          <a:p>
            <a:pPr algn="just"/>
            <a:r>
              <a:rPr lang="en-US" sz="1600" b="1" dirty="0"/>
              <a:t>Update Supplier</a:t>
            </a:r>
            <a:endParaRPr lang="en-US" sz="1600" dirty="0"/>
          </a:p>
          <a:p>
            <a:pPr algn="just"/>
            <a:r>
              <a:rPr lang="en-US" sz="1600" dirty="0"/>
              <a:t>{</a:t>
            </a:r>
          </a:p>
          <a:p>
            <a:pPr algn="just"/>
            <a:r>
              <a:rPr lang="en-US" sz="1600" dirty="0"/>
              <a:t>     Allows the administrator to update the record of the existing suppliers</a:t>
            </a:r>
          </a:p>
          <a:p>
            <a:pPr algn="just"/>
            <a:r>
              <a:rPr lang="en-US" sz="1600" dirty="0"/>
              <a:t>}</a:t>
            </a:r>
          </a:p>
          <a:p>
            <a:pPr algn="just"/>
            <a:r>
              <a:rPr lang="en-US" sz="1600" b="1" dirty="0"/>
              <a:t> </a:t>
            </a:r>
            <a:endParaRPr lang="en-US" sz="1600" dirty="0"/>
          </a:p>
          <a:p>
            <a:pPr algn="just"/>
            <a:r>
              <a:rPr lang="en-US" sz="1600" b="1" dirty="0"/>
              <a:t>Update Medicines</a:t>
            </a:r>
            <a:endParaRPr lang="en-US" sz="1600" dirty="0"/>
          </a:p>
          <a:p>
            <a:pPr algn="just"/>
            <a:r>
              <a:rPr lang="en-US" sz="1600" dirty="0"/>
              <a:t>{</a:t>
            </a:r>
          </a:p>
          <a:p>
            <a:pPr algn="just"/>
            <a:r>
              <a:rPr lang="en-US" sz="1600" dirty="0"/>
              <a:t>       Allows the administrator to update the record of the existing medicines</a:t>
            </a:r>
          </a:p>
          <a:p>
            <a:pPr algn="just"/>
            <a:r>
              <a:rPr lang="en-US" sz="1600" dirty="0"/>
              <a:t>}</a:t>
            </a:r>
          </a:p>
          <a:p>
            <a:pPr algn="just"/>
            <a:r>
              <a:rPr lang="en-US" sz="1600" b="1" dirty="0"/>
              <a:t> </a:t>
            </a:r>
            <a:endParaRPr lang="en-US" sz="1600" dirty="0"/>
          </a:p>
          <a:p>
            <a:pPr algn="just"/>
            <a:r>
              <a:rPr lang="en-US" sz="1600" b="1" dirty="0"/>
              <a:t>Supplier List</a:t>
            </a:r>
            <a:endParaRPr lang="en-US" sz="1600" dirty="0"/>
          </a:p>
          <a:p>
            <a:pPr algn="just"/>
            <a:r>
              <a:rPr lang="en-US" sz="1600" dirty="0"/>
              <a:t>{</a:t>
            </a:r>
          </a:p>
          <a:p>
            <a:pPr algn="just"/>
            <a:r>
              <a:rPr lang="en-US" sz="1600" dirty="0"/>
              <a:t>       Allows the administrator to view the records of the existing suppliers</a:t>
            </a:r>
          </a:p>
          <a:p>
            <a:pPr algn="just"/>
            <a:r>
              <a:rPr lang="en-US" sz="1600" dirty="0"/>
              <a:t>}</a:t>
            </a:r>
          </a:p>
          <a:p>
            <a:pPr algn="just"/>
            <a:r>
              <a:rPr lang="en-US" sz="1600" b="1" dirty="0"/>
              <a:t> </a:t>
            </a:r>
            <a:endParaRPr lang="en-US" sz="1600" dirty="0"/>
          </a:p>
          <a:p>
            <a:pPr algn="just"/>
            <a:r>
              <a:rPr lang="en-US" sz="1600" b="1" dirty="0"/>
              <a:t>Medicine List</a:t>
            </a:r>
            <a:endParaRPr lang="en-US" sz="1600" dirty="0"/>
          </a:p>
          <a:p>
            <a:pPr algn="just"/>
            <a:r>
              <a:rPr lang="en-US" sz="1600" dirty="0"/>
              <a:t>{</a:t>
            </a:r>
          </a:p>
          <a:p>
            <a:pPr algn="just"/>
            <a:r>
              <a:rPr lang="en-US" sz="1600" dirty="0"/>
              <a:t>     Allows the administrator to view the records of the medicines</a:t>
            </a:r>
          </a:p>
          <a:p>
            <a:pPr algn="just"/>
            <a:r>
              <a:rPr lang="en-US" sz="1600" dirty="0"/>
              <a:t>}</a:t>
            </a:r>
          </a:p>
          <a:p>
            <a:pPr algn="just"/>
            <a:r>
              <a:rPr lang="en-US" b="1" dirty="0"/>
              <a:t> </a:t>
            </a:r>
            <a:endParaRPr lang="en-US" dirty="0"/>
          </a:p>
          <a:p>
            <a:pPr algn="just"/>
            <a:r>
              <a:rPr lang="en-US" sz="1600" b="1" dirty="0"/>
              <a:t>Supplier Wise Medicine List</a:t>
            </a:r>
            <a:endParaRPr lang="en-US" sz="1600" dirty="0"/>
          </a:p>
          <a:p>
            <a:pPr algn="just"/>
            <a:r>
              <a:rPr lang="en-US" sz="1600" dirty="0"/>
              <a:t>{</a:t>
            </a:r>
          </a:p>
          <a:p>
            <a:pPr algn="just"/>
            <a:r>
              <a:rPr lang="en-US" sz="1600" dirty="0"/>
              <a:t>          Allows the administrator to view the records of the Medicines by entering the Supplier name</a:t>
            </a:r>
          </a:p>
          <a:p>
            <a:pPr algn="just"/>
            <a:r>
              <a:rPr lang="en-US" sz="1600" dirty="0"/>
              <a:t>}</a:t>
            </a:r>
          </a:p>
          <a:p>
            <a:r>
              <a:rPr lang="en-US" b="1" dirty="0"/>
              <a:t> </a:t>
            </a:r>
            <a:endParaRPr lang="en-US" dirty="0"/>
          </a:p>
          <a:p>
            <a:endParaRPr lang="en-US" dirty="0"/>
          </a:p>
        </p:txBody>
      </p:sp>
    </p:spTree>
    <p:extLst>
      <p:ext uri="{BB962C8B-B14F-4D97-AF65-F5344CB8AC3E}">
        <p14:creationId xmlns:p14="http://schemas.microsoft.com/office/powerpoint/2010/main" val="4081867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610600" cy="2800767"/>
          </a:xfrm>
          <a:prstGeom prst="rect">
            <a:avLst/>
          </a:prstGeom>
          <a:noFill/>
        </p:spPr>
        <p:txBody>
          <a:bodyPr wrap="square" rtlCol="0">
            <a:spAutoFit/>
          </a:bodyPr>
          <a:lstStyle/>
          <a:p>
            <a:pPr algn="just"/>
            <a:r>
              <a:rPr lang="en-US" sz="1600" b="1" dirty="0"/>
              <a:t>Daily Purchase Report</a:t>
            </a:r>
            <a:endParaRPr lang="en-US" sz="1600" dirty="0"/>
          </a:p>
          <a:p>
            <a:pPr algn="just"/>
            <a:r>
              <a:rPr lang="en-US" sz="1600" dirty="0"/>
              <a:t>{</a:t>
            </a:r>
          </a:p>
          <a:p>
            <a:pPr algn="just"/>
            <a:r>
              <a:rPr lang="en-US" sz="1600" dirty="0"/>
              <a:t>     Allows the administrator to view the records of the medicines by entering the Medicine Purchase Date</a:t>
            </a:r>
          </a:p>
          <a:p>
            <a:pPr algn="just"/>
            <a:r>
              <a:rPr lang="en-US" sz="1600" dirty="0"/>
              <a:t>}</a:t>
            </a:r>
          </a:p>
          <a:p>
            <a:pPr algn="just"/>
            <a:r>
              <a:rPr lang="en-US" sz="1600" b="1" dirty="0"/>
              <a:t> </a:t>
            </a:r>
            <a:endParaRPr lang="en-US" sz="1600" dirty="0"/>
          </a:p>
          <a:p>
            <a:pPr algn="just"/>
            <a:r>
              <a:rPr lang="en-US" sz="1600" b="1" dirty="0"/>
              <a:t>About</a:t>
            </a:r>
            <a:endParaRPr lang="en-US" sz="1600" dirty="0"/>
          </a:p>
          <a:p>
            <a:pPr algn="just"/>
            <a:r>
              <a:rPr lang="en-US" sz="1600" dirty="0"/>
              <a:t>{</a:t>
            </a:r>
          </a:p>
          <a:p>
            <a:pPr algn="just"/>
            <a:r>
              <a:rPr lang="en-US" sz="1600" dirty="0"/>
              <a:t>      Allows the administrator to view the details of Medical Store Management System</a:t>
            </a:r>
          </a:p>
          <a:p>
            <a:pPr algn="just"/>
            <a:r>
              <a:rPr lang="en-US" sz="1600" dirty="0"/>
              <a:t>}</a:t>
            </a:r>
          </a:p>
          <a:p>
            <a:endParaRPr lang="en-US" sz="1600" dirty="0"/>
          </a:p>
        </p:txBody>
      </p:sp>
    </p:spTree>
    <p:extLst>
      <p:ext uri="{BB962C8B-B14F-4D97-AF65-F5344CB8AC3E}">
        <p14:creationId xmlns:p14="http://schemas.microsoft.com/office/powerpoint/2010/main" val="2560159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70FFFE-DCA6-465C-AC23-4BA694AEC068}"/>
              </a:ext>
            </a:extLst>
          </p:cNvPr>
          <p:cNvSpPr txBox="1"/>
          <p:nvPr/>
        </p:nvSpPr>
        <p:spPr>
          <a:xfrm>
            <a:off x="457200" y="304800"/>
            <a:ext cx="8534400" cy="892552"/>
          </a:xfrm>
          <a:prstGeom prst="rect">
            <a:avLst/>
          </a:prstGeom>
          <a:noFill/>
        </p:spPr>
        <p:txBody>
          <a:bodyPr wrap="square" rtlCol="0">
            <a:spAutoFit/>
          </a:bodyPr>
          <a:lstStyle/>
          <a:p>
            <a:pPr algn="just"/>
            <a:r>
              <a:rPr lang="en-US" sz="2000" dirty="0">
                <a:solidFill>
                  <a:schemeClr val="accent2">
                    <a:lumMod val="75000"/>
                  </a:schemeClr>
                </a:solidFill>
                <a:latin typeface="Algerian" pitchFamily="82" charset="0"/>
              </a:rPr>
              <a:t>SCREENSHOTS</a:t>
            </a:r>
            <a:endParaRPr lang="en-US" sz="1600" dirty="0">
              <a:solidFill>
                <a:schemeClr val="accent2">
                  <a:lumMod val="75000"/>
                </a:schemeClr>
              </a:solidFill>
            </a:endParaRPr>
          </a:p>
          <a:p>
            <a:pPr algn="just"/>
            <a:endParaRPr lang="en-US" sz="1600" dirty="0">
              <a:solidFill>
                <a:schemeClr val="accent2">
                  <a:lumMod val="75000"/>
                </a:schemeClr>
              </a:solidFill>
              <a:latin typeface="Algerian" pitchFamily="82" charset="0"/>
            </a:endParaRPr>
          </a:p>
          <a:p>
            <a:pPr algn="just"/>
            <a:r>
              <a:rPr lang="en-US" sz="1600" dirty="0"/>
              <a:t>1. ADMIN LOGIN PAGE</a:t>
            </a:r>
            <a:endParaRPr lang="en-US" sz="1600" dirty="0">
              <a:solidFill>
                <a:schemeClr val="accent2">
                  <a:lumMod val="75000"/>
                </a:schemeClr>
              </a:solidFill>
            </a:endParaRPr>
          </a:p>
        </p:txBody>
      </p:sp>
      <p:pic>
        <p:nvPicPr>
          <p:cNvPr id="3" name="Picture 2">
            <a:extLst>
              <a:ext uri="{FF2B5EF4-FFF2-40B4-BE49-F238E27FC236}">
                <a16:creationId xmlns:a16="http://schemas.microsoft.com/office/drawing/2014/main" id="{7CDAC95E-8243-4A27-9D57-B42B2275D337}"/>
              </a:ext>
            </a:extLst>
          </p:cNvPr>
          <p:cNvPicPr/>
          <p:nvPr/>
        </p:nvPicPr>
        <p:blipFill>
          <a:blip r:embed="rId2">
            <a:extLst>
              <a:ext uri="{28A0092B-C50C-407E-A947-70E740481C1C}">
                <a14:useLocalDpi xmlns:a14="http://schemas.microsoft.com/office/drawing/2010/main" val="0"/>
              </a:ext>
            </a:extLst>
          </a:blip>
          <a:stretch>
            <a:fillRect/>
          </a:stretch>
        </p:blipFill>
        <p:spPr>
          <a:xfrm>
            <a:off x="1633855" y="1524000"/>
            <a:ext cx="5876290" cy="48596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75852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023DD8-6390-4625-9A41-9D86DFDE5DBC}"/>
              </a:ext>
            </a:extLst>
          </p:cNvPr>
          <p:cNvSpPr txBox="1"/>
          <p:nvPr/>
        </p:nvSpPr>
        <p:spPr>
          <a:xfrm>
            <a:off x="457200" y="304800"/>
            <a:ext cx="8534400" cy="338554"/>
          </a:xfrm>
          <a:prstGeom prst="rect">
            <a:avLst/>
          </a:prstGeom>
          <a:noFill/>
        </p:spPr>
        <p:txBody>
          <a:bodyPr wrap="square" rtlCol="0">
            <a:spAutoFit/>
          </a:bodyPr>
          <a:lstStyle/>
          <a:p>
            <a:pPr algn="just"/>
            <a:r>
              <a:rPr lang="en-US" sz="1600" dirty="0"/>
              <a:t>2. MAIN MENU</a:t>
            </a:r>
            <a:endParaRPr lang="en-US" sz="1600" dirty="0">
              <a:solidFill>
                <a:schemeClr val="accent2">
                  <a:lumMod val="75000"/>
                </a:schemeClr>
              </a:solidFill>
            </a:endParaRPr>
          </a:p>
        </p:txBody>
      </p:sp>
      <p:pic>
        <p:nvPicPr>
          <p:cNvPr id="3" name="Picture 2">
            <a:extLst>
              <a:ext uri="{FF2B5EF4-FFF2-40B4-BE49-F238E27FC236}">
                <a16:creationId xmlns:a16="http://schemas.microsoft.com/office/drawing/2014/main" id="{4448EB98-B2D8-4A0A-8077-9BBE1EC9C916}"/>
              </a:ext>
            </a:extLst>
          </p:cNvPr>
          <p:cNvPicPr/>
          <p:nvPr/>
        </p:nvPicPr>
        <p:blipFill>
          <a:blip r:embed="rId2">
            <a:extLst>
              <a:ext uri="{28A0092B-C50C-407E-A947-70E740481C1C}">
                <a14:useLocalDpi xmlns:a14="http://schemas.microsoft.com/office/drawing/2010/main" val="0"/>
              </a:ext>
            </a:extLst>
          </a:blip>
          <a:stretch>
            <a:fillRect/>
          </a:stretch>
        </p:blipFill>
        <p:spPr>
          <a:xfrm>
            <a:off x="1600200" y="1219200"/>
            <a:ext cx="6172200" cy="4077970"/>
          </a:xfrm>
          <a:prstGeom prst="rect">
            <a:avLst/>
          </a:prstGeom>
        </p:spPr>
      </p:pic>
    </p:spTree>
    <p:extLst>
      <p:ext uri="{BB962C8B-B14F-4D97-AF65-F5344CB8AC3E}">
        <p14:creationId xmlns:p14="http://schemas.microsoft.com/office/powerpoint/2010/main" val="385985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48262C-4728-43B8-8E44-6F1504CD588F}"/>
              </a:ext>
            </a:extLst>
          </p:cNvPr>
          <p:cNvSpPr txBox="1"/>
          <p:nvPr/>
        </p:nvSpPr>
        <p:spPr>
          <a:xfrm>
            <a:off x="457200" y="304800"/>
            <a:ext cx="8534400" cy="338554"/>
          </a:xfrm>
          <a:prstGeom prst="rect">
            <a:avLst/>
          </a:prstGeom>
          <a:noFill/>
        </p:spPr>
        <p:txBody>
          <a:bodyPr wrap="square" rtlCol="0">
            <a:spAutoFit/>
          </a:bodyPr>
          <a:lstStyle/>
          <a:p>
            <a:pPr algn="just"/>
            <a:r>
              <a:rPr lang="en-US" sz="1600" dirty="0"/>
              <a:t>3. ADD NEW SUPPLIER</a:t>
            </a:r>
            <a:endParaRPr lang="en-US" sz="1600" dirty="0">
              <a:solidFill>
                <a:schemeClr val="accent2">
                  <a:lumMod val="75000"/>
                </a:schemeClr>
              </a:solidFill>
            </a:endParaRPr>
          </a:p>
        </p:txBody>
      </p:sp>
      <p:pic>
        <p:nvPicPr>
          <p:cNvPr id="3" name="Picture 2">
            <a:extLst>
              <a:ext uri="{FF2B5EF4-FFF2-40B4-BE49-F238E27FC236}">
                <a16:creationId xmlns:a16="http://schemas.microsoft.com/office/drawing/2014/main" id="{1BBEBCDC-F092-48BB-BB62-81BC6BD4FB06}"/>
              </a:ext>
            </a:extLst>
          </p:cNvPr>
          <p:cNvPicPr/>
          <p:nvPr/>
        </p:nvPicPr>
        <p:blipFill>
          <a:blip r:embed="rId2">
            <a:extLst>
              <a:ext uri="{28A0092B-C50C-407E-A947-70E740481C1C}">
                <a14:useLocalDpi xmlns:a14="http://schemas.microsoft.com/office/drawing/2010/main" val="0"/>
              </a:ext>
            </a:extLst>
          </a:blip>
          <a:stretch>
            <a:fillRect/>
          </a:stretch>
        </p:blipFill>
        <p:spPr>
          <a:xfrm>
            <a:off x="1295400" y="1143000"/>
            <a:ext cx="6553200" cy="4267200"/>
          </a:xfrm>
          <a:prstGeom prst="rect">
            <a:avLst/>
          </a:prstGeom>
        </p:spPr>
      </p:pic>
    </p:spTree>
    <p:extLst>
      <p:ext uri="{BB962C8B-B14F-4D97-AF65-F5344CB8AC3E}">
        <p14:creationId xmlns:p14="http://schemas.microsoft.com/office/powerpoint/2010/main" val="1150336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2D0028-D88B-4C99-9090-575F3AA1AE43}"/>
              </a:ext>
            </a:extLst>
          </p:cNvPr>
          <p:cNvPicPr/>
          <p:nvPr/>
        </p:nvPicPr>
        <p:blipFill>
          <a:blip r:embed="rId2">
            <a:extLst>
              <a:ext uri="{28A0092B-C50C-407E-A947-70E740481C1C}">
                <a14:useLocalDpi xmlns:a14="http://schemas.microsoft.com/office/drawing/2010/main" val="0"/>
              </a:ext>
            </a:extLst>
          </a:blip>
          <a:stretch>
            <a:fillRect/>
          </a:stretch>
        </p:blipFill>
        <p:spPr>
          <a:xfrm>
            <a:off x="1219200" y="1447800"/>
            <a:ext cx="6705600" cy="4495800"/>
          </a:xfrm>
          <a:prstGeom prst="rect">
            <a:avLst/>
          </a:prstGeom>
        </p:spPr>
      </p:pic>
      <p:sp>
        <p:nvSpPr>
          <p:cNvPr id="3" name="TextBox 2">
            <a:extLst>
              <a:ext uri="{FF2B5EF4-FFF2-40B4-BE49-F238E27FC236}">
                <a16:creationId xmlns:a16="http://schemas.microsoft.com/office/drawing/2014/main" id="{24B8DE83-009F-43D5-AA28-89CE307DB77F}"/>
              </a:ext>
            </a:extLst>
          </p:cNvPr>
          <p:cNvSpPr txBox="1"/>
          <p:nvPr/>
        </p:nvSpPr>
        <p:spPr>
          <a:xfrm>
            <a:off x="457200" y="304800"/>
            <a:ext cx="8534400" cy="338554"/>
          </a:xfrm>
          <a:prstGeom prst="rect">
            <a:avLst/>
          </a:prstGeom>
          <a:noFill/>
        </p:spPr>
        <p:txBody>
          <a:bodyPr wrap="square" rtlCol="0">
            <a:spAutoFit/>
          </a:bodyPr>
          <a:lstStyle/>
          <a:p>
            <a:pPr algn="just"/>
            <a:r>
              <a:rPr lang="en-US" sz="1600" dirty="0"/>
              <a:t>4. ADD NEW MEDICINE</a:t>
            </a:r>
            <a:endParaRPr lang="en-US" sz="1600" dirty="0">
              <a:solidFill>
                <a:schemeClr val="accent2">
                  <a:lumMod val="75000"/>
                </a:schemeClr>
              </a:solidFill>
            </a:endParaRPr>
          </a:p>
        </p:txBody>
      </p:sp>
    </p:spTree>
    <p:extLst>
      <p:ext uri="{BB962C8B-B14F-4D97-AF65-F5344CB8AC3E}">
        <p14:creationId xmlns:p14="http://schemas.microsoft.com/office/powerpoint/2010/main" val="3310933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8229600" cy="6863417"/>
          </a:xfrm>
          <a:prstGeom prst="rect">
            <a:avLst/>
          </a:prstGeom>
          <a:noFill/>
        </p:spPr>
        <p:txBody>
          <a:bodyPr wrap="square" rtlCol="0">
            <a:spAutoFit/>
          </a:bodyPr>
          <a:lstStyle/>
          <a:p>
            <a:r>
              <a:rPr lang="en-US" sz="2000" dirty="0">
                <a:solidFill>
                  <a:schemeClr val="accent2">
                    <a:lumMod val="75000"/>
                  </a:schemeClr>
                </a:solidFill>
                <a:latin typeface="Algerian" pitchFamily="82" charset="0"/>
              </a:rPr>
              <a:t>ABOUT   DBMS:</a:t>
            </a:r>
          </a:p>
          <a:p>
            <a:endParaRPr lang="en-US" sz="2000" dirty="0">
              <a:solidFill>
                <a:schemeClr val="accent2">
                  <a:lumMod val="75000"/>
                </a:schemeClr>
              </a:solidFill>
              <a:latin typeface="Algerian" pitchFamily="82" charset="0"/>
            </a:endParaRPr>
          </a:p>
          <a:p>
            <a:pPr marL="285750" indent="-285750" algn="just">
              <a:buFont typeface="Wingdings" pitchFamily="2" charset="2"/>
              <a:buChar char="Ø"/>
            </a:pPr>
            <a:r>
              <a:rPr lang="en-US" sz="1600" dirty="0">
                <a:cs typeface="Times New Roman" pitchFamily="18" charset="0"/>
              </a:rPr>
              <a:t>A </a:t>
            </a:r>
            <a:r>
              <a:rPr lang="en-US" sz="1600" b="1" dirty="0">
                <a:cs typeface="Times New Roman" pitchFamily="18" charset="0"/>
              </a:rPr>
              <a:t>D</a:t>
            </a:r>
            <a:r>
              <a:rPr lang="en-US" sz="1600" dirty="0">
                <a:cs typeface="Times New Roman" pitchFamily="18" charset="0"/>
              </a:rPr>
              <a:t>ata</a:t>
            </a:r>
            <a:r>
              <a:rPr lang="en-US" sz="1600" b="1" dirty="0">
                <a:cs typeface="Times New Roman" pitchFamily="18" charset="0"/>
              </a:rPr>
              <a:t>b</a:t>
            </a:r>
            <a:r>
              <a:rPr lang="en-US" sz="1600" dirty="0">
                <a:cs typeface="Times New Roman" pitchFamily="18" charset="0"/>
              </a:rPr>
              <a:t>ase </a:t>
            </a:r>
            <a:r>
              <a:rPr lang="en-US" sz="1600" b="1" dirty="0">
                <a:cs typeface="Times New Roman" pitchFamily="18" charset="0"/>
              </a:rPr>
              <a:t>M</a:t>
            </a:r>
            <a:r>
              <a:rPr lang="en-US" sz="1600" dirty="0">
                <a:cs typeface="Times New Roman" pitchFamily="18" charset="0"/>
              </a:rPr>
              <a:t>anagement </a:t>
            </a:r>
            <a:r>
              <a:rPr lang="en-US" sz="1600" b="1" dirty="0">
                <a:cs typeface="Times New Roman" pitchFamily="18" charset="0"/>
              </a:rPr>
              <a:t>S</a:t>
            </a:r>
            <a:r>
              <a:rPr lang="en-US" sz="1600" dirty="0">
                <a:cs typeface="Times New Roman" pitchFamily="18" charset="0"/>
              </a:rPr>
              <a:t>ystem (DBMS) is a set of computer programs that controls the creation, maintenance and the use of a database.</a:t>
            </a:r>
          </a:p>
          <a:p>
            <a:pPr marL="285750" indent="-285750" algn="just">
              <a:buFont typeface="Wingdings" pitchFamily="2" charset="2"/>
              <a:buChar char="Ø"/>
            </a:pPr>
            <a:r>
              <a:rPr lang="en-US" sz="1600" dirty="0"/>
              <a:t>It allows organization to place control of database development in the hands of </a:t>
            </a:r>
            <a:r>
              <a:rPr lang="en-US" sz="1600" b="1" dirty="0"/>
              <a:t>D</a:t>
            </a:r>
            <a:r>
              <a:rPr lang="en-US" sz="1600" dirty="0"/>
              <a:t>ata</a:t>
            </a:r>
            <a:r>
              <a:rPr lang="en-US" sz="1600" b="1" dirty="0"/>
              <a:t>b</a:t>
            </a:r>
            <a:r>
              <a:rPr lang="en-US" sz="1600" dirty="0"/>
              <a:t>ase </a:t>
            </a:r>
            <a:r>
              <a:rPr lang="en-US" sz="1600" b="1" dirty="0"/>
              <a:t>A</a:t>
            </a:r>
            <a:r>
              <a:rPr lang="en-US" sz="1600" dirty="0"/>
              <a:t>dministrators (DBAs) and other specialists.</a:t>
            </a:r>
            <a:endParaRPr lang="en-US" sz="1600" dirty="0">
              <a:cs typeface="Times New Roman" pitchFamily="18" charset="0"/>
            </a:endParaRPr>
          </a:p>
          <a:p>
            <a:pPr marL="285750" indent="-285750" algn="just">
              <a:buFont typeface="Wingdings" pitchFamily="2" charset="2"/>
              <a:buChar char="Ø"/>
            </a:pPr>
            <a:r>
              <a:rPr lang="en-US" sz="1600" dirty="0">
                <a:cs typeface="Times New Roman" pitchFamily="18" charset="0"/>
              </a:rPr>
              <a:t>A Database is an organized collection of data.</a:t>
            </a:r>
          </a:p>
          <a:p>
            <a:pPr marL="285750" indent="-285750" algn="just">
              <a:buFont typeface="Wingdings" pitchFamily="2" charset="2"/>
              <a:buChar char="Ø"/>
            </a:pPr>
            <a:r>
              <a:rPr lang="en-US" sz="1600" dirty="0"/>
              <a:t>A relational database is a collection of schemas, tables, queries, reports, views and other elements.</a:t>
            </a:r>
          </a:p>
          <a:p>
            <a:pPr algn="just"/>
            <a:r>
              <a:rPr lang="en-US" sz="1600" dirty="0"/>
              <a:t> </a:t>
            </a:r>
          </a:p>
          <a:p>
            <a:pPr algn="just"/>
            <a:r>
              <a:rPr lang="en-US" sz="1600" dirty="0"/>
              <a:t>Existing DBMSs provide various functions that allow management of a database and its data which can be classified into four main functional groups:</a:t>
            </a:r>
          </a:p>
          <a:p>
            <a:pPr lvl="0" algn="just"/>
            <a:endParaRPr lang="en-US" sz="1600" dirty="0"/>
          </a:p>
          <a:p>
            <a:pPr lvl="0" algn="just"/>
            <a:r>
              <a:rPr lang="en-US" sz="1600" b="1" dirty="0"/>
              <a:t>1</a:t>
            </a:r>
            <a:r>
              <a:rPr lang="en-US" sz="1600" dirty="0"/>
              <a:t>.  </a:t>
            </a:r>
            <a:r>
              <a:rPr lang="en-US" sz="1600" b="1" dirty="0"/>
              <a:t>Data definition: </a:t>
            </a:r>
            <a:r>
              <a:rPr lang="en-US" sz="1600" dirty="0"/>
              <a:t>Creation, modification and removal of definitions that define                                                                          the organizations of data.</a:t>
            </a:r>
          </a:p>
          <a:p>
            <a:pPr lvl="0" algn="just"/>
            <a:r>
              <a:rPr lang="en-US" sz="1600" b="1" dirty="0"/>
              <a:t>2. Update: </a:t>
            </a:r>
            <a:r>
              <a:rPr lang="en-US" sz="1600" dirty="0"/>
              <a:t>Insertion, modification and deletion of the actual data.</a:t>
            </a:r>
            <a:r>
              <a:rPr lang="en-US" sz="1600" b="1" dirty="0"/>
              <a:t> </a:t>
            </a:r>
          </a:p>
          <a:p>
            <a:pPr lvl="0" algn="just"/>
            <a:r>
              <a:rPr lang="en-US" sz="1600" b="1" dirty="0"/>
              <a:t>3. Retrieval: </a:t>
            </a:r>
            <a:r>
              <a:rPr lang="en-US" sz="1600" dirty="0"/>
              <a:t>Providing information in a form directly usable or for further processing by other applications. The retrieved data may be made available in a form basically the same as it is stored in the database or in a new form obtained by altering or combining existing data from the database.</a:t>
            </a:r>
          </a:p>
          <a:p>
            <a:pPr lvl="0" algn="just"/>
            <a:r>
              <a:rPr lang="en-US" sz="1600" b="1" dirty="0"/>
              <a:t>4.Administration: </a:t>
            </a:r>
            <a:r>
              <a:rPr lang="en-US" sz="1600" dirty="0"/>
              <a:t>Registering and monitoring users, enforcing data security, monitoring performance, maintaining data integrity, dealing with concurrency control, and recovering information that has been corrupted by some event such as an unexpected system failure</a:t>
            </a:r>
          </a:p>
          <a:p>
            <a:pPr marL="285750" indent="-285750">
              <a:buFont typeface="Wingdings" pitchFamily="2" charset="2"/>
              <a:buChar char="Ø"/>
            </a:pPr>
            <a:endParaRPr lang="en-US" sz="1600" dirty="0"/>
          </a:p>
          <a:p>
            <a:pPr marL="285750" indent="-285750">
              <a:buFont typeface="Wingdings" pitchFamily="2" charset="2"/>
              <a:buChar char="Ø"/>
            </a:pPr>
            <a:endParaRPr lang="en-US" sz="1600" dirty="0"/>
          </a:p>
          <a:p>
            <a:pPr marL="285750" indent="-285750">
              <a:buFont typeface="Wingdings" pitchFamily="2" charset="2"/>
              <a:buChar char="Ø"/>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703019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447F53-89C4-40B3-A794-B995BDB28445}"/>
              </a:ext>
            </a:extLst>
          </p:cNvPr>
          <p:cNvSpPr txBox="1"/>
          <p:nvPr/>
        </p:nvSpPr>
        <p:spPr>
          <a:xfrm>
            <a:off x="457200" y="304800"/>
            <a:ext cx="8534400" cy="338554"/>
          </a:xfrm>
          <a:prstGeom prst="rect">
            <a:avLst/>
          </a:prstGeom>
          <a:noFill/>
        </p:spPr>
        <p:txBody>
          <a:bodyPr wrap="square" rtlCol="0">
            <a:spAutoFit/>
          </a:bodyPr>
          <a:lstStyle/>
          <a:p>
            <a:pPr algn="just"/>
            <a:r>
              <a:rPr lang="en-US" sz="1600" dirty="0"/>
              <a:t>5. SEARCH SUPPLIER</a:t>
            </a:r>
            <a:endParaRPr lang="en-US" sz="1600" dirty="0">
              <a:solidFill>
                <a:schemeClr val="accent2">
                  <a:lumMod val="75000"/>
                </a:schemeClr>
              </a:solidFill>
            </a:endParaRPr>
          </a:p>
        </p:txBody>
      </p:sp>
      <p:pic>
        <p:nvPicPr>
          <p:cNvPr id="3" name="Picture 2">
            <a:extLst>
              <a:ext uri="{FF2B5EF4-FFF2-40B4-BE49-F238E27FC236}">
                <a16:creationId xmlns:a16="http://schemas.microsoft.com/office/drawing/2014/main" id="{1D5F1CCC-239C-4593-8040-133D9C672949}"/>
              </a:ext>
            </a:extLst>
          </p:cNvPr>
          <p:cNvPicPr/>
          <p:nvPr/>
        </p:nvPicPr>
        <p:blipFill>
          <a:blip r:embed="rId2">
            <a:extLst>
              <a:ext uri="{28A0092B-C50C-407E-A947-70E740481C1C}">
                <a14:useLocalDpi xmlns:a14="http://schemas.microsoft.com/office/drawing/2010/main" val="0"/>
              </a:ext>
            </a:extLst>
          </a:blip>
          <a:stretch>
            <a:fillRect/>
          </a:stretch>
        </p:blipFill>
        <p:spPr>
          <a:xfrm>
            <a:off x="1524000" y="1672907"/>
            <a:ext cx="6705599" cy="3965893"/>
          </a:xfrm>
          <a:prstGeom prst="rect">
            <a:avLst/>
          </a:prstGeom>
        </p:spPr>
      </p:pic>
    </p:spTree>
    <p:extLst>
      <p:ext uri="{BB962C8B-B14F-4D97-AF65-F5344CB8AC3E}">
        <p14:creationId xmlns:p14="http://schemas.microsoft.com/office/powerpoint/2010/main" val="3718725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8DF88E-D810-479D-AD32-8B4C63629A56}"/>
              </a:ext>
            </a:extLst>
          </p:cNvPr>
          <p:cNvSpPr txBox="1"/>
          <p:nvPr/>
        </p:nvSpPr>
        <p:spPr>
          <a:xfrm>
            <a:off x="457200" y="304800"/>
            <a:ext cx="8534400" cy="338554"/>
          </a:xfrm>
          <a:prstGeom prst="rect">
            <a:avLst/>
          </a:prstGeom>
          <a:noFill/>
        </p:spPr>
        <p:txBody>
          <a:bodyPr wrap="square" rtlCol="0">
            <a:spAutoFit/>
          </a:bodyPr>
          <a:lstStyle/>
          <a:p>
            <a:pPr algn="just"/>
            <a:r>
              <a:rPr lang="en-US" sz="1600" dirty="0"/>
              <a:t>6. SEARCH MEDICINE</a:t>
            </a:r>
            <a:endParaRPr lang="en-US" sz="1600" dirty="0">
              <a:solidFill>
                <a:schemeClr val="accent2">
                  <a:lumMod val="75000"/>
                </a:schemeClr>
              </a:solidFill>
            </a:endParaRPr>
          </a:p>
        </p:txBody>
      </p:sp>
      <p:pic>
        <p:nvPicPr>
          <p:cNvPr id="3" name="Picture 2">
            <a:extLst>
              <a:ext uri="{FF2B5EF4-FFF2-40B4-BE49-F238E27FC236}">
                <a16:creationId xmlns:a16="http://schemas.microsoft.com/office/drawing/2014/main" id="{BB540D48-8016-4BA8-AC18-36C95A190CD4}"/>
              </a:ext>
            </a:extLst>
          </p:cNvPr>
          <p:cNvPicPr/>
          <p:nvPr/>
        </p:nvPicPr>
        <p:blipFill>
          <a:blip r:embed="rId2">
            <a:extLst>
              <a:ext uri="{28A0092B-C50C-407E-A947-70E740481C1C}">
                <a14:useLocalDpi xmlns:a14="http://schemas.microsoft.com/office/drawing/2010/main" val="0"/>
              </a:ext>
            </a:extLst>
          </a:blip>
          <a:stretch>
            <a:fillRect/>
          </a:stretch>
        </p:blipFill>
        <p:spPr>
          <a:xfrm>
            <a:off x="1295400" y="1219200"/>
            <a:ext cx="6934200" cy="4267200"/>
          </a:xfrm>
          <a:prstGeom prst="rect">
            <a:avLst/>
          </a:prstGeom>
        </p:spPr>
      </p:pic>
    </p:spTree>
    <p:extLst>
      <p:ext uri="{BB962C8B-B14F-4D97-AF65-F5344CB8AC3E}">
        <p14:creationId xmlns:p14="http://schemas.microsoft.com/office/powerpoint/2010/main" val="2647145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6A5408-4304-462C-BD47-1A1D93894929}"/>
              </a:ext>
            </a:extLst>
          </p:cNvPr>
          <p:cNvSpPr txBox="1"/>
          <p:nvPr/>
        </p:nvSpPr>
        <p:spPr>
          <a:xfrm>
            <a:off x="457200" y="304800"/>
            <a:ext cx="8534400" cy="338554"/>
          </a:xfrm>
          <a:prstGeom prst="rect">
            <a:avLst/>
          </a:prstGeom>
          <a:noFill/>
        </p:spPr>
        <p:txBody>
          <a:bodyPr wrap="square" rtlCol="0">
            <a:spAutoFit/>
          </a:bodyPr>
          <a:lstStyle/>
          <a:p>
            <a:pPr algn="just"/>
            <a:r>
              <a:rPr lang="en-US" sz="1600" dirty="0"/>
              <a:t>7.  DELETE SUPPLIER</a:t>
            </a:r>
            <a:endParaRPr lang="en-US" sz="1600" dirty="0">
              <a:solidFill>
                <a:schemeClr val="accent2">
                  <a:lumMod val="75000"/>
                </a:schemeClr>
              </a:solidFill>
            </a:endParaRPr>
          </a:p>
        </p:txBody>
      </p:sp>
      <p:pic>
        <p:nvPicPr>
          <p:cNvPr id="3" name="Picture 2">
            <a:extLst>
              <a:ext uri="{FF2B5EF4-FFF2-40B4-BE49-F238E27FC236}">
                <a16:creationId xmlns:a16="http://schemas.microsoft.com/office/drawing/2014/main" id="{42B241F8-39A5-4384-BE99-93EB78FB569C}"/>
              </a:ext>
            </a:extLst>
          </p:cNvPr>
          <p:cNvPicPr/>
          <p:nvPr/>
        </p:nvPicPr>
        <p:blipFill>
          <a:blip r:embed="rId2">
            <a:extLst>
              <a:ext uri="{28A0092B-C50C-407E-A947-70E740481C1C}">
                <a14:useLocalDpi xmlns:a14="http://schemas.microsoft.com/office/drawing/2010/main" val="0"/>
              </a:ext>
            </a:extLst>
          </a:blip>
          <a:stretch>
            <a:fillRect/>
          </a:stretch>
        </p:blipFill>
        <p:spPr>
          <a:xfrm>
            <a:off x="1371600" y="1295400"/>
            <a:ext cx="6324599" cy="4343400"/>
          </a:xfrm>
          <a:prstGeom prst="rect">
            <a:avLst/>
          </a:prstGeom>
        </p:spPr>
      </p:pic>
    </p:spTree>
    <p:extLst>
      <p:ext uri="{BB962C8B-B14F-4D97-AF65-F5344CB8AC3E}">
        <p14:creationId xmlns:p14="http://schemas.microsoft.com/office/powerpoint/2010/main" val="1683453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CEBA19-1D1F-42C3-B024-E8C9B02E8C94}"/>
              </a:ext>
            </a:extLst>
          </p:cNvPr>
          <p:cNvSpPr txBox="1"/>
          <p:nvPr/>
        </p:nvSpPr>
        <p:spPr>
          <a:xfrm>
            <a:off x="457200" y="304800"/>
            <a:ext cx="8534400" cy="338554"/>
          </a:xfrm>
          <a:prstGeom prst="rect">
            <a:avLst/>
          </a:prstGeom>
          <a:noFill/>
        </p:spPr>
        <p:txBody>
          <a:bodyPr wrap="square" rtlCol="0">
            <a:spAutoFit/>
          </a:bodyPr>
          <a:lstStyle/>
          <a:p>
            <a:pPr algn="just"/>
            <a:r>
              <a:rPr lang="en-US" sz="1600" dirty="0"/>
              <a:t>8.  DELETE MEDICINE</a:t>
            </a:r>
            <a:endParaRPr lang="en-US" sz="1600" dirty="0">
              <a:solidFill>
                <a:schemeClr val="accent2">
                  <a:lumMod val="75000"/>
                </a:schemeClr>
              </a:solidFill>
            </a:endParaRPr>
          </a:p>
        </p:txBody>
      </p:sp>
      <p:pic>
        <p:nvPicPr>
          <p:cNvPr id="3" name="Picture 2">
            <a:extLst>
              <a:ext uri="{FF2B5EF4-FFF2-40B4-BE49-F238E27FC236}">
                <a16:creationId xmlns:a16="http://schemas.microsoft.com/office/drawing/2014/main" id="{9AA61320-27A9-4BEE-8B5B-5787E849F29C}"/>
              </a:ext>
            </a:extLst>
          </p:cNvPr>
          <p:cNvPicPr/>
          <p:nvPr/>
        </p:nvPicPr>
        <p:blipFill>
          <a:blip r:embed="rId2">
            <a:extLst>
              <a:ext uri="{28A0092B-C50C-407E-A947-70E740481C1C}">
                <a14:useLocalDpi xmlns:a14="http://schemas.microsoft.com/office/drawing/2010/main" val="0"/>
              </a:ext>
            </a:extLst>
          </a:blip>
          <a:stretch>
            <a:fillRect/>
          </a:stretch>
        </p:blipFill>
        <p:spPr>
          <a:xfrm>
            <a:off x="1143000" y="1143000"/>
            <a:ext cx="6477000" cy="4267200"/>
          </a:xfrm>
          <a:prstGeom prst="rect">
            <a:avLst/>
          </a:prstGeom>
        </p:spPr>
      </p:pic>
    </p:spTree>
    <p:extLst>
      <p:ext uri="{BB962C8B-B14F-4D97-AF65-F5344CB8AC3E}">
        <p14:creationId xmlns:p14="http://schemas.microsoft.com/office/powerpoint/2010/main" val="3748065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ACC5DF-85E4-4DCB-A29A-C0A90FDA2DF1}"/>
              </a:ext>
            </a:extLst>
          </p:cNvPr>
          <p:cNvSpPr txBox="1"/>
          <p:nvPr/>
        </p:nvSpPr>
        <p:spPr>
          <a:xfrm>
            <a:off x="457200" y="304800"/>
            <a:ext cx="8534400" cy="338554"/>
          </a:xfrm>
          <a:prstGeom prst="rect">
            <a:avLst/>
          </a:prstGeom>
          <a:noFill/>
        </p:spPr>
        <p:txBody>
          <a:bodyPr wrap="square" rtlCol="0">
            <a:spAutoFit/>
          </a:bodyPr>
          <a:lstStyle/>
          <a:p>
            <a:pPr algn="just"/>
            <a:r>
              <a:rPr lang="en-US" sz="1600" dirty="0"/>
              <a:t>9. UPDATE SUPPLIER</a:t>
            </a:r>
            <a:endParaRPr lang="en-US" sz="1600" dirty="0">
              <a:solidFill>
                <a:schemeClr val="accent2">
                  <a:lumMod val="75000"/>
                </a:schemeClr>
              </a:solidFill>
            </a:endParaRPr>
          </a:p>
        </p:txBody>
      </p:sp>
      <p:pic>
        <p:nvPicPr>
          <p:cNvPr id="3" name="Picture 2">
            <a:extLst>
              <a:ext uri="{FF2B5EF4-FFF2-40B4-BE49-F238E27FC236}">
                <a16:creationId xmlns:a16="http://schemas.microsoft.com/office/drawing/2014/main" id="{498BB551-28B1-4DB7-A669-640CA8F29788}"/>
              </a:ext>
            </a:extLst>
          </p:cNvPr>
          <p:cNvPicPr/>
          <p:nvPr/>
        </p:nvPicPr>
        <p:blipFill>
          <a:blip r:embed="rId2">
            <a:extLst>
              <a:ext uri="{28A0092B-C50C-407E-A947-70E740481C1C}">
                <a14:useLocalDpi xmlns:a14="http://schemas.microsoft.com/office/drawing/2010/main" val="0"/>
              </a:ext>
            </a:extLst>
          </a:blip>
          <a:stretch>
            <a:fillRect/>
          </a:stretch>
        </p:blipFill>
        <p:spPr>
          <a:xfrm>
            <a:off x="1143000" y="1295400"/>
            <a:ext cx="6553199" cy="4343400"/>
          </a:xfrm>
          <a:prstGeom prst="rect">
            <a:avLst/>
          </a:prstGeom>
        </p:spPr>
      </p:pic>
    </p:spTree>
    <p:extLst>
      <p:ext uri="{BB962C8B-B14F-4D97-AF65-F5344CB8AC3E}">
        <p14:creationId xmlns:p14="http://schemas.microsoft.com/office/powerpoint/2010/main" val="2137530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992A7D-F3AD-4350-A1CA-3F0FF6ECA427}"/>
              </a:ext>
            </a:extLst>
          </p:cNvPr>
          <p:cNvSpPr txBox="1"/>
          <p:nvPr/>
        </p:nvSpPr>
        <p:spPr>
          <a:xfrm>
            <a:off x="457200" y="304800"/>
            <a:ext cx="8534400" cy="338554"/>
          </a:xfrm>
          <a:prstGeom prst="rect">
            <a:avLst/>
          </a:prstGeom>
          <a:noFill/>
        </p:spPr>
        <p:txBody>
          <a:bodyPr wrap="square" rtlCol="0">
            <a:spAutoFit/>
          </a:bodyPr>
          <a:lstStyle/>
          <a:p>
            <a:pPr algn="just"/>
            <a:r>
              <a:rPr lang="en-US" sz="1600" dirty="0"/>
              <a:t>10. UPDATE MEDICINE</a:t>
            </a:r>
            <a:endParaRPr lang="en-US" sz="1600" dirty="0">
              <a:solidFill>
                <a:schemeClr val="accent2">
                  <a:lumMod val="75000"/>
                </a:schemeClr>
              </a:solidFill>
            </a:endParaRPr>
          </a:p>
        </p:txBody>
      </p:sp>
      <p:pic>
        <p:nvPicPr>
          <p:cNvPr id="3" name="Picture 2">
            <a:extLst>
              <a:ext uri="{FF2B5EF4-FFF2-40B4-BE49-F238E27FC236}">
                <a16:creationId xmlns:a16="http://schemas.microsoft.com/office/drawing/2014/main" id="{B1D70E2B-03E4-4401-9C99-D87B9F955DB5}"/>
              </a:ext>
            </a:extLst>
          </p:cNvPr>
          <p:cNvPicPr/>
          <p:nvPr/>
        </p:nvPicPr>
        <p:blipFill>
          <a:blip r:embed="rId2">
            <a:extLst>
              <a:ext uri="{28A0092B-C50C-407E-A947-70E740481C1C}">
                <a14:useLocalDpi xmlns:a14="http://schemas.microsoft.com/office/drawing/2010/main" val="0"/>
              </a:ext>
            </a:extLst>
          </a:blip>
          <a:stretch>
            <a:fillRect/>
          </a:stretch>
        </p:blipFill>
        <p:spPr>
          <a:xfrm>
            <a:off x="1143000" y="1219200"/>
            <a:ext cx="6629400" cy="4267200"/>
          </a:xfrm>
          <a:prstGeom prst="rect">
            <a:avLst/>
          </a:prstGeom>
        </p:spPr>
      </p:pic>
    </p:spTree>
    <p:extLst>
      <p:ext uri="{BB962C8B-B14F-4D97-AF65-F5344CB8AC3E}">
        <p14:creationId xmlns:p14="http://schemas.microsoft.com/office/powerpoint/2010/main" val="2627740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D47788-1F7C-4678-9307-7F916980373C}"/>
              </a:ext>
            </a:extLst>
          </p:cNvPr>
          <p:cNvSpPr txBox="1"/>
          <p:nvPr/>
        </p:nvSpPr>
        <p:spPr>
          <a:xfrm>
            <a:off x="457200" y="304800"/>
            <a:ext cx="8534400" cy="338554"/>
          </a:xfrm>
          <a:prstGeom prst="rect">
            <a:avLst/>
          </a:prstGeom>
          <a:noFill/>
        </p:spPr>
        <p:txBody>
          <a:bodyPr wrap="square" rtlCol="0">
            <a:spAutoFit/>
          </a:bodyPr>
          <a:lstStyle/>
          <a:p>
            <a:pPr algn="just"/>
            <a:r>
              <a:rPr lang="en-US" sz="1600" dirty="0"/>
              <a:t>11. LIST OF SUPPLIER DETAILS</a:t>
            </a:r>
            <a:endParaRPr lang="en-US" sz="1600" dirty="0">
              <a:solidFill>
                <a:schemeClr val="accent2">
                  <a:lumMod val="75000"/>
                </a:schemeClr>
              </a:solidFill>
            </a:endParaRPr>
          </a:p>
        </p:txBody>
      </p:sp>
      <p:pic>
        <p:nvPicPr>
          <p:cNvPr id="3" name="Picture 2">
            <a:extLst>
              <a:ext uri="{FF2B5EF4-FFF2-40B4-BE49-F238E27FC236}">
                <a16:creationId xmlns:a16="http://schemas.microsoft.com/office/drawing/2014/main" id="{C3BF410E-2CA9-4F28-9B4C-526FF4E6A2A1}"/>
              </a:ext>
            </a:extLst>
          </p:cNvPr>
          <p:cNvPicPr/>
          <p:nvPr/>
        </p:nvPicPr>
        <p:blipFill>
          <a:blip r:embed="rId2">
            <a:extLst>
              <a:ext uri="{28A0092B-C50C-407E-A947-70E740481C1C}">
                <a14:useLocalDpi xmlns:a14="http://schemas.microsoft.com/office/drawing/2010/main" val="0"/>
              </a:ext>
            </a:extLst>
          </a:blip>
          <a:stretch>
            <a:fillRect/>
          </a:stretch>
        </p:blipFill>
        <p:spPr>
          <a:xfrm>
            <a:off x="685800" y="1447800"/>
            <a:ext cx="7086600" cy="4648199"/>
          </a:xfrm>
          <a:prstGeom prst="rect">
            <a:avLst/>
          </a:prstGeom>
        </p:spPr>
      </p:pic>
    </p:spTree>
    <p:extLst>
      <p:ext uri="{BB962C8B-B14F-4D97-AF65-F5344CB8AC3E}">
        <p14:creationId xmlns:p14="http://schemas.microsoft.com/office/powerpoint/2010/main" val="3356200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044B1D-6AEF-4DB7-9467-D5D434AB3C2F}"/>
              </a:ext>
            </a:extLst>
          </p:cNvPr>
          <p:cNvSpPr txBox="1"/>
          <p:nvPr/>
        </p:nvSpPr>
        <p:spPr>
          <a:xfrm>
            <a:off x="457200" y="304800"/>
            <a:ext cx="8534400" cy="338554"/>
          </a:xfrm>
          <a:prstGeom prst="rect">
            <a:avLst/>
          </a:prstGeom>
          <a:noFill/>
        </p:spPr>
        <p:txBody>
          <a:bodyPr wrap="square" rtlCol="0">
            <a:spAutoFit/>
          </a:bodyPr>
          <a:lstStyle/>
          <a:p>
            <a:pPr algn="just"/>
            <a:r>
              <a:rPr lang="en-US" sz="1600" dirty="0"/>
              <a:t>12. LIST OF MEDICINE DETAILS</a:t>
            </a:r>
            <a:endParaRPr lang="en-US" sz="1600" dirty="0">
              <a:solidFill>
                <a:schemeClr val="accent2">
                  <a:lumMod val="75000"/>
                </a:schemeClr>
              </a:solidFill>
            </a:endParaRPr>
          </a:p>
        </p:txBody>
      </p:sp>
      <p:pic>
        <p:nvPicPr>
          <p:cNvPr id="3" name="Picture 2">
            <a:extLst>
              <a:ext uri="{FF2B5EF4-FFF2-40B4-BE49-F238E27FC236}">
                <a16:creationId xmlns:a16="http://schemas.microsoft.com/office/drawing/2014/main" id="{8377C007-988C-441F-AA69-EA58B11448DD}"/>
              </a:ext>
            </a:extLst>
          </p:cNvPr>
          <p:cNvPicPr/>
          <p:nvPr/>
        </p:nvPicPr>
        <p:blipFill>
          <a:blip r:embed="rId2">
            <a:extLst>
              <a:ext uri="{28A0092B-C50C-407E-A947-70E740481C1C}">
                <a14:useLocalDpi xmlns:a14="http://schemas.microsoft.com/office/drawing/2010/main" val="0"/>
              </a:ext>
            </a:extLst>
          </a:blip>
          <a:stretch>
            <a:fillRect/>
          </a:stretch>
        </p:blipFill>
        <p:spPr>
          <a:xfrm>
            <a:off x="1219200" y="1371600"/>
            <a:ext cx="7162800" cy="4495800"/>
          </a:xfrm>
          <a:prstGeom prst="rect">
            <a:avLst/>
          </a:prstGeom>
        </p:spPr>
      </p:pic>
    </p:spTree>
    <p:extLst>
      <p:ext uri="{BB962C8B-B14F-4D97-AF65-F5344CB8AC3E}">
        <p14:creationId xmlns:p14="http://schemas.microsoft.com/office/powerpoint/2010/main" val="3784406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21F954-C031-439C-875A-B908BEC93B97}"/>
              </a:ext>
            </a:extLst>
          </p:cNvPr>
          <p:cNvPicPr/>
          <p:nvPr/>
        </p:nvPicPr>
        <p:blipFill>
          <a:blip r:embed="rId2">
            <a:extLst>
              <a:ext uri="{28A0092B-C50C-407E-A947-70E740481C1C}">
                <a14:useLocalDpi xmlns:a14="http://schemas.microsoft.com/office/drawing/2010/main" val="0"/>
              </a:ext>
            </a:extLst>
          </a:blip>
          <a:stretch>
            <a:fillRect/>
          </a:stretch>
        </p:blipFill>
        <p:spPr>
          <a:xfrm>
            <a:off x="838200" y="1219200"/>
            <a:ext cx="7315200" cy="4419600"/>
          </a:xfrm>
          <a:prstGeom prst="rect">
            <a:avLst/>
          </a:prstGeom>
        </p:spPr>
      </p:pic>
      <p:sp>
        <p:nvSpPr>
          <p:cNvPr id="3" name="TextBox 2">
            <a:extLst>
              <a:ext uri="{FF2B5EF4-FFF2-40B4-BE49-F238E27FC236}">
                <a16:creationId xmlns:a16="http://schemas.microsoft.com/office/drawing/2014/main" id="{7A4BE113-2DD0-44E5-BE1B-296C2EA0D78B}"/>
              </a:ext>
            </a:extLst>
          </p:cNvPr>
          <p:cNvSpPr txBox="1"/>
          <p:nvPr/>
        </p:nvSpPr>
        <p:spPr>
          <a:xfrm>
            <a:off x="457200" y="304800"/>
            <a:ext cx="8534400" cy="338554"/>
          </a:xfrm>
          <a:prstGeom prst="rect">
            <a:avLst/>
          </a:prstGeom>
          <a:noFill/>
        </p:spPr>
        <p:txBody>
          <a:bodyPr wrap="square" rtlCol="0">
            <a:spAutoFit/>
          </a:bodyPr>
          <a:lstStyle/>
          <a:p>
            <a:pPr algn="just"/>
            <a:r>
              <a:rPr lang="en-US" sz="1600" dirty="0"/>
              <a:t>13. SUPPLIER WISE MEDICINE REPORT</a:t>
            </a:r>
            <a:endParaRPr lang="en-US" sz="1600" dirty="0">
              <a:solidFill>
                <a:schemeClr val="accent2">
                  <a:lumMod val="75000"/>
                </a:schemeClr>
              </a:solidFill>
            </a:endParaRPr>
          </a:p>
        </p:txBody>
      </p:sp>
    </p:spTree>
    <p:extLst>
      <p:ext uri="{BB962C8B-B14F-4D97-AF65-F5344CB8AC3E}">
        <p14:creationId xmlns:p14="http://schemas.microsoft.com/office/powerpoint/2010/main" val="3934800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C32758-754B-4149-84A0-FA923C619026}"/>
              </a:ext>
            </a:extLst>
          </p:cNvPr>
          <p:cNvSpPr txBox="1"/>
          <p:nvPr/>
        </p:nvSpPr>
        <p:spPr>
          <a:xfrm>
            <a:off x="457200" y="304800"/>
            <a:ext cx="8534400" cy="338554"/>
          </a:xfrm>
          <a:prstGeom prst="rect">
            <a:avLst/>
          </a:prstGeom>
          <a:noFill/>
        </p:spPr>
        <p:txBody>
          <a:bodyPr wrap="square" rtlCol="0">
            <a:spAutoFit/>
          </a:bodyPr>
          <a:lstStyle/>
          <a:p>
            <a:pPr algn="just"/>
            <a:r>
              <a:rPr lang="en-US" sz="1600" dirty="0"/>
              <a:t>14. DAILY PURCHASE REPORT</a:t>
            </a:r>
            <a:endParaRPr lang="en-US" sz="1600" dirty="0">
              <a:solidFill>
                <a:schemeClr val="accent2">
                  <a:lumMod val="75000"/>
                </a:schemeClr>
              </a:solidFill>
            </a:endParaRPr>
          </a:p>
        </p:txBody>
      </p:sp>
      <p:pic>
        <p:nvPicPr>
          <p:cNvPr id="3" name="Picture 2">
            <a:extLst>
              <a:ext uri="{FF2B5EF4-FFF2-40B4-BE49-F238E27FC236}">
                <a16:creationId xmlns:a16="http://schemas.microsoft.com/office/drawing/2014/main" id="{F77F49EF-A669-4403-B9B2-926E6F860F4D}"/>
              </a:ext>
            </a:extLst>
          </p:cNvPr>
          <p:cNvPicPr/>
          <p:nvPr/>
        </p:nvPicPr>
        <p:blipFill>
          <a:blip r:embed="rId2">
            <a:extLst>
              <a:ext uri="{28A0092B-C50C-407E-A947-70E740481C1C}">
                <a14:useLocalDpi xmlns:a14="http://schemas.microsoft.com/office/drawing/2010/main" val="0"/>
              </a:ext>
            </a:extLst>
          </a:blip>
          <a:stretch>
            <a:fillRect/>
          </a:stretch>
        </p:blipFill>
        <p:spPr>
          <a:xfrm>
            <a:off x="1295400" y="1295400"/>
            <a:ext cx="6857999" cy="4343400"/>
          </a:xfrm>
          <a:prstGeom prst="rect">
            <a:avLst/>
          </a:prstGeom>
        </p:spPr>
      </p:pic>
    </p:spTree>
    <p:extLst>
      <p:ext uri="{BB962C8B-B14F-4D97-AF65-F5344CB8AC3E}">
        <p14:creationId xmlns:p14="http://schemas.microsoft.com/office/powerpoint/2010/main" val="2095934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447800" y="521653"/>
            <a:ext cx="6324600" cy="49647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1447800" y="6019800"/>
            <a:ext cx="6477000" cy="369332"/>
          </a:xfrm>
          <a:prstGeom prst="rect">
            <a:avLst/>
          </a:prstGeom>
          <a:noFill/>
        </p:spPr>
        <p:txBody>
          <a:bodyPr wrap="square" rtlCol="0">
            <a:spAutoFit/>
          </a:bodyPr>
          <a:lstStyle/>
          <a:p>
            <a:pPr algn="ctr"/>
            <a:r>
              <a:rPr lang="en-US" dirty="0"/>
              <a:t>Fig.   DBMS   ARCHITECTURE</a:t>
            </a:r>
          </a:p>
        </p:txBody>
      </p:sp>
    </p:spTree>
    <p:extLst>
      <p:ext uri="{BB962C8B-B14F-4D97-AF65-F5344CB8AC3E}">
        <p14:creationId xmlns:p14="http://schemas.microsoft.com/office/powerpoint/2010/main" val="2359616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F300E5-689C-4AE0-9576-C414527D7F59}"/>
              </a:ext>
            </a:extLst>
          </p:cNvPr>
          <p:cNvPicPr/>
          <p:nvPr/>
        </p:nvPicPr>
        <p:blipFill>
          <a:blip r:embed="rId2">
            <a:extLst>
              <a:ext uri="{28A0092B-C50C-407E-A947-70E740481C1C}">
                <a14:useLocalDpi xmlns:a14="http://schemas.microsoft.com/office/drawing/2010/main" val="0"/>
              </a:ext>
            </a:extLst>
          </a:blip>
          <a:stretch>
            <a:fillRect/>
          </a:stretch>
        </p:blipFill>
        <p:spPr>
          <a:xfrm>
            <a:off x="1219200" y="1697990"/>
            <a:ext cx="6705600" cy="4169410"/>
          </a:xfrm>
          <a:prstGeom prst="rect">
            <a:avLst/>
          </a:prstGeom>
        </p:spPr>
      </p:pic>
      <p:sp>
        <p:nvSpPr>
          <p:cNvPr id="3" name="TextBox 2">
            <a:extLst>
              <a:ext uri="{FF2B5EF4-FFF2-40B4-BE49-F238E27FC236}">
                <a16:creationId xmlns:a16="http://schemas.microsoft.com/office/drawing/2014/main" id="{20F6D6AA-C5C4-4DF2-AB86-A62999FCD5EB}"/>
              </a:ext>
            </a:extLst>
          </p:cNvPr>
          <p:cNvSpPr txBox="1"/>
          <p:nvPr/>
        </p:nvSpPr>
        <p:spPr>
          <a:xfrm>
            <a:off x="457200" y="304800"/>
            <a:ext cx="8534400" cy="338554"/>
          </a:xfrm>
          <a:prstGeom prst="rect">
            <a:avLst/>
          </a:prstGeom>
          <a:noFill/>
        </p:spPr>
        <p:txBody>
          <a:bodyPr wrap="square" rtlCol="0">
            <a:spAutoFit/>
          </a:bodyPr>
          <a:lstStyle/>
          <a:p>
            <a:pPr algn="just"/>
            <a:r>
              <a:rPr lang="en-US" sz="1600"/>
              <a:t>15. </a:t>
            </a:r>
            <a:r>
              <a:rPr lang="en-US" sz="1600" dirty="0"/>
              <a:t>ABOUT</a:t>
            </a:r>
            <a:endParaRPr lang="en-US" sz="1600" dirty="0">
              <a:solidFill>
                <a:schemeClr val="accent2">
                  <a:lumMod val="75000"/>
                </a:schemeClr>
              </a:solidFill>
            </a:endParaRPr>
          </a:p>
        </p:txBody>
      </p:sp>
    </p:spTree>
    <p:extLst>
      <p:ext uri="{BB962C8B-B14F-4D97-AF65-F5344CB8AC3E}">
        <p14:creationId xmlns:p14="http://schemas.microsoft.com/office/powerpoint/2010/main" val="55844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534400" cy="8125301"/>
          </a:xfrm>
          <a:prstGeom prst="rect">
            <a:avLst/>
          </a:prstGeom>
          <a:noFill/>
        </p:spPr>
        <p:txBody>
          <a:bodyPr wrap="square" rtlCol="0">
            <a:spAutoFit/>
          </a:bodyPr>
          <a:lstStyle/>
          <a:p>
            <a:r>
              <a:rPr lang="en-US" sz="2000" dirty="0">
                <a:solidFill>
                  <a:schemeClr val="accent2">
                    <a:lumMod val="75000"/>
                  </a:schemeClr>
                </a:solidFill>
                <a:latin typeface="Algerian" pitchFamily="82" charset="0"/>
              </a:rPr>
              <a:t>ABOUT   ORACLE:</a:t>
            </a:r>
          </a:p>
          <a:p>
            <a:endParaRPr lang="en-US" sz="2000" dirty="0">
              <a:solidFill>
                <a:schemeClr val="accent2">
                  <a:lumMod val="75000"/>
                </a:schemeClr>
              </a:solidFill>
              <a:latin typeface="Algerian" pitchFamily="82" charset="0"/>
            </a:endParaRPr>
          </a:p>
          <a:p>
            <a:pPr marL="285750" indent="-285750" algn="just">
              <a:buFont typeface="Wingdings" pitchFamily="2" charset="2"/>
              <a:buChar char="Ø"/>
            </a:pPr>
            <a:r>
              <a:rPr lang="en-US" sz="1600" dirty="0"/>
              <a:t>An Oracle </a:t>
            </a:r>
            <a:r>
              <a:rPr lang="en-US" sz="1600" b="1" dirty="0"/>
              <a:t>database</a:t>
            </a:r>
            <a:r>
              <a:rPr lang="en-US" sz="1600" dirty="0"/>
              <a:t> is a collection of data treated as a unit.</a:t>
            </a:r>
          </a:p>
          <a:p>
            <a:pPr marL="285750" indent="-285750" algn="just">
              <a:buFont typeface="Wingdings" pitchFamily="2" charset="2"/>
              <a:buChar char="Ø"/>
            </a:pPr>
            <a:r>
              <a:rPr lang="en-US" sz="1600" dirty="0"/>
              <a:t>The purpose of a database is to store and retrieve related information. </a:t>
            </a:r>
          </a:p>
          <a:p>
            <a:pPr marL="285750" indent="-285750" algn="just">
              <a:buFont typeface="Wingdings" pitchFamily="2" charset="2"/>
              <a:buChar char="Ø"/>
            </a:pPr>
            <a:r>
              <a:rPr lang="en-US" sz="1600" dirty="0"/>
              <a:t>A database server is the key to solving the problems of information management.</a:t>
            </a:r>
          </a:p>
          <a:p>
            <a:pPr marL="285750" indent="-285750" algn="just">
              <a:buFont typeface="Wingdings" pitchFamily="2" charset="2"/>
              <a:buChar char="Ø"/>
            </a:pPr>
            <a:r>
              <a:rPr lang="en-US" sz="1600" dirty="0"/>
              <a:t>In general, a server reliably manages a large amount of data in a multiuser environment so that many users can concurrently access the same data. </a:t>
            </a:r>
          </a:p>
          <a:p>
            <a:pPr marL="285750" indent="-285750" algn="just">
              <a:buFont typeface="Wingdings" pitchFamily="2" charset="2"/>
              <a:buChar char="Ø"/>
            </a:pPr>
            <a:r>
              <a:rPr lang="en-US" sz="1600" dirty="0"/>
              <a:t>A database server also prevents unauthorized access and provides efficient solutions for failure recovery.</a:t>
            </a:r>
          </a:p>
          <a:p>
            <a:pPr marL="285750" indent="-285750" algn="just">
              <a:buFont typeface="Wingdings" pitchFamily="2" charset="2"/>
              <a:buChar char="Ø"/>
            </a:pPr>
            <a:r>
              <a:rPr lang="en-US" sz="1600" dirty="0"/>
              <a:t>Oracle Database is the first database designed for enterprise grid computing, the most flexible and cost effective way to manage information and applications.</a:t>
            </a:r>
          </a:p>
          <a:p>
            <a:pPr marL="285750" indent="-285750" algn="just">
              <a:buFont typeface="Wingdings" pitchFamily="2" charset="2"/>
              <a:buChar char="Ø"/>
            </a:pPr>
            <a:r>
              <a:rPr lang="en-US" sz="1600" dirty="0"/>
              <a:t>There is no need for peak workloads, because capacity can be easily added or reallocated from the resource pools as needed.</a:t>
            </a:r>
          </a:p>
          <a:p>
            <a:pPr marL="285750" indent="-285750" algn="just">
              <a:buFont typeface="Wingdings" pitchFamily="2" charset="2"/>
              <a:buChar char="Ø"/>
            </a:pPr>
            <a:r>
              <a:rPr lang="en-US" sz="1600" dirty="0"/>
              <a:t>The database has </a:t>
            </a:r>
            <a:r>
              <a:rPr lang="en-US" sz="1600" b="1" dirty="0"/>
              <a:t>logical structures</a:t>
            </a:r>
            <a:r>
              <a:rPr lang="en-US" sz="1600" dirty="0"/>
              <a:t> and </a:t>
            </a:r>
            <a:r>
              <a:rPr lang="en-US" sz="1600" b="1" dirty="0"/>
              <a:t>physical structures</a:t>
            </a:r>
            <a:r>
              <a:rPr lang="en-US" sz="1600" dirty="0"/>
              <a:t>. Because the physical and logical structures are separate, the physical storage of data can be managed without affecting the access to logical storage structures.</a:t>
            </a:r>
          </a:p>
          <a:p>
            <a:pPr algn="just"/>
            <a:endParaRPr lang="en-US" sz="1600" dirty="0"/>
          </a:p>
          <a:p>
            <a:pPr algn="just"/>
            <a:r>
              <a:rPr lang="en-US" sz="1600" dirty="0"/>
              <a:t>Oracle Database can be accessed from many programming languages and environments. </a:t>
            </a:r>
          </a:p>
          <a:p>
            <a:pPr marL="285750" lvl="0" indent="-285750" algn="just">
              <a:buFont typeface="Arial" pitchFamily="34" charset="0"/>
              <a:buChar char="•"/>
            </a:pPr>
            <a:r>
              <a:rPr lang="en-US" sz="1600" dirty="0">
                <a:hlinkClick r:id="rId2" tooltip="Java (programming language)"/>
              </a:rPr>
              <a:t>Java</a:t>
            </a:r>
            <a:r>
              <a:rPr lang="en-US" sz="1600" dirty="0"/>
              <a:t> via </a:t>
            </a:r>
            <a:r>
              <a:rPr lang="en-US" sz="1600" u="sng" dirty="0">
                <a:hlinkClick r:id="rId3" tooltip="Java Database Connectivity"/>
              </a:rPr>
              <a:t>JDBC</a:t>
            </a:r>
            <a:r>
              <a:rPr lang="en-US" sz="1600" dirty="0"/>
              <a:t>, </a:t>
            </a:r>
            <a:r>
              <a:rPr lang="en-US" sz="1600" u="sng" dirty="0">
                <a:hlinkClick r:id="rId4"/>
              </a:rPr>
              <a:t>SQLJ</a:t>
            </a:r>
            <a:endParaRPr lang="en-US" sz="1600" u="sng" dirty="0"/>
          </a:p>
          <a:p>
            <a:pPr marL="285750" indent="-285750" algn="just">
              <a:buFont typeface="Arial" pitchFamily="34" charset="0"/>
              <a:buChar char="•"/>
            </a:pPr>
            <a:r>
              <a:rPr lang="en-US" sz="1600" u="sng" dirty="0">
                <a:hlinkClick r:id="rId5" tooltip=".NET Framework"/>
              </a:rPr>
              <a:t>Microsoft .NET</a:t>
            </a:r>
            <a:r>
              <a:rPr lang="en-US" sz="1600" dirty="0"/>
              <a:t> via </a:t>
            </a:r>
            <a:r>
              <a:rPr lang="en-US" sz="1600" u="sng" dirty="0">
                <a:hlinkClick r:id="rId6"/>
              </a:rPr>
              <a:t>ODP.NET</a:t>
            </a:r>
            <a:endParaRPr lang="en-US" sz="1600" u="sng" dirty="0"/>
          </a:p>
          <a:p>
            <a:pPr marL="285750" lvl="0" indent="-285750" algn="just">
              <a:buFont typeface="Arial" pitchFamily="34" charset="0"/>
              <a:buChar char="•"/>
            </a:pPr>
            <a:r>
              <a:rPr lang="en-US" sz="1600" u="sng" dirty="0">
                <a:hlinkClick r:id="rId7" tooltip="C (programming language)"/>
              </a:rPr>
              <a:t>C</a:t>
            </a:r>
            <a:r>
              <a:rPr lang="en-US" sz="1600" dirty="0"/>
              <a:t> and </a:t>
            </a:r>
            <a:r>
              <a:rPr lang="en-US" sz="1600" u="sng" dirty="0">
                <a:hlinkClick r:id="rId8" tooltip="C++"/>
              </a:rPr>
              <a:t>C++</a:t>
            </a:r>
            <a:r>
              <a:rPr lang="en-US" sz="1600" dirty="0"/>
              <a:t> via </a:t>
            </a:r>
            <a:r>
              <a:rPr lang="en-US" sz="1600" u="sng" dirty="0">
                <a:hlinkClick r:id="rId9"/>
              </a:rPr>
              <a:t>OCI</a:t>
            </a:r>
            <a:r>
              <a:rPr lang="en-US" sz="1600" dirty="0"/>
              <a:t>, </a:t>
            </a:r>
            <a:r>
              <a:rPr lang="en-US" sz="1600" u="sng" dirty="0">
                <a:hlinkClick r:id="rId9"/>
              </a:rPr>
              <a:t>OCCI</a:t>
            </a:r>
            <a:r>
              <a:rPr lang="en-US" sz="1600" dirty="0"/>
              <a:t>, </a:t>
            </a:r>
            <a:r>
              <a:rPr lang="en-US" sz="1600" u="sng" dirty="0">
                <a:hlinkClick r:id="rId10"/>
              </a:rPr>
              <a:t>Oracle's ODBC Driver</a:t>
            </a:r>
            <a:r>
              <a:rPr lang="en-US" sz="1600" dirty="0"/>
              <a:t>, </a:t>
            </a:r>
            <a:r>
              <a:rPr lang="en-US" sz="1600" u="sng" dirty="0">
                <a:hlinkClick r:id="rId11"/>
              </a:rPr>
              <a:t>ODPI-C</a:t>
            </a:r>
            <a:endParaRPr lang="en-US" sz="1600" dirty="0"/>
          </a:p>
          <a:p>
            <a:pPr marL="285750" lvl="0" indent="-285750" algn="just">
              <a:buFont typeface="Arial" pitchFamily="34" charset="0"/>
              <a:buChar char="•"/>
            </a:pPr>
            <a:r>
              <a:rPr lang="en-US" sz="1600" u="sng" dirty="0">
                <a:hlinkClick r:id="rId12" tooltip="Python (programming language)"/>
              </a:rPr>
              <a:t>Python</a:t>
            </a:r>
            <a:r>
              <a:rPr lang="en-US" sz="1600" dirty="0"/>
              <a:t> via </a:t>
            </a:r>
            <a:r>
              <a:rPr lang="en-US" sz="1600" u="sng" dirty="0">
                <a:hlinkClick r:id="rId13"/>
              </a:rPr>
              <a:t>cx_Oracle</a:t>
            </a:r>
            <a:endParaRPr lang="en-US" sz="1600" dirty="0"/>
          </a:p>
          <a:p>
            <a:pPr marL="285750" lvl="0" indent="-285750" algn="just">
              <a:buFont typeface="Arial" pitchFamily="34" charset="0"/>
              <a:buChar char="•"/>
            </a:pPr>
            <a:r>
              <a:rPr lang="en-US" sz="1600" u="sng" dirty="0">
                <a:hlinkClick r:id="rId14" tooltip="PHP"/>
              </a:rPr>
              <a:t>PHP</a:t>
            </a:r>
            <a:r>
              <a:rPr lang="en-US" sz="1600" dirty="0"/>
              <a:t> via PHP OCI8, PDO_OCI</a:t>
            </a:r>
          </a:p>
          <a:p>
            <a:pPr lvl="0" algn="just"/>
            <a:endParaRPr lang="en-US" sz="1600" dirty="0"/>
          </a:p>
          <a:p>
            <a:pPr algn="just"/>
            <a:r>
              <a:rPr lang="en-US" sz="1600" dirty="0"/>
              <a:t>Java based languages like Scala can use JDBC to access Oracle Database.</a:t>
            </a:r>
          </a:p>
          <a:p>
            <a:pPr lvl="0"/>
            <a:endParaRPr lang="en-US" sz="1600" dirty="0"/>
          </a:p>
          <a:p>
            <a:pPr marL="285750" lvl="0" indent="-285750">
              <a:buFont typeface="Arial" pitchFamily="34" charset="0"/>
              <a:buChar char="•"/>
            </a:pPr>
            <a:endParaRPr lang="en-US" sz="1600" dirty="0"/>
          </a:p>
          <a:p>
            <a:pPr marL="285750" indent="-285750">
              <a:buFont typeface="Arial" pitchFamily="34" charset="0"/>
              <a:buChar char="•"/>
            </a:pPr>
            <a:endParaRPr lang="en-US" sz="1600" dirty="0"/>
          </a:p>
          <a:p>
            <a:pPr marL="285750" lvl="0" indent="-285750">
              <a:buFont typeface="Arial" pitchFamily="34" charset="0"/>
              <a:buChar char="•"/>
            </a:pPr>
            <a:endParaRPr lang="en-US" sz="1600" u="sng" dirty="0"/>
          </a:p>
          <a:p>
            <a:pPr marL="285750" lvl="0" indent="-285750">
              <a:buFont typeface="Arial" pitchFamily="34" charset="0"/>
              <a:buChar char="•"/>
            </a:pPr>
            <a:endParaRPr lang="en-US" sz="1600" dirty="0"/>
          </a:p>
          <a:p>
            <a:endParaRPr lang="en-US" sz="1600" dirty="0"/>
          </a:p>
          <a:p>
            <a:pPr marL="285750" indent="-285750">
              <a:buFont typeface="Wingdings" pitchFamily="2" charset="2"/>
              <a:buChar char="Ø"/>
            </a:pPr>
            <a:endParaRPr lang="en-US" sz="1600" dirty="0"/>
          </a:p>
        </p:txBody>
      </p:sp>
    </p:spTree>
    <p:extLst>
      <p:ext uri="{BB962C8B-B14F-4D97-AF65-F5344CB8AC3E}">
        <p14:creationId xmlns:p14="http://schemas.microsoft.com/office/powerpoint/2010/main" val="3278839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8229600" cy="5693866"/>
          </a:xfrm>
          <a:prstGeom prst="rect">
            <a:avLst/>
          </a:prstGeom>
          <a:noFill/>
        </p:spPr>
        <p:txBody>
          <a:bodyPr wrap="square" rtlCol="0">
            <a:spAutoFit/>
          </a:bodyPr>
          <a:lstStyle/>
          <a:p>
            <a:pPr algn="just"/>
            <a:r>
              <a:rPr lang="en-US" sz="2000" b="1" dirty="0">
                <a:solidFill>
                  <a:schemeClr val="accent2">
                    <a:lumMod val="75000"/>
                  </a:schemeClr>
                </a:solidFill>
                <a:latin typeface="Algerian" pitchFamily="82" charset="0"/>
              </a:rPr>
              <a:t>Project Aim:</a:t>
            </a:r>
            <a:endParaRPr lang="en-US" sz="2000" dirty="0">
              <a:solidFill>
                <a:schemeClr val="accent2">
                  <a:lumMod val="75000"/>
                </a:schemeClr>
              </a:solidFill>
              <a:latin typeface="Algerian" pitchFamily="82" charset="0"/>
            </a:endParaRPr>
          </a:p>
          <a:p>
            <a:pPr algn="just"/>
            <a:r>
              <a:rPr lang="en-US" dirty="0"/>
              <a:t>                   </a:t>
            </a:r>
          </a:p>
          <a:p>
            <a:pPr algn="just"/>
            <a:r>
              <a:rPr lang="en-US" sz="1600" dirty="0"/>
              <a:t>         The main goal of the project on Medical Store Management System is to manage the details of Medical Shop, Medicines and its stocks and price, Supplier details. It manages all the information about Medical Shop, Sells, Products, Inventory. The project is totally built on the administrative end and thus only the Administrator is guaranteed the access. The purpose of the project is to build an application program to reduce the manual work for managing the Medical Shop, Medicines, Sells, and Stocks. It tracks all the details about the Suppliers, Medicines, Sales, and Stocks.</a:t>
            </a:r>
          </a:p>
          <a:p>
            <a:pPr algn="just"/>
            <a:endParaRPr lang="en-US" sz="1600" dirty="0"/>
          </a:p>
          <a:p>
            <a:pPr algn="just"/>
            <a:r>
              <a:rPr lang="en-US" sz="1600" b="1" dirty="0"/>
              <a:t> </a:t>
            </a:r>
          </a:p>
          <a:p>
            <a:pPr algn="just"/>
            <a:r>
              <a:rPr lang="en-US" sz="2000" b="1" dirty="0">
                <a:solidFill>
                  <a:schemeClr val="accent2">
                    <a:lumMod val="75000"/>
                  </a:schemeClr>
                </a:solidFill>
                <a:latin typeface="Algerian" pitchFamily="82" charset="0"/>
              </a:rPr>
              <a:t>Project Scope:</a:t>
            </a:r>
            <a:endParaRPr lang="en-US" sz="2000" dirty="0">
              <a:solidFill>
                <a:schemeClr val="accent2">
                  <a:lumMod val="75000"/>
                </a:schemeClr>
              </a:solidFill>
              <a:latin typeface="Algerian" pitchFamily="82" charset="0"/>
            </a:endParaRPr>
          </a:p>
          <a:p>
            <a:pPr algn="just" fontAlgn="base"/>
            <a:r>
              <a:rPr lang="en-US" sz="1600" dirty="0"/>
              <a:t>                   </a:t>
            </a:r>
          </a:p>
          <a:p>
            <a:pPr algn="just" fontAlgn="base"/>
            <a:r>
              <a:rPr lang="en-US" sz="1600" dirty="0"/>
              <a:t>          It helps in collecting perfect management in details. In a very short time the collection will be obvious, simple and sensible. It helps in current all works relative to Medical Store Management System. The first subsystem is a Supplier which has all the details of all the suppliers of a particular Medical Shop. The second subsystem is Medicines. The third subsystem is Reports which generates reports to all suppliers and the pharmacists.  My project aims at Business process automation, i.e. I have tried to computerize various process of Medical Store Management System.</a:t>
            </a:r>
          </a:p>
          <a:p>
            <a:pPr algn="just"/>
            <a:endParaRPr lang="en-US" sz="1600" dirty="0"/>
          </a:p>
          <a:p>
            <a:pPr algn="just"/>
            <a:endParaRPr lang="en-US" dirty="0"/>
          </a:p>
        </p:txBody>
      </p:sp>
    </p:spTree>
    <p:extLst>
      <p:ext uri="{BB962C8B-B14F-4D97-AF65-F5344CB8AC3E}">
        <p14:creationId xmlns:p14="http://schemas.microsoft.com/office/powerpoint/2010/main" val="10896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763000" cy="5878532"/>
          </a:xfrm>
          <a:prstGeom prst="rect">
            <a:avLst/>
          </a:prstGeom>
          <a:noFill/>
        </p:spPr>
        <p:txBody>
          <a:bodyPr wrap="square" rtlCol="0">
            <a:spAutoFit/>
          </a:bodyPr>
          <a:lstStyle/>
          <a:p>
            <a:r>
              <a:rPr lang="en-US" sz="2000" dirty="0">
                <a:solidFill>
                  <a:schemeClr val="accent2">
                    <a:lumMod val="75000"/>
                  </a:schemeClr>
                </a:solidFill>
                <a:latin typeface="Algerian" pitchFamily="82" charset="0"/>
              </a:rPr>
              <a:t>EXISTING  SYSTEM:</a:t>
            </a:r>
          </a:p>
          <a:p>
            <a:endParaRPr lang="en-US" sz="2000" dirty="0">
              <a:solidFill>
                <a:schemeClr val="accent2">
                  <a:lumMod val="75000"/>
                </a:schemeClr>
              </a:solidFill>
              <a:latin typeface="Algerian" pitchFamily="82" charset="0"/>
            </a:endParaRPr>
          </a:p>
          <a:p>
            <a:pPr algn="just"/>
            <a:r>
              <a:rPr lang="en-US" sz="1600" dirty="0"/>
              <a:t>          System Analysis is a detailed study of the various operations performed by a system and their relationships within and outside of the system. Here the question is- What all problems exist in the present system? What must be done to solve the problem? Analysis begins when a user or manager begins a study of the program using the existing system.</a:t>
            </a:r>
          </a:p>
          <a:p>
            <a:pPr algn="just"/>
            <a:r>
              <a:rPr lang="en-US" sz="1600" dirty="0"/>
              <a:t>          During Analysis, data collected on the various files, decision points and transactions handled by the present system. The commonly used tools in the system are Data Flow Diagram, interviews etc. The success of the system depends largely on how clearly the system is defined, thoroughly investigated and properly carried out through the choice of solution. A good analysis model should provide not only the mechanisms of problem understanding but also the framework of the solution. Thus it should be studied thoroughly by collecting data about the system.</a:t>
            </a:r>
          </a:p>
          <a:p>
            <a:pPr algn="just"/>
            <a:r>
              <a:rPr lang="en-US" sz="1600" dirty="0"/>
              <a:t> </a:t>
            </a:r>
          </a:p>
          <a:p>
            <a:pPr algn="just"/>
            <a:r>
              <a:rPr lang="en-US" sz="1600" dirty="0"/>
              <a:t>          In the existing systems all the jobs of the Medical Store Management is done manually. This is very difficult to be maintained with hands the process of keeping, maintaining and retrieving the information was very tedious and lengthy. If any information was to be found it was required to go through the different registers, documents there would never exist anything like report generation. In the current system it was very difficult to find errors while entering the records. Once the records were entered, it was very difficult to update these records. Moreover there would always be an unnecessary consumption of time while entering records and retrieving records.</a:t>
            </a:r>
          </a:p>
          <a:p>
            <a:endParaRPr lang="en-US" sz="1600" dirty="0">
              <a:solidFill>
                <a:schemeClr val="accent2">
                  <a:lumMod val="75000"/>
                </a:schemeClr>
              </a:solidFill>
            </a:endParaRPr>
          </a:p>
        </p:txBody>
      </p:sp>
    </p:spTree>
    <p:extLst>
      <p:ext uri="{BB962C8B-B14F-4D97-AF65-F5344CB8AC3E}">
        <p14:creationId xmlns:p14="http://schemas.microsoft.com/office/powerpoint/2010/main" val="1951393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534400" cy="6617196"/>
          </a:xfrm>
          <a:prstGeom prst="rect">
            <a:avLst/>
          </a:prstGeom>
          <a:noFill/>
        </p:spPr>
        <p:txBody>
          <a:bodyPr wrap="square" rtlCol="0">
            <a:spAutoFit/>
          </a:bodyPr>
          <a:lstStyle/>
          <a:p>
            <a:r>
              <a:rPr lang="en-US" sz="2000" dirty="0">
                <a:solidFill>
                  <a:schemeClr val="accent2">
                    <a:lumMod val="75000"/>
                  </a:schemeClr>
                </a:solidFill>
                <a:latin typeface="Algerian" pitchFamily="82" charset="0"/>
              </a:rPr>
              <a:t>PROPOSED  SYSTEM:</a:t>
            </a:r>
          </a:p>
          <a:p>
            <a:endParaRPr lang="en-US" sz="2000" dirty="0">
              <a:solidFill>
                <a:schemeClr val="accent2">
                  <a:lumMod val="75000"/>
                </a:schemeClr>
              </a:solidFill>
              <a:latin typeface="Algerian" pitchFamily="82" charset="0"/>
            </a:endParaRPr>
          </a:p>
          <a:p>
            <a:pPr algn="just"/>
            <a:r>
              <a:rPr lang="en-US" sz="1600" dirty="0"/>
              <a:t>         The aim of proposed system is to develop a system of improved facilities. The proposed system can overcome all the limitations of the existing system. The system provides proper security and reduces the manual work. The existing system has several disadvantages and many more difficulties to work well. The proposed system tries to eliminate or reduce these difficulties up to some extent. The proposed system will help the user to reduce the workload and mental conflict. The proposed system helps the user to work user friendly and he can easily do his jobs without time lagging.</a:t>
            </a:r>
          </a:p>
          <a:p>
            <a:r>
              <a:rPr lang="en-US" sz="1600" dirty="0"/>
              <a:t> </a:t>
            </a:r>
          </a:p>
          <a:p>
            <a:r>
              <a:rPr lang="en-US" sz="1600" b="1" dirty="0"/>
              <a:t>Advantages of Proposed System</a:t>
            </a:r>
            <a:endParaRPr lang="en-US" sz="1600" dirty="0"/>
          </a:p>
          <a:p>
            <a:pPr algn="just"/>
            <a:r>
              <a:rPr lang="en-US" sz="1600" dirty="0"/>
              <a:t>             </a:t>
            </a:r>
          </a:p>
          <a:p>
            <a:pPr algn="just"/>
            <a:r>
              <a:rPr lang="en-US" sz="1600" dirty="0"/>
              <a:t>       The system is very simple in design and to implement. The system requires very low system resources and the system will work in almost all configurations. It has got following features </a:t>
            </a:r>
          </a:p>
          <a:p>
            <a:pPr marL="285750" lvl="0" indent="-285750" algn="just">
              <a:buFont typeface="Wingdings" pitchFamily="2" charset="2"/>
              <a:buChar char="q"/>
            </a:pPr>
            <a:r>
              <a:rPr lang="en-US" sz="1600" dirty="0">
                <a:effectLst/>
              </a:rPr>
              <a:t>Ensure data accuracy’s.</a:t>
            </a:r>
          </a:p>
          <a:p>
            <a:pPr marL="285750" lvl="0" indent="-285750" algn="just">
              <a:buFont typeface="Wingdings" pitchFamily="2" charset="2"/>
              <a:buChar char="q"/>
            </a:pPr>
            <a:r>
              <a:rPr lang="en-US" sz="1600" dirty="0">
                <a:effectLst/>
              </a:rPr>
              <a:t>Proper control of the higher officials.</a:t>
            </a:r>
          </a:p>
          <a:p>
            <a:pPr marL="285750" lvl="0" indent="-285750" algn="just">
              <a:buFont typeface="Wingdings" pitchFamily="2" charset="2"/>
              <a:buChar char="q"/>
            </a:pPr>
            <a:r>
              <a:rPr lang="en-US" sz="1600" dirty="0">
                <a:effectLst/>
              </a:rPr>
              <a:t>Reduce the damages of the machines.</a:t>
            </a:r>
          </a:p>
          <a:p>
            <a:pPr marL="285750" lvl="0" indent="-285750" algn="just">
              <a:buFont typeface="Wingdings" pitchFamily="2" charset="2"/>
              <a:buChar char="q"/>
            </a:pPr>
            <a:r>
              <a:rPr lang="en-US" sz="1600" dirty="0">
                <a:effectLst/>
              </a:rPr>
              <a:t>Minimize manual data entry.</a:t>
            </a:r>
          </a:p>
          <a:p>
            <a:pPr marL="285750" lvl="0" indent="-285750" algn="just">
              <a:buFont typeface="Wingdings" pitchFamily="2" charset="2"/>
              <a:buChar char="q"/>
            </a:pPr>
            <a:r>
              <a:rPr lang="en-US" sz="1600" dirty="0">
                <a:effectLst/>
              </a:rPr>
              <a:t>Minimum time needed for the various processing.</a:t>
            </a:r>
          </a:p>
          <a:p>
            <a:pPr marL="285750" lvl="0" indent="-285750" algn="just">
              <a:buFont typeface="Wingdings" pitchFamily="2" charset="2"/>
              <a:buChar char="q"/>
            </a:pPr>
            <a:r>
              <a:rPr lang="en-US" sz="1600" dirty="0">
                <a:effectLst/>
              </a:rPr>
              <a:t>Greater efficiency.</a:t>
            </a:r>
          </a:p>
          <a:p>
            <a:pPr marL="285750" lvl="0" indent="-285750" algn="just">
              <a:buFont typeface="Wingdings" pitchFamily="2" charset="2"/>
              <a:buChar char="q"/>
            </a:pPr>
            <a:r>
              <a:rPr lang="en-US" sz="1600" dirty="0">
                <a:effectLst/>
              </a:rPr>
              <a:t>Better service.</a:t>
            </a:r>
          </a:p>
          <a:p>
            <a:pPr marL="285750" lvl="0" indent="-285750" algn="just">
              <a:buFont typeface="Wingdings" pitchFamily="2" charset="2"/>
              <a:buChar char="q"/>
            </a:pPr>
            <a:r>
              <a:rPr lang="en-US" sz="1600" dirty="0">
                <a:effectLst/>
              </a:rPr>
              <a:t>User friendliness and interactive.</a:t>
            </a:r>
          </a:p>
          <a:p>
            <a:pPr marL="285750" lvl="0" indent="-285750" algn="just">
              <a:buFont typeface="Wingdings" pitchFamily="2" charset="2"/>
              <a:buChar char="q"/>
            </a:pPr>
            <a:r>
              <a:rPr lang="en-US" sz="1600" dirty="0"/>
              <a:t>Minimum time required.</a:t>
            </a:r>
          </a:p>
          <a:p>
            <a:endParaRPr lang="en-US" sz="1600" dirty="0"/>
          </a:p>
          <a:p>
            <a:endParaRPr lang="en-US" sz="1600" dirty="0">
              <a:solidFill>
                <a:schemeClr val="accent2">
                  <a:lumMod val="75000"/>
                </a:schemeClr>
              </a:solidFill>
            </a:endParaRPr>
          </a:p>
        </p:txBody>
      </p:sp>
    </p:spTree>
    <p:extLst>
      <p:ext uri="{BB962C8B-B14F-4D97-AF65-F5344CB8AC3E}">
        <p14:creationId xmlns:p14="http://schemas.microsoft.com/office/powerpoint/2010/main" val="180998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305800" cy="4708981"/>
          </a:xfrm>
          <a:prstGeom prst="rect">
            <a:avLst/>
          </a:prstGeom>
          <a:noFill/>
        </p:spPr>
        <p:txBody>
          <a:bodyPr wrap="square" rtlCol="0">
            <a:spAutoFit/>
          </a:bodyPr>
          <a:lstStyle/>
          <a:p>
            <a:r>
              <a:rPr lang="en-US" sz="2000" dirty="0">
                <a:solidFill>
                  <a:schemeClr val="accent2">
                    <a:lumMod val="75000"/>
                  </a:schemeClr>
                </a:solidFill>
                <a:latin typeface="Algerian" pitchFamily="82" charset="0"/>
              </a:rPr>
              <a:t>PROBLEM  DEFINATION:</a:t>
            </a:r>
          </a:p>
          <a:p>
            <a:endParaRPr lang="en-US" sz="2000" dirty="0">
              <a:solidFill>
                <a:schemeClr val="accent2">
                  <a:lumMod val="75000"/>
                </a:schemeClr>
              </a:solidFill>
              <a:latin typeface="Algerian" pitchFamily="82" charset="0"/>
            </a:endParaRPr>
          </a:p>
          <a:p>
            <a:pPr algn="just"/>
            <a:r>
              <a:rPr lang="en-US" sz="1600" dirty="0"/>
              <a:t>           Medical store management system that was suggested till now, are not up to the desired level. There is no single system which automates all the process.</a:t>
            </a:r>
          </a:p>
          <a:p>
            <a:pPr algn="just"/>
            <a:r>
              <a:rPr lang="en-US" sz="1600" dirty="0"/>
              <a:t> </a:t>
            </a:r>
          </a:p>
          <a:p>
            <a:pPr algn="just"/>
            <a:r>
              <a:rPr lang="en-US" sz="1600" dirty="0"/>
              <a:t>          In order to build the system, all the processes in the business should be studied, System study helps us under the problem and needs of application. System study aims at establishing the requests for the system to be acquired, development and installed. It involves studying and analyzing the ways of an organization currently processing the data to produce information. Analyzing the problem thoroughly forms the vital part of the system study. In system analysis, prevailing situation of problem carefully examined by breaking them into sub problems. Problematic areas are identified and information is collected. Data gathering is essential to any analysis of requests. It is necessary that this analysis familiarizes the designer with objectives, activities and function of the organization in which the system is to be implemented.</a:t>
            </a:r>
          </a:p>
          <a:p>
            <a:r>
              <a:rPr lang="en-US" sz="1600" dirty="0"/>
              <a:t> </a:t>
            </a:r>
          </a:p>
          <a:p>
            <a:r>
              <a:rPr lang="en-US" sz="1600" dirty="0"/>
              <a:t> </a:t>
            </a:r>
          </a:p>
          <a:p>
            <a:endParaRPr lang="en-US" sz="1600" dirty="0"/>
          </a:p>
        </p:txBody>
      </p:sp>
    </p:spTree>
    <p:extLst>
      <p:ext uri="{BB962C8B-B14F-4D97-AF65-F5344CB8AC3E}">
        <p14:creationId xmlns:p14="http://schemas.microsoft.com/office/powerpoint/2010/main" val="3398223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381000"/>
            <a:ext cx="8458200" cy="6340197"/>
          </a:xfrm>
          <a:prstGeom prst="rect">
            <a:avLst/>
          </a:prstGeom>
          <a:noFill/>
        </p:spPr>
        <p:txBody>
          <a:bodyPr wrap="square" rtlCol="0">
            <a:spAutoFit/>
          </a:bodyPr>
          <a:lstStyle/>
          <a:p>
            <a:r>
              <a:rPr lang="en-US" sz="2000" dirty="0">
                <a:solidFill>
                  <a:schemeClr val="accent2">
                    <a:lumMod val="75000"/>
                  </a:schemeClr>
                </a:solidFill>
                <a:latin typeface="Algerian" pitchFamily="82" charset="0"/>
              </a:rPr>
              <a:t>SYSTEM  REQUIREMENTS:</a:t>
            </a:r>
          </a:p>
          <a:p>
            <a:endParaRPr lang="en-US" sz="2000" dirty="0">
              <a:solidFill>
                <a:schemeClr val="accent2">
                  <a:lumMod val="75000"/>
                </a:schemeClr>
              </a:solidFill>
              <a:latin typeface="Algerian" pitchFamily="82" charset="0"/>
            </a:endParaRPr>
          </a:p>
          <a:p>
            <a:r>
              <a:rPr lang="en-US" sz="1600" dirty="0"/>
              <a:t>      The following are the basic requirements for the project is given below</a:t>
            </a:r>
          </a:p>
          <a:p>
            <a:r>
              <a:rPr lang="en-US" sz="2000" dirty="0">
                <a:solidFill>
                  <a:schemeClr val="accent2">
                    <a:lumMod val="75000"/>
                  </a:schemeClr>
                </a:solidFill>
                <a:latin typeface="Algerian" pitchFamily="82" charset="0"/>
              </a:rPr>
              <a:t> </a:t>
            </a:r>
            <a:endParaRPr lang="en-US" b="1" dirty="0"/>
          </a:p>
          <a:p>
            <a:r>
              <a:rPr lang="en-US" b="1" dirty="0"/>
              <a:t>Hardware  Requirements:</a:t>
            </a:r>
          </a:p>
          <a:p>
            <a:pPr lvl="0"/>
            <a:endParaRPr lang="en-US" sz="1600" dirty="0"/>
          </a:p>
          <a:p>
            <a:pPr marL="285750" lvl="0" indent="-285750">
              <a:buFont typeface="Wingdings" pitchFamily="2" charset="2"/>
              <a:buChar char="Ø"/>
            </a:pPr>
            <a:r>
              <a:rPr lang="en-US" sz="1600" dirty="0"/>
              <a:t>Pentium or higher processor.</a:t>
            </a:r>
          </a:p>
          <a:p>
            <a:pPr marL="285750" lvl="0" indent="-285750">
              <a:buFont typeface="Wingdings" pitchFamily="2" charset="2"/>
              <a:buChar char="Ø"/>
            </a:pPr>
            <a:r>
              <a:rPr lang="en-US" sz="1600" dirty="0"/>
              <a:t>1GB or more RAM.</a:t>
            </a:r>
          </a:p>
          <a:p>
            <a:pPr marL="285750" lvl="0" indent="-285750">
              <a:buFont typeface="Wingdings" pitchFamily="2" charset="2"/>
              <a:buChar char="Ø"/>
            </a:pPr>
            <a:r>
              <a:rPr lang="en-US" sz="1600" dirty="0"/>
              <a:t>Monitor 15’’ and above</a:t>
            </a:r>
          </a:p>
          <a:p>
            <a:pPr marL="285750" lvl="0" indent="-285750">
              <a:buFont typeface="Wingdings" pitchFamily="2" charset="2"/>
              <a:buChar char="Ø"/>
            </a:pPr>
            <a:r>
              <a:rPr lang="en-US" sz="1600" dirty="0"/>
              <a:t>Keyboard </a:t>
            </a:r>
          </a:p>
          <a:p>
            <a:pPr marL="285750" indent="-285750">
              <a:buFont typeface="Wingdings" pitchFamily="2" charset="2"/>
              <a:buChar char="Ø"/>
            </a:pPr>
            <a:r>
              <a:rPr lang="en-US" sz="1600" dirty="0"/>
              <a:t>Mouse </a:t>
            </a:r>
          </a:p>
          <a:p>
            <a:pPr marL="285750" indent="-285750">
              <a:buFont typeface="Wingdings" pitchFamily="2" charset="2"/>
              <a:buChar char="Ø"/>
            </a:pPr>
            <a:endParaRPr lang="en-US" sz="1600" dirty="0"/>
          </a:p>
          <a:p>
            <a:endParaRPr lang="en-US" sz="1600" dirty="0"/>
          </a:p>
          <a:p>
            <a:r>
              <a:rPr lang="en-US" b="1" dirty="0"/>
              <a:t>Software  Requirements:</a:t>
            </a:r>
          </a:p>
          <a:p>
            <a:endParaRPr lang="en-US" b="1" dirty="0"/>
          </a:p>
          <a:p>
            <a:pPr marL="285750" indent="-285750">
              <a:buFont typeface="Wingdings" pitchFamily="2" charset="2"/>
              <a:buChar char="Ø"/>
            </a:pPr>
            <a:r>
              <a:rPr lang="en-US" sz="1600" dirty="0"/>
              <a:t>Platform used:  Windows XP/7/8/10</a:t>
            </a:r>
          </a:p>
          <a:p>
            <a:pPr marL="285750" lvl="0" indent="-285750">
              <a:buFont typeface="Wingdings" pitchFamily="2" charset="2"/>
              <a:buChar char="Ø"/>
            </a:pPr>
            <a:r>
              <a:rPr lang="en-US" sz="1600" dirty="0"/>
              <a:t>Tools Used:  </a:t>
            </a:r>
          </a:p>
          <a:p>
            <a:pPr lvl="0"/>
            <a:r>
              <a:rPr lang="en-US" sz="1600" dirty="0"/>
              <a:t>             1. At front end: JDK 1. 8.0._111 </a:t>
            </a:r>
          </a:p>
          <a:p>
            <a:pPr lvl="0"/>
            <a:r>
              <a:rPr lang="en-US" sz="1600" dirty="0"/>
              <a:t>             2. IDE Tool: Eclipse IDE/Net Beans IDE 8.2</a:t>
            </a:r>
          </a:p>
          <a:p>
            <a:pPr lvl="0"/>
            <a:r>
              <a:rPr lang="en-US" sz="1600" dirty="0"/>
              <a:t>             3.  At back end: Oracle 10g xe</a:t>
            </a:r>
          </a:p>
          <a:p>
            <a:pPr marL="285750" lvl="0" indent="-285750">
              <a:buFont typeface="Wingdings" pitchFamily="2" charset="2"/>
              <a:buChar char="Ø"/>
            </a:pPr>
            <a:r>
              <a:rPr lang="en-US" sz="1600" dirty="0"/>
              <a:t>Language Used:  java</a:t>
            </a:r>
          </a:p>
          <a:p>
            <a:r>
              <a:rPr lang="en-US" sz="1600" dirty="0"/>
              <a:t> </a:t>
            </a:r>
          </a:p>
          <a:p>
            <a:endParaRPr lang="en-US" b="1" dirty="0"/>
          </a:p>
          <a:p>
            <a:endParaRPr lang="en-US" dirty="0">
              <a:solidFill>
                <a:schemeClr val="accent2">
                  <a:lumMod val="75000"/>
                </a:schemeClr>
              </a:solidFill>
            </a:endParaRPr>
          </a:p>
        </p:txBody>
      </p:sp>
    </p:spTree>
    <p:extLst>
      <p:ext uri="{BB962C8B-B14F-4D97-AF65-F5344CB8AC3E}">
        <p14:creationId xmlns:p14="http://schemas.microsoft.com/office/powerpoint/2010/main" val="2374075737"/>
      </p:ext>
    </p:extLst>
  </p:cSld>
  <p:clrMapOvr>
    <a:masterClrMapping/>
  </p:clrMapOvr>
</p:sld>
</file>

<file path=ppt/theme/theme1.xml><?xml version="1.0" encoding="utf-8"?>
<a:theme xmlns:a="http://schemas.openxmlformats.org/drawingml/2006/main" name="Slipstream">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167</TotalTime>
  <Words>1999</Words>
  <Application>Microsoft Office PowerPoint</Application>
  <PresentationFormat>On-screen Show (4:3)</PresentationFormat>
  <Paragraphs>240</Paragraphs>
  <Slides>30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Accent SF</vt:lpstr>
      <vt:lpstr>Algerian</vt:lpstr>
      <vt:lpstr>Arial</vt:lpstr>
      <vt:lpstr>Cairo SF</vt:lpstr>
      <vt:lpstr>Calibri</vt:lpstr>
      <vt:lpstr>Georgia</vt:lpstr>
      <vt:lpstr>Times New Roman</vt:lpstr>
      <vt:lpstr>Trebuchet MS</vt:lpstr>
      <vt:lpstr>Wingdings</vt: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hencieta</cp:lastModifiedBy>
  <cp:revision>22</cp:revision>
  <dcterms:created xsi:type="dcterms:W3CDTF">2018-12-08T10:13:49Z</dcterms:created>
  <dcterms:modified xsi:type="dcterms:W3CDTF">2021-10-10T04:10:18Z</dcterms:modified>
</cp:coreProperties>
</file>