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4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08048B-57AF-4F53-BC84-8E0A1033FBE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s://www.pngall.com/application-png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5CB6D2-AD42-CBEA-40E1-2254FB90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7" y="597337"/>
            <a:ext cx="890963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Aldhabi" panose="020B0604020202020204" pitchFamily="2" charset="-78"/>
                <a:cs typeface="Aldhabi" panose="020B0604020202020204" pitchFamily="2" charset="-78"/>
              </a:rPr>
              <a:t>Intraday Data – Workflow Optimization and Performance Improvement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5788FF36-DFB1-ABA9-BF94-BD02D65C0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4D5B-3446-7612-9B00-F3ED0BC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" y="163619"/>
            <a:ext cx="10058400" cy="927726"/>
          </a:xfrm>
        </p:spPr>
        <p:txBody>
          <a:bodyPr/>
          <a:lstStyle/>
          <a:p>
            <a:r>
              <a:rPr lang="en-US" dirty="0"/>
              <a:t>Intraday Dataflow – existing approach</a:t>
            </a:r>
            <a:endParaRPr lang="en-SG" dirty="0"/>
          </a:p>
        </p:txBody>
      </p:sp>
      <p:pic>
        <p:nvPicPr>
          <p:cNvPr id="7" name="Graphic 6" descr="Files">
            <a:extLst>
              <a:ext uri="{FF2B5EF4-FFF2-40B4-BE49-F238E27FC236}">
                <a16:creationId xmlns:a16="http://schemas.microsoft.com/office/drawing/2014/main" id="{6C8C571C-658C-3EBD-DD74-6ACB224C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105" y="1772963"/>
            <a:ext cx="710119" cy="71011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4025B3-79E9-F3BD-115A-415AFFAA5013}"/>
              </a:ext>
            </a:extLst>
          </p:cNvPr>
          <p:cNvGrpSpPr/>
          <p:nvPr/>
        </p:nvGrpSpPr>
        <p:grpSpPr>
          <a:xfrm>
            <a:off x="593387" y="1848255"/>
            <a:ext cx="1292516" cy="1015422"/>
            <a:chOff x="496110" y="2991061"/>
            <a:chExt cx="1292516" cy="1015422"/>
          </a:xfrm>
        </p:grpSpPr>
        <p:pic>
          <p:nvPicPr>
            <p:cNvPr id="12" name="Picture 1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2D331082-04DE-C322-B1D4-42A91F99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6110" y="2991061"/>
              <a:ext cx="1292516" cy="8416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3833E-AC04-A3B0-A0BB-2FFF5B9BC9B5}"/>
                </a:ext>
              </a:extLst>
            </p:cNvPr>
            <p:cNvSpPr txBox="1"/>
            <p:nvPr/>
          </p:nvSpPr>
          <p:spPr>
            <a:xfrm>
              <a:off x="496110" y="3775651"/>
              <a:ext cx="1088669" cy="23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900" dirty="0"/>
                <a:t>T24 Application</a:t>
              </a:r>
            </a:p>
          </p:txBody>
        </p:sp>
      </p:grp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D0CC716-82F8-223E-40DD-D818B5943575}"/>
              </a:ext>
            </a:extLst>
          </p:cNvPr>
          <p:cNvSpPr/>
          <p:nvPr/>
        </p:nvSpPr>
        <p:spPr>
          <a:xfrm>
            <a:off x="797253" y="3386442"/>
            <a:ext cx="680936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Oracle DB</a:t>
            </a:r>
            <a:endParaRPr lang="en-SG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87ED368-37F5-B3FC-AB5C-1394EED2A502}"/>
              </a:ext>
            </a:extLst>
          </p:cNvPr>
          <p:cNvSpPr/>
          <p:nvPr/>
        </p:nvSpPr>
        <p:spPr>
          <a:xfrm>
            <a:off x="3403058" y="3671704"/>
            <a:ext cx="541725" cy="7229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Online DB</a:t>
            </a:r>
            <a:endParaRPr lang="en-SG" sz="9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B133DC0-0D6F-55DC-85F7-0EBC3CC31074}"/>
              </a:ext>
            </a:extLst>
          </p:cNvPr>
          <p:cNvSpPr/>
          <p:nvPr/>
        </p:nvSpPr>
        <p:spPr>
          <a:xfrm>
            <a:off x="4749510" y="2544999"/>
            <a:ext cx="609600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iODP</a:t>
            </a:r>
            <a:r>
              <a:rPr lang="en-US" sz="900" dirty="0"/>
              <a:t> </a:t>
            </a:r>
            <a:endParaRPr lang="en-SG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AA756-57BC-89BB-D89D-2962AE7F1C41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flipH="1">
            <a:off x="1137721" y="2863677"/>
            <a:ext cx="1" cy="52276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Graphic 23" descr="Open folder outline">
            <a:extLst>
              <a:ext uri="{FF2B5EF4-FFF2-40B4-BE49-F238E27FC236}">
                <a16:creationId xmlns:a16="http://schemas.microsoft.com/office/drawing/2014/main" id="{BAEECF6F-4741-25B7-DE75-B9EE717EC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824" y="1701781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3B8FEC-93CF-EF67-EECE-6B4CAEB3D8FF}"/>
              </a:ext>
            </a:extLst>
          </p:cNvPr>
          <p:cNvCxnSpPr>
            <a:cxnSpLocks/>
            <a:stCxn id="16" idx="4"/>
            <a:endCxn id="4" idx="2"/>
          </p:cNvCxnSpPr>
          <p:nvPr/>
        </p:nvCxnSpPr>
        <p:spPr>
          <a:xfrm>
            <a:off x="3944783" y="4033159"/>
            <a:ext cx="421336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DDAD83-666C-8664-FB03-088E72B1831C}"/>
              </a:ext>
            </a:extLst>
          </p:cNvPr>
          <p:cNvCxnSpPr>
            <a:cxnSpLocks/>
            <a:stCxn id="7" idx="2"/>
            <a:endCxn id="49" idx="3"/>
          </p:cNvCxnSpPr>
          <p:nvPr/>
        </p:nvCxnSpPr>
        <p:spPr>
          <a:xfrm>
            <a:off x="3792165" y="2483082"/>
            <a:ext cx="974691" cy="314620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44810A-DA30-D027-B5C6-ADFE272A9B17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5054310" y="2105312"/>
            <a:ext cx="924600" cy="439687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E391B8-C697-9A03-0980-EF12285F4213}"/>
              </a:ext>
            </a:extLst>
          </p:cNvPr>
          <p:cNvCxnSpPr>
            <a:cxnSpLocks/>
            <a:stCxn id="1097" idx="0"/>
          </p:cNvCxnSpPr>
          <p:nvPr/>
        </p:nvCxnSpPr>
        <p:spPr>
          <a:xfrm>
            <a:off x="6987376" y="2689893"/>
            <a:ext cx="190172" cy="1117270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7E35F4-0D15-53BC-FE14-76D39196EEFD}"/>
              </a:ext>
            </a:extLst>
          </p:cNvPr>
          <p:cNvGrpSpPr/>
          <p:nvPr/>
        </p:nvGrpSpPr>
        <p:grpSpPr>
          <a:xfrm>
            <a:off x="6814224" y="3635225"/>
            <a:ext cx="1511952" cy="993053"/>
            <a:chOff x="6814224" y="3635225"/>
            <a:chExt cx="1511952" cy="993053"/>
          </a:xfrm>
        </p:grpSpPr>
        <p:pic>
          <p:nvPicPr>
            <p:cNvPr id="35" name="Graphic 34" descr="Computer with solid fill">
              <a:extLst>
                <a:ext uri="{FF2B5EF4-FFF2-40B4-BE49-F238E27FC236}">
                  <a16:creationId xmlns:a16="http://schemas.microsoft.com/office/drawing/2014/main" id="{6E7079C8-6210-31FA-7510-90916CDF9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43407" y="3635225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18E311-F30E-7653-319C-9011FBBAAE38}"/>
                </a:ext>
              </a:extLst>
            </p:cNvPr>
            <p:cNvSpPr txBox="1"/>
            <p:nvPr/>
          </p:nvSpPr>
          <p:spPr>
            <a:xfrm>
              <a:off x="6814224" y="4382057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ADSS Server( F Drive )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7081C0-89CC-A976-4375-E2371FB924A2}"/>
              </a:ext>
            </a:extLst>
          </p:cNvPr>
          <p:cNvSpPr/>
          <p:nvPr/>
        </p:nvSpPr>
        <p:spPr>
          <a:xfrm>
            <a:off x="8103731" y="1633280"/>
            <a:ext cx="2701249" cy="974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30BBDC-C74F-D47E-89C0-EA2184C7B6E8}"/>
              </a:ext>
            </a:extLst>
          </p:cNvPr>
          <p:cNvSpPr txBox="1"/>
          <p:nvPr/>
        </p:nvSpPr>
        <p:spPr>
          <a:xfrm>
            <a:off x="8603926" y="2611907"/>
            <a:ext cx="173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EBP Edge Node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56921D-AA3E-7925-15A0-BA681225EC60}"/>
              </a:ext>
            </a:extLst>
          </p:cNvPr>
          <p:cNvSpPr/>
          <p:nvPr/>
        </p:nvSpPr>
        <p:spPr>
          <a:xfrm>
            <a:off x="8474096" y="1848255"/>
            <a:ext cx="619800" cy="442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arrival path</a:t>
            </a:r>
            <a:endParaRPr lang="en-SG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B779CE-4DBD-4428-5FB3-0D0176058474}"/>
              </a:ext>
            </a:extLst>
          </p:cNvPr>
          <p:cNvSpPr/>
          <p:nvPr/>
        </p:nvSpPr>
        <p:spPr>
          <a:xfrm>
            <a:off x="9864104" y="1845650"/>
            <a:ext cx="619800" cy="442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Landing path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B08D5E-2064-F614-434C-D4CEFDDD9DA7}"/>
              </a:ext>
            </a:extLst>
          </p:cNvPr>
          <p:cNvCxnSpPr>
            <a:cxnSpLocks/>
            <a:stCxn id="35" idx="3"/>
            <a:endCxn id="1096" idx="0"/>
          </p:cNvCxnSpPr>
          <p:nvPr/>
        </p:nvCxnSpPr>
        <p:spPr>
          <a:xfrm flipV="1">
            <a:off x="7757807" y="2711821"/>
            <a:ext cx="568369" cy="1380604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DF4A85-B3DF-AD54-1EB2-7870A936AEE3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9093896" y="2067052"/>
            <a:ext cx="770208" cy="2605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A49EE3-6400-B865-F509-2C9199941DC7}"/>
              </a:ext>
            </a:extLst>
          </p:cNvPr>
          <p:cNvCxnSpPr>
            <a:cxnSpLocks/>
            <a:stCxn id="47" idx="3"/>
            <a:endCxn id="1024" idx="1"/>
          </p:cNvCxnSpPr>
          <p:nvPr/>
        </p:nvCxnSpPr>
        <p:spPr>
          <a:xfrm>
            <a:off x="10483904" y="2067052"/>
            <a:ext cx="181617" cy="859980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89A67C-2CAD-B800-103B-DA8F80EE644D}"/>
              </a:ext>
            </a:extLst>
          </p:cNvPr>
          <p:cNvCxnSpPr>
            <a:cxnSpLocks/>
            <a:stCxn id="1024" idx="3"/>
            <a:endCxn id="1034" idx="1"/>
          </p:cNvCxnSpPr>
          <p:nvPr/>
        </p:nvCxnSpPr>
        <p:spPr>
          <a:xfrm flipH="1">
            <a:off x="10656430" y="4131114"/>
            <a:ext cx="9091" cy="558528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AAD50E-4CD3-2B3A-7E8C-7533AE7F7427}"/>
              </a:ext>
            </a:extLst>
          </p:cNvPr>
          <p:cNvSpPr txBox="1"/>
          <p:nvPr/>
        </p:nvSpPr>
        <p:spPr>
          <a:xfrm>
            <a:off x="11131053" y="336392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staging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799A5-4F47-809F-9FED-12A67386D495}"/>
              </a:ext>
            </a:extLst>
          </p:cNvPr>
          <p:cNvSpPr txBox="1"/>
          <p:nvPr/>
        </p:nvSpPr>
        <p:spPr>
          <a:xfrm>
            <a:off x="11182369" y="5252264"/>
            <a:ext cx="81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curated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B2136D-4B11-1FAE-0B8E-25D54C2DE4D8}"/>
              </a:ext>
            </a:extLst>
          </p:cNvPr>
          <p:cNvSpPr txBox="1"/>
          <p:nvPr/>
        </p:nvSpPr>
        <p:spPr>
          <a:xfrm>
            <a:off x="3361431" y="1573759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REV &amp; NAU files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3995C8-99FF-B845-A08C-28C0641FDD16}"/>
              </a:ext>
            </a:extLst>
          </p:cNvPr>
          <p:cNvSpPr txBox="1"/>
          <p:nvPr/>
        </p:nvSpPr>
        <p:spPr>
          <a:xfrm>
            <a:off x="3297536" y="441461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Intraday</a:t>
            </a:r>
            <a:endParaRPr lang="en-SG" sz="900" dirty="0">
              <a:solidFill>
                <a:schemeClr val="accent2"/>
              </a:solidFill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5461CA3D-0B29-35A6-80B3-E1EE168D9FF7}"/>
              </a:ext>
            </a:extLst>
          </p:cNvPr>
          <p:cNvGrpSpPr/>
          <p:nvPr/>
        </p:nvGrpSpPr>
        <p:grpSpPr>
          <a:xfrm>
            <a:off x="10148673" y="2927032"/>
            <a:ext cx="1033696" cy="1204082"/>
            <a:chOff x="9034431" y="4898544"/>
            <a:chExt cx="1033696" cy="1204082"/>
          </a:xfrm>
        </p:grpSpPr>
        <p:sp>
          <p:nvSpPr>
            <p:cNvPr id="1024" name="Flowchart: Magnetic Disk 1023">
              <a:extLst>
                <a:ext uri="{FF2B5EF4-FFF2-40B4-BE49-F238E27FC236}">
                  <a16:creationId xmlns:a16="http://schemas.microsoft.com/office/drawing/2014/main" id="{ED718A83-219D-8DC6-DDFB-D199F670E9A0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HDFS Reader/Writer Snaps Integration | SnapLogic">
              <a:extLst>
                <a:ext uri="{FF2B5EF4-FFF2-40B4-BE49-F238E27FC236}">
                  <a16:creationId xmlns:a16="http://schemas.microsoft.com/office/drawing/2014/main" id="{213F0EBD-4C45-094A-FE61-3001B92D0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1F085A2-B137-3013-BC68-BDF556AA93D3}"/>
              </a:ext>
            </a:extLst>
          </p:cNvPr>
          <p:cNvGrpSpPr/>
          <p:nvPr/>
        </p:nvGrpSpPr>
        <p:grpSpPr>
          <a:xfrm>
            <a:off x="10087896" y="4689642"/>
            <a:ext cx="1137068" cy="1204082"/>
            <a:chOff x="9034431" y="4898544"/>
            <a:chExt cx="1033696" cy="1204082"/>
          </a:xfrm>
        </p:grpSpPr>
        <p:sp>
          <p:nvSpPr>
            <p:cNvPr id="1034" name="Flowchart: Magnetic Disk 1033">
              <a:extLst>
                <a:ext uri="{FF2B5EF4-FFF2-40B4-BE49-F238E27FC236}">
                  <a16:creationId xmlns:a16="http://schemas.microsoft.com/office/drawing/2014/main" id="{974992AA-B165-2872-9204-0E1F400CA94A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5" name="Picture 2" descr="HDFS Reader/Writer Snaps Integration | SnapLogic">
              <a:extLst>
                <a:ext uri="{FF2B5EF4-FFF2-40B4-BE49-F238E27FC236}">
                  <a16:creationId xmlns:a16="http://schemas.microsoft.com/office/drawing/2014/main" id="{CA65BA9D-03BA-6520-C5D1-374A69EE7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38" name="Table 1038">
            <a:extLst>
              <a:ext uri="{FF2B5EF4-FFF2-40B4-BE49-F238E27FC236}">
                <a16:creationId xmlns:a16="http://schemas.microsoft.com/office/drawing/2014/main" id="{428891F1-A2AC-0505-5855-A79732CF5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81544"/>
              </p:ext>
            </p:extLst>
          </p:nvPr>
        </p:nvGraphicFramePr>
        <p:xfrm>
          <a:off x="99180" y="5049328"/>
          <a:ext cx="2117246" cy="9215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51205">
                  <a:extLst>
                    <a:ext uri="{9D8B030D-6E8A-4147-A177-3AD203B41FA5}">
                      <a16:colId xmlns:a16="http://schemas.microsoft.com/office/drawing/2014/main" val="3355608238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2859435193"/>
                    </a:ext>
                  </a:extLst>
                </a:gridCol>
              </a:tblGrid>
              <a:tr h="235780">
                <a:tc>
                  <a:txBody>
                    <a:bodyPr/>
                    <a:lstStyle/>
                    <a:p>
                      <a:r>
                        <a:rPr lang="en-US" sz="900" dirty="0" err="1"/>
                        <a:t>rec_id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record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176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72231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76992"/>
                  </a:ext>
                </a:extLst>
              </a:tr>
              <a:tr h="181029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Xml content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67911"/>
                  </a:ext>
                </a:extLst>
              </a:tr>
            </a:tbl>
          </a:graphicData>
        </a:graphic>
      </p:graphicFrame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8FFA95-FAD9-DCD3-2F9D-361313D4959E}"/>
              </a:ext>
            </a:extLst>
          </p:cNvPr>
          <p:cNvCxnSpPr>
            <a:cxnSpLocks/>
            <a:stCxn id="15" idx="3"/>
            <a:endCxn id="1038" idx="0"/>
          </p:cNvCxnSpPr>
          <p:nvPr/>
        </p:nvCxnSpPr>
        <p:spPr>
          <a:xfrm>
            <a:off x="1137721" y="4227885"/>
            <a:ext cx="20082" cy="82144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5B671068-AE1B-DD9E-8D1B-AF9CB8E13B9E}"/>
              </a:ext>
            </a:extLst>
          </p:cNvPr>
          <p:cNvGrpSpPr/>
          <p:nvPr/>
        </p:nvGrpSpPr>
        <p:grpSpPr>
          <a:xfrm>
            <a:off x="1990599" y="4394613"/>
            <a:ext cx="752129" cy="585773"/>
            <a:chOff x="2096290" y="4055437"/>
            <a:chExt cx="752129" cy="585773"/>
          </a:xfrm>
        </p:grpSpPr>
        <p:pic>
          <p:nvPicPr>
            <p:cNvPr id="1046" name="Graphic 1045" descr="Open book outline">
              <a:extLst>
                <a:ext uri="{FF2B5EF4-FFF2-40B4-BE49-F238E27FC236}">
                  <a16:creationId xmlns:a16="http://schemas.microsoft.com/office/drawing/2014/main" id="{0977B382-5DB2-2575-7E5E-CD57C5367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00920" y="4055437"/>
              <a:ext cx="542870" cy="542870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94895CB-936F-A568-3E61-A8C503D9D8C1}"/>
                </a:ext>
              </a:extLst>
            </p:cNvPr>
            <p:cNvSpPr txBox="1"/>
            <p:nvPr/>
          </p:nvSpPr>
          <p:spPr>
            <a:xfrm>
              <a:off x="2096290" y="4410378"/>
              <a:ext cx="7521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Workbook</a:t>
              </a:r>
              <a:endParaRPr lang="en-SG" sz="9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2BDB0833-96C9-8813-6A19-634B7BA4CD06}"/>
              </a:ext>
            </a:extLst>
          </p:cNvPr>
          <p:cNvCxnSpPr>
            <a:cxnSpLocks/>
            <a:stCxn id="1046" idx="1"/>
            <a:endCxn id="15" idx="3"/>
          </p:cNvCxnSpPr>
          <p:nvPr/>
        </p:nvCxnSpPr>
        <p:spPr>
          <a:xfrm flipH="1" flipV="1">
            <a:off x="1137721" y="4227885"/>
            <a:ext cx="957508" cy="4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35CC5334-F021-6EB5-2AEA-A2117E72CFF8}"/>
              </a:ext>
            </a:extLst>
          </p:cNvPr>
          <p:cNvSpPr/>
          <p:nvPr/>
        </p:nvSpPr>
        <p:spPr>
          <a:xfrm>
            <a:off x="1939413" y="3635225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F1F99095-EA46-1ACB-30EA-977A45D1A021}"/>
              </a:ext>
            </a:extLst>
          </p:cNvPr>
          <p:cNvCxnSpPr>
            <a:stCxn id="15" idx="4"/>
            <a:endCxn id="1054" idx="1"/>
          </p:cNvCxnSpPr>
          <p:nvPr/>
        </p:nvCxnSpPr>
        <p:spPr>
          <a:xfrm flipV="1">
            <a:off x="1478189" y="3750641"/>
            <a:ext cx="461224" cy="56523"/>
          </a:xfrm>
          <a:prstGeom prst="bentConnector3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C1B0897-3562-E3E2-5E2E-CF0FBAA7558A}"/>
              </a:ext>
            </a:extLst>
          </p:cNvPr>
          <p:cNvCxnSpPr>
            <a:cxnSpLocks/>
          </p:cNvCxnSpPr>
          <p:nvPr/>
        </p:nvCxnSpPr>
        <p:spPr>
          <a:xfrm>
            <a:off x="2315477" y="3990167"/>
            <a:ext cx="96983" cy="5229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60EF0B4-1150-E339-3F48-6948885FB874}"/>
              </a:ext>
            </a:extLst>
          </p:cNvPr>
          <p:cNvCxnSpPr>
            <a:cxnSpLocks/>
            <a:stCxn id="30" idx="0"/>
            <a:endCxn id="7" idx="1"/>
          </p:cNvCxnSpPr>
          <p:nvPr/>
        </p:nvCxnSpPr>
        <p:spPr>
          <a:xfrm rot="5400000" flipH="1" flipV="1">
            <a:off x="2523518" y="2112905"/>
            <a:ext cx="898468" cy="928705"/>
          </a:xfrm>
          <a:prstGeom prst="bentConnector2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47B7C34A-31DA-AD80-628A-B042FE5F694C}"/>
              </a:ext>
            </a:extLst>
          </p:cNvPr>
          <p:cNvCxnSpPr>
            <a:cxnSpLocks/>
            <a:stCxn id="1054" idx="3"/>
            <a:endCxn id="16" idx="1"/>
          </p:cNvCxnSpPr>
          <p:nvPr/>
        </p:nvCxnSpPr>
        <p:spPr>
          <a:xfrm flipV="1">
            <a:off x="2691542" y="3671704"/>
            <a:ext cx="982379" cy="78937"/>
          </a:xfrm>
          <a:prstGeom prst="bentConnector4">
            <a:avLst>
              <a:gd name="adj1" fmla="val 36214"/>
              <a:gd name="adj2" fmla="val 435811"/>
            </a:avLst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83446ED-C583-7008-C7A8-5D5A59DB717B}"/>
              </a:ext>
            </a:extLst>
          </p:cNvPr>
          <p:cNvSpPr txBox="1"/>
          <p:nvPr/>
        </p:nvSpPr>
        <p:spPr>
          <a:xfrm flipH="1">
            <a:off x="1866440" y="1811777"/>
            <a:ext cx="186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REV (6 batches, once in 3 </a:t>
            </a:r>
            <a:r>
              <a:rPr lang="en-US" sz="800" dirty="0" err="1"/>
              <a:t>hrs</a:t>
            </a:r>
            <a:r>
              <a:rPr lang="en-US" sz="800" dirty="0"/>
              <a:t>)</a:t>
            </a:r>
          </a:p>
          <a:p>
            <a:r>
              <a:rPr lang="en-US" sz="800" dirty="0"/>
              <a:t>NAU (once in 15 mins)</a:t>
            </a:r>
            <a:endParaRPr lang="en-SG" sz="8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9A7AA09-3F5B-054B-B96C-F5EEA94410A4}"/>
              </a:ext>
            </a:extLst>
          </p:cNvPr>
          <p:cNvSpPr txBox="1"/>
          <p:nvPr/>
        </p:nvSpPr>
        <p:spPr>
          <a:xfrm rot="18911181">
            <a:off x="159468" y="174896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thin-client</a:t>
            </a:r>
            <a:endParaRPr lang="en-SG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03BA0107-9231-3A9D-E370-8566FB3EB8E3}"/>
              </a:ext>
            </a:extLst>
          </p:cNvPr>
          <p:cNvSpPr txBox="1"/>
          <p:nvPr/>
        </p:nvSpPr>
        <p:spPr>
          <a:xfrm>
            <a:off x="5679500" y="1619901"/>
            <a:ext cx="173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Shared Drive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F8DA6FF-264F-13FE-7DE0-D3C66C150D14}"/>
              </a:ext>
            </a:extLst>
          </p:cNvPr>
          <p:cNvSpPr/>
          <p:nvPr/>
        </p:nvSpPr>
        <p:spPr>
          <a:xfrm>
            <a:off x="1392019" y="3383728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5F9C1A20-6D59-AA1A-F606-0116338708B4}"/>
              </a:ext>
            </a:extLst>
          </p:cNvPr>
          <p:cNvSpPr/>
          <p:nvPr/>
        </p:nvSpPr>
        <p:spPr>
          <a:xfrm>
            <a:off x="4020807" y="1785441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A850A7B8-7B6D-79CD-E36B-86096F70D719}"/>
              </a:ext>
            </a:extLst>
          </p:cNvPr>
          <p:cNvSpPr/>
          <p:nvPr/>
        </p:nvSpPr>
        <p:spPr>
          <a:xfrm>
            <a:off x="3793465" y="3550520"/>
            <a:ext cx="465526" cy="230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2.1</a:t>
            </a:r>
            <a:endParaRPr lang="en-SG" sz="900" dirty="0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424FF4BA-9D43-3281-CA0C-4956EC0862ED}"/>
              </a:ext>
            </a:extLst>
          </p:cNvPr>
          <p:cNvSpPr/>
          <p:nvPr/>
        </p:nvSpPr>
        <p:spPr>
          <a:xfrm>
            <a:off x="5417788" y="2579701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7DDBE6F6-365C-10B8-D7AE-4CCFE332361F}"/>
              </a:ext>
            </a:extLst>
          </p:cNvPr>
          <p:cNvSpPr/>
          <p:nvPr/>
        </p:nvSpPr>
        <p:spPr>
          <a:xfrm>
            <a:off x="6683917" y="1680329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A4DE723-6A42-BFAC-C97D-DB95C4479AB0}"/>
              </a:ext>
            </a:extLst>
          </p:cNvPr>
          <p:cNvSpPr/>
          <p:nvPr/>
        </p:nvSpPr>
        <p:spPr>
          <a:xfrm>
            <a:off x="7174486" y="335318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1686FE82-9B08-69F6-5A76-FFF07082C602}"/>
              </a:ext>
            </a:extLst>
          </p:cNvPr>
          <p:cNvSpPr/>
          <p:nvPr/>
        </p:nvSpPr>
        <p:spPr>
          <a:xfrm>
            <a:off x="8646933" y="155378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D5E90D3C-38B0-2759-A09F-D7F0032ABA35}"/>
              </a:ext>
            </a:extLst>
          </p:cNvPr>
          <p:cNvSpPr/>
          <p:nvPr/>
        </p:nvSpPr>
        <p:spPr>
          <a:xfrm>
            <a:off x="10056289" y="155429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G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11640976-87C9-3148-6BE2-54A7C6DF990A}"/>
              </a:ext>
            </a:extLst>
          </p:cNvPr>
          <p:cNvSpPr/>
          <p:nvPr/>
        </p:nvSpPr>
        <p:spPr>
          <a:xfrm>
            <a:off x="9965341" y="3424786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G" dirty="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495A6661-4962-9242-F921-082B3EBDED2B}"/>
              </a:ext>
            </a:extLst>
          </p:cNvPr>
          <p:cNvSpPr/>
          <p:nvPr/>
        </p:nvSpPr>
        <p:spPr>
          <a:xfrm>
            <a:off x="9908867" y="5137080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G" dirty="0"/>
          </a:p>
        </p:txBody>
      </p:sp>
      <p:sp>
        <p:nvSpPr>
          <p:cNvPr id="1088" name="Wave 1087">
            <a:extLst>
              <a:ext uri="{FF2B5EF4-FFF2-40B4-BE49-F238E27FC236}">
                <a16:creationId xmlns:a16="http://schemas.microsoft.com/office/drawing/2014/main" id="{BF0F5308-CFFC-DB37-9E63-7BBA531F349E}"/>
              </a:ext>
            </a:extLst>
          </p:cNvPr>
          <p:cNvSpPr/>
          <p:nvPr/>
        </p:nvSpPr>
        <p:spPr>
          <a:xfrm>
            <a:off x="2900333" y="3307797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89" name="Wave 1088">
            <a:extLst>
              <a:ext uri="{FF2B5EF4-FFF2-40B4-BE49-F238E27FC236}">
                <a16:creationId xmlns:a16="http://schemas.microsoft.com/office/drawing/2014/main" id="{C8E0CF40-13A1-B754-E64B-EED22BD1F9E6}"/>
              </a:ext>
            </a:extLst>
          </p:cNvPr>
          <p:cNvSpPr/>
          <p:nvPr/>
        </p:nvSpPr>
        <p:spPr>
          <a:xfrm>
            <a:off x="2426495" y="2076591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0" name="Wave 1089">
            <a:extLst>
              <a:ext uri="{FF2B5EF4-FFF2-40B4-BE49-F238E27FC236}">
                <a16:creationId xmlns:a16="http://schemas.microsoft.com/office/drawing/2014/main" id="{D3140982-0DA5-435C-F8E9-B622CB1F7FE4}"/>
              </a:ext>
            </a:extLst>
          </p:cNvPr>
          <p:cNvSpPr/>
          <p:nvPr/>
        </p:nvSpPr>
        <p:spPr>
          <a:xfrm>
            <a:off x="4172334" y="3221857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1" name="Wave 1090">
            <a:extLst>
              <a:ext uri="{FF2B5EF4-FFF2-40B4-BE49-F238E27FC236}">
                <a16:creationId xmlns:a16="http://schemas.microsoft.com/office/drawing/2014/main" id="{B5BF9821-A257-F8C6-9C71-6ECF31006113}"/>
              </a:ext>
            </a:extLst>
          </p:cNvPr>
          <p:cNvSpPr/>
          <p:nvPr/>
        </p:nvSpPr>
        <p:spPr>
          <a:xfrm>
            <a:off x="5304831" y="2141791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30 m?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2" name="Wave 1091">
            <a:extLst>
              <a:ext uri="{FF2B5EF4-FFF2-40B4-BE49-F238E27FC236}">
                <a16:creationId xmlns:a16="http://schemas.microsoft.com/office/drawing/2014/main" id="{9567F3C7-4A3D-CE29-8561-C29E193943D0}"/>
              </a:ext>
            </a:extLst>
          </p:cNvPr>
          <p:cNvSpPr/>
          <p:nvPr/>
        </p:nvSpPr>
        <p:spPr>
          <a:xfrm>
            <a:off x="6773098" y="3076326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3" name="Wave 1092">
            <a:extLst>
              <a:ext uri="{FF2B5EF4-FFF2-40B4-BE49-F238E27FC236}">
                <a16:creationId xmlns:a16="http://schemas.microsoft.com/office/drawing/2014/main" id="{A88E4F31-7F37-7C93-1832-FDF52845F2A1}"/>
              </a:ext>
            </a:extLst>
          </p:cNvPr>
          <p:cNvSpPr/>
          <p:nvPr/>
        </p:nvSpPr>
        <p:spPr>
          <a:xfrm>
            <a:off x="7882756" y="3195953"/>
            <a:ext cx="520912" cy="2294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1094" name="Wave 1093">
            <a:extLst>
              <a:ext uri="{FF2B5EF4-FFF2-40B4-BE49-F238E27FC236}">
                <a16:creationId xmlns:a16="http://schemas.microsoft.com/office/drawing/2014/main" id="{AF7737B5-2E64-F9D8-A06B-2D1C275D59DC}"/>
              </a:ext>
            </a:extLst>
          </p:cNvPr>
          <p:cNvSpPr/>
          <p:nvPr/>
        </p:nvSpPr>
        <p:spPr>
          <a:xfrm>
            <a:off x="8978868" y="2076027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1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FB823938-CD18-44C7-E513-4912C9A7E557}"/>
              </a:ext>
            </a:extLst>
          </p:cNvPr>
          <p:cNvSpPr txBox="1"/>
          <p:nvPr/>
        </p:nvSpPr>
        <p:spPr>
          <a:xfrm rot="16200000">
            <a:off x="8628201" y="1525787"/>
            <a:ext cx="176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0070C0"/>
                </a:solidFill>
              </a:rPr>
              <a:t>bos</a:t>
            </a:r>
            <a:r>
              <a:rPr lang="en-US" sz="1000" b="1" dirty="0">
                <a:solidFill>
                  <a:srgbClr val="0070C0"/>
                </a:solidFill>
              </a:rPr>
              <a:t> pre-processor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94DF1165-E706-0A2B-9CAE-29F96B377FC9}"/>
              </a:ext>
            </a:extLst>
          </p:cNvPr>
          <p:cNvSpPr txBox="1"/>
          <p:nvPr/>
        </p:nvSpPr>
        <p:spPr>
          <a:xfrm>
            <a:off x="7944634" y="2711821"/>
            <a:ext cx="763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Control-m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CDC8332-A15D-F1DE-B10A-A83DC5485916}"/>
              </a:ext>
            </a:extLst>
          </p:cNvPr>
          <p:cNvSpPr txBox="1"/>
          <p:nvPr/>
        </p:nvSpPr>
        <p:spPr>
          <a:xfrm>
            <a:off x="6605834" y="2689893"/>
            <a:ext cx="763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Control-m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0D2EBA2F-CB4F-C719-CC63-73CFAD6BB114}"/>
              </a:ext>
            </a:extLst>
          </p:cNvPr>
          <p:cNvSpPr txBox="1"/>
          <p:nvPr/>
        </p:nvSpPr>
        <p:spPr>
          <a:xfrm rot="16200000">
            <a:off x="4727136" y="2007671"/>
            <a:ext cx="947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0070C0"/>
                </a:solidFill>
              </a:rPr>
              <a:t>ssis</a:t>
            </a:r>
            <a:r>
              <a:rPr lang="en-US" sz="900" b="1" dirty="0">
                <a:solidFill>
                  <a:srgbClr val="0070C0"/>
                </a:solidFill>
              </a:rPr>
              <a:t> package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99" name="Wave 1098">
            <a:extLst>
              <a:ext uri="{FF2B5EF4-FFF2-40B4-BE49-F238E27FC236}">
                <a16:creationId xmlns:a16="http://schemas.microsoft.com/office/drawing/2014/main" id="{F9996D14-2909-2DD5-A4F1-495AA7B07699}"/>
              </a:ext>
            </a:extLst>
          </p:cNvPr>
          <p:cNvSpPr/>
          <p:nvPr/>
        </p:nvSpPr>
        <p:spPr>
          <a:xfrm>
            <a:off x="10687507" y="4241046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4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1100" name="Wave 1099">
            <a:extLst>
              <a:ext uri="{FF2B5EF4-FFF2-40B4-BE49-F238E27FC236}">
                <a16:creationId xmlns:a16="http://schemas.microsoft.com/office/drawing/2014/main" id="{B469B603-71CD-0FF2-A98F-A5E82688ADF0}"/>
              </a:ext>
            </a:extLst>
          </p:cNvPr>
          <p:cNvSpPr/>
          <p:nvPr/>
        </p:nvSpPr>
        <p:spPr>
          <a:xfrm>
            <a:off x="10520384" y="2511746"/>
            <a:ext cx="494862" cy="276998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badi" panose="020B0604020202020204" pitchFamily="34" charset="0"/>
              </a:rPr>
              <a:t>~ 3 m</a:t>
            </a:r>
            <a:endParaRPr lang="en-SG" sz="800" dirty="0">
              <a:latin typeface="Abadi" panose="020B0604020202020204" pitchFamily="34" charset="0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8102E0-E774-1116-1CB7-791F649D9597}"/>
              </a:ext>
            </a:extLst>
          </p:cNvPr>
          <p:cNvSpPr/>
          <p:nvPr/>
        </p:nvSpPr>
        <p:spPr>
          <a:xfrm>
            <a:off x="4366119" y="3644212"/>
            <a:ext cx="541725" cy="789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Import DB</a:t>
            </a:r>
            <a:endParaRPr lang="en-SG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B53F-7025-A831-801A-A185C8034B1F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flipV="1">
            <a:off x="4636982" y="2965721"/>
            <a:ext cx="112528" cy="67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3721A8-41A0-CD5F-AB6C-4AC67D2E53BF}"/>
              </a:ext>
            </a:extLst>
          </p:cNvPr>
          <p:cNvSpPr/>
          <p:nvPr/>
        </p:nvSpPr>
        <p:spPr>
          <a:xfrm>
            <a:off x="4715892" y="3475702"/>
            <a:ext cx="513059" cy="2308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2.2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B7BAD-A606-CA0B-9021-30D3C2C2A027}"/>
              </a:ext>
            </a:extLst>
          </p:cNvPr>
          <p:cNvSpPr txBox="1"/>
          <p:nvPr/>
        </p:nvSpPr>
        <p:spPr>
          <a:xfrm rot="16200000">
            <a:off x="3785482" y="4040154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Intraday Job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C9FE88-9359-3AA9-2E0D-ABF7240EDE4E}"/>
              </a:ext>
            </a:extLst>
          </p:cNvPr>
          <p:cNvSpPr txBox="1"/>
          <p:nvPr/>
        </p:nvSpPr>
        <p:spPr>
          <a:xfrm>
            <a:off x="4090717" y="44062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600" dirty="0"/>
              <a:t>Local value</a:t>
            </a:r>
          </a:p>
          <a:p>
            <a:pPr marL="400050" indent="-400050">
              <a:buAutoNum type="romanLcParenBoth"/>
            </a:pPr>
            <a:r>
              <a:rPr lang="en-US" sz="600" dirty="0"/>
              <a:t>Multi value</a:t>
            </a:r>
          </a:p>
          <a:p>
            <a:pPr marL="400050" indent="-400050">
              <a:buAutoNum type="romanLcParenBoth"/>
            </a:pPr>
            <a:r>
              <a:rPr lang="en-US" sz="600" dirty="0"/>
              <a:t>Sub-value parsing</a:t>
            </a:r>
            <a:endParaRPr lang="en-SG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D71BC5-E926-1910-D333-53BC6FE9BA4F}"/>
              </a:ext>
            </a:extLst>
          </p:cNvPr>
          <p:cNvSpPr/>
          <p:nvPr/>
        </p:nvSpPr>
        <p:spPr>
          <a:xfrm>
            <a:off x="1879949" y="3135769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95CC11-2CD7-01E6-5DEE-77FE7B5A8FE3}"/>
              </a:ext>
            </a:extLst>
          </p:cNvPr>
          <p:cNvSpPr/>
          <p:nvPr/>
        </p:nvSpPr>
        <p:spPr>
          <a:xfrm>
            <a:off x="2132335" y="3026491"/>
            <a:ext cx="752129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endParaRPr lang="en-SG" sz="11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29E74A-D70D-BEDB-0AA6-B333D2AE90C1}"/>
              </a:ext>
            </a:extLst>
          </p:cNvPr>
          <p:cNvCxnSpPr>
            <a:cxnSpLocks/>
            <a:stCxn id="15" idx="4"/>
            <a:endCxn id="29" idx="1"/>
          </p:cNvCxnSpPr>
          <p:nvPr/>
        </p:nvCxnSpPr>
        <p:spPr>
          <a:xfrm flipV="1">
            <a:off x="1478189" y="3251185"/>
            <a:ext cx="401760" cy="555979"/>
          </a:xfrm>
          <a:prstGeom prst="bentConnector3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EF0151-90ED-6BB3-33F7-C50E9A91C133}"/>
              </a:ext>
            </a:extLst>
          </p:cNvPr>
          <p:cNvSpPr txBox="1"/>
          <p:nvPr/>
        </p:nvSpPr>
        <p:spPr>
          <a:xfrm>
            <a:off x="4148053" y="330167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Core table merge</a:t>
            </a:r>
            <a:endParaRPr lang="en-SG" dirty="0"/>
          </a:p>
        </p:txBody>
      </p:sp>
      <p:sp>
        <p:nvSpPr>
          <p:cNvPr id="48" name="Wave 47">
            <a:extLst>
              <a:ext uri="{FF2B5EF4-FFF2-40B4-BE49-F238E27FC236}">
                <a16:creationId xmlns:a16="http://schemas.microsoft.com/office/drawing/2014/main" id="{C3FB59CE-4629-E20F-32C6-4F14B34150EA}"/>
              </a:ext>
            </a:extLst>
          </p:cNvPr>
          <p:cNvSpPr/>
          <p:nvPr/>
        </p:nvSpPr>
        <p:spPr>
          <a:xfrm>
            <a:off x="4060918" y="2326078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B3C16-52CF-B1E7-B5B8-E8BF6A35AFA9}"/>
              </a:ext>
            </a:extLst>
          </p:cNvPr>
          <p:cNvSpPr txBox="1"/>
          <p:nvPr/>
        </p:nvSpPr>
        <p:spPr>
          <a:xfrm>
            <a:off x="3976255" y="268228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REV load job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AB774D-8C85-7DE2-EB3E-1EDEEC9B3082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3673921" y="2394039"/>
            <a:ext cx="27680" cy="1277665"/>
          </a:xfrm>
          <a:prstGeom prst="straightConnector1">
            <a:avLst/>
          </a:prstGeom>
          <a:ln w="28575">
            <a:solidFill>
              <a:srgbClr val="9F31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A91EDE-C64E-7EE0-AEFA-87B34A35E129}"/>
              </a:ext>
            </a:extLst>
          </p:cNvPr>
          <p:cNvSpPr txBox="1"/>
          <p:nvPr/>
        </p:nvSpPr>
        <p:spPr>
          <a:xfrm>
            <a:off x="3130279" y="2779497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NAU staging load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DDCCFF-1ADE-F173-B304-7AAEFA98749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14224" y="2158981"/>
            <a:ext cx="122590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EAA-C758-EE26-A023-D709F233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93" y="124709"/>
            <a:ext cx="10058400" cy="904161"/>
          </a:xfrm>
        </p:spPr>
        <p:txBody>
          <a:bodyPr/>
          <a:lstStyle/>
          <a:p>
            <a:r>
              <a:rPr lang="en-US" dirty="0"/>
              <a:t>Intraday Dataflow – Proposed approach</a:t>
            </a:r>
            <a:endParaRPr lang="en-SG" dirty="0"/>
          </a:p>
        </p:txBody>
      </p:sp>
      <p:pic>
        <p:nvPicPr>
          <p:cNvPr id="4" name="Graphic 3" descr="Files">
            <a:extLst>
              <a:ext uri="{FF2B5EF4-FFF2-40B4-BE49-F238E27FC236}">
                <a16:creationId xmlns:a16="http://schemas.microsoft.com/office/drawing/2014/main" id="{2CE43422-2D91-F748-7173-F9F2799B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926" y="2116454"/>
            <a:ext cx="710119" cy="710119"/>
          </a:xfrm>
          <a:prstGeom prst="rect">
            <a:avLst/>
          </a:prstGeom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F234593-753B-59B2-1F61-3BAF24BEFBCB}"/>
              </a:ext>
            </a:extLst>
          </p:cNvPr>
          <p:cNvSpPr/>
          <p:nvPr/>
        </p:nvSpPr>
        <p:spPr>
          <a:xfrm>
            <a:off x="1194880" y="4015195"/>
            <a:ext cx="609600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Insight Online DB</a:t>
            </a:r>
            <a:endParaRPr lang="en-SG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B887D-6A1A-B07D-4856-C6B0C0C66EC8}"/>
              </a:ext>
            </a:extLst>
          </p:cNvPr>
          <p:cNvSpPr txBox="1"/>
          <p:nvPr/>
        </p:nvSpPr>
        <p:spPr>
          <a:xfrm>
            <a:off x="1153252" y="1917250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REV &amp; NAU files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ACE83-9F95-65C9-043A-F4731AB89347}"/>
              </a:ext>
            </a:extLst>
          </p:cNvPr>
          <p:cNvSpPr txBox="1"/>
          <p:nvPr/>
        </p:nvSpPr>
        <p:spPr>
          <a:xfrm>
            <a:off x="1153251" y="489311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Intraday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DEDEB3-166A-008F-56CB-09D9E094E531}"/>
              </a:ext>
            </a:extLst>
          </p:cNvPr>
          <p:cNvSpPr/>
          <p:nvPr/>
        </p:nvSpPr>
        <p:spPr>
          <a:xfrm>
            <a:off x="1812628" y="212893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D58C3-40E6-8F94-55DE-FAD37D1DA1FE}"/>
              </a:ext>
            </a:extLst>
          </p:cNvPr>
          <p:cNvSpPr/>
          <p:nvPr/>
        </p:nvSpPr>
        <p:spPr>
          <a:xfrm>
            <a:off x="1590970" y="3773904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1" name="Rectangle 10" descr="Kafka ">
            <a:extLst>
              <a:ext uri="{FF2B5EF4-FFF2-40B4-BE49-F238E27FC236}">
                <a16:creationId xmlns:a16="http://schemas.microsoft.com/office/drawing/2014/main" id="{5E89966E-90ED-B1B2-104F-C709EF46B686}"/>
              </a:ext>
            </a:extLst>
          </p:cNvPr>
          <p:cNvSpPr/>
          <p:nvPr/>
        </p:nvSpPr>
        <p:spPr>
          <a:xfrm>
            <a:off x="4658084" y="1634596"/>
            <a:ext cx="359923" cy="29507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 Topic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D0A7FB-33F0-89C8-EA5F-DD3541D2D604}"/>
              </a:ext>
            </a:extLst>
          </p:cNvPr>
          <p:cNvGrpSpPr/>
          <p:nvPr/>
        </p:nvGrpSpPr>
        <p:grpSpPr>
          <a:xfrm>
            <a:off x="8290628" y="2510447"/>
            <a:ext cx="1137068" cy="1204082"/>
            <a:chOff x="9034431" y="4898544"/>
            <a:chExt cx="1033696" cy="1204082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7F606BE7-2718-960E-2770-A6FD45557BF7}"/>
                </a:ext>
              </a:extLst>
            </p:cNvPr>
            <p:cNvSpPr/>
            <p:nvPr/>
          </p:nvSpPr>
          <p:spPr>
            <a:xfrm>
              <a:off x="9034431" y="4898544"/>
              <a:ext cx="1033696" cy="120408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" name="Picture 2" descr="HDFS Reader/Writer Snaps Integration | SnapLogic">
              <a:extLst>
                <a:ext uri="{FF2B5EF4-FFF2-40B4-BE49-F238E27FC236}">
                  <a16:creationId xmlns:a16="http://schemas.microsoft.com/office/drawing/2014/main" id="{90349F9D-11B3-9746-B97D-3F6501EEA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018" y="5301783"/>
              <a:ext cx="902521" cy="62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95F8E97-4929-5E4B-8353-970FD224C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6373"/>
              </p:ext>
            </p:extLst>
          </p:nvPr>
        </p:nvGraphicFramePr>
        <p:xfrm>
          <a:off x="6553200" y="4895251"/>
          <a:ext cx="5535928" cy="122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6848439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413277991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73371377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664258579"/>
                    </a:ext>
                  </a:extLst>
                </a:gridCol>
                <a:gridCol w="530817">
                  <a:extLst>
                    <a:ext uri="{9D8B030D-6E8A-4147-A177-3AD203B41FA5}">
                      <a16:colId xmlns:a16="http://schemas.microsoft.com/office/drawing/2014/main" val="2996979955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852228337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1423822006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4182596632"/>
                    </a:ext>
                  </a:extLst>
                </a:gridCol>
                <a:gridCol w="694134">
                  <a:extLst>
                    <a:ext uri="{9D8B030D-6E8A-4147-A177-3AD203B41FA5}">
                      <a16:colId xmlns:a16="http://schemas.microsoft.com/office/drawing/2014/main" val="4266984137"/>
                    </a:ext>
                  </a:extLst>
                </a:gridCol>
              </a:tblGrid>
              <a:tr h="490821">
                <a:tc>
                  <a:txBody>
                    <a:bodyPr/>
                    <a:lstStyle/>
                    <a:p>
                      <a:r>
                        <a:rPr lang="en-US" sz="1000" dirty="0"/>
                        <a:t>ts1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ts2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ts3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col1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col2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col3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col4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06152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r>
                        <a:rPr lang="en-US" sz="1000" dirty="0"/>
                        <a:t>123456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45678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12535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insert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77426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5074"/>
                  </a:ext>
                </a:extLst>
              </a:tr>
              <a:tr h="203718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</a:rPr>
                        <a:t>delete</a:t>
                      </a:r>
                      <a:endParaRPr lang="en-SG" sz="10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27912"/>
                  </a:ext>
                </a:extLst>
              </a:tr>
            </a:tbl>
          </a:graphicData>
        </a:graphic>
      </p:graphicFrame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AFFD453-1218-6978-D588-FD62D98B5A63}"/>
              </a:ext>
            </a:extLst>
          </p:cNvPr>
          <p:cNvSpPr/>
          <p:nvPr/>
        </p:nvSpPr>
        <p:spPr>
          <a:xfrm>
            <a:off x="135993" y="2849416"/>
            <a:ext cx="680936" cy="841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Oracle DB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0078B-D629-8644-C955-F9D0E6BC08BD}"/>
              </a:ext>
            </a:extLst>
          </p:cNvPr>
          <p:cNvSpPr/>
          <p:nvPr/>
        </p:nvSpPr>
        <p:spPr>
          <a:xfrm>
            <a:off x="332838" y="2651787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298716-CD03-0FB7-8DE8-0F4526B49B72}"/>
              </a:ext>
            </a:extLst>
          </p:cNvPr>
          <p:cNvSpPr/>
          <p:nvPr/>
        </p:nvSpPr>
        <p:spPr>
          <a:xfrm>
            <a:off x="5710299" y="2645843"/>
            <a:ext cx="1147608" cy="933291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consumer</a:t>
            </a:r>
            <a:endParaRPr lang="en-SG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D6ECC-7CB2-234D-3876-96331EFA074A}"/>
              </a:ext>
            </a:extLst>
          </p:cNvPr>
          <p:cNvSpPr/>
          <p:nvPr/>
        </p:nvSpPr>
        <p:spPr>
          <a:xfrm>
            <a:off x="2805175" y="2645843"/>
            <a:ext cx="1147608" cy="933291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Debezium</a:t>
            </a:r>
            <a:r>
              <a:rPr lang="en-US" sz="1200" dirty="0"/>
              <a:t> connector</a:t>
            </a:r>
            <a:endParaRPr lang="en-SG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3C2375-B021-EB5E-7F18-DFA0DD77C93D}"/>
              </a:ext>
            </a:extLst>
          </p:cNvPr>
          <p:cNvSpPr/>
          <p:nvPr/>
        </p:nvSpPr>
        <p:spPr>
          <a:xfrm>
            <a:off x="4666066" y="4596899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AC93F0-6DF6-D0AF-8A39-0B766E6AB87A}"/>
              </a:ext>
            </a:extLst>
          </p:cNvPr>
          <p:cNvSpPr/>
          <p:nvPr/>
        </p:nvSpPr>
        <p:spPr>
          <a:xfrm>
            <a:off x="8859161" y="3860592"/>
            <a:ext cx="287246" cy="309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1BF8420-0B27-6659-E74C-DF1E4FF06EB5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2051622" y="2358936"/>
            <a:ext cx="285916" cy="122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80AB71D-ABA7-E02E-6DDC-B1B343E59B4B}"/>
              </a:ext>
            </a:extLst>
          </p:cNvPr>
          <p:cNvCxnSpPr>
            <a:stCxn id="5" idx="4"/>
            <a:endCxn id="19" idx="1"/>
          </p:cNvCxnSpPr>
          <p:nvPr/>
        </p:nvCxnSpPr>
        <p:spPr>
          <a:xfrm flipV="1">
            <a:off x="1804480" y="3112489"/>
            <a:ext cx="1000695" cy="1323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99670-E846-E916-6B93-90EC763FCAE3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3952783" y="3109964"/>
            <a:ext cx="705301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B1E01F-29E7-00CE-DAA4-FEF7CBA89577}"/>
              </a:ext>
            </a:extLst>
          </p:cNvPr>
          <p:cNvCxnSpPr/>
          <p:nvPr/>
        </p:nvCxnSpPr>
        <p:spPr>
          <a:xfrm flipV="1">
            <a:off x="5029066" y="3095137"/>
            <a:ext cx="705301" cy="1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D5DBC-8E0D-AA77-66BF-E7731C15D03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33839" y="3095137"/>
            <a:ext cx="1456789" cy="1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532563-2B52-460F-EE9E-1FDE75D21677}"/>
              </a:ext>
            </a:extLst>
          </p:cNvPr>
          <p:cNvSpPr txBox="1"/>
          <p:nvPr/>
        </p:nvSpPr>
        <p:spPr>
          <a:xfrm>
            <a:off x="9355549" y="2941248"/>
            <a:ext cx="81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curated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4" name="Wave 33">
            <a:extLst>
              <a:ext uri="{FF2B5EF4-FFF2-40B4-BE49-F238E27FC236}">
                <a16:creationId xmlns:a16="http://schemas.microsoft.com/office/drawing/2014/main" id="{4AFAAD37-37C6-2BDF-9FA5-45AEA12053A9}"/>
              </a:ext>
            </a:extLst>
          </p:cNvPr>
          <p:cNvSpPr/>
          <p:nvPr/>
        </p:nvSpPr>
        <p:spPr>
          <a:xfrm>
            <a:off x="638222" y="3775113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15 m</a:t>
            </a:r>
            <a:endParaRPr lang="en-SG" sz="900" dirty="0">
              <a:latin typeface="Abadi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B7C45A-B865-4D00-F688-78C33C4A180C}"/>
              </a:ext>
            </a:extLst>
          </p:cNvPr>
          <p:cNvCxnSpPr>
            <a:stCxn id="16" idx="4"/>
            <a:endCxn id="4" idx="1"/>
          </p:cNvCxnSpPr>
          <p:nvPr/>
        </p:nvCxnSpPr>
        <p:spPr>
          <a:xfrm flipV="1">
            <a:off x="816929" y="2471514"/>
            <a:ext cx="411997" cy="79862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747A86-4AA3-ED54-45BC-2BCD520B31B5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476461" y="3690859"/>
            <a:ext cx="718419" cy="74505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Wave 39">
            <a:extLst>
              <a:ext uri="{FF2B5EF4-FFF2-40B4-BE49-F238E27FC236}">
                <a16:creationId xmlns:a16="http://schemas.microsoft.com/office/drawing/2014/main" id="{20C92807-33FB-0BEE-4087-96FBAC2710FA}"/>
              </a:ext>
            </a:extLst>
          </p:cNvPr>
          <p:cNvSpPr/>
          <p:nvPr/>
        </p:nvSpPr>
        <p:spPr>
          <a:xfrm>
            <a:off x="2323061" y="3879398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1 s 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2" name="Wave 41">
            <a:extLst>
              <a:ext uri="{FF2B5EF4-FFF2-40B4-BE49-F238E27FC236}">
                <a16:creationId xmlns:a16="http://schemas.microsoft.com/office/drawing/2014/main" id="{9A68C9B2-7D7A-9368-CB68-9A7430081D21}"/>
              </a:ext>
            </a:extLst>
          </p:cNvPr>
          <p:cNvSpPr/>
          <p:nvPr/>
        </p:nvSpPr>
        <p:spPr>
          <a:xfrm>
            <a:off x="4153094" y="2920590"/>
            <a:ext cx="665819" cy="260024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1 s </a:t>
            </a:r>
            <a:endParaRPr lang="en-SG" sz="900" dirty="0">
              <a:latin typeface="Abadi" panose="020B0604020202020204" pitchFamily="34" charset="0"/>
            </a:endParaRP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FE35BAF1-9C08-F52A-982F-5BB039786621}"/>
              </a:ext>
            </a:extLst>
          </p:cNvPr>
          <p:cNvSpPr/>
          <p:nvPr/>
        </p:nvSpPr>
        <p:spPr>
          <a:xfrm>
            <a:off x="7329299" y="2734695"/>
            <a:ext cx="520912" cy="271591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badi" panose="020B0604020202020204" pitchFamily="34" charset="0"/>
              </a:rPr>
              <a:t>~ 5 s </a:t>
            </a:r>
            <a:endParaRPr lang="en-SG" sz="900" dirty="0">
              <a:latin typeface="Abadi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E25013-C835-B6A6-DC84-AC74F0E4EF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01078" y="2821064"/>
            <a:ext cx="98602" cy="119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C0AC4E-5F1E-AE7E-8832-C9270E4AB830}"/>
              </a:ext>
            </a:extLst>
          </p:cNvPr>
          <p:cNvSpPr txBox="1"/>
          <p:nvPr/>
        </p:nvSpPr>
        <p:spPr>
          <a:xfrm>
            <a:off x="1164599" y="3395927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NAU Data</a:t>
            </a:r>
            <a:endParaRPr lang="en-SG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EC40-4B08-59E5-16B6-68AF605C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Demo…..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9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F594-6A52-195B-AB9A-8FF6B3F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55" y="466726"/>
            <a:ext cx="7858540" cy="863847"/>
          </a:xfrm>
        </p:spPr>
        <p:txBody>
          <a:bodyPr/>
          <a:lstStyle/>
          <a:p>
            <a:r>
              <a:rPr lang="en-US" dirty="0"/>
              <a:t>Tech stack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0AF5A9-A796-1FA7-6D48-6F842473BC04}"/>
              </a:ext>
            </a:extLst>
          </p:cNvPr>
          <p:cNvGrpSpPr/>
          <p:nvPr/>
        </p:nvGrpSpPr>
        <p:grpSpPr>
          <a:xfrm>
            <a:off x="265255" y="2987004"/>
            <a:ext cx="2547797" cy="937032"/>
            <a:chOff x="265255" y="2967334"/>
            <a:chExt cx="2547797" cy="937032"/>
          </a:xfrm>
        </p:grpSpPr>
        <p:pic>
          <p:nvPicPr>
            <p:cNvPr id="2064" name="Picture 16" descr="SQL Server Tutorial">
              <a:extLst>
                <a:ext uri="{FF2B5EF4-FFF2-40B4-BE49-F238E27FC236}">
                  <a16:creationId xmlns:a16="http://schemas.microsoft.com/office/drawing/2014/main" id="{A3DFD6C5-379F-1663-6647-37F3A704D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3040518"/>
              <a:ext cx="1761253" cy="86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4F286-8117-AC2C-5BAC-95BC349D83D7}"/>
                </a:ext>
              </a:extLst>
            </p:cNvPr>
            <p:cNvSpPr txBox="1"/>
            <p:nvPr/>
          </p:nvSpPr>
          <p:spPr>
            <a:xfrm>
              <a:off x="1495530" y="2967334"/>
              <a:ext cx="131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2019</a:t>
              </a:r>
              <a:endParaRPr lang="en-SG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2AA1B8-37F2-40BB-4EAE-4A79A7406F0D}"/>
              </a:ext>
            </a:extLst>
          </p:cNvPr>
          <p:cNvGrpSpPr/>
          <p:nvPr/>
        </p:nvGrpSpPr>
        <p:grpSpPr>
          <a:xfrm>
            <a:off x="265255" y="1946805"/>
            <a:ext cx="2148505" cy="913145"/>
            <a:chOff x="265255" y="1776161"/>
            <a:chExt cx="2148505" cy="913145"/>
          </a:xfrm>
        </p:grpSpPr>
        <p:pic>
          <p:nvPicPr>
            <p:cNvPr id="2050" name="Picture 2" descr="Beginner's Guide: How To Install Ubuntu Linux 18.04 LTS">
              <a:extLst>
                <a:ext uri="{FF2B5EF4-FFF2-40B4-BE49-F238E27FC236}">
                  <a16:creationId xmlns:a16="http://schemas.microsoft.com/office/drawing/2014/main" id="{5B0A66F6-4934-028E-0002-022747A3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1825459"/>
              <a:ext cx="1852256" cy="86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B8488F-294B-03CF-9989-AAAFA3FC91EF}"/>
                </a:ext>
              </a:extLst>
            </p:cNvPr>
            <p:cNvSpPr txBox="1"/>
            <p:nvPr/>
          </p:nvSpPr>
          <p:spPr>
            <a:xfrm>
              <a:off x="1286528" y="1776161"/>
              <a:ext cx="1127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v 20.04.5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9158B-F36B-4090-B259-34D67F41765B}"/>
              </a:ext>
            </a:extLst>
          </p:cNvPr>
          <p:cNvGrpSpPr/>
          <p:nvPr/>
        </p:nvGrpSpPr>
        <p:grpSpPr>
          <a:xfrm>
            <a:off x="265255" y="4347048"/>
            <a:ext cx="2383506" cy="793356"/>
            <a:chOff x="265255" y="4372246"/>
            <a:chExt cx="2383506" cy="793356"/>
          </a:xfrm>
        </p:grpSpPr>
        <p:pic>
          <p:nvPicPr>
            <p:cNvPr id="2056" name="Picture 8" descr="JBoss.org UI Design">
              <a:extLst>
                <a:ext uri="{FF2B5EF4-FFF2-40B4-BE49-F238E27FC236}">
                  <a16:creationId xmlns:a16="http://schemas.microsoft.com/office/drawing/2014/main" id="{7C1DDA02-B4E8-B9BA-D9A0-9DCC7FAA9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5" y="4657032"/>
              <a:ext cx="2324891" cy="50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C28A92-8609-5435-A612-6D46BABB0098}"/>
                </a:ext>
              </a:extLst>
            </p:cNvPr>
            <p:cNvSpPr txBox="1"/>
            <p:nvPr/>
          </p:nvSpPr>
          <p:spPr>
            <a:xfrm>
              <a:off x="1850144" y="4372246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1.9.5</a:t>
              </a:r>
              <a:endParaRPr lang="en-SG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27B5E-9D05-6A11-A486-262EE63FAC26}"/>
              </a:ext>
            </a:extLst>
          </p:cNvPr>
          <p:cNvGrpSpPr/>
          <p:nvPr/>
        </p:nvGrpSpPr>
        <p:grpSpPr>
          <a:xfrm>
            <a:off x="3304977" y="2907746"/>
            <a:ext cx="2412234" cy="978095"/>
            <a:chOff x="3287570" y="2921168"/>
            <a:chExt cx="2412234" cy="978095"/>
          </a:xfrm>
        </p:grpSpPr>
        <p:pic>
          <p:nvPicPr>
            <p:cNvPr id="2058" name="Picture 10" descr="Using Neo4j from Python - Developer Guides">
              <a:extLst>
                <a:ext uri="{FF2B5EF4-FFF2-40B4-BE49-F238E27FC236}">
                  <a16:creationId xmlns:a16="http://schemas.microsoft.com/office/drawing/2014/main" id="{E4C55769-E9AE-C345-70EE-F7821CCE1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570" y="3131841"/>
              <a:ext cx="2284555" cy="76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307BEF-4756-0485-335B-7897470C1C06}"/>
                </a:ext>
              </a:extLst>
            </p:cNvPr>
            <p:cNvSpPr txBox="1"/>
            <p:nvPr/>
          </p:nvSpPr>
          <p:spPr>
            <a:xfrm>
              <a:off x="4785771" y="292116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3.8.10</a:t>
              </a:r>
              <a:endParaRPr lang="en-SG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B242D-B382-B4A5-8279-559EAC842E86}"/>
              </a:ext>
            </a:extLst>
          </p:cNvPr>
          <p:cNvGrpSpPr/>
          <p:nvPr/>
        </p:nvGrpSpPr>
        <p:grpSpPr>
          <a:xfrm>
            <a:off x="3304642" y="4082124"/>
            <a:ext cx="2192285" cy="1237993"/>
            <a:chOff x="3955774" y="4556912"/>
            <a:chExt cx="2192285" cy="1237993"/>
          </a:xfrm>
        </p:grpSpPr>
        <p:pic>
          <p:nvPicPr>
            <p:cNvPr id="2060" name="Picture 12" descr="upload.wikimedia.org/wikipedia/commons/thumb/f/...">
              <a:extLst>
                <a:ext uri="{FF2B5EF4-FFF2-40B4-BE49-F238E27FC236}">
                  <a16:creationId xmlns:a16="http://schemas.microsoft.com/office/drawing/2014/main" id="{0A608645-80DB-93DF-643B-4AD7CEF2F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774" y="4807446"/>
              <a:ext cx="1902102" cy="98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50E71-C4B8-B3FD-D2AC-68B94C5D264B}"/>
                </a:ext>
              </a:extLst>
            </p:cNvPr>
            <p:cNvSpPr txBox="1"/>
            <p:nvPr/>
          </p:nvSpPr>
          <p:spPr>
            <a:xfrm>
              <a:off x="5285322" y="4556912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 3.3.0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2A7DE6-FFCA-094B-E1C9-7332A8085A05}"/>
              </a:ext>
            </a:extLst>
          </p:cNvPr>
          <p:cNvGrpSpPr/>
          <p:nvPr/>
        </p:nvGrpSpPr>
        <p:grpSpPr>
          <a:xfrm>
            <a:off x="3304977" y="1865429"/>
            <a:ext cx="2221809" cy="1098834"/>
            <a:chOff x="3703568" y="1697608"/>
            <a:chExt cx="2221809" cy="1098834"/>
          </a:xfrm>
        </p:grpSpPr>
        <p:pic>
          <p:nvPicPr>
            <p:cNvPr id="2062" name="Picture 14" descr="Apache Kafka">
              <a:extLst>
                <a:ext uri="{FF2B5EF4-FFF2-40B4-BE49-F238E27FC236}">
                  <a16:creationId xmlns:a16="http://schemas.microsoft.com/office/drawing/2014/main" id="{B1D148C9-87D6-1D1F-6FDB-F4958DFF3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68" y="1825459"/>
              <a:ext cx="2221809" cy="97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27AE46-F7D4-53F6-B5BE-FC528622967E}"/>
                </a:ext>
              </a:extLst>
            </p:cNvPr>
            <p:cNvSpPr txBox="1"/>
            <p:nvPr/>
          </p:nvSpPr>
          <p:spPr>
            <a:xfrm>
              <a:off x="4906825" y="169760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2.12.x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B6C1A-1C25-82C9-C040-05C18A6C8D56}"/>
              </a:ext>
            </a:extLst>
          </p:cNvPr>
          <p:cNvGrpSpPr/>
          <p:nvPr/>
        </p:nvGrpSpPr>
        <p:grpSpPr>
          <a:xfrm>
            <a:off x="7287374" y="2953495"/>
            <a:ext cx="2607389" cy="927726"/>
            <a:chOff x="7986472" y="3290497"/>
            <a:chExt cx="2607389" cy="927726"/>
          </a:xfrm>
        </p:grpSpPr>
        <p:pic>
          <p:nvPicPr>
            <p:cNvPr id="2066" name="Picture 18" descr="Oracle Java Technologies | Oracle">
              <a:extLst>
                <a:ext uri="{FF2B5EF4-FFF2-40B4-BE49-F238E27FC236}">
                  <a16:creationId xmlns:a16="http://schemas.microsoft.com/office/drawing/2014/main" id="{A0E03886-8362-F27C-4DCF-281DEE612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472" y="3377372"/>
              <a:ext cx="2359542" cy="84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BC2D1-E3D7-B2D2-FBF1-6D4D7C8AA7D0}"/>
                </a:ext>
              </a:extLst>
            </p:cNvPr>
            <p:cNvSpPr txBox="1"/>
            <p:nvPr/>
          </p:nvSpPr>
          <p:spPr>
            <a:xfrm>
              <a:off x="9166245" y="3290497"/>
              <a:ext cx="1427616" cy="330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v18.0.2.1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1E6E4F-5830-1B09-65FD-BF0A9112A20C}"/>
              </a:ext>
            </a:extLst>
          </p:cNvPr>
          <p:cNvGrpSpPr/>
          <p:nvPr/>
        </p:nvGrpSpPr>
        <p:grpSpPr>
          <a:xfrm>
            <a:off x="7162703" y="1965336"/>
            <a:ext cx="2226983" cy="718966"/>
            <a:chOff x="7803945" y="2042975"/>
            <a:chExt cx="2226983" cy="71896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5ECCE5B-3B02-8379-BE00-45234182A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45" y="2185659"/>
              <a:ext cx="2221810" cy="57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F30114-8981-7B94-DF15-8AD63235382D}"/>
                </a:ext>
              </a:extLst>
            </p:cNvPr>
            <p:cNvSpPr txBox="1"/>
            <p:nvPr/>
          </p:nvSpPr>
          <p:spPr>
            <a:xfrm>
              <a:off x="9232311" y="2042975"/>
              <a:ext cx="798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 3.3.1</a:t>
              </a:r>
            </a:p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251</TotalTime>
  <Words>217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Aldhabi</vt:lpstr>
      <vt:lpstr>Arial</vt:lpstr>
      <vt:lpstr>Gill Sans MT</vt:lpstr>
      <vt:lpstr>Gallery</vt:lpstr>
      <vt:lpstr>Intraday Data – Workflow Optimization and Performance Improvement</vt:lpstr>
      <vt:lpstr>Intraday Dataflow – existing approach</vt:lpstr>
      <vt:lpstr>Intraday Dataflow – Proposed approach</vt:lpstr>
      <vt:lpstr>Demo…..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Intraday Data – Workflow Optimization and Performance Improvement</dc:title>
  <dc:creator>Hencil Peter</dc:creator>
  <cp:lastModifiedBy>Hencil Peter</cp:lastModifiedBy>
  <cp:revision>61</cp:revision>
  <dcterms:created xsi:type="dcterms:W3CDTF">2022-09-18T01:36:19Z</dcterms:created>
  <dcterms:modified xsi:type="dcterms:W3CDTF">2022-09-23T01:44:53Z</dcterms:modified>
</cp:coreProperties>
</file>