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57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420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57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695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316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31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140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473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13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54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208048B-57AF-4F53-BC84-8E0A1033FBEC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645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436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svg"/><Relationship Id="rId7" Type="http://schemas.openxmlformats.org/officeDocument/2006/relationships/image" Target="../media/image9.svg"/><Relationship Id="rId12" Type="http://schemas.openxmlformats.org/officeDocument/2006/relationships/image" Target="../media/image1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hyperlink" Target="https://www.pngall.com/application-png" TargetMode="External"/><Relationship Id="rId10" Type="http://schemas.openxmlformats.org/officeDocument/2006/relationships/image" Target="../media/image12.jpeg"/><Relationship Id="rId4" Type="http://schemas.openxmlformats.org/officeDocument/2006/relationships/image" Target="../media/image7.png"/><Relationship Id="rId9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jpe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55CB6D2-AD42-CBEA-40E1-2254FB900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547" y="597337"/>
            <a:ext cx="8909636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000" dirty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Aldhabi" panose="020B0604020202020204" pitchFamily="2" charset="-78"/>
                <a:cs typeface="Aldhabi" panose="020B0604020202020204" pitchFamily="2" charset="-78"/>
              </a:rPr>
              <a:t>Intraday Data – Workflow Optimization and Performance Improvement</a:t>
            </a:r>
          </a:p>
        </p:txBody>
      </p:sp>
      <p:pic>
        <p:nvPicPr>
          <p:cNvPr id="8" name="Graphic 7" descr="Gears">
            <a:extLst>
              <a:ext uri="{FF2B5EF4-FFF2-40B4-BE49-F238E27FC236}">
                <a16:creationId xmlns:a16="http://schemas.microsoft.com/office/drawing/2014/main" id="{5788FF36-DFB1-ABA9-BF94-BD02D65C01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55117" y="1702032"/>
            <a:ext cx="3416725" cy="341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084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B4D5B-3446-7612-9B00-F3ED0BC0F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9" y="163619"/>
            <a:ext cx="10058400" cy="927726"/>
          </a:xfrm>
        </p:spPr>
        <p:txBody>
          <a:bodyPr/>
          <a:lstStyle/>
          <a:p>
            <a:r>
              <a:rPr lang="en-US" dirty="0"/>
              <a:t>Intraday Dataflow – existing approach</a:t>
            </a:r>
            <a:endParaRPr lang="en-SG" dirty="0"/>
          </a:p>
        </p:txBody>
      </p:sp>
      <p:pic>
        <p:nvPicPr>
          <p:cNvPr id="7" name="Graphic 6" descr="Files">
            <a:extLst>
              <a:ext uri="{FF2B5EF4-FFF2-40B4-BE49-F238E27FC236}">
                <a16:creationId xmlns:a16="http://schemas.microsoft.com/office/drawing/2014/main" id="{6C8C571C-658C-3EBD-DD74-6ACB224C7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37105" y="1772963"/>
            <a:ext cx="710119" cy="710119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1A4025B3-79E9-F3BD-115A-415AFFAA5013}"/>
              </a:ext>
            </a:extLst>
          </p:cNvPr>
          <p:cNvGrpSpPr/>
          <p:nvPr/>
        </p:nvGrpSpPr>
        <p:grpSpPr>
          <a:xfrm>
            <a:off x="593387" y="1848255"/>
            <a:ext cx="1292516" cy="1015422"/>
            <a:chOff x="496110" y="2991061"/>
            <a:chExt cx="1292516" cy="1015422"/>
          </a:xfrm>
        </p:grpSpPr>
        <p:pic>
          <p:nvPicPr>
            <p:cNvPr id="12" name="Picture 11" descr="A picture containing text, sign&#10;&#10;Description automatically generated">
              <a:extLst>
                <a:ext uri="{FF2B5EF4-FFF2-40B4-BE49-F238E27FC236}">
                  <a16:creationId xmlns:a16="http://schemas.microsoft.com/office/drawing/2014/main" id="{2D331082-04DE-C322-B1D4-42A91F99E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496110" y="2991061"/>
              <a:ext cx="1292516" cy="841638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C83833E-AC04-A3B0-A0BB-2FFF5B9BC9B5}"/>
                </a:ext>
              </a:extLst>
            </p:cNvPr>
            <p:cNvSpPr txBox="1"/>
            <p:nvPr/>
          </p:nvSpPr>
          <p:spPr>
            <a:xfrm>
              <a:off x="496110" y="3775651"/>
              <a:ext cx="1088669" cy="2308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SG" sz="900" dirty="0"/>
                <a:t>T24 Application</a:t>
              </a:r>
            </a:p>
          </p:txBody>
        </p:sp>
      </p:grp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9D0CC716-82F8-223E-40DD-D818B5943575}"/>
              </a:ext>
            </a:extLst>
          </p:cNvPr>
          <p:cNvSpPr/>
          <p:nvPr/>
        </p:nvSpPr>
        <p:spPr>
          <a:xfrm>
            <a:off x="797253" y="3386442"/>
            <a:ext cx="680936" cy="84144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Oracle DB</a:t>
            </a:r>
            <a:endParaRPr lang="en-SG" dirty="0"/>
          </a:p>
        </p:txBody>
      </p:sp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id="{D87ED368-37F5-B3FC-AB5C-1394EED2A502}"/>
              </a:ext>
            </a:extLst>
          </p:cNvPr>
          <p:cNvSpPr/>
          <p:nvPr/>
        </p:nvSpPr>
        <p:spPr>
          <a:xfrm>
            <a:off x="3403058" y="3671704"/>
            <a:ext cx="541725" cy="72290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Insight Online DB</a:t>
            </a:r>
            <a:endParaRPr lang="en-SG" sz="900" dirty="0"/>
          </a:p>
        </p:txBody>
      </p:sp>
      <p:sp>
        <p:nvSpPr>
          <p:cNvPr id="17" name="Flowchart: Magnetic Disk 16">
            <a:extLst>
              <a:ext uri="{FF2B5EF4-FFF2-40B4-BE49-F238E27FC236}">
                <a16:creationId xmlns:a16="http://schemas.microsoft.com/office/drawing/2014/main" id="{9B133DC0-0D6F-55DC-85F7-0EBC3CC31074}"/>
              </a:ext>
            </a:extLst>
          </p:cNvPr>
          <p:cNvSpPr/>
          <p:nvPr/>
        </p:nvSpPr>
        <p:spPr>
          <a:xfrm>
            <a:off x="4749510" y="2544999"/>
            <a:ext cx="609600" cy="84144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iODP</a:t>
            </a:r>
            <a:r>
              <a:rPr lang="en-US" sz="900" dirty="0"/>
              <a:t> </a:t>
            </a:r>
            <a:endParaRPr lang="en-SG" sz="9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65AA756-57BC-89BB-D89D-2962AE7F1C41}"/>
              </a:ext>
            </a:extLst>
          </p:cNvPr>
          <p:cNvCxnSpPr>
            <a:stCxn id="13" idx="2"/>
            <a:endCxn id="15" idx="1"/>
          </p:cNvCxnSpPr>
          <p:nvPr/>
        </p:nvCxnSpPr>
        <p:spPr>
          <a:xfrm flipH="1">
            <a:off x="1137721" y="2863677"/>
            <a:ext cx="1" cy="522765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4" name="Graphic 23" descr="Open folder outline">
            <a:extLst>
              <a:ext uri="{FF2B5EF4-FFF2-40B4-BE49-F238E27FC236}">
                <a16:creationId xmlns:a16="http://schemas.microsoft.com/office/drawing/2014/main" id="{BAEECF6F-4741-25B7-DE75-B9EE717ECA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99824" y="1701781"/>
            <a:ext cx="914400" cy="91440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03B8FEC-93CF-EF67-EECE-6B4CAEB3D8FF}"/>
              </a:ext>
            </a:extLst>
          </p:cNvPr>
          <p:cNvCxnSpPr>
            <a:cxnSpLocks/>
            <a:stCxn id="16" idx="4"/>
            <a:endCxn id="4" idx="2"/>
          </p:cNvCxnSpPr>
          <p:nvPr/>
        </p:nvCxnSpPr>
        <p:spPr>
          <a:xfrm>
            <a:off x="3944783" y="4033159"/>
            <a:ext cx="421336" cy="5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2DDAD83-666C-8664-FB03-088E72B1831C}"/>
              </a:ext>
            </a:extLst>
          </p:cNvPr>
          <p:cNvCxnSpPr>
            <a:cxnSpLocks/>
            <a:stCxn id="7" idx="2"/>
            <a:endCxn id="49" idx="3"/>
          </p:cNvCxnSpPr>
          <p:nvPr/>
        </p:nvCxnSpPr>
        <p:spPr>
          <a:xfrm>
            <a:off x="3792165" y="2483082"/>
            <a:ext cx="974691" cy="314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D44810A-DA30-D027-B5C6-ADFE272A9B17}"/>
              </a:ext>
            </a:extLst>
          </p:cNvPr>
          <p:cNvCxnSpPr>
            <a:stCxn id="17" idx="1"/>
            <a:endCxn id="24" idx="1"/>
          </p:cNvCxnSpPr>
          <p:nvPr/>
        </p:nvCxnSpPr>
        <p:spPr>
          <a:xfrm flipV="1">
            <a:off x="5054310" y="2158981"/>
            <a:ext cx="845514" cy="386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0E391B8-C697-9A03-0980-EF12285F4213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6814224" y="2158981"/>
            <a:ext cx="363324" cy="1648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27E35F4-0D15-53BC-FE14-76D39196EEFD}"/>
              </a:ext>
            </a:extLst>
          </p:cNvPr>
          <p:cNvGrpSpPr/>
          <p:nvPr/>
        </p:nvGrpSpPr>
        <p:grpSpPr>
          <a:xfrm>
            <a:off x="6814224" y="3635225"/>
            <a:ext cx="1511952" cy="993053"/>
            <a:chOff x="6814224" y="3635225"/>
            <a:chExt cx="1511952" cy="993053"/>
          </a:xfrm>
        </p:grpSpPr>
        <p:pic>
          <p:nvPicPr>
            <p:cNvPr id="35" name="Graphic 34" descr="Computer with solid fill">
              <a:extLst>
                <a:ext uri="{FF2B5EF4-FFF2-40B4-BE49-F238E27FC236}">
                  <a16:creationId xmlns:a16="http://schemas.microsoft.com/office/drawing/2014/main" id="{6E7079C8-6210-31FA-7510-90916CDF9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843407" y="3635225"/>
              <a:ext cx="914400" cy="914400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318E311-F30E-7653-319C-9011FBBAAE38}"/>
                </a:ext>
              </a:extLst>
            </p:cNvPr>
            <p:cNvSpPr txBox="1"/>
            <p:nvPr/>
          </p:nvSpPr>
          <p:spPr>
            <a:xfrm>
              <a:off x="6814224" y="4382057"/>
              <a:ext cx="15119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/>
                  </a:solidFill>
                </a:rPr>
                <a:t>ADSS Server( F Drive )</a:t>
              </a:r>
              <a:endParaRPr lang="en-SG" sz="10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1D7081C0-89CC-A976-4375-E2371FB924A2}"/>
              </a:ext>
            </a:extLst>
          </p:cNvPr>
          <p:cNvSpPr/>
          <p:nvPr/>
        </p:nvSpPr>
        <p:spPr>
          <a:xfrm>
            <a:off x="8103731" y="1633280"/>
            <a:ext cx="2701249" cy="97431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30BBDC-C74F-D47E-89C0-EA2184C7B6E8}"/>
              </a:ext>
            </a:extLst>
          </p:cNvPr>
          <p:cNvSpPr txBox="1"/>
          <p:nvPr/>
        </p:nvSpPr>
        <p:spPr>
          <a:xfrm>
            <a:off x="8603926" y="2611907"/>
            <a:ext cx="1739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EBP Edge Node</a:t>
            </a:r>
            <a:endParaRPr lang="en-SG" sz="1200" dirty="0">
              <a:solidFill>
                <a:schemeClr val="accent2"/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C756921D-AA3E-7925-15A0-BA681225EC60}"/>
              </a:ext>
            </a:extLst>
          </p:cNvPr>
          <p:cNvSpPr/>
          <p:nvPr/>
        </p:nvSpPr>
        <p:spPr>
          <a:xfrm>
            <a:off x="8474096" y="1848255"/>
            <a:ext cx="619800" cy="442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arrival path</a:t>
            </a:r>
            <a:endParaRPr lang="en-SG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76B779CE-4DBD-4428-5FB3-0D0176058474}"/>
              </a:ext>
            </a:extLst>
          </p:cNvPr>
          <p:cNvSpPr/>
          <p:nvPr/>
        </p:nvSpPr>
        <p:spPr>
          <a:xfrm>
            <a:off x="9864104" y="1845650"/>
            <a:ext cx="619800" cy="442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Landing path</a:t>
            </a:r>
            <a:endParaRPr lang="en-SG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1B08D5E-2064-F614-434C-D4CEFDDD9DA7}"/>
              </a:ext>
            </a:extLst>
          </p:cNvPr>
          <p:cNvCxnSpPr>
            <a:cxnSpLocks/>
            <a:stCxn id="35" idx="3"/>
            <a:endCxn id="46" idx="1"/>
          </p:cNvCxnSpPr>
          <p:nvPr/>
        </p:nvCxnSpPr>
        <p:spPr>
          <a:xfrm flipV="1">
            <a:off x="7757807" y="2069657"/>
            <a:ext cx="716289" cy="2022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EDF4A85-B3DF-AD54-1EB2-7870A936AEE3}"/>
              </a:ext>
            </a:extLst>
          </p:cNvPr>
          <p:cNvCxnSpPr>
            <a:cxnSpLocks/>
            <a:stCxn id="46" idx="3"/>
            <a:endCxn id="47" idx="1"/>
          </p:cNvCxnSpPr>
          <p:nvPr/>
        </p:nvCxnSpPr>
        <p:spPr>
          <a:xfrm flipV="1">
            <a:off x="9093896" y="2067052"/>
            <a:ext cx="770208" cy="2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AA49EE3-6400-B865-F509-2C9199941DC7}"/>
              </a:ext>
            </a:extLst>
          </p:cNvPr>
          <p:cNvCxnSpPr>
            <a:cxnSpLocks/>
            <a:stCxn id="47" idx="3"/>
            <a:endCxn id="1024" idx="1"/>
          </p:cNvCxnSpPr>
          <p:nvPr/>
        </p:nvCxnSpPr>
        <p:spPr>
          <a:xfrm>
            <a:off x="10483904" y="2067052"/>
            <a:ext cx="181617" cy="859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189A67C-2CAD-B800-103B-DA8F80EE644D}"/>
              </a:ext>
            </a:extLst>
          </p:cNvPr>
          <p:cNvCxnSpPr>
            <a:cxnSpLocks/>
            <a:stCxn id="1024" idx="3"/>
            <a:endCxn id="1034" idx="1"/>
          </p:cNvCxnSpPr>
          <p:nvPr/>
        </p:nvCxnSpPr>
        <p:spPr>
          <a:xfrm flipH="1">
            <a:off x="10656430" y="4131114"/>
            <a:ext cx="9091" cy="558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5AAD50E-4CD3-2B3A-7E8C-7533AE7F7427}"/>
              </a:ext>
            </a:extLst>
          </p:cNvPr>
          <p:cNvSpPr txBox="1"/>
          <p:nvPr/>
        </p:nvSpPr>
        <p:spPr>
          <a:xfrm>
            <a:off x="11131053" y="3363927"/>
            <a:ext cx="795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staging</a:t>
            </a:r>
            <a:endParaRPr lang="en-SG" sz="1400" dirty="0">
              <a:solidFill>
                <a:schemeClr val="accent2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06799A5-4F47-809F-9FED-12A67386D495}"/>
              </a:ext>
            </a:extLst>
          </p:cNvPr>
          <p:cNvSpPr txBox="1"/>
          <p:nvPr/>
        </p:nvSpPr>
        <p:spPr>
          <a:xfrm>
            <a:off x="11182369" y="5252264"/>
            <a:ext cx="81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curated</a:t>
            </a:r>
            <a:endParaRPr lang="en-SG" sz="1400" dirty="0">
              <a:solidFill>
                <a:schemeClr val="accent2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B2136D-4B11-1FAE-0B8E-25D54C2DE4D8}"/>
              </a:ext>
            </a:extLst>
          </p:cNvPr>
          <p:cNvSpPr txBox="1"/>
          <p:nvPr/>
        </p:nvSpPr>
        <p:spPr>
          <a:xfrm>
            <a:off x="3361431" y="1573759"/>
            <a:ext cx="10342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2"/>
                </a:solidFill>
              </a:rPr>
              <a:t>REV &amp; NAU files</a:t>
            </a:r>
            <a:endParaRPr lang="en-SG" sz="900" dirty="0">
              <a:solidFill>
                <a:schemeClr val="accent2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53995C8-99FF-B845-A08C-28C0641FDD16}"/>
              </a:ext>
            </a:extLst>
          </p:cNvPr>
          <p:cNvSpPr txBox="1"/>
          <p:nvPr/>
        </p:nvSpPr>
        <p:spPr>
          <a:xfrm>
            <a:off x="3297536" y="4414616"/>
            <a:ext cx="6303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2"/>
                </a:solidFill>
              </a:rPr>
              <a:t>Intraday</a:t>
            </a:r>
            <a:endParaRPr lang="en-SG" sz="900" dirty="0">
              <a:solidFill>
                <a:schemeClr val="accent2"/>
              </a:solidFill>
            </a:endParaRPr>
          </a:p>
        </p:txBody>
      </p:sp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5461CA3D-0B29-35A6-80B3-E1EE168D9FF7}"/>
              </a:ext>
            </a:extLst>
          </p:cNvPr>
          <p:cNvGrpSpPr/>
          <p:nvPr/>
        </p:nvGrpSpPr>
        <p:grpSpPr>
          <a:xfrm>
            <a:off x="10148673" y="2927032"/>
            <a:ext cx="1033696" cy="1204082"/>
            <a:chOff x="9034431" y="4898544"/>
            <a:chExt cx="1033696" cy="1204082"/>
          </a:xfrm>
        </p:grpSpPr>
        <p:sp>
          <p:nvSpPr>
            <p:cNvPr id="1024" name="Flowchart: Magnetic Disk 1023">
              <a:extLst>
                <a:ext uri="{FF2B5EF4-FFF2-40B4-BE49-F238E27FC236}">
                  <a16:creationId xmlns:a16="http://schemas.microsoft.com/office/drawing/2014/main" id="{ED718A83-219D-8DC6-DDFB-D199F670E9A0}"/>
                </a:ext>
              </a:extLst>
            </p:cNvPr>
            <p:cNvSpPr/>
            <p:nvPr/>
          </p:nvSpPr>
          <p:spPr>
            <a:xfrm>
              <a:off x="9034431" y="4898544"/>
              <a:ext cx="1033696" cy="1204082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026" name="Picture 2" descr="HDFS Reader/Writer Snaps Integration | SnapLogic">
              <a:extLst>
                <a:ext uri="{FF2B5EF4-FFF2-40B4-BE49-F238E27FC236}">
                  <a16:creationId xmlns:a16="http://schemas.microsoft.com/office/drawing/2014/main" id="{213F0EBD-4C45-094A-FE61-3001B92D02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00018" y="5301783"/>
              <a:ext cx="902521" cy="621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A1F085A2-B137-3013-BC68-BDF556AA93D3}"/>
              </a:ext>
            </a:extLst>
          </p:cNvPr>
          <p:cNvGrpSpPr/>
          <p:nvPr/>
        </p:nvGrpSpPr>
        <p:grpSpPr>
          <a:xfrm>
            <a:off x="10087896" y="4689642"/>
            <a:ext cx="1137068" cy="1204082"/>
            <a:chOff x="9034431" y="4898544"/>
            <a:chExt cx="1033696" cy="1204082"/>
          </a:xfrm>
        </p:grpSpPr>
        <p:sp>
          <p:nvSpPr>
            <p:cNvPr id="1034" name="Flowchart: Magnetic Disk 1033">
              <a:extLst>
                <a:ext uri="{FF2B5EF4-FFF2-40B4-BE49-F238E27FC236}">
                  <a16:creationId xmlns:a16="http://schemas.microsoft.com/office/drawing/2014/main" id="{974992AA-B165-2872-9204-0E1F400CA94A}"/>
                </a:ext>
              </a:extLst>
            </p:cNvPr>
            <p:cNvSpPr/>
            <p:nvPr/>
          </p:nvSpPr>
          <p:spPr>
            <a:xfrm>
              <a:off x="9034431" y="4898544"/>
              <a:ext cx="1033696" cy="1204082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035" name="Picture 2" descr="HDFS Reader/Writer Snaps Integration | SnapLogic">
              <a:extLst>
                <a:ext uri="{FF2B5EF4-FFF2-40B4-BE49-F238E27FC236}">
                  <a16:creationId xmlns:a16="http://schemas.microsoft.com/office/drawing/2014/main" id="{CA65BA9D-03BA-6520-C5D1-374A69EE7F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00018" y="5301783"/>
              <a:ext cx="902521" cy="621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1038" name="Table 1038">
            <a:extLst>
              <a:ext uri="{FF2B5EF4-FFF2-40B4-BE49-F238E27FC236}">
                <a16:creationId xmlns:a16="http://schemas.microsoft.com/office/drawing/2014/main" id="{428891F1-A2AC-0505-5855-A79732CF5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981544"/>
              </p:ext>
            </p:extLst>
          </p:nvPr>
        </p:nvGraphicFramePr>
        <p:xfrm>
          <a:off x="99180" y="5049328"/>
          <a:ext cx="2117246" cy="92158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551205">
                  <a:extLst>
                    <a:ext uri="{9D8B030D-6E8A-4147-A177-3AD203B41FA5}">
                      <a16:colId xmlns:a16="http://schemas.microsoft.com/office/drawing/2014/main" val="3355608238"/>
                    </a:ext>
                  </a:extLst>
                </a:gridCol>
                <a:gridCol w="1566041">
                  <a:extLst>
                    <a:ext uri="{9D8B030D-6E8A-4147-A177-3AD203B41FA5}">
                      <a16:colId xmlns:a16="http://schemas.microsoft.com/office/drawing/2014/main" val="2859435193"/>
                    </a:ext>
                  </a:extLst>
                </a:gridCol>
              </a:tblGrid>
              <a:tr h="235780">
                <a:tc>
                  <a:txBody>
                    <a:bodyPr/>
                    <a:lstStyle/>
                    <a:p>
                      <a:r>
                        <a:rPr lang="en-US" sz="900" dirty="0" err="1"/>
                        <a:t>rec_id</a:t>
                      </a:r>
                      <a:endParaRPr lang="en-SG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the record</a:t>
                      </a:r>
                      <a:endParaRPr lang="en-SG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36176"/>
                  </a:ext>
                </a:extLst>
              </a:tr>
              <a:tr h="18102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  <a:endParaRPr lang="en-SG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Xml content</a:t>
                      </a:r>
                      <a:endParaRPr lang="en-SG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172231"/>
                  </a:ext>
                </a:extLst>
              </a:tr>
              <a:tr h="181029"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  <a:endParaRPr lang="en-SG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Xml content</a:t>
                      </a:r>
                      <a:endParaRPr lang="en-SG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876992"/>
                  </a:ext>
                </a:extLst>
              </a:tr>
              <a:tr h="181029">
                <a:tc>
                  <a:txBody>
                    <a:bodyPr/>
                    <a:lstStyle/>
                    <a:p>
                      <a:r>
                        <a:rPr lang="en-US" sz="900" dirty="0"/>
                        <a:t>3</a:t>
                      </a:r>
                      <a:endParaRPr lang="en-SG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Xml content</a:t>
                      </a:r>
                      <a:endParaRPr lang="en-SG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67911"/>
                  </a:ext>
                </a:extLst>
              </a:tr>
            </a:tbl>
          </a:graphicData>
        </a:graphic>
      </p:graphicFrame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058FFA95-FAD9-DCD3-2F9D-361313D4959E}"/>
              </a:ext>
            </a:extLst>
          </p:cNvPr>
          <p:cNvCxnSpPr>
            <a:cxnSpLocks/>
            <a:stCxn id="15" idx="3"/>
            <a:endCxn id="1038" idx="0"/>
          </p:cNvCxnSpPr>
          <p:nvPr/>
        </p:nvCxnSpPr>
        <p:spPr>
          <a:xfrm>
            <a:off x="1137721" y="4227885"/>
            <a:ext cx="20082" cy="821443"/>
          </a:xfrm>
          <a:prstGeom prst="line">
            <a:avLst/>
          </a:prstGeom>
          <a:ln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5B671068-AE1B-DD9E-8D1B-AF9CB8E13B9E}"/>
              </a:ext>
            </a:extLst>
          </p:cNvPr>
          <p:cNvGrpSpPr/>
          <p:nvPr/>
        </p:nvGrpSpPr>
        <p:grpSpPr>
          <a:xfrm>
            <a:off x="1990599" y="4394613"/>
            <a:ext cx="752129" cy="585773"/>
            <a:chOff x="2096290" y="4055437"/>
            <a:chExt cx="752129" cy="585773"/>
          </a:xfrm>
        </p:grpSpPr>
        <p:pic>
          <p:nvPicPr>
            <p:cNvPr id="1046" name="Graphic 1045" descr="Open book outline">
              <a:extLst>
                <a:ext uri="{FF2B5EF4-FFF2-40B4-BE49-F238E27FC236}">
                  <a16:creationId xmlns:a16="http://schemas.microsoft.com/office/drawing/2014/main" id="{0977B382-5DB2-2575-7E5E-CD57C5367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200920" y="4055437"/>
              <a:ext cx="542870" cy="542870"/>
            </a:xfrm>
            <a:prstGeom prst="rect">
              <a:avLst/>
            </a:prstGeom>
          </p:spPr>
        </p:pic>
        <p:sp>
          <p:nvSpPr>
            <p:cNvPr id="1047" name="TextBox 1046">
              <a:extLst>
                <a:ext uri="{FF2B5EF4-FFF2-40B4-BE49-F238E27FC236}">
                  <a16:creationId xmlns:a16="http://schemas.microsoft.com/office/drawing/2014/main" id="{994895CB-936F-A568-3E61-A8C503D9D8C1}"/>
                </a:ext>
              </a:extLst>
            </p:cNvPr>
            <p:cNvSpPr txBox="1"/>
            <p:nvPr/>
          </p:nvSpPr>
          <p:spPr>
            <a:xfrm>
              <a:off x="2096290" y="4410378"/>
              <a:ext cx="75212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accent2"/>
                  </a:solidFill>
                </a:rPr>
                <a:t>Workbook</a:t>
              </a:r>
              <a:endParaRPr lang="en-SG" sz="900" dirty="0">
                <a:solidFill>
                  <a:schemeClr val="accent2"/>
                </a:solidFill>
              </a:endParaRPr>
            </a:p>
          </p:txBody>
        </p:sp>
      </p:grpSp>
      <p:cxnSp>
        <p:nvCxnSpPr>
          <p:cNvPr id="1050" name="Straight Connector 1049">
            <a:extLst>
              <a:ext uri="{FF2B5EF4-FFF2-40B4-BE49-F238E27FC236}">
                <a16:creationId xmlns:a16="http://schemas.microsoft.com/office/drawing/2014/main" id="{2BDB0833-96C9-8813-6A19-634B7BA4CD06}"/>
              </a:ext>
            </a:extLst>
          </p:cNvPr>
          <p:cNvCxnSpPr>
            <a:cxnSpLocks/>
            <a:stCxn id="1046" idx="1"/>
            <a:endCxn id="15" idx="3"/>
          </p:cNvCxnSpPr>
          <p:nvPr/>
        </p:nvCxnSpPr>
        <p:spPr>
          <a:xfrm flipH="1" flipV="1">
            <a:off x="1137721" y="4227885"/>
            <a:ext cx="957508" cy="438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4" name="Rectangle: Rounded Corners 1053">
            <a:extLst>
              <a:ext uri="{FF2B5EF4-FFF2-40B4-BE49-F238E27FC236}">
                <a16:creationId xmlns:a16="http://schemas.microsoft.com/office/drawing/2014/main" id="{35CC5334-F021-6EB5-2AEA-A2117E72CFF8}"/>
              </a:ext>
            </a:extLst>
          </p:cNvPr>
          <p:cNvSpPr/>
          <p:nvPr/>
        </p:nvSpPr>
        <p:spPr>
          <a:xfrm>
            <a:off x="1939413" y="3635225"/>
            <a:ext cx="752129" cy="2308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service</a:t>
            </a:r>
            <a:endParaRPr lang="en-SG" sz="1100" dirty="0"/>
          </a:p>
        </p:txBody>
      </p:sp>
      <p:cxnSp>
        <p:nvCxnSpPr>
          <p:cNvPr id="1056" name="Connector: Elbow 1055">
            <a:extLst>
              <a:ext uri="{FF2B5EF4-FFF2-40B4-BE49-F238E27FC236}">
                <a16:creationId xmlns:a16="http://schemas.microsoft.com/office/drawing/2014/main" id="{F1F99095-EA46-1ACB-30EA-977A45D1A021}"/>
              </a:ext>
            </a:extLst>
          </p:cNvPr>
          <p:cNvCxnSpPr>
            <a:stCxn id="15" idx="4"/>
            <a:endCxn id="1054" idx="1"/>
          </p:cNvCxnSpPr>
          <p:nvPr/>
        </p:nvCxnSpPr>
        <p:spPr>
          <a:xfrm flipV="1">
            <a:off x="1478189" y="3750641"/>
            <a:ext cx="461224" cy="565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Straight Arrow Connector 1058">
            <a:extLst>
              <a:ext uri="{FF2B5EF4-FFF2-40B4-BE49-F238E27FC236}">
                <a16:creationId xmlns:a16="http://schemas.microsoft.com/office/drawing/2014/main" id="{CC1B0897-3562-E3E2-5E2E-CF0FBAA7558A}"/>
              </a:ext>
            </a:extLst>
          </p:cNvPr>
          <p:cNvCxnSpPr>
            <a:cxnSpLocks/>
          </p:cNvCxnSpPr>
          <p:nvPr/>
        </p:nvCxnSpPr>
        <p:spPr>
          <a:xfrm>
            <a:off x="2315477" y="3990167"/>
            <a:ext cx="96983" cy="52298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1" name="Connector: Elbow 1060">
            <a:extLst>
              <a:ext uri="{FF2B5EF4-FFF2-40B4-BE49-F238E27FC236}">
                <a16:creationId xmlns:a16="http://schemas.microsoft.com/office/drawing/2014/main" id="{F60EF0B4-1150-E339-3F48-6948885FB874}"/>
              </a:ext>
            </a:extLst>
          </p:cNvPr>
          <p:cNvCxnSpPr>
            <a:cxnSpLocks/>
            <a:stCxn id="30" idx="0"/>
            <a:endCxn id="7" idx="1"/>
          </p:cNvCxnSpPr>
          <p:nvPr/>
        </p:nvCxnSpPr>
        <p:spPr>
          <a:xfrm rot="5400000" flipH="1" flipV="1">
            <a:off x="2523518" y="2112905"/>
            <a:ext cx="898468" cy="9287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3" name="Connector: Elbow 1062">
            <a:extLst>
              <a:ext uri="{FF2B5EF4-FFF2-40B4-BE49-F238E27FC236}">
                <a16:creationId xmlns:a16="http://schemas.microsoft.com/office/drawing/2014/main" id="{47B7C34A-31DA-AD80-628A-B042FE5F694C}"/>
              </a:ext>
            </a:extLst>
          </p:cNvPr>
          <p:cNvCxnSpPr>
            <a:cxnSpLocks/>
            <a:stCxn id="1054" idx="3"/>
            <a:endCxn id="16" idx="1"/>
          </p:cNvCxnSpPr>
          <p:nvPr/>
        </p:nvCxnSpPr>
        <p:spPr>
          <a:xfrm flipV="1">
            <a:off x="2691542" y="3671704"/>
            <a:ext cx="982379" cy="78937"/>
          </a:xfrm>
          <a:prstGeom prst="bentConnector4">
            <a:avLst>
              <a:gd name="adj1" fmla="val 36214"/>
              <a:gd name="adj2" fmla="val 4358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0" name="TextBox 1069">
            <a:extLst>
              <a:ext uri="{FF2B5EF4-FFF2-40B4-BE49-F238E27FC236}">
                <a16:creationId xmlns:a16="http://schemas.microsoft.com/office/drawing/2014/main" id="{183446ED-C583-7008-C7A8-5D5A59DB717B}"/>
              </a:ext>
            </a:extLst>
          </p:cNvPr>
          <p:cNvSpPr txBox="1"/>
          <p:nvPr/>
        </p:nvSpPr>
        <p:spPr>
          <a:xfrm flipH="1">
            <a:off x="1866440" y="1811777"/>
            <a:ext cx="1867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REV (6 batches, once in 3 </a:t>
            </a:r>
            <a:r>
              <a:rPr lang="en-US" sz="800" dirty="0" err="1"/>
              <a:t>hrs</a:t>
            </a:r>
            <a:r>
              <a:rPr lang="en-US" sz="800" dirty="0"/>
              <a:t>)</a:t>
            </a:r>
          </a:p>
          <a:p>
            <a:r>
              <a:rPr lang="en-US" sz="800" dirty="0"/>
              <a:t>NAU (once in 15 mins)</a:t>
            </a:r>
            <a:endParaRPr lang="en-SG" sz="800" dirty="0"/>
          </a:p>
        </p:txBody>
      </p:sp>
      <p:sp>
        <p:nvSpPr>
          <p:cNvPr id="1071" name="TextBox 1070">
            <a:extLst>
              <a:ext uri="{FF2B5EF4-FFF2-40B4-BE49-F238E27FC236}">
                <a16:creationId xmlns:a16="http://schemas.microsoft.com/office/drawing/2014/main" id="{29A7AA09-3F5B-054B-B96C-F5EEA94410A4}"/>
              </a:ext>
            </a:extLst>
          </p:cNvPr>
          <p:cNvSpPr txBox="1"/>
          <p:nvPr/>
        </p:nvSpPr>
        <p:spPr>
          <a:xfrm rot="18911181">
            <a:off x="159468" y="1748968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thin-client</a:t>
            </a:r>
            <a:endParaRPr lang="en-SG" dirty="0"/>
          </a:p>
        </p:txBody>
      </p:sp>
      <p:sp>
        <p:nvSpPr>
          <p:cNvPr id="1072" name="TextBox 1071">
            <a:extLst>
              <a:ext uri="{FF2B5EF4-FFF2-40B4-BE49-F238E27FC236}">
                <a16:creationId xmlns:a16="http://schemas.microsoft.com/office/drawing/2014/main" id="{03BA0107-9231-3A9D-E370-8566FB3EB8E3}"/>
              </a:ext>
            </a:extLst>
          </p:cNvPr>
          <p:cNvSpPr txBox="1"/>
          <p:nvPr/>
        </p:nvSpPr>
        <p:spPr>
          <a:xfrm>
            <a:off x="5679500" y="1619901"/>
            <a:ext cx="1739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Shared Drive</a:t>
            </a:r>
            <a:endParaRPr lang="en-SG" sz="1200" dirty="0">
              <a:solidFill>
                <a:schemeClr val="accent2"/>
              </a:solidFill>
            </a:endParaRPr>
          </a:p>
        </p:txBody>
      </p:sp>
      <p:sp>
        <p:nvSpPr>
          <p:cNvPr id="1074" name="Oval 1073">
            <a:extLst>
              <a:ext uri="{FF2B5EF4-FFF2-40B4-BE49-F238E27FC236}">
                <a16:creationId xmlns:a16="http://schemas.microsoft.com/office/drawing/2014/main" id="{DF8DA6FF-264F-13FE-7DE0-D3C66C150D14}"/>
              </a:ext>
            </a:extLst>
          </p:cNvPr>
          <p:cNvSpPr/>
          <p:nvPr/>
        </p:nvSpPr>
        <p:spPr>
          <a:xfrm>
            <a:off x="1392019" y="3383728"/>
            <a:ext cx="287246" cy="30920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SG" dirty="0"/>
          </a:p>
        </p:txBody>
      </p:sp>
      <p:sp>
        <p:nvSpPr>
          <p:cNvPr id="1075" name="Oval 1074">
            <a:extLst>
              <a:ext uri="{FF2B5EF4-FFF2-40B4-BE49-F238E27FC236}">
                <a16:creationId xmlns:a16="http://schemas.microsoft.com/office/drawing/2014/main" id="{5F9C1A20-6D59-AA1A-F606-0116338708B4}"/>
              </a:ext>
            </a:extLst>
          </p:cNvPr>
          <p:cNvSpPr/>
          <p:nvPr/>
        </p:nvSpPr>
        <p:spPr>
          <a:xfrm>
            <a:off x="4020807" y="1785441"/>
            <a:ext cx="287246" cy="30920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SG" dirty="0"/>
          </a:p>
        </p:txBody>
      </p:sp>
      <p:sp>
        <p:nvSpPr>
          <p:cNvPr id="1076" name="Oval 1075">
            <a:extLst>
              <a:ext uri="{FF2B5EF4-FFF2-40B4-BE49-F238E27FC236}">
                <a16:creationId xmlns:a16="http://schemas.microsoft.com/office/drawing/2014/main" id="{A850A7B8-7B6D-79CD-E36B-86096F70D719}"/>
              </a:ext>
            </a:extLst>
          </p:cNvPr>
          <p:cNvSpPr/>
          <p:nvPr/>
        </p:nvSpPr>
        <p:spPr>
          <a:xfrm>
            <a:off x="3793465" y="3550520"/>
            <a:ext cx="465526" cy="23083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2.1</a:t>
            </a:r>
            <a:endParaRPr lang="en-SG" sz="900" dirty="0"/>
          </a:p>
        </p:txBody>
      </p:sp>
      <p:sp>
        <p:nvSpPr>
          <p:cNvPr id="1077" name="Oval 1076">
            <a:extLst>
              <a:ext uri="{FF2B5EF4-FFF2-40B4-BE49-F238E27FC236}">
                <a16:creationId xmlns:a16="http://schemas.microsoft.com/office/drawing/2014/main" id="{424FF4BA-9D43-3281-CA0C-4956EC0862ED}"/>
              </a:ext>
            </a:extLst>
          </p:cNvPr>
          <p:cNvSpPr/>
          <p:nvPr/>
        </p:nvSpPr>
        <p:spPr>
          <a:xfrm>
            <a:off x="5417788" y="2579701"/>
            <a:ext cx="287246" cy="30920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SG" dirty="0"/>
          </a:p>
        </p:txBody>
      </p:sp>
      <p:sp>
        <p:nvSpPr>
          <p:cNvPr id="1078" name="Oval 1077">
            <a:extLst>
              <a:ext uri="{FF2B5EF4-FFF2-40B4-BE49-F238E27FC236}">
                <a16:creationId xmlns:a16="http://schemas.microsoft.com/office/drawing/2014/main" id="{7DDBE6F6-365C-10B8-D7AE-4CCFE332361F}"/>
              </a:ext>
            </a:extLst>
          </p:cNvPr>
          <p:cNvSpPr/>
          <p:nvPr/>
        </p:nvSpPr>
        <p:spPr>
          <a:xfrm>
            <a:off x="6683917" y="1680329"/>
            <a:ext cx="287246" cy="30920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SG" dirty="0"/>
          </a:p>
        </p:txBody>
      </p:sp>
      <p:sp>
        <p:nvSpPr>
          <p:cNvPr id="1079" name="Oval 1078">
            <a:extLst>
              <a:ext uri="{FF2B5EF4-FFF2-40B4-BE49-F238E27FC236}">
                <a16:creationId xmlns:a16="http://schemas.microsoft.com/office/drawing/2014/main" id="{9A4DE723-6A42-BFAC-C97D-DB95C4479AB0}"/>
              </a:ext>
            </a:extLst>
          </p:cNvPr>
          <p:cNvSpPr/>
          <p:nvPr/>
        </p:nvSpPr>
        <p:spPr>
          <a:xfrm>
            <a:off x="7174486" y="3353182"/>
            <a:ext cx="287246" cy="30920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SG" dirty="0"/>
          </a:p>
        </p:txBody>
      </p:sp>
      <p:sp>
        <p:nvSpPr>
          <p:cNvPr id="1080" name="Oval 1079">
            <a:extLst>
              <a:ext uri="{FF2B5EF4-FFF2-40B4-BE49-F238E27FC236}">
                <a16:creationId xmlns:a16="http://schemas.microsoft.com/office/drawing/2014/main" id="{1686FE82-9B08-69F6-5A76-FFF07082C602}"/>
              </a:ext>
            </a:extLst>
          </p:cNvPr>
          <p:cNvSpPr/>
          <p:nvPr/>
        </p:nvSpPr>
        <p:spPr>
          <a:xfrm>
            <a:off x="8646933" y="1553782"/>
            <a:ext cx="287246" cy="30920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SG" dirty="0"/>
          </a:p>
        </p:txBody>
      </p:sp>
      <p:sp>
        <p:nvSpPr>
          <p:cNvPr id="1081" name="Oval 1080">
            <a:extLst>
              <a:ext uri="{FF2B5EF4-FFF2-40B4-BE49-F238E27FC236}">
                <a16:creationId xmlns:a16="http://schemas.microsoft.com/office/drawing/2014/main" id="{D5E90D3C-38B0-2759-A09F-D7F0032ABA35}"/>
              </a:ext>
            </a:extLst>
          </p:cNvPr>
          <p:cNvSpPr/>
          <p:nvPr/>
        </p:nvSpPr>
        <p:spPr>
          <a:xfrm>
            <a:off x="10056289" y="1554292"/>
            <a:ext cx="287246" cy="30920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SG" dirty="0"/>
          </a:p>
        </p:txBody>
      </p:sp>
      <p:sp>
        <p:nvSpPr>
          <p:cNvPr id="1082" name="Oval 1081">
            <a:extLst>
              <a:ext uri="{FF2B5EF4-FFF2-40B4-BE49-F238E27FC236}">
                <a16:creationId xmlns:a16="http://schemas.microsoft.com/office/drawing/2014/main" id="{11640976-87C9-3148-6BE2-54A7C6DF990A}"/>
              </a:ext>
            </a:extLst>
          </p:cNvPr>
          <p:cNvSpPr/>
          <p:nvPr/>
        </p:nvSpPr>
        <p:spPr>
          <a:xfrm>
            <a:off x="9965341" y="3424786"/>
            <a:ext cx="287246" cy="30920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SG" dirty="0"/>
          </a:p>
        </p:txBody>
      </p:sp>
      <p:sp>
        <p:nvSpPr>
          <p:cNvPr id="1083" name="Oval 1082">
            <a:extLst>
              <a:ext uri="{FF2B5EF4-FFF2-40B4-BE49-F238E27FC236}">
                <a16:creationId xmlns:a16="http://schemas.microsoft.com/office/drawing/2014/main" id="{495A6661-4962-9242-F921-082B3EBDED2B}"/>
              </a:ext>
            </a:extLst>
          </p:cNvPr>
          <p:cNvSpPr/>
          <p:nvPr/>
        </p:nvSpPr>
        <p:spPr>
          <a:xfrm>
            <a:off x="9908867" y="5137080"/>
            <a:ext cx="287246" cy="30920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en-SG" dirty="0"/>
          </a:p>
        </p:txBody>
      </p:sp>
      <p:sp>
        <p:nvSpPr>
          <p:cNvPr id="1088" name="Wave 1087">
            <a:extLst>
              <a:ext uri="{FF2B5EF4-FFF2-40B4-BE49-F238E27FC236}">
                <a16:creationId xmlns:a16="http://schemas.microsoft.com/office/drawing/2014/main" id="{BF0F5308-CFFC-DB37-9E63-7BBA531F349E}"/>
              </a:ext>
            </a:extLst>
          </p:cNvPr>
          <p:cNvSpPr/>
          <p:nvPr/>
        </p:nvSpPr>
        <p:spPr>
          <a:xfrm>
            <a:off x="2900333" y="3307797"/>
            <a:ext cx="520912" cy="271591"/>
          </a:xfrm>
          <a:prstGeom prst="wav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Abadi" panose="020B0604020202020204" pitchFamily="34" charset="0"/>
              </a:rPr>
              <a:t>15 m</a:t>
            </a:r>
            <a:endParaRPr lang="en-SG" sz="900" dirty="0">
              <a:latin typeface="Abadi" panose="020B0604020202020204" pitchFamily="34" charset="0"/>
            </a:endParaRPr>
          </a:p>
        </p:txBody>
      </p:sp>
      <p:sp>
        <p:nvSpPr>
          <p:cNvPr id="1089" name="Wave 1088">
            <a:extLst>
              <a:ext uri="{FF2B5EF4-FFF2-40B4-BE49-F238E27FC236}">
                <a16:creationId xmlns:a16="http://schemas.microsoft.com/office/drawing/2014/main" id="{C8E0CF40-13A1-B754-E64B-EED22BD1F9E6}"/>
              </a:ext>
            </a:extLst>
          </p:cNvPr>
          <p:cNvSpPr/>
          <p:nvPr/>
        </p:nvSpPr>
        <p:spPr>
          <a:xfrm>
            <a:off x="2426495" y="2076591"/>
            <a:ext cx="520912" cy="271591"/>
          </a:xfrm>
          <a:prstGeom prst="wav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Abadi" panose="020B0604020202020204" pitchFamily="34" charset="0"/>
              </a:rPr>
              <a:t>15 m</a:t>
            </a:r>
            <a:endParaRPr lang="en-SG" sz="900" dirty="0">
              <a:latin typeface="Abadi" panose="020B0604020202020204" pitchFamily="34" charset="0"/>
            </a:endParaRPr>
          </a:p>
        </p:txBody>
      </p:sp>
      <p:sp>
        <p:nvSpPr>
          <p:cNvPr id="1090" name="Wave 1089">
            <a:extLst>
              <a:ext uri="{FF2B5EF4-FFF2-40B4-BE49-F238E27FC236}">
                <a16:creationId xmlns:a16="http://schemas.microsoft.com/office/drawing/2014/main" id="{D3140982-0DA5-435C-F8E9-B622CB1F7FE4}"/>
              </a:ext>
            </a:extLst>
          </p:cNvPr>
          <p:cNvSpPr/>
          <p:nvPr/>
        </p:nvSpPr>
        <p:spPr>
          <a:xfrm>
            <a:off x="4172334" y="3221857"/>
            <a:ext cx="520912" cy="271591"/>
          </a:xfrm>
          <a:prstGeom prst="wav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Abadi" panose="020B0604020202020204" pitchFamily="34" charset="0"/>
              </a:rPr>
              <a:t>15 m</a:t>
            </a:r>
            <a:endParaRPr lang="en-SG" sz="900" dirty="0">
              <a:latin typeface="Abadi" panose="020B0604020202020204" pitchFamily="34" charset="0"/>
            </a:endParaRPr>
          </a:p>
        </p:txBody>
      </p:sp>
      <p:sp>
        <p:nvSpPr>
          <p:cNvPr id="1091" name="Wave 1090">
            <a:extLst>
              <a:ext uri="{FF2B5EF4-FFF2-40B4-BE49-F238E27FC236}">
                <a16:creationId xmlns:a16="http://schemas.microsoft.com/office/drawing/2014/main" id="{B5BF9821-A257-F8C6-9C71-6ECF31006113}"/>
              </a:ext>
            </a:extLst>
          </p:cNvPr>
          <p:cNvSpPr/>
          <p:nvPr/>
        </p:nvSpPr>
        <p:spPr>
          <a:xfrm>
            <a:off x="5304831" y="2141791"/>
            <a:ext cx="520912" cy="229498"/>
          </a:xfrm>
          <a:prstGeom prst="wav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Abadi" panose="020B0604020202020204" pitchFamily="34" charset="0"/>
              </a:rPr>
              <a:t>30 m?</a:t>
            </a:r>
            <a:endParaRPr lang="en-SG" sz="900" dirty="0">
              <a:latin typeface="Abadi" panose="020B0604020202020204" pitchFamily="34" charset="0"/>
            </a:endParaRPr>
          </a:p>
        </p:txBody>
      </p:sp>
      <p:sp>
        <p:nvSpPr>
          <p:cNvPr id="1092" name="Wave 1091">
            <a:extLst>
              <a:ext uri="{FF2B5EF4-FFF2-40B4-BE49-F238E27FC236}">
                <a16:creationId xmlns:a16="http://schemas.microsoft.com/office/drawing/2014/main" id="{9567F3C7-4A3D-CE29-8561-C29E193943D0}"/>
              </a:ext>
            </a:extLst>
          </p:cNvPr>
          <p:cNvSpPr/>
          <p:nvPr/>
        </p:nvSpPr>
        <p:spPr>
          <a:xfrm>
            <a:off x="6773098" y="3076326"/>
            <a:ext cx="520912" cy="229498"/>
          </a:xfrm>
          <a:prstGeom prst="wav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Abadi" panose="020B0604020202020204" pitchFamily="34" charset="0"/>
              </a:rPr>
              <a:t>15 m</a:t>
            </a:r>
            <a:endParaRPr lang="en-SG" sz="900" dirty="0">
              <a:latin typeface="Abadi" panose="020B0604020202020204" pitchFamily="34" charset="0"/>
            </a:endParaRPr>
          </a:p>
        </p:txBody>
      </p:sp>
      <p:sp>
        <p:nvSpPr>
          <p:cNvPr id="1093" name="Wave 1092">
            <a:extLst>
              <a:ext uri="{FF2B5EF4-FFF2-40B4-BE49-F238E27FC236}">
                <a16:creationId xmlns:a16="http://schemas.microsoft.com/office/drawing/2014/main" id="{A88E4F31-7F37-7C93-1832-FDF52845F2A1}"/>
              </a:ext>
            </a:extLst>
          </p:cNvPr>
          <p:cNvSpPr/>
          <p:nvPr/>
        </p:nvSpPr>
        <p:spPr>
          <a:xfrm>
            <a:off x="7882756" y="3195953"/>
            <a:ext cx="520912" cy="229498"/>
          </a:xfrm>
          <a:prstGeom prst="wav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Abadi" panose="020B0604020202020204" pitchFamily="34" charset="0"/>
              </a:rPr>
              <a:t>15 m</a:t>
            </a:r>
            <a:endParaRPr lang="en-SG" sz="900" dirty="0">
              <a:latin typeface="Abadi" panose="020B0604020202020204" pitchFamily="34" charset="0"/>
            </a:endParaRPr>
          </a:p>
        </p:txBody>
      </p:sp>
      <p:sp>
        <p:nvSpPr>
          <p:cNvPr id="1094" name="Wave 1093">
            <a:extLst>
              <a:ext uri="{FF2B5EF4-FFF2-40B4-BE49-F238E27FC236}">
                <a16:creationId xmlns:a16="http://schemas.microsoft.com/office/drawing/2014/main" id="{AF7737B5-2E64-F9D8-A06B-2D1C275D59DC}"/>
              </a:ext>
            </a:extLst>
          </p:cNvPr>
          <p:cNvSpPr/>
          <p:nvPr/>
        </p:nvSpPr>
        <p:spPr>
          <a:xfrm>
            <a:off x="8978868" y="2076027"/>
            <a:ext cx="494862" cy="276998"/>
          </a:xfrm>
          <a:prstGeom prst="wav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badi" panose="020B0604020202020204" pitchFamily="34" charset="0"/>
              </a:rPr>
              <a:t>~ 1 m</a:t>
            </a:r>
            <a:endParaRPr lang="en-SG" sz="800" dirty="0">
              <a:latin typeface="Abadi" panose="020B0604020202020204" pitchFamily="34" charset="0"/>
            </a:endParaRPr>
          </a:p>
        </p:txBody>
      </p:sp>
      <p:sp>
        <p:nvSpPr>
          <p:cNvPr id="1095" name="TextBox 1094">
            <a:extLst>
              <a:ext uri="{FF2B5EF4-FFF2-40B4-BE49-F238E27FC236}">
                <a16:creationId xmlns:a16="http://schemas.microsoft.com/office/drawing/2014/main" id="{FB823938-CD18-44C7-E513-4912C9A7E557}"/>
              </a:ext>
            </a:extLst>
          </p:cNvPr>
          <p:cNvSpPr txBox="1"/>
          <p:nvPr/>
        </p:nvSpPr>
        <p:spPr>
          <a:xfrm rot="16200000">
            <a:off x="8899870" y="1818218"/>
            <a:ext cx="11913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err="1">
                <a:solidFill>
                  <a:srgbClr val="0070C0"/>
                </a:solidFill>
              </a:rPr>
              <a:t>bos</a:t>
            </a:r>
            <a:r>
              <a:rPr lang="en-US" sz="900" b="1" dirty="0">
                <a:solidFill>
                  <a:srgbClr val="0070C0"/>
                </a:solidFill>
              </a:rPr>
              <a:t> pre-processor</a:t>
            </a:r>
            <a:endParaRPr lang="en-SG" sz="900" b="1" dirty="0">
              <a:solidFill>
                <a:srgbClr val="0070C0"/>
              </a:solidFill>
            </a:endParaRPr>
          </a:p>
        </p:txBody>
      </p:sp>
      <p:sp>
        <p:nvSpPr>
          <p:cNvPr id="1096" name="TextBox 1095">
            <a:extLst>
              <a:ext uri="{FF2B5EF4-FFF2-40B4-BE49-F238E27FC236}">
                <a16:creationId xmlns:a16="http://schemas.microsoft.com/office/drawing/2014/main" id="{94DF1165-E706-0A2B-9CAE-29F96B377FC9}"/>
              </a:ext>
            </a:extLst>
          </p:cNvPr>
          <p:cNvSpPr txBox="1"/>
          <p:nvPr/>
        </p:nvSpPr>
        <p:spPr>
          <a:xfrm>
            <a:off x="7944634" y="2711821"/>
            <a:ext cx="7630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0070C0"/>
                </a:solidFill>
              </a:rPr>
              <a:t>Control-m</a:t>
            </a:r>
            <a:endParaRPr lang="en-SG" sz="900" b="1" dirty="0">
              <a:solidFill>
                <a:srgbClr val="0070C0"/>
              </a:solidFill>
            </a:endParaRPr>
          </a:p>
        </p:txBody>
      </p:sp>
      <p:sp>
        <p:nvSpPr>
          <p:cNvPr id="1097" name="TextBox 1096">
            <a:extLst>
              <a:ext uri="{FF2B5EF4-FFF2-40B4-BE49-F238E27FC236}">
                <a16:creationId xmlns:a16="http://schemas.microsoft.com/office/drawing/2014/main" id="{4CDC8332-A15D-F1DE-B10A-A83DC5485916}"/>
              </a:ext>
            </a:extLst>
          </p:cNvPr>
          <p:cNvSpPr txBox="1"/>
          <p:nvPr/>
        </p:nvSpPr>
        <p:spPr>
          <a:xfrm>
            <a:off x="6605834" y="2689893"/>
            <a:ext cx="7630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0070C0"/>
                </a:solidFill>
              </a:rPr>
              <a:t>Control-m</a:t>
            </a:r>
            <a:endParaRPr lang="en-SG" sz="900" b="1" dirty="0">
              <a:solidFill>
                <a:srgbClr val="0070C0"/>
              </a:solidFill>
            </a:endParaRPr>
          </a:p>
        </p:txBody>
      </p:sp>
      <p:sp>
        <p:nvSpPr>
          <p:cNvPr id="1098" name="TextBox 1097">
            <a:extLst>
              <a:ext uri="{FF2B5EF4-FFF2-40B4-BE49-F238E27FC236}">
                <a16:creationId xmlns:a16="http://schemas.microsoft.com/office/drawing/2014/main" id="{0D2EBA2F-CB4F-C719-CC63-73CFAD6BB114}"/>
              </a:ext>
            </a:extLst>
          </p:cNvPr>
          <p:cNvSpPr txBox="1"/>
          <p:nvPr/>
        </p:nvSpPr>
        <p:spPr>
          <a:xfrm rot="16200000">
            <a:off x="4727136" y="2007671"/>
            <a:ext cx="947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solidFill>
                  <a:srgbClr val="0070C0"/>
                </a:solidFill>
              </a:rPr>
              <a:t>ssis</a:t>
            </a:r>
            <a:r>
              <a:rPr lang="en-US" sz="900" b="1" dirty="0">
                <a:solidFill>
                  <a:srgbClr val="0070C0"/>
                </a:solidFill>
              </a:rPr>
              <a:t> package</a:t>
            </a:r>
            <a:endParaRPr lang="en-SG" sz="900" b="1" dirty="0">
              <a:solidFill>
                <a:srgbClr val="0070C0"/>
              </a:solidFill>
            </a:endParaRPr>
          </a:p>
        </p:txBody>
      </p:sp>
      <p:sp>
        <p:nvSpPr>
          <p:cNvPr id="1099" name="Wave 1098">
            <a:extLst>
              <a:ext uri="{FF2B5EF4-FFF2-40B4-BE49-F238E27FC236}">
                <a16:creationId xmlns:a16="http://schemas.microsoft.com/office/drawing/2014/main" id="{F9996D14-2909-2DD5-A4F1-495AA7B07699}"/>
              </a:ext>
            </a:extLst>
          </p:cNvPr>
          <p:cNvSpPr/>
          <p:nvPr/>
        </p:nvSpPr>
        <p:spPr>
          <a:xfrm>
            <a:off x="10687507" y="4241046"/>
            <a:ext cx="494862" cy="276998"/>
          </a:xfrm>
          <a:prstGeom prst="wav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badi" panose="020B0604020202020204" pitchFamily="34" charset="0"/>
              </a:rPr>
              <a:t>~ 4 m</a:t>
            </a:r>
            <a:endParaRPr lang="en-SG" sz="800" dirty="0">
              <a:latin typeface="Abadi" panose="020B0604020202020204" pitchFamily="34" charset="0"/>
            </a:endParaRPr>
          </a:p>
        </p:txBody>
      </p:sp>
      <p:sp>
        <p:nvSpPr>
          <p:cNvPr id="1100" name="Wave 1099">
            <a:extLst>
              <a:ext uri="{FF2B5EF4-FFF2-40B4-BE49-F238E27FC236}">
                <a16:creationId xmlns:a16="http://schemas.microsoft.com/office/drawing/2014/main" id="{B469B603-71CD-0FF2-A98F-A5E82688ADF0}"/>
              </a:ext>
            </a:extLst>
          </p:cNvPr>
          <p:cNvSpPr/>
          <p:nvPr/>
        </p:nvSpPr>
        <p:spPr>
          <a:xfrm>
            <a:off x="10520384" y="2511746"/>
            <a:ext cx="494862" cy="276998"/>
          </a:xfrm>
          <a:prstGeom prst="wav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badi" panose="020B0604020202020204" pitchFamily="34" charset="0"/>
              </a:rPr>
              <a:t>~ 3 m</a:t>
            </a:r>
            <a:endParaRPr lang="en-SG" sz="800" dirty="0">
              <a:latin typeface="Abadi" panose="020B0604020202020204" pitchFamily="34" charset="0"/>
            </a:endParaRP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568102E0-E774-1116-1CB7-791F649D9597}"/>
              </a:ext>
            </a:extLst>
          </p:cNvPr>
          <p:cNvSpPr/>
          <p:nvPr/>
        </p:nvSpPr>
        <p:spPr>
          <a:xfrm>
            <a:off x="4366119" y="3644212"/>
            <a:ext cx="541725" cy="78956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Insight Import DB</a:t>
            </a:r>
            <a:endParaRPr lang="en-SG" sz="9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947B53F-7025-A831-801A-A185C8034B1F}"/>
              </a:ext>
            </a:extLst>
          </p:cNvPr>
          <p:cNvCxnSpPr>
            <a:cxnSpLocks/>
            <a:stCxn id="4" idx="1"/>
            <a:endCxn id="17" idx="2"/>
          </p:cNvCxnSpPr>
          <p:nvPr/>
        </p:nvCxnSpPr>
        <p:spPr>
          <a:xfrm flipV="1">
            <a:off x="4636982" y="2965721"/>
            <a:ext cx="112528" cy="678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5D3721A8-41A0-CD5F-AB6C-4AC67D2E53BF}"/>
              </a:ext>
            </a:extLst>
          </p:cNvPr>
          <p:cNvSpPr/>
          <p:nvPr/>
        </p:nvSpPr>
        <p:spPr>
          <a:xfrm>
            <a:off x="4715892" y="3475702"/>
            <a:ext cx="513059" cy="23083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2.2</a:t>
            </a:r>
            <a:endParaRPr lang="en-SG" sz="10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2B7BAD-A606-CA0B-9021-30D3C2C2A027}"/>
              </a:ext>
            </a:extLst>
          </p:cNvPr>
          <p:cNvSpPr txBox="1"/>
          <p:nvPr/>
        </p:nvSpPr>
        <p:spPr>
          <a:xfrm rot="16200000">
            <a:off x="3785482" y="4040154"/>
            <a:ext cx="7489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Intraday Job</a:t>
            </a:r>
            <a:endParaRPr lang="en-SG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C9FE88-9359-3AA9-2E0D-ABF7240EDE4E}"/>
              </a:ext>
            </a:extLst>
          </p:cNvPr>
          <p:cNvSpPr txBox="1"/>
          <p:nvPr/>
        </p:nvSpPr>
        <p:spPr>
          <a:xfrm>
            <a:off x="4090717" y="4406220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buAutoNum type="romanLcParenBoth"/>
            </a:pPr>
            <a:r>
              <a:rPr lang="en-US" sz="600" dirty="0"/>
              <a:t>Local value</a:t>
            </a:r>
          </a:p>
          <a:p>
            <a:pPr marL="400050" indent="-400050">
              <a:buAutoNum type="romanLcParenBoth"/>
            </a:pPr>
            <a:r>
              <a:rPr lang="en-US" sz="600" dirty="0"/>
              <a:t>Multi value</a:t>
            </a:r>
          </a:p>
          <a:p>
            <a:pPr marL="400050" indent="-400050">
              <a:buAutoNum type="romanLcParenBoth"/>
            </a:pPr>
            <a:r>
              <a:rPr lang="en-US" sz="600" dirty="0"/>
              <a:t>Sub-value parsing</a:t>
            </a:r>
            <a:endParaRPr lang="en-SG" sz="6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DD71BC5-E926-1910-D333-53BC6FE9BA4F}"/>
              </a:ext>
            </a:extLst>
          </p:cNvPr>
          <p:cNvSpPr/>
          <p:nvPr/>
        </p:nvSpPr>
        <p:spPr>
          <a:xfrm>
            <a:off x="1879949" y="3135769"/>
            <a:ext cx="752129" cy="2308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service</a:t>
            </a:r>
            <a:endParaRPr lang="en-SG" sz="11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195CC11-2CD7-01E6-5DEE-77FE7B5A8FE3}"/>
              </a:ext>
            </a:extLst>
          </p:cNvPr>
          <p:cNvSpPr/>
          <p:nvPr/>
        </p:nvSpPr>
        <p:spPr>
          <a:xfrm>
            <a:off x="2132335" y="3026491"/>
            <a:ext cx="752129" cy="2308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service</a:t>
            </a:r>
            <a:endParaRPr lang="en-SG" sz="1100" dirty="0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5529E74A-D70D-BEDB-0AA6-B333D2AE90C1}"/>
              </a:ext>
            </a:extLst>
          </p:cNvPr>
          <p:cNvCxnSpPr>
            <a:cxnSpLocks/>
            <a:stCxn id="15" idx="4"/>
            <a:endCxn id="29" idx="1"/>
          </p:cNvCxnSpPr>
          <p:nvPr/>
        </p:nvCxnSpPr>
        <p:spPr>
          <a:xfrm flipV="1">
            <a:off x="1478189" y="3251185"/>
            <a:ext cx="401760" cy="5559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3EF0151-90ED-6BB3-33F7-C50E9A91C133}"/>
              </a:ext>
            </a:extLst>
          </p:cNvPr>
          <p:cNvSpPr txBox="1"/>
          <p:nvPr/>
        </p:nvSpPr>
        <p:spPr>
          <a:xfrm>
            <a:off x="4148053" y="3301671"/>
            <a:ext cx="10166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Core table merge</a:t>
            </a:r>
            <a:endParaRPr lang="en-SG" dirty="0"/>
          </a:p>
        </p:txBody>
      </p:sp>
      <p:sp>
        <p:nvSpPr>
          <p:cNvPr id="48" name="Wave 47">
            <a:extLst>
              <a:ext uri="{FF2B5EF4-FFF2-40B4-BE49-F238E27FC236}">
                <a16:creationId xmlns:a16="http://schemas.microsoft.com/office/drawing/2014/main" id="{C3FB59CE-4629-E20F-32C6-4F14B34150EA}"/>
              </a:ext>
            </a:extLst>
          </p:cNvPr>
          <p:cNvSpPr/>
          <p:nvPr/>
        </p:nvSpPr>
        <p:spPr>
          <a:xfrm>
            <a:off x="4060918" y="2326078"/>
            <a:ext cx="520912" cy="271591"/>
          </a:xfrm>
          <a:prstGeom prst="wav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Abadi" panose="020B0604020202020204" pitchFamily="34" charset="0"/>
              </a:rPr>
              <a:t>15 m</a:t>
            </a:r>
            <a:endParaRPr lang="en-SG" sz="900" dirty="0">
              <a:latin typeface="Abadi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CDB3C16-52CF-B1E7-B5B8-E8BF6A35AFA9}"/>
              </a:ext>
            </a:extLst>
          </p:cNvPr>
          <p:cNvSpPr txBox="1"/>
          <p:nvPr/>
        </p:nvSpPr>
        <p:spPr>
          <a:xfrm>
            <a:off x="3976255" y="2682286"/>
            <a:ext cx="7906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REV load job</a:t>
            </a:r>
            <a:endParaRPr lang="en-SG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3AB774D-8C85-7DE2-EB3E-1EDEEC9B3082}"/>
              </a:ext>
            </a:extLst>
          </p:cNvPr>
          <p:cNvCxnSpPr>
            <a:cxnSpLocks/>
            <a:endCxn id="16" idx="1"/>
          </p:cNvCxnSpPr>
          <p:nvPr/>
        </p:nvCxnSpPr>
        <p:spPr>
          <a:xfrm flipH="1">
            <a:off x="3673921" y="2394039"/>
            <a:ext cx="27680" cy="1277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0A91EDE-C64E-7EE0-AEFA-87B34A35E129}"/>
              </a:ext>
            </a:extLst>
          </p:cNvPr>
          <p:cNvSpPr txBox="1"/>
          <p:nvPr/>
        </p:nvSpPr>
        <p:spPr>
          <a:xfrm>
            <a:off x="3130279" y="2779497"/>
            <a:ext cx="10118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NAU staging load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87226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25EAA-C758-EE26-A023-D709F2334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993" y="124709"/>
            <a:ext cx="10058400" cy="904161"/>
          </a:xfrm>
        </p:spPr>
        <p:txBody>
          <a:bodyPr/>
          <a:lstStyle/>
          <a:p>
            <a:r>
              <a:rPr lang="en-US" dirty="0"/>
              <a:t>Intraday Dataflow – Proposed approach</a:t>
            </a:r>
            <a:endParaRPr lang="en-SG" dirty="0"/>
          </a:p>
        </p:txBody>
      </p:sp>
      <p:pic>
        <p:nvPicPr>
          <p:cNvPr id="4" name="Graphic 3" descr="Files">
            <a:extLst>
              <a:ext uri="{FF2B5EF4-FFF2-40B4-BE49-F238E27FC236}">
                <a16:creationId xmlns:a16="http://schemas.microsoft.com/office/drawing/2014/main" id="{2CE43422-2D91-F748-7173-F9F2799B5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8926" y="2116454"/>
            <a:ext cx="710119" cy="710119"/>
          </a:xfrm>
          <a:prstGeom prst="rect">
            <a:avLst/>
          </a:prstGeom>
        </p:spPr>
      </p:pic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9F234593-753B-59B2-1F61-3BAF24BEFBCB}"/>
              </a:ext>
            </a:extLst>
          </p:cNvPr>
          <p:cNvSpPr/>
          <p:nvPr/>
        </p:nvSpPr>
        <p:spPr>
          <a:xfrm>
            <a:off x="1194880" y="4015195"/>
            <a:ext cx="609600" cy="84144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Insight Online DB</a:t>
            </a:r>
            <a:endParaRPr lang="en-SG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1B887D-6A1A-B07D-4856-C6B0C0C66EC8}"/>
              </a:ext>
            </a:extLst>
          </p:cNvPr>
          <p:cNvSpPr txBox="1"/>
          <p:nvPr/>
        </p:nvSpPr>
        <p:spPr>
          <a:xfrm>
            <a:off x="1153252" y="1917250"/>
            <a:ext cx="10342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2"/>
                </a:solidFill>
              </a:rPr>
              <a:t>REV &amp; NAU files</a:t>
            </a:r>
            <a:endParaRPr lang="en-SG" sz="9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6ACE83-9F95-65C9-043A-F4731AB89347}"/>
              </a:ext>
            </a:extLst>
          </p:cNvPr>
          <p:cNvSpPr txBox="1"/>
          <p:nvPr/>
        </p:nvSpPr>
        <p:spPr>
          <a:xfrm>
            <a:off x="1153251" y="4893116"/>
            <a:ext cx="6303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2"/>
                </a:solidFill>
              </a:rPr>
              <a:t>Intraday</a:t>
            </a:r>
            <a:endParaRPr lang="en-SG" sz="900" dirty="0">
              <a:solidFill>
                <a:schemeClr val="accent2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8DEDEB3-166A-008F-56CB-09D9E094E531}"/>
              </a:ext>
            </a:extLst>
          </p:cNvPr>
          <p:cNvSpPr/>
          <p:nvPr/>
        </p:nvSpPr>
        <p:spPr>
          <a:xfrm>
            <a:off x="1812628" y="2128932"/>
            <a:ext cx="287246" cy="30920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SG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52D58C3-40E6-8F94-55DE-FAD37D1DA1FE}"/>
              </a:ext>
            </a:extLst>
          </p:cNvPr>
          <p:cNvSpPr/>
          <p:nvPr/>
        </p:nvSpPr>
        <p:spPr>
          <a:xfrm>
            <a:off x="1590970" y="3773904"/>
            <a:ext cx="287246" cy="30920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SG" dirty="0"/>
          </a:p>
        </p:txBody>
      </p:sp>
      <p:sp>
        <p:nvSpPr>
          <p:cNvPr id="11" name="Rectangle 10" descr="Kafka ">
            <a:extLst>
              <a:ext uri="{FF2B5EF4-FFF2-40B4-BE49-F238E27FC236}">
                <a16:creationId xmlns:a16="http://schemas.microsoft.com/office/drawing/2014/main" id="{5E89966E-90ED-B1B2-104F-C709EF46B686}"/>
              </a:ext>
            </a:extLst>
          </p:cNvPr>
          <p:cNvSpPr/>
          <p:nvPr/>
        </p:nvSpPr>
        <p:spPr>
          <a:xfrm>
            <a:off x="4658084" y="1634596"/>
            <a:ext cx="359923" cy="29507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Kafka</a:t>
            </a:r>
          </a:p>
          <a:p>
            <a:pPr algn="ctr"/>
            <a:r>
              <a:rPr lang="en-US" dirty="0"/>
              <a:t> Topic</a:t>
            </a:r>
            <a:endParaRPr lang="en-SG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CD0A7FB-33F0-89C8-EA5F-DD3541D2D604}"/>
              </a:ext>
            </a:extLst>
          </p:cNvPr>
          <p:cNvGrpSpPr/>
          <p:nvPr/>
        </p:nvGrpSpPr>
        <p:grpSpPr>
          <a:xfrm>
            <a:off x="8290628" y="2510447"/>
            <a:ext cx="1137068" cy="1204082"/>
            <a:chOff x="9034431" y="4898544"/>
            <a:chExt cx="1033696" cy="1204082"/>
          </a:xfrm>
        </p:grpSpPr>
        <p:sp>
          <p:nvSpPr>
            <p:cNvPr id="13" name="Flowchart: Magnetic Disk 12">
              <a:extLst>
                <a:ext uri="{FF2B5EF4-FFF2-40B4-BE49-F238E27FC236}">
                  <a16:creationId xmlns:a16="http://schemas.microsoft.com/office/drawing/2014/main" id="{7F606BE7-2718-960E-2770-A6FD45557BF7}"/>
                </a:ext>
              </a:extLst>
            </p:cNvPr>
            <p:cNvSpPr/>
            <p:nvPr/>
          </p:nvSpPr>
          <p:spPr>
            <a:xfrm>
              <a:off x="9034431" y="4898544"/>
              <a:ext cx="1033696" cy="1204082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4" name="Picture 2" descr="HDFS Reader/Writer Snaps Integration | SnapLogic">
              <a:extLst>
                <a:ext uri="{FF2B5EF4-FFF2-40B4-BE49-F238E27FC236}">
                  <a16:creationId xmlns:a16="http://schemas.microsoft.com/office/drawing/2014/main" id="{90349F9D-11B3-9746-B97D-3F6501EEA0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00018" y="5301783"/>
              <a:ext cx="902521" cy="621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195F8E97-4929-5E4B-8353-970FD224CF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19393"/>
              </p:ext>
            </p:extLst>
          </p:nvPr>
        </p:nvGraphicFramePr>
        <p:xfrm>
          <a:off x="6553200" y="4895251"/>
          <a:ext cx="5553073" cy="1222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768484397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413277991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733713776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3664258579"/>
                    </a:ext>
                  </a:extLst>
                </a:gridCol>
                <a:gridCol w="530817">
                  <a:extLst>
                    <a:ext uri="{9D8B030D-6E8A-4147-A177-3AD203B41FA5}">
                      <a16:colId xmlns:a16="http://schemas.microsoft.com/office/drawing/2014/main" val="2996979955"/>
                    </a:ext>
                  </a:extLst>
                </a:gridCol>
                <a:gridCol w="491929">
                  <a:extLst>
                    <a:ext uri="{9D8B030D-6E8A-4147-A177-3AD203B41FA5}">
                      <a16:colId xmlns:a16="http://schemas.microsoft.com/office/drawing/2014/main" val="852228337"/>
                    </a:ext>
                  </a:extLst>
                </a:gridCol>
                <a:gridCol w="694134">
                  <a:extLst>
                    <a:ext uri="{9D8B030D-6E8A-4147-A177-3AD203B41FA5}">
                      <a16:colId xmlns:a16="http://schemas.microsoft.com/office/drawing/2014/main" val="1423822006"/>
                    </a:ext>
                  </a:extLst>
                </a:gridCol>
                <a:gridCol w="694134">
                  <a:extLst>
                    <a:ext uri="{9D8B030D-6E8A-4147-A177-3AD203B41FA5}">
                      <a16:colId xmlns:a16="http://schemas.microsoft.com/office/drawing/2014/main" val="4182596632"/>
                    </a:ext>
                  </a:extLst>
                </a:gridCol>
                <a:gridCol w="694134">
                  <a:extLst>
                    <a:ext uri="{9D8B030D-6E8A-4147-A177-3AD203B41FA5}">
                      <a16:colId xmlns:a16="http://schemas.microsoft.com/office/drawing/2014/main" val="4266984137"/>
                    </a:ext>
                  </a:extLst>
                </a:gridCol>
              </a:tblGrid>
              <a:tr h="490821">
                <a:tc>
                  <a:txBody>
                    <a:bodyPr/>
                    <a:lstStyle/>
                    <a:p>
                      <a:r>
                        <a:rPr lang="en-US" sz="1000" dirty="0"/>
                        <a:t>ts1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ts2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ts3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action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col1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col2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col3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col4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….</a:t>
                      </a:r>
                      <a:endParaRPr lang="en-SG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606152"/>
                  </a:ext>
                </a:extLst>
              </a:tr>
              <a:tr h="203718">
                <a:tc>
                  <a:txBody>
                    <a:bodyPr/>
                    <a:lstStyle/>
                    <a:p>
                      <a:r>
                        <a:rPr lang="en-US" sz="1000" dirty="0" err="1"/>
                        <a:t>xyz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abc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ijk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insert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377426"/>
                  </a:ext>
                </a:extLst>
              </a:tr>
              <a:tr h="203718">
                <a:tc>
                  <a:txBody>
                    <a:bodyPr/>
                    <a:lstStyle/>
                    <a:p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update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25074"/>
                  </a:ext>
                </a:extLst>
              </a:tr>
              <a:tr h="203718">
                <a:tc>
                  <a:txBody>
                    <a:bodyPr/>
                    <a:lstStyle/>
                    <a:p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FF0000"/>
                          </a:highlight>
                        </a:rPr>
                        <a:t>delete</a:t>
                      </a:r>
                      <a:endParaRPr lang="en-SG" sz="1000" dirty="0"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927912"/>
                  </a:ext>
                </a:extLst>
              </a:tr>
            </a:tbl>
          </a:graphicData>
        </a:graphic>
      </p:graphicFrame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id="{9AFFD453-1218-6978-D588-FD62D98B5A63}"/>
              </a:ext>
            </a:extLst>
          </p:cNvPr>
          <p:cNvSpPr/>
          <p:nvPr/>
        </p:nvSpPr>
        <p:spPr>
          <a:xfrm>
            <a:off x="135993" y="2849416"/>
            <a:ext cx="680936" cy="84144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Oracle DB</a:t>
            </a:r>
            <a:endParaRPr lang="en-SG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1E0078B-D629-8644-C955-F9D0E6BC08BD}"/>
              </a:ext>
            </a:extLst>
          </p:cNvPr>
          <p:cNvSpPr/>
          <p:nvPr/>
        </p:nvSpPr>
        <p:spPr>
          <a:xfrm>
            <a:off x="332838" y="2651787"/>
            <a:ext cx="287246" cy="30920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SG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B298716-CD03-0FB7-8DE8-0F4526B49B72}"/>
              </a:ext>
            </a:extLst>
          </p:cNvPr>
          <p:cNvSpPr/>
          <p:nvPr/>
        </p:nvSpPr>
        <p:spPr>
          <a:xfrm>
            <a:off x="5710299" y="2645843"/>
            <a:ext cx="1147608" cy="933291"/>
          </a:xfrm>
          <a:prstGeom prst="roundRect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Kafka consumer</a:t>
            </a:r>
            <a:endParaRPr lang="en-SG" sz="12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55D6ECC-7CB2-234D-3876-96331EFA074A}"/>
              </a:ext>
            </a:extLst>
          </p:cNvPr>
          <p:cNvSpPr/>
          <p:nvPr/>
        </p:nvSpPr>
        <p:spPr>
          <a:xfrm>
            <a:off x="2805175" y="2645843"/>
            <a:ext cx="1147608" cy="933291"/>
          </a:xfrm>
          <a:prstGeom prst="roundRect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Debezium</a:t>
            </a:r>
            <a:r>
              <a:rPr lang="en-US" sz="1200" dirty="0"/>
              <a:t> connector</a:t>
            </a:r>
            <a:endParaRPr lang="en-SG" sz="12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E3C2375-B021-EB5E-7F18-DFA0DD77C93D}"/>
              </a:ext>
            </a:extLst>
          </p:cNvPr>
          <p:cNvSpPr/>
          <p:nvPr/>
        </p:nvSpPr>
        <p:spPr>
          <a:xfrm>
            <a:off x="4666066" y="4596899"/>
            <a:ext cx="287246" cy="30920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SG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3AC93F0-6DF6-D0AF-8A39-0B766E6AB87A}"/>
              </a:ext>
            </a:extLst>
          </p:cNvPr>
          <p:cNvSpPr/>
          <p:nvPr/>
        </p:nvSpPr>
        <p:spPr>
          <a:xfrm>
            <a:off x="8859161" y="3860592"/>
            <a:ext cx="287246" cy="30920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SG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1BF8420-0B27-6659-E74C-DF1E4FF06EB5}"/>
              </a:ext>
            </a:extLst>
          </p:cNvPr>
          <p:cNvCxnSpPr>
            <a:cxnSpLocks/>
            <a:stCxn id="4" idx="2"/>
            <a:endCxn id="19" idx="1"/>
          </p:cNvCxnSpPr>
          <p:nvPr/>
        </p:nvCxnSpPr>
        <p:spPr>
          <a:xfrm rot="16200000" flipH="1">
            <a:off x="2051622" y="2358936"/>
            <a:ext cx="285916" cy="12211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D80AB71D-ABA7-E02E-6DDC-B1B343E59B4B}"/>
              </a:ext>
            </a:extLst>
          </p:cNvPr>
          <p:cNvCxnSpPr>
            <a:stCxn id="5" idx="4"/>
            <a:endCxn id="19" idx="1"/>
          </p:cNvCxnSpPr>
          <p:nvPr/>
        </p:nvCxnSpPr>
        <p:spPr>
          <a:xfrm flipV="1">
            <a:off x="1804480" y="3112489"/>
            <a:ext cx="1000695" cy="13234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D999670-E846-E916-6B93-90EC763FCAE3}"/>
              </a:ext>
            </a:extLst>
          </p:cNvPr>
          <p:cNvCxnSpPr>
            <a:cxnSpLocks/>
            <a:stCxn id="19" idx="3"/>
            <a:endCxn id="11" idx="1"/>
          </p:cNvCxnSpPr>
          <p:nvPr/>
        </p:nvCxnSpPr>
        <p:spPr>
          <a:xfrm flipV="1">
            <a:off x="3952783" y="3109964"/>
            <a:ext cx="705301" cy="2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B1E01F-29E7-00CE-DAA4-FEF7CBA89577}"/>
              </a:ext>
            </a:extLst>
          </p:cNvPr>
          <p:cNvCxnSpPr/>
          <p:nvPr/>
        </p:nvCxnSpPr>
        <p:spPr>
          <a:xfrm flipV="1">
            <a:off x="5029066" y="3095137"/>
            <a:ext cx="705301" cy="11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11D5DBC-8E0D-AA77-66BF-E7731C15D038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6833839" y="3095137"/>
            <a:ext cx="1456789" cy="17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E532563-2B52-460F-EE9E-1FDE75D21677}"/>
              </a:ext>
            </a:extLst>
          </p:cNvPr>
          <p:cNvSpPr txBox="1"/>
          <p:nvPr/>
        </p:nvSpPr>
        <p:spPr>
          <a:xfrm>
            <a:off x="9355549" y="2941248"/>
            <a:ext cx="81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curated</a:t>
            </a:r>
            <a:endParaRPr lang="en-SG" sz="1400" dirty="0">
              <a:solidFill>
                <a:schemeClr val="accent2"/>
              </a:solidFill>
            </a:endParaRPr>
          </a:p>
        </p:txBody>
      </p:sp>
      <p:sp>
        <p:nvSpPr>
          <p:cNvPr id="34" name="Wave 33">
            <a:extLst>
              <a:ext uri="{FF2B5EF4-FFF2-40B4-BE49-F238E27FC236}">
                <a16:creationId xmlns:a16="http://schemas.microsoft.com/office/drawing/2014/main" id="{4AFAAD37-37C6-2BDF-9FA5-45AEA12053A9}"/>
              </a:ext>
            </a:extLst>
          </p:cNvPr>
          <p:cNvSpPr/>
          <p:nvPr/>
        </p:nvSpPr>
        <p:spPr>
          <a:xfrm>
            <a:off x="638222" y="3775113"/>
            <a:ext cx="520912" cy="271591"/>
          </a:xfrm>
          <a:prstGeom prst="wav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Abadi" panose="020B0604020202020204" pitchFamily="34" charset="0"/>
              </a:rPr>
              <a:t>15 m</a:t>
            </a:r>
            <a:endParaRPr lang="en-SG" sz="900" dirty="0">
              <a:latin typeface="Abadi" panose="020B0604020202020204" pitchFamily="34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BB7C45A-B865-4D00-F688-78C33C4A180C}"/>
              </a:ext>
            </a:extLst>
          </p:cNvPr>
          <p:cNvCxnSpPr>
            <a:stCxn id="16" idx="4"/>
            <a:endCxn id="4" idx="1"/>
          </p:cNvCxnSpPr>
          <p:nvPr/>
        </p:nvCxnSpPr>
        <p:spPr>
          <a:xfrm flipV="1">
            <a:off x="816929" y="2471514"/>
            <a:ext cx="411997" cy="798624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0747A86-4AA3-ED54-45BC-2BCD520B31B5}"/>
              </a:ext>
            </a:extLst>
          </p:cNvPr>
          <p:cNvCxnSpPr>
            <a:cxnSpLocks/>
            <a:stCxn id="16" idx="3"/>
            <a:endCxn id="5" idx="2"/>
          </p:cNvCxnSpPr>
          <p:nvPr/>
        </p:nvCxnSpPr>
        <p:spPr>
          <a:xfrm>
            <a:off x="476461" y="3690859"/>
            <a:ext cx="718419" cy="745058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Wave 39">
            <a:extLst>
              <a:ext uri="{FF2B5EF4-FFF2-40B4-BE49-F238E27FC236}">
                <a16:creationId xmlns:a16="http://schemas.microsoft.com/office/drawing/2014/main" id="{20C92807-33FB-0BEE-4087-96FBAC2710FA}"/>
              </a:ext>
            </a:extLst>
          </p:cNvPr>
          <p:cNvSpPr/>
          <p:nvPr/>
        </p:nvSpPr>
        <p:spPr>
          <a:xfrm>
            <a:off x="2323061" y="3879398"/>
            <a:ext cx="520912" cy="271591"/>
          </a:xfrm>
          <a:prstGeom prst="wav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Abadi" panose="020B0604020202020204" pitchFamily="34" charset="0"/>
              </a:rPr>
              <a:t>~ 1 s </a:t>
            </a:r>
            <a:endParaRPr lang="en-SG" sz="900" dirty="0">
              <a:latin typeface="Abadi" panose="020B0604020202020204" pitchFamily="34" charset="0"/>
            </a:endParaRPr>
          </a:p>
        </p:txBody>
      </p:sp>
      <p:sp>
        <p:nvSpPr>
          <p:cNvPr id="42" name="Wave 41">
            <a:extLst>
              <a:ext uri="{FF2B5EF4-FFF2-40B4-BE49-F238E27FC236}">
                <a16:creationId xmlns:a16="http://schemas.microsoft.com/office/drawing/2014/main" id="{9A68C9B2-7D7A-9368-CB68-9A7430081D21}"/>
              </a:ext>
            </a:extLst>
          </p:cNvPr>
          <p:cNvSpPr/>
          <p:nvPr/>
        </p:nvSpPr>
        <p:spPr>
          <a:xfrm>
            <a:off x="4153094" y="2920590"/>
            <a:ext cx="665819" cy="260024"/>
          </a:xfrm>
          <a:prstGeom prst="wav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Abadi" panose="020B0604020202020204" pitchFamily="34" charset="0"/>
              </a:rPr>
              <a:t>~ 1 s </a:t>
            </a:r>
            <a:endParaRPr lang="en-SG" sz="900" dirty="0">
              <a:latin typeface="Abadi" panose="020B0604020202020204" pitchFamily="34" charset="0"/>
            </a:endParaRPr>
          </a:p>
        </p:txBody>
      </p:sp>
      <p:sp>
        <p:nvSpPr>
          <p:cNvPr id="43" name="Wave 42">
            <a:extLst>
              <a:ext uri="{FF2B5EF4-FFF2-40B4-BE49-F238E27FC236}">
                <a16:creationId xmlns:a16="http://schemas.microsoft.com/office/drawing/2014/main" id="{FE35BAF1-9C08-F52A-982F-5BB039786621}"/>
              </a:ext>
            </a:extLst>
          </p:cNvPr>
          <p:cNvSpPr/>
          <p:nvPr/>
        </p:nvSpPr>
        <p:spPr>
          <a:xfrm>
            <a:off x="7329299" y="2734695"/>
            <a:ext cx="520912" cy="271591"/>
          </a:xfrm>
          <a:prstGeom prst="wav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Abadi" panose="020B0604020202020204" pitchFamily="34" charset="0"/>
              </a:rPr>
              <a:t>~ 5 s </a:t>
            </a:r>
            <a:endParaRPr lang="en-SG" sz="900" dirty="0">
              <a:latin typeface="Abadi" panose="020B0604020202020204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DE25013-C835-B6A6-DC84-AC74F0E4EF7B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401078" y="2821064"/>
            <a:ext cx="98602" cy="1194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2C0AC4E-5F1E-AE7E-8832-C9270E4AB830}"/>
              </a:ext>
            </a:extLst>
          </p:cNvPr>
          <p:cNvSpPr txBox="1"/>
          <p:nvPr/>
        </p:nvSpPr>
        <p:spPr>
          <a:xfrm>
            <a:off x="1164599" y="3395927"/>
            <a:ext cx="6896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2"/>
                </a:solidFill>
              </a:rPr>
              <a:t>NAU Data</a:t>
            </a:r>
            <a:endParaRPr lang="en-SG" sz="9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421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BEC40-4B08-59E5-16B6-68AF605C8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Demo…..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12951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AF594-6A52-195B-AB9A-8FF6B3F29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655" y="466726"/>
            <a:ext cx="7858540" cy="863847"/>
          </a:xfrm>
        </p:spPr>
        <p:txBody>
          <a:bodyPr/>
          <a:lstStyle/>
          <a:p>
            <a:r>
              <a:rPr lang="en-US" dirty="0"/>
              <a:t>Tech stack</a:t>
            </a:r>
            <a:endParaRPr lang="en-SG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B0AF5A9-A796-1FA7-6D48-6F842473BC04}"/>
              </a:ext>
            </a:extLst>
          </p:cNvPr>
          <p:cNvGrpSpPr/>
          <p:nvPr/>
        </p:nvGrpSpPr>
        <p:grpSpPr>
          <a:xfrm>
            <a:off x="265255" y="2987004"/>
            <a:ext cx="2547797" cy="937032"/>
            <a:chOff x="265255" y="2967334"/>
            <a:chExt cx="2547797" cy="937032"/>
          </a:xfrm>
        </p:grpSpPr>
        <p:pic>
          <p:nvPicPr>
            <p:cNvPr id="2064" name="Picture 16" descr="SQL Server Tutorial">
              <a:extLst>
                <a:ext uri="{FF2B5EF4-FFF2-40B4-BE49-F238E27FC236}">
                  <a16:creationId xmlns:a16="http://schemas.microsoft.com/office/drawing/2014/main" id="{A3DFD6C5-379F-1663-6647-37F3A704D8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255" y="3040518"/>
              <a:ext cx="1761253" cy="8638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7C4F286-8117-AC2C-5BAC-95BC349D83D7}"/>
                </a:ext>
              </a:extLst>
            </p:cNvPr>
            <p:cNvSpPr txBox="1"/>
            <p:nvPr/>
          </p:nvSpPr>
          <p:spPr>
            <a:xfrm>
              <a:off x="1495530" y="2967334"/>
              <a:ext cx="13175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v 2019</a:t>
              </a:r>
              <a:endParaRPr lang="en-SG" sz="12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2AA1B8-37F2-40BB-4EAE-4A79A7406F0D}"/>
              </a:ext>
            </a:extLst>
          </p:cNvPr>
          <p:cNvGrpSpPr/>
          <p:nvPr/>
        </p:nvGrpSpPr>
        <p:grpSpPr>
          <a:xfrm>
            <a:off x="265255" y="1946805"/>
            <a:ext cx="2148505" cy="913145"/>
            <a:chOff x="265255" y="1776161"/>
            <a:chExt cx="2148505" cy="913145"/>
          </a:xfrm>
        </p:grpSpPr>
        <p:pic>
          <p:nvPicPr>
            <p:cNvPr id="2050" name="Picture 2" descr="Beginner's Guide: How To Install Ubuntu Linux 18.04 LTS">
              <a:extLst>
                <a:ext uri="{FF2B5EF4-FFF2-40B4-BE49-F238E27FC236}">
                  <a16:creationId xmlns:a16="http://schemas.microsoft.com/office/drawing/2014/main" id="{5B0A66F6-4934-028E-0002-022747A323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255" y="1825459"/>
              <a:ext cx="1852256" cy="8638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9B8488F-294B-03CF-9989-AAAFA3FC91EF}"/>
                </a:ext>
              </a:extLst>
            </p:cNvPr>
            <p:cNvSpPr txBox="1"/>
            <p:nvPr/>
          </p:nvSpPr>
          <p:spPr>
            <a:xfrm>
              <a:off x="1286528" y="1776161"/>
              <a:ext cx="11272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600" dirty="0"/>
                <a:t>v 20.04.5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DC9158B-F36B-4090-B259-34D67F41765B}"/>
              </a:ext>
            </a:extLst>
          </p:cNvPr>
          <p:cNvGrpSpPr/>
          <p:nvPr/>
        </p:nvGrpSpPr>
        <p:grpSpPr>
          <a:xfrm>
            <a:off x="265255" y="4347048"/>
            <a:ext cx="2383506" cy="793356"/>
            <a:chOff x="265255" y="4372246"/>
            <a:chExt cx="2383506" cy="793356"/>
          </a:xfrm>
        </p:grpSpPr>
        <p:pic>
          <p:nvPicPr>
            <p:cNvPr id="2056" name="Picture 8" descr="JBoss.org UI Design">
              <a:extLst>
                <a:ext uri="{FF2B5EF4-FFF2-40B4-BE49-F238E27FC236}">
                  <a16:creationId xmlns:a16="http://schemas.microsoft.com/office/drawing/2014/main" id="{7C1DDA02-B4E8-B9BA-D9A0-9DCC7FAA9F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255" y="4657032"/>
              <a:ext cx="2324891" cy="508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7C28A92-8609-5435-A612-6D46BABB0098}"/>
                </a:ext>
              </a:extLst>
            </p:cNvPr>
            <p:cNvSpPr txBox="1"/>
            <p:nvPr/>
          </p:nvSpPr>
          <p:spPr>
            <a:xfrm>
              <a:off x="1850144" y="4372246"/>
              <a:ext cx="798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 1.9.5</a:t>
              </a:r>
              <a:endParaRPr lang="en-SG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EF27B5E-9D05-6A11-A486-262EE63FAC26}"/>
              </a:ext>
            </a:extLst>
          </p:cNvPr>
          <p:cNvGrpSpPr/>
          <p:nvPr/>
        </p:nvGrpSpPr>
        <p:grpSpPr>
          <a:xfrm>
            <a:off x="3304977" y="2907746"/>
            <a:ext cx="2412234" cy="978095"/>
            <a:chOff x="3287570" y="2921168"/>
            <a:chExt cx="2412234" cy="978095"/>
          </a:xfrm>
        </p:grpSpPr>
        <p:pic>
          <p:nvPicPr>
            <p:cNvPr id="2058" name="Picture 10" descr="Using Neo4j from Python - Developer Guides">
              <a:extLst>
                <a:ext uri="{FF2B5EF4-FFF2-40B4-BE49-F238E27FC236}">
                  <a16:creationId xmlns:a16="http://schemas.microsoft.com/office/drawing/2014/main" id="{E4C55769-E9AE-C345-70EE-F7821CCE17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7570" y="3131841"/>
              <a:ext cx="2284555" cy="7674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E307BEF-4756-0485-335B-7897470C1C06}"/>
                </a:ext>
              </a:extLst>
            </p:cNvPr>
            <p:cNvSpPr txBox="1"/>
            <p:nvPr/>
          </p:nvSpPr>
          <p:spPr>
            <a:xfrm>
              <a:off x="4785771" y="2921168"/>
              <a:ext cx="9140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 3.8.10</a:t>
              </a:r>
              <a:endParaRPr lang="en-SG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0CB242D-B382-B4A5-8279-559EAC842E86}"/>
              </a:ext>
            </a:extLst>
          </p:cNvPr>
          <p:cNvGrpSpPr/>
          <p:nvPr/>
        </p:nvGrpSpPr>
        <p:grpSpPr>
          <a:xfrm>
            <a:off x="3304642" y="4082124"/>
            <a:ext cx="2192285" cy="1237993"/>
            <a:chOff x="3955774" y="4556912"/>
            <a:chExt cx="2192285" cy="1237993"/>
          </a:xfrm>
        </p:grpSpPr>
        <p:pic>
          <p:nvPicPr>
            <p:cNvPr id="2060" name="Picture 12" descr="upload.wikimedia.org/wikipedia/commons/thumb/f/...">
              <a:extLst>
                <a:ext uri="{FF2B5EF4-FFF2-40B4-BE49-F238E27FC236}">
                  <a16:creationId xmlns:a16="http://schemas.microsoft.com/office/drawing/2014/main" id="{0A608645-80DB-93DF-643B-4AD7CEF2FE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774" y="4807446"/>
              <a:ext cx="1902102" cy="9874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4050E71-C4B8-B3FD-D2AC-68B94C5D264B}"/>
                </a:ext>
              </a:extLst>
            </p:cNvPr>
            <p:cNvSpPr txBox="1"/>
            <p:nvPr/>
          </p:nvSpPr>
          <p:spPr>
            <a:xfrm>
              <a:off x="5285322" y="4556912"/>
              <a:ext cx="862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  3.3.0</a:t>
              </a:r>
              <a:endParaRPr lang="en-SG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12A7DE6-FFCA-094B-E1C9-7332A8085A05}"/>
              </a:ext>
            </a:extLst>
          </p:cNvPr>
          <p:cNvGrpSpPr/>
          <p:nvPr/>
        </p:nvGrpSpPr>
        <p:grpSpPr>
          <a:xfrm>
            <a:off x="3304977" y="1865429"/>
            <a:ext cx="2221809" cy="1098834"/>
            <a:chOff x="3703568" y="1697608"/>
            <a:chExt cx="2221809" cy="1098834"/>
          </a:xfrm>
        </p:grpSpPr>
        <p:pic>
          <p:nvPicPr>
            <p:cNvPr id="2062" name="Picture 14" descr="Apache Kafka">
              <a:extLst>
                <a:ext uri="{FF2B5EF4-FFF2-40B4-BE49-F238E27FC236}">
                  <a16:creationId xmlns:a16="http://schemas.microsoft.com/office/drawing/2014/main" id="{B1D148C9-87D6-1D1F-6FDB-F4958DFF3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3568" y="1825459"/>
              <a:ext cx="2221809" cy="970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27AE46-F7D4-53F6-B5BE-FC528622967E}"/>
                </a:ext>
              </a:extLst>
            </p:cNvPr>
            <p:cNvSpPr txBox="1"/>
            <p:nvPr/>
          </p:nvSpPr>
          <p:spPr>
            <a:xfrm>
              <a:off x="4906825" y="1697608"/>
              <a:ext cx="9140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 2.12.x</a:t>
              </a:r>
              <a:endParaRPr lang="en-SG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16B6C1A-1C25-82C9-C040-05C18A6C8D56}"/>
              </a:ext>
            </a:extLst>
          </p:cNvPr>
          <p:cNvGrpSpPr/>
          <p:nvPr/>
        </p:nvGrpSpPr>
        <p:grpSpPr>
          <a:xfrm>
            <a:off x="7287374" y="2953495"/>
            <a:ext cx="2607389" cy="927726"/>
            <a:chOff x="7986472" y="3290497"/>
            <a:chExt cx="2607389" cy="927726"/>
          </a:xfrm>
        </p:grpSpPr>
        <p:pic>
          <p:nvPicPr>
            <p:cNvPr id="2066" name="Picture 18" descr="Oracle Java Technologies | Oracle">
              <a:extLst>
                <a:ext uri="{FF2B5EF4-FFF2-40B4-BE49-F238E27FC236}">
                  <a16:creationId xmlns:a16="http://schemas.microsoft.com/office/drawing/2014/main" id="{A0E03886-8362-F27C-4DCF-281DEE6125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6472" y="3377372"/>
              <a:ext cx="2359542" cy="840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BDBC2D1-E3D7-B2D2-FBF1-6D4D7C8AA7D0}"/>
                </a:ext>
              </a:extLst>
            </p:cNvPr>
            <p:cNvSpPr txBox="1"/>
            <p:nvPr/>
          </p:nvSpPr>
          <p:spPr>
            <a:xfrm>
              <a:off x="9166245" y="3290497"/>
              <a:ext cx="1427616" cy="3300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/>
                <a:t>v18.0.2.1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E1E6E4F-5830-1B09-65FD-BF0A9112A20C}"/>
              </a:ext>
            </a:extLst>
          </p:cNvPr>
          <p:cNvGrpSpPr/>
          <p:nvPr/>
        </p:nvGrpSpPr>
        <p:grpSpPr>
          <a:xfrm>
            <a:off x="7162703" y="1965336"/>
            <a:ext cx="2226983" cy="718966"/>
            <a:chOff x="7803945" y="2042975"/>
            <a:chExt cx="2226983" cy="718966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35ECCE5B-3B02-8379-BE00-45234182A2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3945" y="2185659"/>
              <a:ext cx="2221810" cy="5762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F30114-8981-7B94-DF15-8AD63235382D}"/>
                </a:ext>
              </a:extLst>
            </p:cNvPr>
            <p:cNvSpPr txBox="1"/>
            <p:nvPr/>
          </p:nvSpPr>
          <p:spPr>
            <a:xfrm>
              <a:off x="9232311" y="2042975"/>
              <a:ext cx="7986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/>
                <a:t>v 3.3.1</a:t>
              </a:r>
            </a:p>
            <a:p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278190888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246</TotalTime>
  <Words>217</Words>
  <Application>Microsoft Office PowerPoint</Application>
  <PresentationFormat>Widescreen</PresentationFormat>
  <Paragraphs>108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Abadi</vt:lpstr>
      <vt:lpstr>Aldhabi</vt:lpstr>
      <vt:lpstr>Arial</vt:lpstr>
      <vt:lpstr>Gill Sans MT</vt:lpstr>
      <vt:lpstr>Gallery</vt:lpstr>
      <vt:lpstr>Intraday Data – Workflow Optimization and Performance Improvement</vt:lpstr>
      <vt:lpstr>Intraday Dataflow – existing approach</vt:lpstr>
      <vt:lpstr>Intraday Dataflow – Proposed approach</vt:lpstr>
      <vt:lpstr>Demo…..</vt:lpstr>
      <vt:lpstr>Tech stack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Intraday Data – Workflow Optimization and Performance Improvement</dc:title>
  <dc:creator>Hencil Peter</dc:creator>
  <cp:lastModifiedBy>Hencil Peter</cp:lastModifiedBy>
  <cp:revision>57</cp:revision>
  <dcterms:created xsi:type="dcterms:W3CDTF">2022-09-18T01:36:19Z</dcterms:created>
  <dcterms:modified xsi:type="dcterms:W3CDTF">2022-09-18T11:03:18Z</dcterms:modified>
</cp:coreProperties>
</file>