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FBEB-77C0-9AAC-F3F8-1D819B00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D42DC-7CD6-0337-6A71-540E2FD67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4CB9-35B7-03BC-B745-6F673B8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7F5B-D3A0-10F5-C6B0-48C8C88E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C8B9-53F0-4230-3131-B8396AE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44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EFEC-688F-9188-9942-0CD2C304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9987B-B3CE-344E-56A3-03E57E13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669C-5B39-0B63-D704-3541879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3DA1-CEC0-6A17-1F95-81C71F6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338F-220D-721C-17B7-C7EAF677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30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257D4-E439-59F9-AB77-76D7327C6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78EE-7590-C939-2B7F-EFC4B8CD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AD02-A9CA-2696-444B-E08C9E4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797C-A835-B4C6-52B7-938921B9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FA38-4D4E-B1C5-ABEB-C63998F1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3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7933-22E5-0DF8-ED3A-EABD7F2F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741D-0B62-DF7F-F929-D7A28A33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195A-B881-842D-7FE5-16106CA6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7F24-F96C-7B4A-86C2-019EB86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FD09-713E-D4C9-AC27-6C1DC15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4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687C-12B5-6415-67BB-449C26F0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AA90-A821-B028-D277-AA522A66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FF3-4DDB-2397-590C-DA4EAEF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1C42-8969-7D41-63CD-79718F63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AC40-71B8-BA30-FDA4-7290C28A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B80A-A6D6-035B-6CD4-42B1D1B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0470-D178-300E-A0AB-FEC12608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6DA5-0D35-C364-6B23-50090EF1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35B2-BCE2-B67B-85BF-225FC7C1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719A-1251-F96E-349F-035F7553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5F365-98BB-EF26-5BE0-20230C19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808C-4340-EE6E-D832-8F1EA6D4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F4E9-CB92-F572-5A07-B52257B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4A66-AEC0-5663-F2A8-50FFF0CC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AFCE-00D1-1CAC-5737-484BA9C6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376E4-09F6-B8B3-BB15-678F444D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E1D08-E810-F342-7326-698B99C0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7BAA2-2B25-BE74-2F4C-6E1DA5D6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73943-3982-255C-33D6-8B1D0419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5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4B71-982D-01F9-0A4E-AA3D146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AB83E-1360-524D-30AD-C198BC10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7A57-B431-3C8A-171C-E727709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A9DA-D461-A9B9-DF29-C6CD6463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124-C8AD-2886-506F-581F874D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4CEEB-770F-5471-56FF-CACBC7F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3A3F-206E-CDAC-D533-96A503D1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03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2CEA-5DF0-599E-D134-8EC409D8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CD0B-9A4F-8748-1809-4728C688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13F69-540B-53A2-4E29-62EB0D47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1ED6-9BE9-23E8-4084-81150944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13F9C-DC4F-8A9E-5F5C-3169D0F6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31E5A-BB44-0B05-83A7-F9013A1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2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F1AE-8404-C476-7959-36A6E425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3306E-9C31-1947-BB96-D15DAB719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0F07-75B5-3022-A161-28F63698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53C-2221-7D5C-CB77-7F9FCD8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0C3E-39EC-FC39-A5A9-F8C2FE1C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EAFEE-47BB-0630-AB54-96D8A9D5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94684-E167-A79A-131B-15D58E60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EC50-49FA-1473-A081-F82C70DC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E20E-B9D4-5244-2DB3-5F7B2C34A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D38-8D9D-413C-9665-E54A8E393EB2}" type="datetimeFigureOut">
              <a:rPr lang="en-SG" smtClean="0"/>
              <a:t>13/3/2023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10BF-51D2-6AC5-25AE-A019ED39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DD49-9AE0-84D4-92CE-E4B3FD381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7EB8-7757-4E7A-ABC6-3CDEE2B3D7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74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996D0B76-95AE-575C-B2CC-0E1336CC54B4}"/>
              </a:ext>
            </a:extLst>
          </p:cNvPr>
          <p:cNvSpPr/>
          <p:nvPr/>
        </p:nvSpPr>
        <p:spPr>
          <a:xfrm>
            <a:off x="6622101" y="3007023"/>
            <a:ext cx="1673027" cy="578652"/>
          </a:xfrm>
          <a:prstGeom prst="flowChartInternalStorage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data catalog(</a:t>
            </a:r>
            <a:r>
              <a:rPr lang="en-US" sz="900" dirty="0" err="1"/>
              <a:t>sqlLight</a:t>
            </a:r>
            <a:r>
              <a:rPr lang="en-US" sz="900" dirty="0"/>
              <a:t>):</a:t>
            </a:r>
          </a:p>
          <a:p>
            <a:endParaRPr lang="en-US" sz="1200" dirty="0"/>
          </a:p>
          <a:p>
            <a:pPr algn="ctr"/>
            <a:endParaRPr lang="en-S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373A-67E0-482D-C945-C0E762AFE036}"/>
              </a:ext>
            </a:extLst>
          </p:cNvPr>
          <p:cNvSpPr txBox="1"/>
          <p:nvPr/>
        </p:nvSpPr>
        <p:spPr>
          <a:xfrm>
            <a:off x="2313123" y="503482"/>
            <a:ext cx="675018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pc="600" dirty="0"/>
              <a:t>INTRADAY DATA INGESTION FRAMEWORK </a:t>
            </a:r>
            <a:endParaRPr lang="en-SG" spc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AD8160-BB1D-2F42-2D53-3BC65BEA2661}"/>
              </a:ext>
            </a:extLst>
          </p:cNvPr>
          <p:cNvSpPr/>
          <p:nvPr/>
        </p:nvSpPr>
        <p:spPr>
          <a:xfrm>
            <a:off x="7270856" y="1896309"/>
            <a:ext cx="1792448" cy="578652"/>
          </a:xfrm>
          <a:prstGeom prst="roundRect">
            <a:avLst>
              <a:gd name="adj" fmla="val 37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receiver</a:t>
            </a:r>
            <a:endParaRPr lang="en-S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F395BC-E0E9-874F-CBCC-99441744B8A6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rot="5400000">
            <a:off x="7546817" y="2386760"/>
            <a:ext cx="532062" cy="708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BEFD3-9A38-96E0-F643-ABE1D07C88AE}"/>
              </a:ext>
            </a:extLst>
          </p:cNvPr>
          <p:cNvSpPr/>
          <p:nvPr/>
        </p:nvSpPr>
        <p:spPr>
          <a:xfrm>
            <a:off x="1419551" y="3103613"/>
            <a:ext cx="1787143" cy="3725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 module</a:t>
            </a:r>
            <a:endParaRPr lang="en-S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691FEC-3485-5CB9-19EA-B45688EA64C7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206694" y="3289871"/>
            <a:ext cx="507922" cy="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47C8193-E37F-B535-CDD6-F8E08EC71338}"/>
              </a:ext>
            </a:extLst>
          </p:cNvPr>
          <p:cNvSpPr/>
          <p:nvPr/>
        </p:nvSpPr>
        <p:spPr>
          <a:xfrm>
            <a:off x="3714616" y="3004877"/>
            <a:ext cx="1684150" cy="578652"/>
          </a:xfrm>
          <a:prstGeom prst="roundRect">
            <a:avLst>
              <a:gd name="adj" fmla="val 37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manager</a:t>
            </a:r>
            <a:endParaRPr lang="en-SG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D75895-FBE0-C41C-3E09-BD45E4BB3A45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5398766" y="2185635"/>
            <a:ext cx="1872090" cy="11085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CE814F-B320-CBF1-2537-25907FD55810}"/>
              </a:ext>
            </a:extLst>
          </p:cNvPr>
          <p:cNvSpPr/>
          <p:nvPr/>
        </p:nvSpPr>
        <p:spPr>
          <a:xfrm>
            <a:off x="5688213" y="1047213"/>
            <a:ext cx="1684150" cy="578652"/>
          </a:xfrm>
          <a:prstGeom prst="roundRect">
            <a:avLst>
              <a:gd name="adj" fmla="val 37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life notifier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FE7EFD4-B8F0-A029-E537-7F6C40906295}"/>
              </a:ext>
            </a:extLst>
          </p:cNvPr>
          <p:cNvCxnSpPr>
            <a:cxnSpLocks/>
            <a:stCxn id="32" idx="0"/>
            <a:endCxn id="40" idx="1"/>
          </p:cNvCxnSpPr>
          <p:nvPr/>
        </p:nvCxnSpPr>
        <p:spPr>
          <a:xfrm rot="5400000" flipH="1" flipV="1">
            <a:off x="4288283" y="1604947"/>
            <a:ext cx="1668338" cy="11315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6F8ED8B-EAEB-BB90-0101-F7E6076088CD}"/>
              </a:ext>
            </a:extLst>
          </p:cNvPr>
          <p:cNvCxnSpPr>
            <a:stCxn id="40" idx="3"/>
            <a:endCxn id="19" idx="0"/>
          </p:cNvCxnSpPr>
          <p:nvPr/>
        </p:nvCxnSpPr>
        <p:spPr>
          <a:xfrm>
            <a:off x="7372363" y="1336539"/>
            <a:ext cx="794717" cy="559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0424A5-13A8-6581-1709-79D4E6617568}"/>
              </a:ext>
            </a:extLst>
          </p:cNvPr>
          <p:cNvSpPr/>
          <p:nvPr/>
        </p:nvSpPr>
        <p:spPr>
          <a:xfrm>
            <a:off x="9233329" y="3055405"/>
            <a:ext cx="1870124" cy="474967"/>
          </a:xfrm>
          <a:prstGeom prst="roundRect">
            <a:avLst>
              <a:gd name="adj" fmla="val 377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  <a:endParaRPr lang="en-SG" dirty="0"/>
          </a:p>
        </p:txBody>
      </p: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BED7E43-F3BB-9547-FE0F-6EB6E64287BE}"/>
              </a:ext>
            </a:extLst>
          </p:cNvPr>
          <p:cNvCxnSpPr>
            <a:stCxn id="40" idx="3"/>
            <a:endCxn id="61" idx="0"/>
          </p:cNvCxnSpPr>
          <p:nvPr/>
        </p:nvCxnSpPr>
        <p:spPr>
          <a:xfrm>
            <a:off x="7372363" y="1336539"/>
            <a:ext cx="2796028" cy="17188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BD20EF00-6092-0109-4985-6454CE4401A5}"/>
              </a:ext>
            </a:extLst>
          </p:cNvPr>
          <p:cNvCxnSpPr>
            <a:cxnSpLocks/>
            <a:stCxn id="61" idx="1"/>
            <a:endCxn id="13" idx="3"/>
          </p:cNvCxnSpPr>
          <p:nvPr/>
        </p:nvCxnSpPr>
        <p:spPr>
          <a:xfrm flipH="1">
            <a:off x="8295128" y="3292889"/>
            <a:ext cx="938201" cy="3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DF99BBA8-1F4A-10F5-BF12-9E53A8D35AEE}"/>
              </a:ext>
            </a:extLst>
          </p:cNvPr>
          <p:cNvGrpSpPr/>
          <p:nvPr/>
        </p:nvGrpSpPr>
        <p:grpSpPr>
          <a:xfrm>
            <a:off x="5226419" y="4288437"/>
            <a:ext cx="4466644" cy="848503"/>
            <a:chOff x="4303733" y="5022688"/>
            <a:chExt cx="4466644" cy="848503"/>
          </a:xfrm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BF054E07-06DF-17AB-5AD3-7EC7C47321C3}"/>
                </a:ext>
              </a:extLst>
            </p:cNvPr>
            <p:cNvSpPr/>
            <p:nvPr/>
          </p:nvSpPr>
          <p:spPr>
            <a:xfrm>
              <a:off x="4303733" y="5022688"/>
              <a:ext cx="4466644" cy="84850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C5EBD46D-455A-6292-9C36-7950878CADEB}"/>
                </a:ext>
              </a:extLst>
            </p:cNvPr>
            <p:cNvGrpSpPr/>
            <p:nvPr/>
          </p:nvGrpSpPr>
          <p:grpSpPr>
            <a:xfrm>
              <a:off x="4370438" y="5184771"/>
              <a:ext cx="4319698" cy="482989"/>
              <a:chOff x="4355757" y="4008555"/>
              <a:chExt cx="4319698" cy="48298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7C7665D-641C-1D9F-EE28-E8A0160AD183}"/>
                  </a:ext>
                </a:extLst>
              </p:cNvPr>
              <p:cNvSpPr/>
              <p:nvPr/>
            </p:nvSpPr>
            <p:spPr>
              <a:xfrm>
                <a:off x="4355757" y="4008556"/>
                <a:ext cx="1185621" cy="474967"/>
              </a:xfrm>
              <a:prstGeom prst="roundRect">
                <a:avLst>
                  <a:gd name="adj" fmla="val 3774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txn</a:t>
                </a:r>
                <a:r>
                  <a:rPr lang="en-US" sz="1400" dirty="0"/>
                  <a:t> data processor 1</a:t>
                </a:r>
                <a:endParaRPr lang="en-SG" sz="1400" dirty="0"/>
              </a:p>
            </p:txBody>
          </p:sp>
          <p:sp>
            <p:nvSpPr>
              <p:cNvPr id="1029" name="Rectangle: Rounded Corners 1028">
                <a:extLst>
                  <a:ext uri="{FF2B5EF4-FFF2-40B4-BE49-F238E27FC236}">
                    <a16:creationId xmlns:a16="http://schemas.microsoft.com/office/drawing/2014/main" id="{D4EFFB44-C319-D53B-FDBB-A16F2BBEC2A8}"/>
                  </a:ext>
                </a:extLst>
              </p:cNvPr>
              <p:cNvSpPr/>
              <p:nvPr/>
            </p:nvSpPr>
            <p:spPr>
              <a:xfrm>
                <a:off x="5613267" y="4008555"/>
                <a:ext cx="1185621" cy="474967"/>
              </a:xfrm>
              <a:prstGeom prst="roundRect">
                <a:avLst>
                  <a:gd name="adj" fmla="val 3774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txn</a:t>
                </a:r>
                <a:r>
                  <a:rPr lang="en-US" sz="1400" dirty="0"/>
                  <a:t> data processor 2</a:t>
                </a:r>
                <a:endParaRPr lang="en-SG" sz="1400" dirty="0"/>
              </a:p>
            </p:txBody>
          </p:sp>
          <p:sp>
            <p:nvSpPr>
              <p:cNvPr id="1030" name="Rectangle: Rounded Corners 1029">
                <a:extLst>
                  <a:ext uri="{FF2B5EF4-FFF2-40B4-BE49-F238E27FC236}">
                    <a16:creationId xmlns:a16="http://schemas.microsoft.com/office/drawing/2014/main" id="{834F1A26-B11F-4DF3-C0B8-99D8F2BB3410}"/>
                  </a:ext>
                </a:extLst>
              </p:cNvPr>
              <p:cNvSpPr/>
              <p:nvPr/>
            </p:nvSpPr>
            <p:spPr>
              <a:xfrm>
                <a:off x="7535607" y="4016577"/>
                <a:ext cx="1139848" cy="474967"/>
              </a:xfrm>
              <a:prstGeom prst="roundRect">
                <a:avLst>
                  <a:gd name="adj" fmla="val 3774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txn</a:t>
                </a:r>
                <a:r>
                  <a:rPr lang="en-US" sz="1400" dirty="0"/>
                  <a:t> data processor n</a:t>
                </a:r>
                <a:endParaRPr lang="en-SG" sz="1400" dirty="0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17317149-6B4B-FB1C-00BB-DD375F7BA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888" y="4244850"/>
                <a:ext cx="736719" cy="0"/>
              </a:xfrm>
              <a:prstGeom prst="line">
                <a:avLst/>
              </a:prstGeom>
              <a:ln w="57150" cap="flat" cmpd="sng" algn="ctr">
                <a:solidFill>
                  <a:schemeClr val="dk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2" name="Connector: Curved 1041">
            <a:extLst>
              <a:ext uri="{FF2B5EF4-FFF2-40B4-BE49-F238E27FC236}">
                <a16:creationId xmlns:a16="http://schemas.microsoft.com/office/drawing/2014/main" id="{DD3E377E-6030-E7D7-E5C4-06D62EA43623}"/>
              </a:ext>
            </a:extLst>
          </p:cNvPr>
          <p:cNvCxnSpPr>
            <a:cxnSpLocks/>
            <a:stCxn id="13" idx="2"/>
            <a:endCxn id="1031" idx="0"/>
          </p:cNvCxnSpPr>
          <p:nvPr/>
        </p:nvCxnSpPr>
        <p:spPr>
          <a:xfrm rot="16200000" flipH="1">
            <a:off x="7107797" y="3936493"/>
            <a:ext cx="702762" cy="11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4" name="Connector: Curved 1043">
            <a:extLst>
              <a:ext uri="{FF2B5EF4-FFF2-40B4-BE49-F238E27FC236}">
                <a16:creationId xmlns:a16="http://schemas.microsoft.com/office/drawing/2014/main" id="{AC9CBA49-ABBF-AA9C-A099-45248CA7CB7F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4777964" y="2536115"/>
            <a:ext cx="2662574" cy="842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8" name="Connector: Curved 1067">
            <a:extLst>
              <a:ext uri="{FF2B5EF4-FFF2-40B4-BE49-F238E27FC236}">
                <a16:creationId xmlns:a16="http://schemas.microsoft.com/office/drawing/2014/main" id="{2CE25F94-58C5-414D-441D-F229C86ED61A}"/>
              </a:ext>
            </a:extLst>
          </p:cNvPr>
          <p:cNvCxnSpPr>
            <a:stCxn id="32" idx="2"/>
            <a:endCxn id="1031" idx="1"/>
          </p:cNvCxnSpPr>
          <p:nvPr/>
        </p:nvCxnSpPr>
        <p:spPr>
          <a:xfrm rot="16200000" flipH="1">
            <a:off x="4326975" y="3813245"/>
            <a:ext cx="1129160" cy="6697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B4F448DF-88AB-73D2-37D7-6707F09A75A6}"/>
              </a:ext>
            </a:extLst>
          </p:cNvPr>
          <p:cNvGrpSpPr/>
          <p:nvPr/>
        </p:nvGrpSpPr>
        <p:grpSpPr>
          <a:xfrm>
            <a:off x="6786768" y="5521461"/>
            <a:ext cx="1343691" cy="1129161"/>
            <a:chOff x="4704104" y="5458879"/>
            <a:chExt cx="1343691" cy="1129161"/>
          </a:xfrm>
        </p:grpSpPr>
        <p:sp>
          <p:nvSpPr>
            <p:cNvPr id="1081" name="Flowchart: Magnetic Disk 1080">
              <a:extLst>
                <a:ext uri="{FF2B5EF4-FFF2-40B4-BE49-F238E27FC236}">
                  <a16:creationId xmlns:a16="http://schemas.microsoft.com/office/drawing/2014/main" id="{B2C9EF42-B166-840B-F6B9-2B038DAB142A}"/>
                </a:ext>
              </a:extLst>
            </p:cNvPr>
            <p:cNvSpPr/>
            <p:nvPr/>
          </p:nvSpPr>
          <p:spPr>
            <a:xfrm>
              <a:off x="4704104" y="5458879"/>
              <a:ext cx="1343691" cy="1129161"/>
            </a:xfrm>
            <a:prstGeom prst="flowChartMagneticDisk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83" name="Picture 1082">
              <a:extLst>
                <a:ext uri="{FF2B5EF4-FFF2-40B4-BE49-F238E27FC236}">
                  <a16:creationId xmlns:a16="http://schemas.microsoft.com/office/drawing/2014/main" id="{F1C10764-EF95-53C0-0AD8-D56AC2798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449" y="5976628"/>
              <a:ext cx="1143000" cy="304800"/>
            </a:xfrm>
            <a:prstGeom prst="rect">
              <a:avLst/>
            </a:prstGeom>
          </p:spPr>
        </p:pic>
      </p:grp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AD853C5C-FE37-EBF0-81F2-8329FB06D30E}"/>
              </a:ext>
            </a:extLst>
          </p:cNvPr>
          <p:cNvCxnSpPr>
            <a:stCxn id="1031" idx="2"/>
            <a:endCxn id="1081" idx="1"/>
          </p:cNvCxnSpPr>
          <p:nvPr/>
        </p:nvCxnSpPr>
        <p:spPr>
          <a:xfrm flipH="1">
            <a:off x="7458614" y="5136940"/>
            <a:ext cx="1127" cy="384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ylinder 1086">
            <a:extLst>
              <a:ext uri="{FF2B5EF4-FFF2-40B4-BE49-F238E27FC236}">
                <a16:creationId xmlns:a16="http://schemas.microsoft.com/office/drawing/2014/main" id="{32A0D93C-AFFF-A18B-16AF-5599E21D86B2}"/>
              </a:ext>
            </a:extLst>
          </p:cNvPr>
          <p:cNvSpPr/>
          <p:nvPr/>
        </p:nvSpPr>
        <p:spPr>
          <a:xfrm rot="16200000">
            <a:off x="9988480" y="564441"/>
            <a:ext cx="544945" cy="14990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Kafka topic</a:t>
            </a:r>
            <a:endParaRPr lang="en-SG" dirty="0"/>
          </a:p>
        </p:txBody>
      </p:sp>
      <p:cxnSp>
        <p:nvCxnSpPr>
          <p:cNvPr id="1089" name="Connector: Curved 1088">
            <a:extLst>
              <a:ext uri="{FF2B5EF4-FFF2-40B4-BE49-F238E27FC236}">
                <a16:creationId xmlns:a16="http://schemas.microsoft.com/office/drawing/2014/main" id="{3E631DD2-146B-6A2A-961A-3AE022C7EEF7}"/>
              </a:ext>
            </a:extLst>
          </p:cNvPr>
          <p:cNvCxnSpPr>
            <a:stCxn id="1087" idx="1"/>
            <a:endCxn id="19" idx="3"/>
          </p:cNvCxnSpPr>
          <p:nvPr/>
        </p:nvCxnSpPr>
        <p:spPr>
          <a:xfrm rot="10800000" flipV="1">
            <a:off x="9063304" y="1313953"/>
            <a:ext cx="448136" cy="871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B682BE-12ED-0637-A20D-F1AA1670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32620"/>
              </p:ext>
            </p:extLst>
          </p:nvPr>
        </p:nvGraphicFramePr>
        <p:xfrm>
          <a:off x="554182" y="516467"/>
          <a:ext cx="10344727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81">
                  <a:extLst>
                    <a:ext uri="{9D8B030D-6E8A-4147-A177-3AD203B41FA5}">
                      <a16:colId xmlns:a16="http://schemas.microsoft.com/office/drawing/2014/main" val="1177024194"/>
                    </a:ext>
                  </a:extLst>
                </a:gridCol>
                <a:gridCol w="7250546">
                  <a:extLst>
                    <a:ext uri="{9D8B030D-6E8A-4147-A177-3AD203B41FA5}">
                      <a16:colId xmlns:a16="http://schemas.microsoft.com/office/drawing/2014/main" val="216675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Thread/component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list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module (C)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Initialize the intraday data ingestion framework.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create the application ticket id file in heartbeat folder.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Create the thread manager instance, start the thread manager and wait until the thread manager terminates.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7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manager (t)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creates the rest of the threads required for the data ingestion: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(a)  message receiver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(b)  transaction data processor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(c)  thread life notifier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 (d)   garbage collector      </a:t>
                      </a:r>
                    </a:p>
                    <a:p>
                      <a:pPr marL="400050" indent="-400050">
                        <a:buAutoNum type="romanLcParenBoth" startAt="2"/>
                      </a:pPr>
                      <a:r>
                        <a:rPr lang="en-US" dirty="0"/>
                        <a:t>Start the above threads and wait for the application terminate event to be set </a:t>
                      </a:r>
                    </a:p>
                    <a:p>
                      <a:pPr marL="400050" indent="-400050">
                        <a:buAutoNum type="romanLcParenBoth" startAt="2"/>
                      </a:pPr>
                      <a:r>
                        <a:rPr lang="en-US" dirty="0"/>
                        <a:t>One the application terminate event is set, wait until all the threads gets terminated safely and exit.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7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receiver (t)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read the incoming message from </a:t>
                      </a:r>
                      <a:r>
                        <a:rPr lang="en-US" dirty="0" err="1"/>
                        <a:t>kafka</a:t>
                      </a:r>
                      <a:r>
                        <a:rPr lang="en-US" dirty="0"/>
                        <a:t> topic.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apply the required changes on the received message.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append modified message to the data catalogue.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8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7CC1E-2128-C685-A65B-E7B5C601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95660"/>
              </p:ext>
            </p:extLst>
          </p:nvPr>
        </p:nvGraphicFramePr>
        <p:xfrm>
          <a:off x="489527" y="368685"/>
          <a:ext cx="1034472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82">
                  <a:extLst>
                    <a:ext uri="{9D8B030D-6E8A-4147-A177-3AD203B41FA5}">
                      <a16:colId xmlns:a16="http://schemas.microsoft.com/office/drawing/2014/main" val="1177024194"/>
                    </a:ext>
                  </a:extLst>
                </a:gridCol>
                <a:gridCol w="7250546">
                  <a:extLst>
                    <a:ext uri="{9D8B030D-6E8A-4147-A177-3AD203B41FA5}">
                      <a16:colId xmlns:a16="http://schemas.microsoft.com/office/drawing/2014/main" val="216675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Thread/component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list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data processor(t)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read message from message catalogue where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c.table_name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SG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table_list</a:t>
                      </a: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(ii) process the message add additional columns if required. 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(iii) load the data from the existing hourly partition if it exists.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(iv) create hourly partition for the table(s) if required. 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 append the new data. </a:t>
                      </a:r>
                    </a:p>
                    <a:p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(vi) overwrite the partition with new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7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life notifier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Look for the application ticket id file in </a:t>
                      </a:r>
                      <a:r>
                        <a:rPr lang="en-US" dirty="0" err="1"/>
                        <a:t>rip_request</a:t>
                      </a:r>
                      <a:r>
                        <a:rPr lang="en-US" dirty="0"/>
                        <a:t> folder.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(ii) Once the application ticket id file is found,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a. set the application termination event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b. delete the application ticket id file in rip request folder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         c. delete the application ticket id file in heartbeat file if exists.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garbage collector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 Check the data catalog periodically and delete the entries if it's consumed by the required number of consumers.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catalog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US" dirty="0"/>
                        <a:t>In-memory based storage layer (data structure) being used to store the incoming messages.</a:t>
                      </a:r>
                    </a:p>
                    <a:p>
                      <a:pPr marL="0" indent="0">
                        <a:buNone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B8F51E-AB12-B600-8DC7-96C811297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76689"/>
              </p:ext>
            </p:extLst>
          </p:nvPr>
        </p:nvGraphicFramePr>
        <p:xfrm>
          <a:off x="1320800" y="1135302"/>
          <a:ext cx="556952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109">
                  <a:extLst>
                    <a:ext uri="{9D8B030D-6E8A-4147-A177-3AD203B41FA5}">
                      <a16:colId xmlns:a16="http://schemas.microsoft.com/office/drawing/2014/main" val="3903575219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73770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 Tasks/modules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In-Progress</a:t>
                      </a:r>
                      <a:endParaRPr lang="en-S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8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buffering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In-Progress</a:t>
                      </a:r>
                      <a:endParaRPr lang="en-S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7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Logs Management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In-Progress</a:t>
                      </a:r>
                      <a:endParaRPr lang="en-S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0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Reconciliation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4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Disaster Recovery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8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852CE-9F87-C6BF-4421-5461E209F4C6}"/>
              </a:ext>
            </a:extLst>
          </p:cNvPr>
          <p:cNvSpPr txBox="1"/>
          <p:nvPr/>
        </p:nvSpPr>
        <p:spPr>
          <a:xfrm>
            <a:off x="1348353" y="697424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Hourly Partition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1BF9-F564-6CD1-2DB5-7A1F04062F88}"/>
              </a:ext>
            </a:extLst>
          </p:cNvPr>
          <p:cNvSpPr txBox="1"/>
          <p:nvPr/>
        </p:nvSpPr>
        <p:spPr>
          <a:xfrm>
            <a:off x="1948873" y="1921164"/>
            <a:ext cx="7869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create external table &lt;&lt;table name&gt;&gt; (id int,....)</a:t>
            </a:r>
          </a:p>
          <a:p>
            <a:r>
              <a:rPr lang="en-US" dirty="0"/>
              <a:t>               partition by (</a:t>
            </a:r>
            <a:r>
              <a:rPr lang="en-US" dirty="0" err="1"/>
              <a:t>businessdate</a:t>
            </a:r>
            <a:r>
              <a:rPr lang="en-US" dirty="0"/>
              <a:t> int, hour int) </a:t>
            </a:r>
          </a:p>
          <a:p>
            <a:r>
              <a:rPr lang="en-US" dirty="0"/>
              <a:t>			   </a:t>
            </a:r>
          </a:p>
          <a:p>
            <a:r>
              <a:rPr lang="en-US" dirty="0"/>
              <a:t>(2) alter table &lt;&lt;table name&gt;&gt; add partition(</a:t>
            </a:r>
            <a:r>
              <a:rPr lang="en-US" dirty="0" err="1"/>
              <a:t>businessdate</a:t>
            </a:r>
            <a:r>
              <a:rPr lang="en-US" dirty="0"/>
              <a:t>=YYYYMMDD, hour=HH)</a:t>
            </a:r>
          </a:p>
          <a:p>
            <a:endParaRPr lang="en-US" dirty="0"/>
          </a:p>
          <a:p>
            <a:r>
              <a:rPr lang="en-US" dirty="0"/>
              <a:t>(3) hour =&gt; 1 to 24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68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15</cp:revision>
  <dcterms:created xsi:type="dcterms:W3CDTF">2023-03-13T07:38:33Z</dcterms:created>
  <dcterms:modified xsi:type="dcterms:W3CDTF">2023-03-13T09:47:56Z</dcterms:modified>
</cp:coreProperties>
</file>