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31"/>
  </p:notesMasterIdLst>
  <p:handoutMasterIdLst>
    <p:handoutMasterId r:id="rId32"/>
  </p:handoutMasterIdLst>
  <p:sldIdLst>
    <p:sldId id="256" r:id="rId5"/>
    <p:sldId id="283" r:id="rId6"/>
    <p:sldId id="284" r:id="rId7"/>
    <p:sldId id="285" r:id="rId8"/>
    <p:sldId id="287" r:id="rId9"/>
    <p:sldId id="288" r:id="rId10"/>
    <p:sldId id="300" r:id="rId11"/>
    <p:sldId id="289" r:id="rId12"/>
    <p:sldId id="291" r:id="rId13"/>
    <p:sldId id="301" r:id="rId14"/>
    <p:sldId id="292" r:id="rId15"/>
    <p:sldId id="290" r:id="rId16"/>
    <p:sldId id="293" r:id="rId17"/>
    <p:sldId id="294" r:id="rId18"/>
    <p:sldId id="295" r:id="rId19"/>
    <p:sldId id="302" r:id="rId20"/>
    <p:sldId id="303" r:id="rId21"/>
    <p:sldId id="304" r:id="rId22"/>
    <p:sldId id="305" r:id="rId23"/>
    <p:sldId id="306" r:id="rId24"/>
    <p:sldId id="307" r:id="rId25"/>
    <p:sldId id="297" r:id="rId26"/>
    <p:sldId id="298" r:id="rId27"/>
    <p:sldId id="299" r:id="rId28"/>
    <p:sldId id="309" r:id="rId29"/>
    <p:sldId id="30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Lst>
        </p14:section>
        <p14:section name="Assignment Scenario" id="{B9B51309-D148-4332-87C2-07BE32FBCA3B}">
          <p14:sldIdLst>
            <p14:sldId id="284"/>
          </p14:sldIdLst>
        </p14:section>
        <p14:section name="Questions" id="{C854C1FB-95F7-44A9-81E9-672BA31B61DB}">
          <p14:sldIdLst>
            <p14:sldId id="285"/>
            <p14:sldId id="287"/>
            <p14:sldId id="288"/>
            <p14:sldId id="300"/>
            <p14:sldId id="289"/>
            <p14:sldId id="291"/>
            <p14:sldId id="301"/>
            <p14:sldId id="292"/>
            <p14:sldId id="290"/>
            <p14:sldId id="293"/>
            <p14:sldId id="294"/>
            <p14:sldId id="295"/>
            <p14:sldId id="302"/>
            <p14:sldId id="303"/>
            <p14:sldId id="304"/>
            <p14:sldId id="305"/>
            <p14:sldId id="306"/>
            <p14:sldId id="307"/>
            <p14:sldId id="297"/>
            <p14:sldId id="298"/>
            <p14:sldId id="299"/>
            <p14:sldId id="309"/>
            <p14:sldId id="3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2" autoAdjust="0"/>
    <p:restoredTop sz="66858" autoAdjust="0"/>
  </p:normalViewPr>
  <p:slideViewPr>
    <p:cSldViewPr snapToGrid="0">
      <p:cViewPr varScale="1">
        <p:scale>
          <a:sx n="87" d="100"/>
          <a:sy n="87" d="100"/>
        </p:scale>
        <p:origin x="112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D:\hencil\documents\training\data-certification\DataStoryTelling\FinalAssignment\DataStorytellingAssignment-210810-081719\Data%20Storytelling%20Assignment%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Comparison</a:t>
            </a:r>
            <a:r>
              <a:rPr lang="en-SG" baseline="0"/>
              <a:t> Score </a:t>
            </a:r>
            <a:r>
              <a:rPr lang="en-SG" i="1" baseline="0"/>
              <a:t>(Hello Bank - Bank V - Industry Average)</a:t>
            </a:r>
            <a:r>
              <a:rPr lang="en-SG" baseline="0"/>
              <a:t> </a:t>
            </a:r>
            <a:endParaRPr lang="en-S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1234263114582949E-2"/>
          <c:y val="0.10328161575730316"/>
          <c:w val="0.95866234367762848"/>
          <c:h val="0.60206062894184198"/>
        </c:manualLayout>
      </c:layout>
      <c:lineChart>
        <c:grouping val="standard"/>
        <c:varyColors val="0"/>
        <c:ser>
          <c:idx val="0"/>
          <c:order val="0"/>
          <c:tx>
            <c:strRef>
              <c:f>Sheet1!$C$5</c:f>
              <c:strCache>
                <c:ptCount val="1"/>
                <c:pt idx="0">
                  <c:v>Bank A</c:v>
                </c:pt>
              </c:strCache>
            </c:strRef>
          </c:tx>
          <c:spPr>
            <a:ln w="28575" cap="rnd">
              <a:solidFill>
                <a:schemeClr val="accent1"/>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Sheet1!$D$5:$N$5</c:f>
              <c:numCache>
                <c:formatCode>0</c:formatCode>
                <c:ptCount val="11"/>
                <c:pt idx="0">
                  <c:v>268</c:v>
                </c:pt>
                <c:pt idx="1">
                  <c:v>169</c:v>
                </c:pt>
                <c:pt idx="2">
                  <c:v>160</c:v>
                </c:pt>
                <c:pt idx="3">
                  <c:v>199</c:v>
                </c:pt>
                <c:pt idx="4">
                  <c:v>257</c:v>
                </c:pt>
                <c:pt idx="5">
                  <c:v>112</c:v>
                </c:pt>
                <c:pt idx="6">
                  <c:v>104</c:v>
                </c:pt>
                <c:pt idx="7">
                  <c:v>245</c:v>
                </c:pt>
                <c:pt idx="8">
                  <c:v>279</c:v>
                </c:pt>
                <c:pt idx="9">
                  <c:v>213</c:v>
                </c:pt>
                <c:pt idx="10">
                  <c:v>115</c:v>
                </c:pt>
              </c:numCache>
            </c:numRef>
          </c:val>
          <c:smooth val="0"/>
          <c:extLst>
            <c:ext xmlns:c16="http://schemas.microsoft.com/office/drawing/2014/chart" uri="{C3380CC4-5D6E-409C-BE32-E72D297353CC}">
              <c16:uniqueId val="{00000000-4609-484C-BA0B-AD02AE1B2A60}"/>
            </c:ext>
          </c:extLst>
        </c:ser>
        <c:ser>
          <c:idx val="1"/>
          <c:order val="1"/>
          <c:tx>
            <c:strRef>
              <c:f>Sheet1!$C$6</c:f>
              <c:strCache>
                <c:ptCount val="1"/>
                <c:pt idx="0">
                  <c:v>Bank B</c:v>
                </c:pt>
              </c:strCache>
            </c:strRef>
          </c:tx>
          <c:spPr>
            <a:ln w="28575" cap="rnd">
              <a:solidFill>
                <a:schemeClr val="accent2"/>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Sheet1!$D$6:$N$6</c:f>
              <c:numCache>
                <c:formatCode>0</c:formatCode>
                <c:ptCount val="11"/>
                <c:pt idx="0">
                  <c:v>118</c:v>
                </c:pt>
                <c:pt idx="1">
                  <c:v>205</c:v>
                </c:pt>
                <c:pt idx="2">
                  <c:v>229</c:v>
                </c:pt>
                <c:pt idx="3">
                  <c:v>222</c:v>
                </c:pt>
                <c:pt idx="4">
                  <c:v>197</c:v>
                </c:pt>
                <c:pt idx="5">
                  <c:v>206</c:v>
                </c:pt>
                <c:pt idx="6">
                  <c:v>164</c:v>
                </c:pt>
                <c:pt idx="7">
                  <c:v>273</c:v>
                </c:pt>
                <c:pt idx="8">
                  <c:v>223</c:v>
                </c:pt>
                <c:pt idx="9">
                  <c:v>199</c:v>
                </c:pt>
                <c:pt idx="10">
                  <c:v>193</c:v>
                </c:pt>
              </c:numCache>
            </c:numRef>
          </c:val>
          <c:smooth val="0"/>
          <c:extLst>
            <c:ext xmlns:c16="http://schemas.microsoft.com/office/drawing/2014/chart" uri="{C3380CC4-5D6E-409C-BE32-E72D297353CC}">
              <c16:uniqueId val="{00000001-4609-484C-BA0B-AD02AE1B2A60}"/>
            </c:ext>
          </c:extLst>
        </c:ser>
        <c:ser>
          <c:idx val="2"/>
          <c:order val="2"/>
          <c:tx>
            <c:strRef>
              <c:f>Sheet1!$C$7</c:f>
              <c:strCache>
                <c:ptCount val="1"/>
                <c:pt idx="0">
                  <c:v>Bank C</c:v>
                </c:pt>
              </c:strCache>
            </c:strRef>
          </c:tx>
          <c:spPr>
            <a:ln w="28575" cap="rnd">
              <a:solidFill>
                <a:schemeClr val="accent3"/>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Sheet1!$D$7:$N$7</c:f>
              <c:numCache>
                <c:formatCode>0</c:formatCode>
                <c:ptCount val="11"/>
                <c:pt idx="0">
                  <c:v>106</c:v>
                </c:pt>
                <c:pt idx="1">
                  <c:v>187</c:v>
                </c:pt>
                <c:pt idx="2">
                  <c:v>103</c:v>
                </c:pt>
                <c:pt idx="3">
                  <c:v>229</c:v>
                </c:pt>
                <c:pt idx="4">
                  <c:v>163</c:v>
                </c:pt>
                <c:pt idx="5">
                  <c:v>134</c:v>
                </c:pt>
                <c:pt idx="6">
                  <c:v>174</c:v>
                </c:pt>
                <c:pt idx="7">
                  <c:v>102</c:v>
                </c:pt>
                <c:pt idx="8">
                  <c:v>136</c:v>
                </c:pt>
                <c:pt idx="9">
                  <c:v>133</c:v>
                </c:pt>
                <c:pt idx="10">
                  <c:v>141</c:v>
                </c:pt>
              </c:numCache>
            </c:numRef>
          </c:val>
          <c:smooth val="0"/>
          <c:extLst>
            <c:ext xmlns:c16="http://schemas.microsoft.com/office/drawing/2014/chart" uri="{C3380CC4-5D6E-409C-BE32-E72D297353CC}">
              <c16:uniqueId val="{00000002-4609-484C-BA0B-AD02AE1B2A60}"/>
            </c:ext>
          </c:extLst>
        </c:ser>
        <c:ser>
          <c:idx val="3"/>
          <c:order val="3"/>
          <c:tx>
            <c:strRef>
              <c:f>Sheet1!$C$8</c:f>
              <c:strCache>
                <c:ptCount val="1"/>
                <c:pt idx="0">
                  <c:v>Bank D</c:v>
                </c:pt>
              </c:strCache>
            </c:strRef>
          </c:tx>
          <c:spPr>
            <a:ln w="28575" cap="rnd">
              <a:solidFill>
                <a:schemeClr val="accent4"/>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Sheet1!$D$8:$N$8</c:f>
              <c:numCache>
                <c:formatCode>0</c:formatCode>
                <c:ptCount val="11"/>
                <c:pt idx="0">
                  <c:v>114</c:v>
                </c:pt>
                <c:pt idx="1">
                  <c:v>256</c:v>
                </c:pt>
                <c:pt idx="2">
                  <c:v>196</c:v>
                </c:pt>
                <c:pt idx="3">
                  <c:v>181</c:v>
                </c:pt>
                <c:pt idx="4">
                  <c:v>119</c:v>
                </c:pt>
                <c:pt idx="5">
                  <c:v>138</c:v>
                </c:pt>
                <c:pt idx="6">
                  <c:v>207</c:v>
                </c:pt>
                <c:pt idx="7">
                  <c:v>115</c:v>
                </c:pt>
                <c:pt idx="8">
                  <c:v>117</c:v>
                </c:pt>
                <c:pt idx="9">
                  <c:v>138</c:v>
                </c:pt>
                <c:pt idx="10">
                  <c:v>256</c:v>
                </c:pt>
              </c:numCache>
            </c:numRef>
          </c:val>
          <c:smooth val="0"/>
          <c:extLst>
            <c:ext xmlns:c16="http://schemas.microsoft.com/office/drawing/2014/chart" uri="{C3380CC4-5D6E-409C-BE32-E72D297353CC}">
              <c16:uniqueId val="{00000003-4609-484C-BA0B-AD02AE1B2A60}"/>
            </c:ext>
          </c:extLst>
        </c:ser>
        <c:ser>
          <c:idx val="4"/>
          <c:order val="4"/>
          <c:tx>
            <c:strRef>
              <c:f>Sheet1!$C$9</c:f>
              <c:strCache>
                <c:ptCount val="1"/>
                <c:pt idx="0">
                  <c:v>Bank E</c:v>
                </c:pt>
              </c:strCache>
            </c:strRef>
          </c:tx>
          <c:spPr>
            <a:ln w="28575" cap="rnd">
              <a:solidFill>
                <a:schemeClr val="accent5"/>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Sheet1!$D$9:$N$9</c:f>
              <c:numCache>
                <c:formatCode>0</c:formatCode>
                <c:ptCount val="11"/>
                <c:pt idx="0">
                  <c:v>183</c:v>
                </c:pt>
                <c:pt idx="1">
                  <c:v>184</c:v>
                </c:pt>
                <c:pt idx="2">
                  <c:v>136</c:v>
                </c:pt>
                <c:pt idx="3">
                  <c:v>177</c:v>
                </c:pt>
                <c:pt idx="4">
                  <c:v>153</c:v>
                </c:pt>
                <c:pt idx="5">
                  <c:v>259</c:v>
                </c:pt>
                <c:pt idx="6">
                  <c:v>274</c:v>
                </c:pt>
                <c:pt idx="7">
                  <c:v>213</c:v>
                </c:pt>
                <c:pt idx="8">
                  <c:v>235</c:v>
                </c:pt>
                <c:pt idx="9">
                  <c:v>267</c:v>
                </c:pt>
                <c:pt idx="10">
                  <c:v>235</c:v>
                </c:pt>
              </c:numCache>
            </c:numRef>
          </c:val>
          <c:smooth val="0"/>
          <c:extLst>
            <c:ext xmlns:c16="http://schemas.microsoft.com/office/drawing/2014/chart" uri="{C3380CC4-5D6E-409C-BE32-E72D297353CC}">
              <c16:uniqueId val="{00000004-4609-484C-BA0B-AD02AE1B2A60}"/>
            </c:ext>
          </c:extLst>
        </c:ser>
        <c:ser>
          <c:idx val="5"/>
          <c:order val="5"/>
          <c:tx>
            <c:strRef>
              <c:f>Sheet1!$C$10</c:f>
              <c:strCache>
                <c:ptCount val="1"/>
                <c:pt idx="0">
                  <c:v>Bank F</c:v>
                </c:pt>
              </c:strCache>
            </c:strRef>
          </c:tx>
          <c:spPr>
            <a:ln w="28575" cap="rnd">
              <a:solidFill>
                <a:schemeClr val="accent6"/>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Sheet1!$D$10:$N$10</c:f>
              <c:numCache>
                <c:formatCode>0</c:formatCode>
                <c:ptCount val="11"/>
                <c:pt idx="0">
                  <c:v>149</c:v>
                </c:pt>
                <c:pt idx="1">
                  <c:v>217</c:v>
                </c:pt>
                <c:pt idx="2">
                  <c:v>253</c:v>
                </c:pt>
                <c:pt idx="3">
                  <c:v>199</c:v>
                </c:pt>
                <c:pt idx="4">
                  <c:v>141</c:v>
                </c:pt>
                <c:pt idx="5">
                  <c:v>103</c:v>
                </c:pt>
                <c:pt idx="6">
                  <c:v>208</c:v>
                </c:pt>
                <c:pt idx="7">
                  <c:v>244</c:v>
                </c:pt>
                <c:pt idx="8">
                  <c:v>130</c:v>
                </c:pt>
                <c:pt idx="9">
                  <c:v>145</c:v>
                </c:pt>
                <c:pt idx="10">
                  <c:v>246</c:v>
                </c:pt>
              </c:numCache>
            </c:numRef>
          </c:val>
          <c:smooth val="0"/>
          <c:extLst>
            <c:ext xmlns:c16="http://schemas.microsoft.com/office/drawing/2014/chart" uri="{C3380CC4-5D6E-409C-BE32-E72D297353CC}">
              <c16:uniqueId val="{00000005-4609-484C-BA0B-AD02AE1B2A60}"/>
            </c:ext>
          </c:extLst>
        </c:ser>
        <c:ser>
          <c:idx val="6"/>
          <c:order val="6"/>
          <c:tx>
            <c:strRef>
              <c:f>Sheet1!$C$11</c:f>
              <c:strCache>
                <c:ptCount val="1"/>
                <c:pt idx="0">
                  <c:v>Bank G</c:v>
                </c:pt>
              </c:strCache>
            </c:strRef>
          </c:tx>
          <c:spPr>
            <a:ln w="28575" cap="rnd">
              <a:solidFill>
                <a:schemeClr val="accent1">
                  <a:lumMod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Sheet1!$D$11:$N$11</c:f>
              <c:numCache>
                <c:formatCode>0</c:formatCode>
                <c:ptCount val="11"/>
                <c:pt idx="0">
                  <c:v>258</c:v>
                </c:pt>
                <c:pt idx="1">
                  <c:v>231</c:v>
                </c:pt>
                <c:pt idx="2">
                  <c:v>144</c:v>
                </c:pt>
                <c:pt idx="3">
                  <c:v>180</c:v>
                </c:pt>
                <c:pt idx="4">
                  <c:v>234</c:v>
                </c:pt>
                <c:pt idx="5">
                  <c:v>221</c:v>
                </c:pt>
                <c:pt idx="6">
                  <c:v>268</c:v>
                </c:pt>
                <c:pt idx="7">
                  <c:v>104</c:v>
                </c:pt>
                <c:pt idx="8">
                  <c:v>180</c:v>
                </c:pt>
                <c:pt idx="9">
                  <c:v>155</c:v>
                </c:pt>
                <c:pt idx="10">
                  <c:v>202</c:v>
                </c:pt>
              </c:numCache>
            </c:numRef>
          </c:val>
          <c:smooth val="0"/>
          <c:extLst>
            <c:ext xmlns:c16="http://schemas.microsoft.com/office/drawing/2014/chart" uri="{C3380CC4-5D6E-409C-BE32-E72D297353CC}">
              <c16:uniqueId val="{00000006-4609-484C-BA0B-AD02AE1B2A60}"/>
            </c:ext>
          </c:extLst>
        </c:ser>
        <c:ser>
          <c:idx val="7"/>
          <c:order val="7"/>
          <c:tx>
            <c:strRef>
              <c:f>Sheet1!$C$12</c:f>
              <c:strCache>
                <c:ptCount val="1"/>
                <c:pt idx="0">
                  <c:v>Bank H</c:v>
                </c:pt>
              </c:strCache>
            </c:strRef>
          </c:tx>
          <c:spPr>
            <a:ln w="28575" cap="rnd">
              <a:solidFill>
                <a:schemeClr val="accent2">
                  <a:lumMod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Sheet1!$D$12:$N$12</c:f>
              <c:numCache>
                <c:formatCode>0</c:formatCode>
                <c:ptCount val="11"/>
                <c:pt idx="0">
                  <c:v>190</c:v>
                </c:pt>
                <c:pt idx="1">
                  <c:v>278</c:v>
                </c:pt>
                <c:pt idx="2">
                  <c:v>273</c:v>
                </c:pt>
                <c:pt idx="3">
                  <c:v>188</c:v>
                </c:pt>
                <c:pt idx="4">
                  <c:v>197</c:v>
                </c:pt>
                <c:pt idx="5">
                  <c:v>152</c:v>
                </c:pt>
                <c:pt idx="6">
                  <c:v>114</c:v>
                </c:pt>
                <c:pt idx="7">
                  <c:v>133</c:v>
                </c:pt>
                <c:pt idx="8">
                  <c:v>235</c:v>
                </c:pt>
                <c:pt idx="9">
                  <c:v>219</c:v>
                </c:pt>
                <c:pt idx="10">
                  <c:v>261</c:v>
                </c:pt>
              </c:numCache>
            </c:numRef>
          </c:val>
          <c:smooth val="0"/>
          <c:extLst>
            <c:ext xmlns:c16="http://schemas.microsoft.com/office/drawing/2014/chart" uri="{C3380CC4-5D6E-409C-BE32-E72D297353CC}">
              <c16:uniqueId val="{00000007-4609-484C-BA0B-AD02AE1B2A60}"/>
            </c:ext>
          </c:extLst>
        </c:ser>
        <c:ser>
          <c:idx val="8"/>
          <c:order val="8"/>
          <c:tx>
            <c:strRef>
              <c:f>Sheet1!$C$13</c:f>
              <c:strCache>
                <c:ptCount val="1"/>
                <c:pt idx="0">
                  <c:v>Bank I</c:v>
                </c:pt>
              </c:strCache>
            </c:strRef>
          </c:tx>
          <c:spPr>
            <a:ln w="28575" cap="rnd">
              <a:solidFill>
                <a:schemeClr val="accent3">
                  <a:lumMod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Sheet1!$D$13:$N$13</c:f>
              <c:numCache>
                <c:formatCode>0</c:formatCode>
                <c:ptCount val="11"/>
                <c:pt idx="0">
                  <c:v>153</c:v>
                </c:pt>
                <c:pt idx="1">
                  <c:v>251</c:v>
                </c:pt>
                <c:pt idx="2">
                  <c:v>191</c:v>
                </c:pt>
                <c:pt idx="3">
                  <c:v>111</c:v>
                </c:pt>
                <c:pt idx="4">
                  <c:v>202</c:v>
                </c:pt>
                <c:pt idx="5">
                  <c:v>194</c:v>
                </c:pt>
                <c:pt idx="6">
                  <c:v>277</c:v>
                </c:pt>
                <c:pt idx="7">
                  <c:v>265</c:v>
                </c:pt>
                <c:pt idx="8">
                  <c:v>190</c:v>
                </c:pt>
                <c:pt idx="9">
                  <c:v>139</c:v>
                </c:pt>
                <c:pt idx="10">
                  <c:v>133</c:v>
                </c:pt>
              </c:numCache>
            </c:numRef>
          </c:val>
          <c:smooth val="0"/>
          <c:extLst>
            <c:ext xmlns:c16="http://schemas.microsoft.com/office/drawing/2014/chart" uri="{C3380CC4-5D6E-409C-BE32-E72D297353CC}">
              <c16:uniqueId val="{00000008-4609-484C-BA0B-AD02AE1B2A60}"/>
            </c:ext>
          </c:extLst>
        </c:ser>
        <c:ser>
          <c:idx val="9"/>
          <c:order val="9"/>
          <c:tx>
            <c:strRef>
              <c:f>Sheet1!$C$14</c:f>
              <c:strCache>
                <c:ptCount val="1"/>
                <c:pt idx="0">
                  <c:v>Bank J</c:v>
                </c:pt>
              </c:strCache>
            </c:strRef>
          </c:tx>
          <c:spPr>
            <a:ln w="28575" cap="rnd">
              <a:solidFill>
                <a:schemeClr val="accent4">
                  <a:lumMod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Sheet1!$D$14:$N$14</c:f>
              <c:numCache>
                <c:formatCode>0</c:formatCode>
                <c:ptCount val="11"/>
                <c:pt idx="0">
                  <c:v>200</c:v>
                </c:pt>
                <c:pt idx="1">
                  <c:v>137</c:v>
                </c:pt>
                <c:pt idx="2">
                  <c:v>205</c:v>
                </c:pt>
                <c:pt idx="3">
                  <c:v>206</c:v>
                </c:pt>
                <c:pt idx="4">
                  <c:v>182</c:v>
                </c:pt>
                <c:pt idx="5">
                  <c:v>248</c:v>
                </c:pt>
                <c:pt idx="6">
                  <c:v>115</c:v>
                </c:pt>
                <c:pt idx="7">
                  <c:v>204</c:v>
                </c:pt>
                <c:pt idx="8">
                  <c:v>241</c:v>
                </c:pt>
                <c:pt idx="9">
                  <c:v>268</c:v>
                </c:pt>
                <c:pt idx="10">
                  <c:v>103</c:v>
                </c:pt>
              </c:numCache>
            </c:numRef>
          </c:val>
          <c:smooth val="0"/>
          <c:extLst>
            <c:ext xmlns:c16="http://schemas.microsoft.com/office/drawing/2014/chart" uri="{C3380CC4-5D6E-409C-BE32-E72D297353CC}">
              <c16:uniqueId val="{00000009-4609-484C-BA0B-AD02AE1B2A60}"/>
            </c:ext>
          </c:extLst>
        </c:ser>
        <c:ser>
          <c:idx val="10"/>
          <c:order val="10"/>
          <c:tx>
            <c:strRef>
              <c:f>Sheet1!$C$15</c:f>
              <c:strCache>
                <c:ptCount val="1"/>
                <c:pt idx="0">
                  <c:v>Bank K</c:v>
                </c:pt>
              </c:strCache>
            </c:strRef>
          </c:tx>
          <c:spPr>
            <a:ln w="28575" cap="rnd">
              <a:solidFill>
                <a:schemeClr val="accent5">
                  <a:lumMod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Sheet1!$D$15:$N$15</c:f>
              <c:numCache>
                <c:formatCode>0</c:formatCode>
                <c:ptCount val="11"/>
                <c:pt idx="0">
                  <c:v>151</c:v>
                </c:pt>
                <c:pt idx="1">
                  <c:v>248</c:v>
                </c:pt>
                <c:pt idx="2">
                  <c:v>219</c:v>
                </c:pt>
                <c:pt idx="3">
                  <c:v>105</c:v>
                </c:pt>
                <c:pt idx="4">
                  <c:v>258</c:v>
                </c:pt>
                <c:pt idx="5">
                  <c:v>126</c:v>
                </c:pt>
                <c:pt idx="6">
                  <c:v>231</c:v>
                </c:pt>
                <c:pt idx="7">
                  <c:v>120</c:v>
                </c:pt>
                <c:pt idx="8">
                  <c:v>241</c:v>
                </c:pt>
                <c:pt idx="9">
                  <c:v>140</c:v>
                </c:pt>
                <c:pt idx="10">
                  <c:v>173</c:v>
                </c:pt>
              </c:numCache>
            </c:numRef>
          </c:val>
          <c:smooth val="0"/>
          <c:extLst>
            <c:ext xmlns:c16="http://schemas.microsoft.com/office/drawing/2014/chart" uri="{C3380CC4-5D6E-409C-BE32-E72D297353CC}">
              <c16:uniqueId val="{0000000A-4609-484C-BA0B-AD02AE1B2A60}"/>
            </c:ext>
          </c:extLst>
        </c:ser>
        <c:ser>
          <c:idx val="11"/>
          <c:order val="11"/>
          <c:tx>
            <c:strRef>
              <c:f>Sheet1!$C$16</c:f>
              <c:strCache>
                <c:ptCount val="1"/>
                <c:pt idx="0">
                  <c:v>Bank L</c:v>
                </c:pt>
              </c:strCache>
            </c:strRef>
          </c:tx>
          <c:spPr>
            <a:ln w="28575" cap="rnd">
              <a:solidFill>
                <a:schemeClr val="accent6">
                  <a:lumMod val="6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Sheet1!$D$16:$N$16</c:f>
              <c:numCache>
                <c:formatCode>0</c:formatCode>
                <c:ptCount val="11"/>
                <c:pt idx="0">
                  <c:v>234</c:v>
                </c:pt>
                <c:pt idx="1">
                  <c:v>139</c:v>
                </c:pt>
                <c:pt idx="2">
                  <c:v>135</c:v>
                </c:pt>
                <c:pt idx="3">
                  <c:v>161</c:v>
                </c:pt>
                <c:pt idx="4">
                  <c:v>100</c:v>
                </c:pt>
                <c:pt idx="5">
                  <c:v>133</c:v>
                </c:pt>
                <c:pt idx="6">
                  <c:v>200</c:v>
                </c:pt>
                <c:pt idx="7">
                  <c:v>204</c:v>
                </c:pt>
                <c:pt idx="8">
                  <c:v>241</c:v>
                </c:pt>
                <c:pt idx="9">
                  <c:v>223</c:v>
                </c:pt>
                <c:pt idx="10">
                  <c:v>268</c:v>
                </c:pt>
              </c:numCache>
            </c:numRef>
          </c:val>
          <c:smooth val="0"/>
          <c:extLst>
            <c:ext xmlns:c16="http://schemas.microsoft.com/office/drawing/2014/chart" uri="{C3380CC4-5D6E-409C-BE32-E72D297353CC}">
              <c16:uniqueId val="{0000000B-4609-484C-BA0B-AD02AE1B2A60}"/>
            </c:ext>
          </c:extLst>
        </c:ser>
        <c:ser>
          <c:idx val="12"/>
          <c:order val="12"/>
          <c:tx>
            <c:strRef>
              <c:f>Sheet1!$C$17</c:f>
              <c:strCache>
                <c:ptCount val="1"/>
                <c:pt idx="0">
                  <c:v>Bank M</c:v>
                </c:pt>
              </c:strCache>
            </c:strRef>
          </c:tx>
          <c:spPr>
            <a:ln w="28575" cap="rnd">
              <a:solidFill>
                <a:schemeClr val="accent1">
                  <a:lumMod val="80000"/>
                  <a:lumOff val="2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Sheet1!$D$17:$N$17</c:f>
              <c:numCache>
                <c:formatCode>0</c:formatCode>
                <c:ptCount val="11"/>
                <c:pt idx="0">
                  <c:v>195</c:v>
                </c:pt>
                <c:pt idx="1">
                  <c:v>165</c:v>
                </c:pt>
                <c:pt idx="2">
                  <c:v>233</c:v>
                </c:pt>
                <c:pt idx="3">
                  <c:v>273</c:v>
                </c:pt>
                <c:pt idx="4">
                  <c:v>202</c:v>
                </c:pt>
                <c:pt idx="5">
                  <c:v>161</c:v>
                </c:pt>
                <c:pt idx="6">
                  <c:v>244</c:v>
                </c:pt>
                <c:pt idx="7">
                  <c:v>202</c:v>
                </c:pt>
                <c:pt idx="8">
                  <c:v>235</c:v>
                </c:pt>
                <c:pt idx="9">
                  <c:v>252</c:v>
                </c:pt>
                <c:pt idx="10">
                  <c:v>142</c:v>
                </c:pt>
              </c:numCache>
            </c:numRef>
          </c:val>
          <c:smooth val="0"/>
          <c:extLst>
            <c:ext xmlns:c16="http://schemas.microsoft.com/office/drawing/2014/chart" uri="{C3380CC4-5D6E-409C-BE32-E72D297353CC}">
              <c16:uniqueId val="{0000000C-4609-484C-BA0B-AD02AE1B2A60}"/>
            </c:ext>
          </c:extLst>
        </c:ser>
        <c:ser>
          <c:idx val="13"/>
          <c:order val="13"/>
          <c:tx>
            <c:strRef>
              <c:f>Sheet1!$C$18</c:f>
              <c:strCache>
                <c:ptCount val="1"/>
                <c:pt idx="0">
                  <c:v>Bank N</c:v>
                </c:pt>
              </c:strCache>
            </c:strRef>
          </c:tx>
          <c:spPr>
            <a:ln w="28575" cap="rnd">
              <a:solidFill>
                <a:schemeClr val="accent2">
                  <a:lumMod val="80000"/>
                  <a:lumOff val="2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Sheet1!$D$18:$N$18</c:f>
              <c:numCache>
                <c:formatCode>0</c:formatCode>
                <c:ptCount val="11"/>
                <c:pt idx="0">
                  <c:v>199</c:v>
                </c:pt>
                <c:pt idx="1">
                  <c:v>271</c:v>
                </c:pt>
                <c:pt idx="2">
                  <c:v>264</c:v>
                </c:pt>
                <c:pt idx="3">
                  <c:v>231</c:v>
                </c:pt>
                <c:pt idx="4">
                  <c:v>108</c:v>
                </c:pt>
                <c:pt idx="5">
                  <c:v>139</c:v>
                </c:pt>
                <c:pt idx="6">
                  <c:v>120</c:v>
                </c:pt>
                <c:pt idx="7">
                  <c:v>172</c:v>
                </c:pt>
                <c:pt idx="8">
                  <c:v>237</c:v>
                </c:pt>
                <c:pt idx="9">
                  <c:v>128</c:v>
                </c:pt>
                <c:pt idx="10">
                  <c:v>115</c:v>
                </c:pt>
              </c:numCache>
            </c:numRef>
          </c:val>
          <c:smooth val="0"/>
          <c:extLst>
            <c:ext xmlns:c16="http://schemas.microsoft.com/office/drawing/2014/chart" uri="{C3380CC4-5D6E-409C-BE32-E72D297353CC}">
              <c16:uniqueId val="{0000000D-4609-484C-BA0B-AD02AE1B2A60}"/>
            </c:ext>
          </c:extLst>
        </c:ser>
        <c:ser>
          <c:idx val="14"/>
          <c:order val="14"/>
          <c:tx>
            <c:strRef>
              <c:f>Sheet1!$C$19</c:f>
              <c:strCache>
                <c:ptCount val="1"/>
                <c:pt idx="0">
                  <c:v>Bank O</c:v>
                </c:pt>
              </c:strCache>
            </c:strRef>
          </c:tx>
          <c:spPr>
            <a:ln w="28575" cap="rnd">
              <a:solidFill>
                <a:schemeClr val="accent3">
                  <a:lumMod val="80000"/>
                  <a:lumOff val="2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Sheet1!$D$19:$N$19</c:f>
              <c:numCache>
                <c:formatCode>0</c:formatCode>
                <c:ptCount val="11"/>
                <c:pt idx="0">
                  <c:v>249</c:v>
                </c:pt>
                <c:pt idx="1">
                  <c:v>236</c:v>
                </c:pt>
                <c:pt idx="2">
                  <c:v>121</c:v>
                </c:pt>
                <c:pt idx="3">
                  <c:v>101</c:v>
                </c:pt>
                <c:pt idx="4">
                  <c:v>254</c:v>
                </c:pt>
                <c:pt idx="5">
                  <c:v>235</c:v>
                </c:pt>
                <c:pt idx="6">
                  <c:v>132</c:v>
                </c:pt>
                <c:pt idx="7">
                  <c:v>148</c:v>
                </c:pt>
                <c:pt idx="8">
                  <c:v>250</c:v>
                </c:pt>
                <c:pt idx="9">
                  <c:v>221</c:v>
                </c:pt>
                <c:pt idx="10">
                  <c:v>139</c:v>
                </c:pt>
              </c:numCache>
            </c:numRef>
          </c:val>
          <c:smooth val="0"/>
          <c:extLst>
            <c:ext xmlns:c16="http://schemas.microsoft.com/office/drawing/2014/chart" uri="{C3380CC4-5D6E-409C-BE32-E72D297353CC}">
              <c16:uniqueId val="{0000000E-4609-484C-BA0B-AD02AE1B2A60}"/>
            </c:ext>
          </c:extLst>
        </c:ser>
        <c:ser>
          <c:idx val="15"/>
          <c:order val="15"/>
          <c:tx>
            <c:strRef>
              <c:f>Sheet1!$C$20</c:f>
              <c:strCache>
                <c:ptCount val="1"/>
                <c:pt idx="0">
                  <c:v>Bank P</c:v>
                </c:pt>
              </c:strCache>
            </c:strRef>
          </c:tx>
          <c:spPr>
            <a:ln w="28575" cap="rnd">
              <a:solidFill>
                <a:schemeClr val="accent4">
                  <a:lumMod val="80000"/>
                  <a:lumOff val="2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Sheet1!$D$20:$N$20</c:f>
              <c:numCache>
                <c:formatCode>0</c:formatCode>
                <c:ptCount val="11"/>
                <c:pt idx="0">
                  <c:v>148</c:v>
                </c:pt>
                <c:pt idx="1">
                  <c:v>256</c:v>
                </c:pt>
                <c:pt idx="2">
                  <c:v>233</c:v>
                </c:pt>
                <c:pt idx="3">
                  <c:v>223</c:v>
                </c:pt>
                <c:pt idx="4">
                  <c:v>134</c:v>
                </c:pt>
                <c:pt idx="5">
                  <c:v>210</c:v>
                </c:pt>
                <c:pt idx="6">
                  <c:v>271</c:v>
                </c:pt>
                <c:pt idx="7">
                  <c:v>209</c:v>
                </c:pt>
                <c:pt idx="8">
                  <c:v>148</c:v>
                </c:pt>
                <c:pt idx="9">
                  <c:v>280</c:v>
                </c:pt>
                <c:pt idx="10">
                  <c:v>219</c:v>
                </c:pt>
              </c:numCache>
            </c:numRef>
          </c:val>
          <c:smooth val="0"/>
          <c:extLst>
            <c:ext xmlns:c16="http://schemas.microsoft.com/office/drawing/2014/chart" uri="{C3380CC4-5D6E-409C-BE32-E72D297353CC}">
              <c16:uniqueId val="{0000000F-4609-484C-BA0B-AD02AE1B2A60}"/>
            </c:ext>
          </c:extLst>
        </c:ser>
        <c:ser>
          <c:idx val="16"/>
          <c:order val="16"/>
          <c:tx>
            <c:strRef>
              <c:f>Sheet1!$C$21</c:f>
              <c:strCache>
                <c:ptCount val="1"/>
                <c:pt idx="0">
                  <c:v>Bank Q</c:v>
                </c:pt>
              </c:strCache>
            </c:strRef>
          </c:tx>
          <c:spPr>
            <a:ln w="28575" cap="rnd">
              <a:solidFill>
                <a:schemeClr val="accent5">
                  <a:lumMod val="80000"/>
                  <a:lumOff val="2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Sheet1!$D$21:$N$21</c:f>
              <c:numCache>
                <c:formatCode>0</c:formatCode>
                <c:ptCount val="11"/>
                <c:pt idx="0">
                  <c:v>217</c:v>
                </c:pt>
                <c:pt idx="1">
                  <c:v>220</c:v>
                </c:pt>
                <c:pt idx="2">
                  <c:v>263</c:v>
                </c:pt>
                <c:pt idx="3">
                  <c:v>239</c:v>
                </c:pt>
                <c:pt idx="4">
                  <c:v>174</c:v>
                </c:pt>
                <c:pt idx="5">
                  <c:v>161</c:v>
                </c:pt>
                <c:pt idx="6">
                  <c:v>252</c:v>
                </c:pt>
                <c:pt idx="7">
                  <c:v>108</c:v>
                </c:pt>
                <c:pt idx="8">
                  <c:v>141</c:v>
                </c:pt>
                <c:pt idx="9">
                  <c:v>243</c:v>
                </c:pt>
                <c:pt idx="10">
                  <c:v>166</c:v>
                </c:pt>
              </c:numCache>
            </c:numRef>
          </c:val>
          <c:smooth val="0"/>
          <c:extLst>
            <c:ext xmlns:c16="http://schemas.microsoft.com/office/drawing/2014/chart" uri="{C3380CC4-5D6E-409C-BE32-E72D297353CC}">
              <c16:uniqueId val="{00000010-4609-484C-BA0B-AD02AE1B2A60}"/>
            </c:ext>
          </c:extLst>
        </c:ser>
        <c:ser>
          <c:idx val="17"/>
          <c:order val="17"/>
          <c:tx>
            <c:strRef>
              <c:f>Sheet1!$C$22</c:f>
              <c:strCache>
                <c:ptCount val="1"/>
                <c:pt idx="0">
                  <c:v>Bank R</c:v>
                </c:pt>
              </c:strCache>
            </c:strRef>
          </c:tx>
          <c:spPr>
            <a:ln w="28575" cap="rnd">
              <a:solidFill>
                <a:schemeClr val="accent6">
                  <a:lumMod val="80000"/>
                  <a:lumOff val="2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Sheet1!$D$22:$N$22</c:f>
              <c:numCache>
                <c:formatCode>0</c:formatCode>
                <c:ptCount val="11"/>
                <c:pt idx="0">
                  <c:v>235</c:v>
                </c:pt>
                <c:pt idx="1">
                  <c:v>134</c:v>
                </c:pt>
                <c:pt idx="2">
                  <c:v>216</c:v>
                </c:pt>
                <c:pt idx="3">
                  <c:v>118</c:v>
                </c:pt>
                <c:pt idx="4">
                  <c:v>212</c:v>
                </c:pt>
                <c:pt idx="5">
                  <c:v>114</c:v>
                </c:pt>
                <c:pt idx="6">
                  <c:v>216</c:v>
                </c:pt>
                <c:pt idx="7">
                  <c:v>221</c:v>
                </c:pt>
                <c:pt idx="8">
                  <c:v>263</c:v>
                </c:pt>
                <c:pt idx="9">
                  <c:v>108</c:v>
                </c:pt>
                <c:pt idx="10">
                  <c:v>223</c:v>
                </c:pt>
              </c:numCache>
            </c:numRef>
          </c:val>
          <c:smooth val="0"/>
          <c:extLst>
            <c:ext xmlns:c16="http://schemas.microsoft.com/office/drawing/2014/chart" uri="{C3380CC4-5D6E-409C-BE32-E72D297353CC}">
              <c16:uniqueId val="{00000011-4609-484C-BA0B-AD02AE1B2A60}"/>
            </c:ext>
          </c:extLst>
        </c:ser>
        <c:ser>
          <c:idx val="18"/>
          <c:order val="18"/>
          <c:tx>
            <c:strRef>
              <c:f>Sheet1!$C$23</c:f>
              <c:strCache>
                <c:ptCount val="1"/>
                <c:pt idx="0">
                  <c:v>Bank S</c:v>
                </c:pt>
              </c:strCache>
            </c:strRef>
          </c:tx>
          <c:spPr>
            <a:ln w="28575" cap="rnd">
              <a:solidFill>
                <a:schemeClr val="accent1">
                  <a:lumMod val="8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Sheet1!$D$23:$N$23</c:f>
              <c:numCache>
                <c:formatCode>0</c:formatCode>
                <c:ptCount val="11"/>
                <c:pt idx="0">
                  <c:v>101</c:v>
                </c:pt>
                <c:pt idx="1">
                  <c:v>130</c:v>
                </c:pt>
                <c:pt idx="2">
                  <c:v>127</c:v>
                </c:pt>
                <c:pt idx="3">
                  <c:v>148</c:v>
                </c:pt>
                <c:pt idx="4">
                  <c:v>276</c:v>
                </c:pt>
                <c:pt idx="5">
                  <c:v>177</c:v>
                </c:pt>
                <c:pt idx="6">
                  <c:v>243</c:v>
                </c:pt>
                <c:pt idx="7">
                  <c:v>184</c:v>
                </c:pt>
                <c:pt idx="8">
                  <c:v>234</c:v>
                </c:pt>
                <c:pt idx="9">
                  <c:v>159</c:v>
                </c:pt>
                <c:pt idx="10">
                  <c:v>205</c:v>
                </c:pt>
              </c:numCache>
            </c:numRef>
          </c:val>
          <c:smooth val="0"/>
          <c:extLst>
            <c:ext xmlns:c16="http://schemas.microsoft.com/office/drawing/2014/chart" uri="{C3380CC4-5D6E-409C-BE32-E72D297353CC}">
              <c16:uniqueId val="{00000012-4609-484C-BA0B-AD02AE1B2A60}"/>
            </c:ext>
          </c:extLst>
        </c:ser>
        <c:ser>
          <c:idx val="19"/>
          <c:order val="19"/>
          <c:tx>
            <c:strRef>
              <c:f>Sheet1!$C$24</c:f>
              <c:strCache>
                <c:ptCount val="1"/>
                <c:pt idx="0">
                  <c:v>Bank T</c:v>
                </c:pt>
              </c:strCache>
            </c:strRef>
          </c:tx>
          <c:spPr>
            <a:ln w="28575" cap="rnd">
              <a:solidFill>
                <a:schemeClr val="accent2">
                  <a:lumMod val="8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Sheet1!$D$24:$N$24</c:f>
              <c:numCache>
                <c:formatCode>0</c:formatCode>
                <c:ptCount val="11"/>
                <c:pt idx="0">
                  <c:v>220</c:v>
                </c:pt>
                <c:pt idx="1">
                  <c:v>254</c:v>
                </c:pt>
                <c:pt idx="2">
                  <c:v>271</c:v>
                </c:pt>
                <c:pt idx="3">
                  <c:v>236</c:v>
                </c:pt>
                <c:pt idx="4">
                  <c:v>256</c:v>
                </c:pt>
                <c:pt idx="5">
                  <c:v>176</c:v>
                </c:pt>
                <c:pt idx="6">
                  <c:v>146</c:v>
                </c:pt>
                <c:pt idx="7">
                  <c:v>270</c:v>
                </c:pt>
                <c:pt idx="8">
                  <c:v>167</c:v>
                </c:pt>
                <c:pt idx="9">
                  <c:v>213</c:v>
                </c:pt>
                <c:pt idx="10">
                  <c:v>125</c:v>
                </c:pt>
              </c:numCache>
            </c:numRef>
          </c:val>
          <c:smooth val="0"/>
          <c:extLst>
            <c:ext xmlns:c16="http://schemas.microsoft.com/office/drawing/2014/chart" uri="{C3380CC4-5D6E-409C-BE32-E72D297353CC}">
              <c16:uniqueId val="{00000013-4609-484C-BA0B-AD02AE1B2A60}"/>
            </c:ext>
          </c:extLst>
        </c:ser>
        <c:ser>
          <c:idx val="20"/>
          <c:order val="20"/>
          <c:tx>
            <c:strRef>
              <c:f>Sheet1!$C$25</c:f>
              <c:strCache>
                <c:ptCount val="1"/>
                <c:pt idx="0">
                  <c:v>Bank U</c:v>
                </c:pt>
              </c:strCache>
            </c:strRef>
          </c:tx>
          <c:spPr>
            <a:ln w="28575" cap="rnd">
              <a:solidFill>
                <a:schemeClr val="accent3">
                  <a:lumMod val="80000"/>
                </a:schemeClr>
              </a:solidFill>
              <a:round/>
            </a:ln>
            <a:effectLst/>
          </c:spPr>
          <c:marker>
            <c:symbol val="none"/>
          </c:marker>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Sheet1!$D$25:$N$25</c:f>
              <c:numCache>
                <c:formatCode>0</c:formatCode>
                <c:ptCount val="11"/>
                <c:pt idx="0">
                  <c:v>182</c:v>
                </c:pt>
                <c:pt idx="1">
                  <c:v>262</c:v>
                </c:pt>
                <c:pt idx="2">
                  <c:v>172</c:v>
                </c:pt>
                <c:pt idx="3">
                  <c:v>240</c:v>
                </c:pt>
                <c:pt idx="4">
                  <c:v>271</c:v>
                </c:pt>
                <c:pt idx="5">
                  <c:v>261</c:v>
                </c:pt>
                <c:pt idx="6">
                  <c:v>184</c:v>
                </c:pt>
                <c:pt idx="7">
                  <c:v>142</c:v>
                </c:pt>
                <c:pt idx="8">
                  <c:v>171</c:v>
                </c:pt>
                <c:pt idx="9">
                  <c:v>152</c:v>
                </c:pt>
                <c:pt idx="10">
                  <c:v>193</c:v>
                </c:pt>
              </c:numCache>
            </c:numRef>
          </c:val>
          <c:smooth val="0"/>
          <c:extLst>
            <c:ext xmlns:c16="http://schemas.microsoft.com/office/drawing/2014/chart" uri="{C3380CC4-5D6E-409C-BE32-E72D297353CC}">
              <c16:uniqueId val="{00000014-4609-484C-BA0B-AD02AE1B2A60}"/>
            </c:ext>
          </c:extLst>
        </c:ser>
        <c:ser>
          <c:idx val="21"/>
          <c:order val="21"/>
          <c:tx>
            <c:strRef>
              <c:f>Sheet1!$C$26</c:f>
              <c:strCache>
                <c:ptCount val="1"/>
                <c:pt idx="0">
                  <c:v>Bank V</c:v>
                </c:pt>
              </c:strCache>
            </c:strRef>
          </c:tx>
          <c:spPr>
            <a:ln w="44450" cap="rnd" cmpd="sng">
              <a:solidFill>
                <a:srgbClr val="7030A0"/>
              </a:solidFill>
              <a:prstDash val="solid"/>
              <a:round/>
            </a:ln>
            <a:effectLst/>
          </c:spPr>
          <c:marker>
            <c:symbol val="none"/>
          </c:marker>
          <c:dLbls>
            <c:spPr>
              <a:solidFill>
                <a:srgbClr val="7030A0">
                  <a:alpha val="47000"/>
                </a:srgbClr>
              </a:solidFill>
              <a:ln>
                <a:solidFill>
                  <a:srgbClr val="7030A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Sheet1!$D$26:$N$26</c:f>
              <c:numCache>
                <c:formatCode>0</c:formatCode>
                <c:ptCount val="11"/>
                <c:pt idx="0">
                  <c:v>165</c:v>
                </c:pt>
                <c:pt idx="1">
                  <c:v>170</c:v>
                </c:pt>
                <c:pt idx="2">
                  <c:v>197.59090909090909</c:v>
                </c:pt>
                <c:pt idx="3">
                  <c:v>200</c:v>
                </c:pt>
                <c:pt idx="4">
                  <c:v>203</c:v>
                </c:pt>
                <c:pt idx="5">
                  <c:v>188</c:v>
                </c:pt>
                <c:pt idx="6">
                  <c:v>206</c:v>
                </c:pt>
                <c:pt idx="7">
                  <c:v>225</c:v>
                </c:pt>
                <c:pt idx="8">
                  <c:v>175</c:v>
                </c:pt>
                <c:pt idx="9">
                  <c:v>210</c:v>
                </c:pt>
                <c:pt idx="10">
                  <c:v>285</c:v>
                </c:pt>
              </c:numCache>
            </c:numRef>
          </c:val>
          <c:smooth val="0"/>
          <c:extLst>
            <c:ext xmlns:c16="http://schemas.microsoft.com/office/drawing/2014/chart" uri="{C3380CC4-5D6E-409C-BE32-E72D297353CC}">
              <c16:uniqueId val="{00000015-4609-484C-BA0B-AD02AE1B2A60}"/>
            </c:ext>
          </c:extLst>
        </c:ser>
        <c:ser>
          <c:idx val="22"/>
          <c:order val="22"/>
          <c:tx>
            <c:strRef>
              <c:f>Sheet1!$C$27</c:f>
              <c:strCache>
                <c:ptCount val="1"/>
                <c:pt idx="0">
                  <c:v>Hello Bank</c:v>
                </c:pt>
              </c:strCache>
            </c:strRef>
          </c:tx>
          <c:spPr>
            <a:ln w="104775" cap="rnd">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prstDash val="sysDot"/>
              <a:round/>
            </a:ln>
            <a:effectLst>
              <a:outerShdw blurRad="63500" dist="254000" sx="98000" sy="98000" algn="ctr" rotWithShape="0">
                <a:schemeClr val="accent6">
                  <a:lumMod val="60000"/>
                  <a:lumOff val="40000"/>
                  <a:alpha val="40000"/>
                </a:schemeClr>
              </a:outerShdw>
              <a:softEdge rad="0"/>
            </a:effectLst>
          </c:spPr>
          <c:marker>
            <c:symbol val="none"/>
          </c:marker>
          <c:dLbls>
            <c:spPr>
              <a:solidFill>
                <a:schemeClr val="accent6">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Sheet1!$D$27:$N$27</c:f>
              <c:numCache>
                <c:formatCode>0</c:formatCode>
                <c:ptCount val="11"/>
                <c:pt idx="0">
                  <c:v>260</c:v>
                </c:pt>
                <c:pt idx="1">
                  <c:v>240</c:v>
                </c:pt>
                <c:pt idx="2">
                  <c:v>205.219372851</c:v>
                </c:pt>
                <c:pt idx="3">
                  <c:v>260</c:v>
                </c:pt>
                <c:pt idx="4">
                  <c:v>240</c:v>
                </c:pt>
                <c:pt idx="5">
                  <c:v>205.219372851</c:v>
                </c:pt>
                <c:pt idx="6">
                  <c:v>232</c:v>
                </c:pt>
                <c:pt idx="7">
                  <c:v>216</c:v>
                </c:pt>
                <c:pt idx="8">
                  <c:v>205</c:v>
                </c:pt>
                <c:pt idx="9">
                  <c:v>225</c:v>
                </c:pt>
                <c:pt idx="10">
                  <c:v>160</c:v>
                </c:pt>
              </c:numCache>
            </c:numRef>
          </c:val>
          <c:smooth val="0"/>
          <c:extLst>
            <c:ext xmlns:c16="http://schemas.microsoft.com/office/drawing/2014/chart" uri="{C3380CC4-5D6E-409C-BE32-E72D297353CC}">
              <c16:uniqueId val="{00000016-4609-484C-BA0B-AD02AE1B2A60}"/>
            </c:ext>
          </c:extLst>
        </c:ser>
        <c:ser>
          <c:idx val="23"/>
          <c:order val="23"/>
          <c:tx>
            <c:strRef>
              <c:f>Sheet1!$C$28</c:f>
              <c:strCache>
                <c:ptCount val="1"/>
                <c:pt idx="0">
                  <c:v>Average</c:v>
                </c:pt>
              </c:strCache>
            </c:strRef>
          </c:tx>
          <c:spPr>
            <a:ln w="57150" cap="rnd" cmpd="sng">
              <a:solidFill>
                <a:srgbClr val="FF40FF"/>
              </a:solidFill>
              <a:prstDash val="sysDot"/>
              <a:round/>
            </a:ln>
            <a:effectLst/>
          </c:spPr>
          <c:marker>
            <c:symbol val="none"/>
          </c:marker>
          <c:dLbls>
            <c:spPr>
              <a:solidFill>
                <a:srgbClr val="FF8AD8"/>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Sheet1!$D$4:$N$4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Sheet1!$D$28:$N$28</c:f>
              <c:numCache>
                <c:formatCode>0</c:formatCode>
                <c:ptCount val="11"/>
                <c:pt idx="0">
                  <c:v>186.7391304347826</c:v>
                </c:pt>
                <c:pt idx="1">
                  <c:v>210.43478260869566</c:v>
                </c:pt>
                <c:pt idx="2">
                  <c:v>197.68740356269171</c:v>
                </c:pt>
                <c:pt idx="3">
                  <c:v>192.47826086956522</c:v>
                </c:pt>
                <c:pt idx="4">
                  <c:v>197.08695652173913</c:v>
                </c:pt>
                <c:pt idx="5">
                  <c:v>176.22692925439131</c:v>
                </c:pt>
                <c:pt idx="6">
                  <c:v>199.21739130434781</c:v>
                </c:pt>
                <c:pt idx="7">
                  <c:v>187.78260869565219</c:v>
                </c:pt>
                <c:pt idx="8">
                  <c:v>203.21739130434781</c:v>
                </c:pt>
                <c:pt idx="9">
                  <c:v>192.60869565217391</c:v>
                </c:pt>
                <c:pt idx="10">
                  <c:v>186.86956521739131</c:v>
                </c:pt>
              </c:numCache>
            </c:numRef>
          </c:val>
          <c:smooth val="1"/>
          <c:extLst>
            <c:ext xmlns:c16="http://schemas.microsoft.com/office/drawing/2014/chart" uri="{C3380CC4-5D6E-409C-BE32-E72D297353CC}">
              <c16:uniqueId val="{00000017-4609-484C-BA0B-AD02AE1B2A60}"/>
            </c:ext>
          </c:extLst>
        </c:ser>
        <c:dLbls>
          <c:showLegendKey val="0"/>
          <c:showVal val="0"/>
          <c:showCatName val="0"/>
          <c:showSerName val="0"/>
          <c:showPercent val="0"/>
          <c:showBubbleSize val="0"/>
        </c:dLbls>
        <c:smooth val="0"/>
        <c:axId val="390406271"/>
        <c:axId val="390377567"/>
      </c:lineChart>
      <c:catAx>
        <c:axId val="39040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377567"/>
        <c:crosses val="autoZero"/>
        <c:auto val="1"/>
        <c:lblAlgn val="ctr"/>
        <c:lblOffset val="100"/>
        <c:noMultiLvlLbl val="0"/>
      </c:catAx>
      <c:valAx>
        <c:axId val="3903775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406271"/>
        <c:crosses val="autoZero"/>
        <c:crossBetween val="between"/>
      </c:valAx>
      <c:spPr>
        <a:noFill/>
        <a:ln>
          <a:noFill/>
        </a:ln>
        <a:effectLst/>
      </c:spPr>
    </c:plotArea>
    <c:legend>
      <c:legendPos val="b"/>
      <c:layout>
        <c:manualLayout>
          <c:xMode val="edge"/>
          <c:yMode val="edge"/>
          <c:x val="6.6695937201398214E-2"/>
          <c:y val="0.91086446574046742"/>
          <c:w val="0.86660812559720357"/>
          <c:h val="8.913553425953259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8/17/2021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2692854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3213960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1107797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3827041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1530866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3620634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3741629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133444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a:p>
            <a:endParaRPr lang="en-US" baseline="0" dirty="0"/>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714708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(FILL UP HOW YOU WILL NARRATE HERE)</a:t>
            </a:r>
          </a:p>
          <a:p>
            <a:endParaRPr lang="en-US" baseline="0" dirty="0"/>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413164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082863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2959607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198072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461604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199132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476848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1258426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164742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(FILL UP HOW YOU WILL NARRATE HERE)</a:t>
            </a:r>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96871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8/17/2021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8/17/2021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5400" b="1" dirty="0">
                <a:solidFill>
                  <a:schemeClr val="bg1"/>
                </a:solidFill>
              </a:rPr>
              <a:t>Data Storytelling Assignment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Name: </a:t>
            </a:r>
          </a:p>
        </p:txBody>
      </p:sp>
      <p:sp>
        <p:nvSpPr>
          <p:cNvPr id="4" name="Title 1">
            <a:extLst>
              <a:ext uri="{FF2B5EF4-FFF2-40B4-BE49-F238E27FC236}">
                <a16:creationId xmlns:a16="http://schemas.microsoft.com/office/drawing/2014/main" id="{84A0478A-145A-44D1-8680-9268A12AF088}"/>
              </a:ext>
            </a:extLst>
          </p:cNvPr>
          <p:cNvSpPr txBox="1">
            <a:spLocks/>
          </p:cNvSpPr>
          <p:nvPr/>
        </p:nvSpPr>
        <p:spPr>
          <a:xfrm>
            <a:off x="990600" y="3862976"/>
            <a:ext cx="10515600" cy="23876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endParaRPr lang="en-US" sz="5400" b="1" dirty="0">
              <a:highlight>
                <a:srgbClr val="FFFF00"/>
              </a:highligh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4 (cont.) </a:t>
            </a:r>
          </a:p>
        </p:txBody>
      </p:sp>
      <p:sp>
        <p:nvSpPr>
          <p:cNvPr id="6" name="TextBox 5">
            <a:extLst>
              <a:ext uri="{FF2B5EF4-FFF2-40B4-BE49-F238E27FC236}">
                <a16:creationId xmlns:a16="http://schemas.microsoft.com/office/drawing/2014/main" id="{F8BBF467-682C-44AF-B5B8-FE310C087D6E}"/>
              </a:ext>
            </a:extLst>
          </p:cNvPr>
          <p:cNvSpPr txBox="1"/>
          <p:nvPr/>
        </p:nvSpPr>
        <p:spPr>
          <a:xfrm>
            <a:off x="650174" y="1582340"/>
            <a:ext cx="10891652" cy="4827604"/>
          </a:xfrm>
          <a:prstGeom prst="rect">
            <a:avLst/>
          </a:prstGeom>
          <a:noFill/>
          <a:ln w="25400">
            <a:solidFill>
              <a:schemeClr val="accent2">
                <a:lumMod val="60000"/>
                <a:lumOff val="40000"/>
              </a:schemeClr>
            </a:solidFill>
          </a:ln>
        </p:spPr>
        <p:txBody>
          <a:bodyPr wrap="square" rtlCol="0">
            <a:noAutofit/>
          </a:bodyPr>
          <a:lstStyle/>
          <a:p>
            <a:r>
              <a:rPr lang="en-US" dirty="0"/>
              <a:t>Answer:</a:t>
            </a:r>
          </a:p>
          <a:p>
            <a:endParaRPr lang="en-US" dirty="0"/>
          </a:p>
          <a:p>
            <a:endParaRPr lang="en-US" dirty="0"/>
          </a:p>
        </p:txBody>
      </p:sp>
    </p:spTree>
    <p:extLst>
      <p:ext uri="{BB962C8B-B14F-4D97-AF65-F5344CB8AC3E}">
        <p14:creationId xmlns:p14="http://schemas.microsoft.com/office/powerpoint/2010/main" val="68635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4 (cont.) </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lstStyle/>
          <a:p>
            <a:r>
              <a:rPr lang="en-US" sz="1800" dirty="0"/>
              <a:t>Make modifications to your graph to reflect the limitations of data. </a:t>
            </a:r>
          </a:p>
          <a:p>
            <a:endParaRPr lang="en-US" dirty="0"/>
          </a:p>
        </p:txBody>
      </p:sp>
      <p:sp>
        <p:nvSpPr>
          <p:cNvPr id="4" name="TextBox 3">
            <a:extLst>
              <a:ext uri="{FF2B5EF4-FFF2-40B4-BE49-F238E27FC236}">
                <a16:creationId xmlns:a16="http://schemas.microsoft.com/office/drawing/2014/main" id="{489E71D9-60C9-4F9D-BAB2-62F3455AC7F2}"/>
              </a:ext>
            </a:extLst>
          </p:cNvPr>
          <p:cNvSpPr txBox="1"/>
          <p:nvPr/>
        </p:nvSpPr>
        <p:spPr>
          <a:xfrm>
            <a:off x="657922" y="2071688"/>
            <a:ext cx="10891652" cy="4432375"/>
          </a:xfrm>
          <a:prstGeom prst="rect">
            <a:avLst/>
          </a:prstGeom>
          <a:noFill/>
          <a:ln w="25400">
            <a:solidFill>
              <a:schemeClr val="accent2">
                <a:lumMod val="60000"/>
                <a:lumOff val="40000"/>
              </a:schemeClr>
            </a:solidFill>
          </a:ln>
        </p:spPr>
        <p:txBody>
          <a:bodyPr wrap="square" rtlCol="0">
            <a:noAutofit/>
          </a:bodyPr>
          <a:lstStyle/>
          <a:p>
            <a:r>
              <a:rPr lang="en-US" dirty="0"/>
              <a:t>Answer:</a:t>
            </a:r>
          </a:p>
        </p:txBody>
      </p:sp>
    </p:spTree>
    <p:extLst>
      <p:ext uri="{BB962C8B-B14F-4D97-AF65-F5344CB8AC3E}">
        <p14:creationId xmlns:p14="http://schemas.microsoft.com/office/powerpoint/2010/main" val="268902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5</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r>
              <a:rPr lang="en-US" sz="1800" dirty="0"/>
              <a:t>The private banking division head, Sally, approached Tom to share the banks’ satisfaction results with her. Tom is aware that among the list of banks, only 8 of them does private banking (Bank A to H). Previously when Tom gave a similar presentation to her, she mentioned that the graph has too little information and feels </a:t>
            </a:r>
            <a:r>
              <a:rPr lang="en-US" sz="1800" dirty="0" err="1"/>
              <a:t>uncustomized</a:t>
            </a:r>
            <a:r>
              <a:rPr lang="en-US" sz="1800" dirty="0"/>
              <a:t>. She wants to find out if the bank is performing better then the industry average. Describe how Tom should plan for the upcoming sharing. </a:t>
            </a:r>
          </a:p>
          <a:p>
            <a:endParaRPr lang="en-US" sz="1400" dirty="0"/>
          </a:p>
        </p:txBody>
      </p:sp>
      <p:sp>
        <p:nvSpPr>
          <p:cNvPr id="4" name="TextBox 3">
            <a:extLst>
              <a:ext uri="{FF2B5EF4-FFF2-40B4-BE49-F238E27FC236}">
                <a16:creationId xmlns:a16="http://schemas.microsoft.com/office/drawing/2014/main" id="{64BBC5EA-564E-45AF-97B3-7FA5A5FBAADA}"/>
              </a:ext>
            </a:extLst>
          </p:cNvPr>
          <p:cNvSpPr txBox="1"/>
          <p:nvPr/>
        </p:nvSpPr>
        <p:spPr>
          <a:xfrm>
            <a:off x="539495" y="3645896"/>
            <a:ext cx="11113010" cy="2862322"/>
          </a:xfrm>
          <a:prstGeom prst="rect">
            <a:avLst/>
          </a:prstGeom>
          <a:noFill/>
          <a:ln w="25400">
            <a:solidFill>
              <a:schemeClr val="accent2">
                <a:lumMod val="60000"/>
                <a:lumOff val="40000"/>
              </a:schemeClr>
            </a:solidFill>
          </a:ln>
        </p:spPr>
        <p:txBody>
          <a:bodyPr wrap="square" rtlCol="0">
            <a:noAutofit/>
          </a:bodyPr>
          <a:lstStyle/>
          <a:p>
            <a:r>
              <a:rPr lang="en-US" dirty="0"/>
              <a:t>Answer:</a:t>
            </a:r>
          </a:p>
          <a:p>
            <a:endParaRPr lang="en-US" dirty="0"/>
          </a:p>
          <a:p>
            <a:endParaRPr lang="en-US" dirty="0"/>
          </a:p>
        </p:txBody>
      </p:sp>
    </p:spTree>
    <p:extLst>
      <p:ext uri="{BB962C8B-B14F-4D97-AF65-F5344CB8AC3E}">
        <p14:creationId xmlns:p14="http://schemas.microsoft.com/office/powerpoint/2010/main" val="48859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6</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r>
              <a:rPr lang="en-US" sz="1800" dirty="0"/>
              <a:t>Tom has decided to appoint you to give the presentation to Paul, the Head of Finance, to approve the budget request for 2020 marketing campaign. With the next few slides, you are to simulate the presentation with the data and information provided earlier. Tom has also clearly stated the overall organization KPI, and have provided additional information:</a:t>
            </a:r>
          </a:p>
          <a:p>
            <a:r>
              <a:rPr lang="en-US" sz="1800" b="1" dirty="0"/>
              <a:t>Overall organization KPI: Satisfaction score to be above 250. </a:t>
            </a:r>
            <a:br>
              <a:rPr lang="en-US" sz="1800" dirty="0"/>
            </a:br>
            <a:br>
              <a:rPr lang="en-US" sz="1800" dirty="0"/>
            </a:br>
            <a:r>
              <a:rPr lang="en-US" sz="1800" dirty="0"/>
              <a:t>You are to clearly indicate where each slide falls within the narrative arc </a:t>
            </a:r>
            <a:br>
              <a:rPr lang="en-US" sz="1800" dirty="0"/>
            </a:br>
            <a:r>
              <a:rPr lang="en-US" sz="1800" dirty="0"/>
              <a:t>– Beginning/Situation, Middle/Opportunity/Complication, End/Resolution. </a:t>
            </a:r>
          </a:p>
          <a:p>
            <a:r>
              <a:rPr lang="en-US" sz="1800" dirty="0"/>
              <a:t>To simulate your presentation, please fill in your script (what you would say in the real presentation) in the </a:t>
            </a:r>
            <a:r>
              <a:rPr lang="en-US" sz="1800" b="1" u="sng" dirty="0"/>
              <a:t>slide notes</a:t>
            </a:r>
            <a:r>
              <a:rPr lang="en-US" sz="1800" dirty="0"/>
              <a:t>. </a:t>
            </a:r>
          </a:p>
        </p:txBody>
      </p:sp>
    </p:spTree>
    <p:extLst>
      <p:ext uri="{BB962C8B-B14F-4D97-AF65-F5344CB8AC3E}">
        <p14:creationId xmlns:p14="http://schemas.microsoft.com/office/powerpoint/2010/main" val="343726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6 (cont.) </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fontScale="85000" lnSpcReduction="10000"/>
          </a:bodyPr>
          <a:lstStyle/>
          <a:p>
            <a:r>
              <a:rPr lang="en-US" sz="1800" dirty="0"/>
              <a:t>Additional information:</a:t>
            </a:r>
            <a:br>
              <a:rPr lang="en-US" sz="1800" dirty="0"/>
            </a:br>
            <a:r>
              <a:rPr lang="en-US" sz="1800" dirty="0"/>
              <a:t>- 2009: a large marketing campaign that the industry called Hello Bank “The Bank for You”</a:t>
            </a:r>
            <a:br>
              <a:rPr lang="en-US" sz="1800" dirty="0"/>
            </a:br>
            <a:r>
              <a:rPr lang="en-US" sz="1800" dirty="0"/>
              <a:t>- 2010: reduced number of ATMs island wide in an attempt to discourage use of fiat currency</a:t>
            </a:r>
            <a:br>
              <a:rPr lang="en-US" sz="1800" dirty="0"/>
            </a:br>
            <a:r>
              <a:rPr lang="en-US" sz="1800" dirty="0"/>
              <a:t>- 2011: new ATM machine replacements had regular breakdowns causing long queues </a:t>
            </a:r>
            <a:br>
              <a:rPr lang="en-US" sz="1800" dirty="0"/>
            </a:br>
            <a:r>
              <a:rPr lang="en-US" sz="1800" dirty="0"/>
              <a:t>- 2012: introduced whole weekend banking service</a:t>
            </a:r>
            <a:br>
              <a:rPr lang="en-US" sz="1800" dirty="0"/>
            </a:br>
            <a:r>
              <a:rPr lang="en-US" sz="1800" dirty="0"/>
              <a:t>- 2013: launched new credit card with tiered rewards</a:t>
            </a:r>
            <a:br>
              <a:rPr lang="en-US" sz="1800" dirty="0"/>
            </a:br>
            <a:r>
              <a:rPr lang="en-US" sz="1800" dirty="0"/>
              <a:t>- 2014: delayed delivery of customer hardware token causing inability to log in to internet banking</a:t>
            </a:r>
            <a:br>
              <a:rPr lang="en-US" sz="1800" dirty="0"/>
            </a:br>
            <a:r>
              <a:rPr lang="en-US" sz="1800" dirty="0"/>
              <a:t>- 2015: increased marketing efforts to retain customers</a:t>
            </a:r>
            <a:br>
              <a:rPr lang="en-US" sz="1800" dirty="0"/>
            </a:br>
            <a:r>
              <a:rPr lang="en-US" sz="1800" dirty="0"/>
              <a:t>- 2016: high staff turnover rate impacting front-facing services</a:t>
            </a:r>
            <a:br>
              <a:rPr lang="en-US" sz="1800" dirty="0"/>
            </a:br>
            <a:r>
              <a:rPr lang="en-US" sz="1800" dirty="0"/>
              <a:t>- 2017: massive retraining efforts to increase staff productivity</a:t>
            </a:r>
            <a:br>
              <a:rPr lang="en-US" sz="1800" dirty="0"/>
            </a:br>
            <a:r>
              <a:rPr lang="en-US" sz="1800" dirty="0"/>
              <a:t>- 2018: launched family-friendly marketing theme</a:t>
            </a:r>
            <a:br>
              <a:rPr lang="en-US" sz="1800" dirty="0"/>
            </a:br>
            <a:r>
              <a:rPr lang="en-US" sz="1800" dirty="0"/>
              <a:t>- 2019: reduced marketing budget due to macroeconomic factors</a:t>
            </a:r>
            <a:br>
              <a:rPr lang="en-US" sz="1800" dirty="0"/>
            </a:br>
            <a:r>
              <a:rPr lang="en-US" sz="1800" dirty="0"/>
              <a:t>- 2019: Bank V </a:t>
            </a:r>
            <a:r>
              <a:rPr lang="en-US" sz="1800" dirty="0">
                <a:latin typeface="Arial" panose="020B0604020202020204" pitchFamily="34" charset="0"/>
                <a:cs typeface="Arial" panose="020B0604020202020204" pitchFamily="34" charset="0"/>
              </a:rPr>
              <a:t>Introduced mobile wallet and targeted the </a:t>
            </a:r>
            <a:r>
              <a:rPr lang="en-US" sz="1800" dirty="0">
                <a:solidFill>
                  <a:schemeClr val="tx1"/>
                </a:solidFill>
                <a:latin typeface="Arial" panose="020B0604020202020204" pitchFamily="34" charset="0"/>
                <a:cs typeface="Arial" panose="020B0604020202020204" pitchFamily="34" charset="0"/>
              </a:rPr>
              <a:t>millennials. Led to significant growth in </a:t>
            </a:r>
            <a:r>
              <a:rPr lang="en-US" sz="1800" dirty="0">
                <a:latin typeface="Arial" panose="020B0604020202020204" pitchFamily="34" charset="0"/>
                <a:cs typeface="Arial" panose="020B0604020202020204" pitchFamily="34" charset="0"/>
              </a:rPr>
              <a:t>enrolment.</a:t>
            </a:r>
            <a:br>
              <a:rPr lang="en-US" sz="1800" dirty="0"/>
            </a:br>
            <a:r>
              <a:rPr lang="en-US" sz="1800" b="1" dirty="0"/>
              <a:t>Note: You may use the above information or create your own events. For the ending, there is no need to elaborate on the actual plan.</a:t>
            </a:r>
          </a:p>
        </p:txBody>
      </p:sp>
    </p:spTree>
    <p:extLst>
      <p:ext uri="{BB962C8B-B14F-4D97-AF65-F5344CB8AC3E}">
        <p14:creationId xmlns:p14="http://schemas.microsoft.com/office/powerpoint/2010/main" val="371450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normAutofit/>
          </a:bodyPr>
          <a:lstStyle/>
          <a:p>
            <a:r>
              <a:rPr lang="en-US" b="1" dirty="0">
                <a:solidFill>
                  <a:srgbClr val="FF0000"/>
                </a:solidFill>
              </a:rPr>
              <a:t>SITUATION</a:t>
            </a:r>
            <a:endParaRPr lang="en-US" b="1" dirty="0"/>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endParaRPr lang="en-US" sz="1600" dirty="0"/>
          </a:p>
        </p:txBody>
      </p:sp>
    </p:spTree>
    <p:extLst>
      <p:ext uri="{BB962C8B-B14F-4D97-AF65-F5344CB8AC3E}">
        <p14:creationId xmlns:p14="http://schemas.microsoft.com/office/powerpoint/2010/main" val="3921290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SITUATION</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endParaRPr lang="en-US" sz="1600" dirty="0"/>
          </a:p>
        </p:txBody>
      </p:sp>
    </p:spTree>
    <p:extLst>
      <p:ext uri="{BB962C8B-B14F-4D97-AF65-F5344CB8AC3E}">
        <p14:creationId xmlns:p14="http://schemas.microsoft.com/office/powerpoint/2010/main" val="3455058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SITUATION</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endParaRPr lang="en-US" sz="1600" dirty="0"/>
          </a:p>
        </p:txBody>
      </p:sp>
    </p:spTree>
    <p:extLst>
      <p:ext uri="{BB962C8B-B14F-4D97-AF65-F5344CB8AC3E}">
        <p14:creationId xmlns:p14="http://schemas.microsoft.com/office/powerpoint/2010/main" val="3489628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SITUATION</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endParaRPr lang="en-US" sz="1600" dirty="0"/>
          </a:p>
        </p:txBody>
      </p:sp>
    </p:spTree>
    <p:extLst>
      <p:ext uri="{BB962C8B-B14F-4D97-AF65-F5344CB8AC3E}">
        <p14:creationId xmlns:p14="http://schemas.microsoft.com/office/powerpoint/2010/main" val="155980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SITUATION</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endParaRPr lang="en-US" sz="1600" dirty="0"/>
          </a:p>
        </p:txBody>
      </p:sp>
    </p:spTree>
    <p:extLst>
      <p:ext uri="{BB962C8B-B14F-4D97-AF65-F5344CB8AC3E}">
        <p14:creationId xmlns:p14="http://schemas.microsoft.com/office/powerpoint/2010/main" val="388820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8EA3-8EA4-42FE-A8E7-EF0AD74D99D9}"/>
              </a:ext>
            </a:extLst>
          </p:cNvPr>
          <p:cNvSpPr>
            <a:spLocks noGrp="1"/>
          </p:cNvSpPr>
          <p:nvPr>
            <p:ph type="title"/>
          </p:nvPr>
        </p:nvSpPr>
        <p:spPr/>
        <p:txBody>
          <a:bodyPr/>
          <a:lstStyle/>
          <a:p>
            <a:r>
              <a:rPr lang="en-US" b="1" dirty="0"/>
              <a:t>Instructions</a:t>
            </a:r>
          </a:p>
        </p:txBody>
      </p:sp>
      <p:sp>
        <p:nvSpPr>
          <p:cNvPr id="3" name="Content Placeholder 2">
            <a:extLst>
              <a:ext uri="{FF2B5EF4-FFF2-40B4-BE49-F238E27FC236}">
                <a16:creationId xmlns:a16="http://schemas.microsoft.com/office/drawing/2014/main" id="{5E6573C5-8F47-4D57-8C67-F8D29380D133}"/>
              </a:ext>
            </a:extLst>
          </p:cNvPr>
          <p:cNvSpPr>
            <a:spLocks noGrp="1"/>
          </p:cNvSpPr>
          <p:nvPr>
            <p:ph sz="quarter" idx="10"/>
          </p:nvPr>
        </p:nvSpPr>
        <p:spPr>
          <a:xfrm>
            <a:off x="539496" y="1435608"/>
            <a:ext cx="10869402" cy="4974336"/>
          </a:xfrm>
        </p:spPr>
        <p:txBody>
          <a:bodyPr>
            <a:normAutofit fontScale="85000" lnSpcReduction="10000"/>
          </a:bodyPr>
          <a:lstStyle/>
          <a:p>
            <a:r>
              <a:rPr lang="en-US" sz="2400" dirty="0"/>
              <a:t>Congratulations, you made it this far! </a:t>
            </a:r>
          </a:p>
          <a:p>
            <a:r>
              <a:rPr lang="en-US" sz="2400" dirty="0"/>
              <a:t>In this course, you have learned the </a:t>
            </a:r>
            <a:r>
              <a:rPr lang="en-SG" sz="2400" dirty="0"/>
              <a:t>techniques of how to craft a narrative with the insights generated from your data and present them in a visually compelling way for your audience. </a:t>
            </a:r>
          </a:p>
          <a:p>
            <a:r>
              <a:rPr lang="en-US" sz="2400" dirty="0"/>
              <a:t>Now, it is time to show us that you are ready to take the step forward!</a:t>
            </a:r>
          </a:p>
          <a:p>
            <a:r>
              <a:rPr lang="en-US" sz="2400" dirty="0"/>
              <a:t>This assignment is based on a scenario, and the questions are based on the data provided in the file: </a:t>
            </a:r>
            <a:r>
              <a:rPr lang="en-US" sz="2400" b="1" dirty="0"/>
              <a:t>Data Storytelling Assignment Data.xlsx</a:t>
            </a:r>
            <a:endParaRPr lang="en-US" sz="2400" b="1" dirty="0">
              <a:sym typeface="Wingdings" panose="05000000000000000000" pitchFamily="2" charset="2"/>
            </a:endParaRPr>
          </a:p>
          <a:p>
            <a:r>
              <a:rPr lang="en-US" sz="2400" dirty="0"/>
              <a:t>Please answer the questions based on the given information and submit this whole </a:t>
            </a:r>
            <a:r>
              <a:rPr lang="en-US" sz="2400" dirty="0" err="1"/>
              <a:t>powerpoint</a:t>
            </a:r>
            <a:r>
              <a:rPr lang="en-US" sz="2400" dirty="0"/>
              <a:t> document to the Data School Course Content area. </a:t>
            </a:r>
          </a:p>
        </p:txBody>
      </p:sp>
    </p:spTree>
    <p:extLst>
      <p:ext uri="{BB962C8B-B14F-4D97-AF65-F5344CB8AC3E}">
        <p14:creationId xmlns:p14="http://schemas.microsoft.com/office/powerpoint/2010/main" val="2583067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COMPLICATION</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endParaRPr lang="en-US" sz="1600" dirty="0"/>
          </a:p>
        </p:txBody>
      </p:sp>
    </p:spTree>
    <p:extLst>
      <p:ext uri="{BB962C8B-B14F-4D97-AF65-F5344CB8AC3E}">
        <p14:creationId xmlns:p14="http://schemas.microsoft.com/office/powerpoint/2010/main" val="329861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COMPLICATION</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endParaRPr lang="en-US" sz="1600" dirty="0"/>
          </a:p>
        </p:txBody>
      </p:sp>
    </p:spTree>
    <p:extLst>
      <p:ext uri="{BB962C8B-B14F-4D97-AF65-F5344CB8AC3E}">
        <p14:creationId xmlns:p14="http://schemas.microsoft.com/office/powerpoint/2010/main" val="2641353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COMPLICATION</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endParaRPr lang="en-US" sz="1600" dirty="0"/>
          </a:p>
        </p:txBody>
      </p:sp>
    </p:spTree>
    <p:extLst>
      <p:ext uri="{BB962C8B-B14F-4D97-AF65-F5344CB8AC3E}">
        <p14:creationId xmlns:p14="http://schemas.microsoft.com/office/powerpoint/2010/main" val="3407366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RESOLUTION</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endParaRPr lang="en-US" sz="1600" dirty="0"/>
          </a:p>
        </p:txBody>
      </p:sp>
    </p:spTree>
    <p:extLst>
      <p:ext uri="{BB962C8B-B14F-4D97-AF65-F5344CB8AC3E}">
        <p14:creationId xmlns:p14="http://schemas.microsoft.com/office/powerpoint/2010/main" val="3504851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RESOLUTION</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endParaRPr lang="en-US" sz="1600" dirty="0"/>
          </a:p>
        </p:txBody>
      </p:sp>
    </p:spTree>
    <p:extLst>
      <p:ext uri="{BB962C8B-B14F-4D97-AF65-F5344CB8AC3E}">
        <p14:creationId xmlns:p14="http://schemas.microsoft.com/office/powerpoint/2010/main" val="2766156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a:xfrm>
            <a:off x="539495" y="448056"/>
            <a:ext cx="8292271" cy="640080"/>
          </a:xfrm>
        </p:spPr>
        <p:txBody>
          <a:bodyPr/>
          <a:lstStyle/>
          <a:p>
            <a:r>
              <a:rPr lang="en-US" b="1" dirty="0">
                <a:solidFill>
                  <a:srgbClr val="FF0000"/>
                </a:solidFill>
              </a:rPr>
              <a:t>RESOLUTION</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endParaRPr lang="en-US" sz="1600" dirty="0"/>
          </a:p>
        </p:txBody>
      </p:sp>
    </p:spTree>
    <p:extLst>
      <p:ext uri="{BB962C8B-B14F-4D97-AF65-F5344CB8AC3E}">
        <p14:creationId xmlns:p14="http://schemas.microsoft.com/office/powerpoint/2010/main" val="3541428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120927"/>
            <a:ext cx="10515600" cy="2387600"/>
          </a:xfrm>
        </p:spPr>
        <p:txBody>
          <a:bodyPr anchor="ctr" anchorCtr="0">
            <a:normAutofit/>
          </a:bodyPr>
          <a:lstStyle/>
          <a:p>
            <a:pPr algn="ctr"/>
            <a:r>
              <a:rPr lang="en-US" sz="5400" b="1" dirty="0">
                <a:solidFill>
                  <a:schemeClr val="bg1"/>
                </a:solidFill>
              </a:rPr>
              <a:t>End of</a:t>
            </a:r>
            <a:br>
              <a:rPr lang="en-US" sz="5400" b="1" dirty="0">
                <a:solidFill>
                  <a:schemeClr val="bg1"/>
                </a:solidFill>
              </a:rPr>
            </a:br>
            <a:r>
              <a:rPr lang="en-US" sz="5400" b="1" dirty="0">
                <a:solidFill>
                  <a:schemeClr val="bg1"/>
                </a:solidFill>
              </a:rPr>
              <a:t>Data Storytelling Assignment</a:t>
            </a:r>
          </a:p>
        </p:txBody>
      </p:sp>
    </p:spTree>
    <p:extLst>
      <p:ext uri="{BB962C8B-B14F-4D97-AF65-F5344CB8AC3E}">
        <p14:creationId xmlns:p14="http://schemas.microsoft.com/office/powerpoint/2010/main" val="44807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DDAD-76DE-47CA-A550-01936FE34435}"/>
              </a:ext>
            </a:extLst>
          </p:cNvPr>
          <p:cNvSpPr>
            <a:spLocks noGrp="1"/>
          </p:cNvSpPr>
          <p:nvPr>
            <p:ph type="title"/>
          </p:nvPr>
        </p:nvSpPr>
        <p:spPr/>
        <p:txBody>
          <a:bodyPr/>
          <a:lstStyle/>
          <a:p>
            <a:r>
              <a:rPr lang="en-US" b="1" dirty="0"/>
              <a:t>Scenario</a:t>
            </a:r>
          </a:p>
        </p:txBody>
      </p:sp>
      <p:sp>
        <p:nvSpPr>
          <p:cNvPr id="3" name="Content Placeholder 2">
            <a:extLst>
              <a:ext uri="{FF2B5EF4-FFF2-40B4-BE49-F238E27FC236}">
                <a16:creationId xmlns:a16="http://schemas.microsoft.com/office/drawing/2014/main" id="{C0B04F61-8495-44E4-B551-859A428BF250}"/>
              </a:ext>
            </a:extLst>
          </p:cNvPr>
          <p:cNvSpPr>
            <a:spLocks noGrp="1"/>
          </p:cNvSpPr>
          <p:nvPr>
            <p:ph sz="quarter" idx="10"/>
          </p:nvPr>
        </p:nvSpPr>
        <p:spPr>
          <a:xfrm>
            <a:off x="539496" y="1435608"/>
            <a:ext cx="11169284" cy="4974336"/>
          </a:xfrm>
        </p:spPr>
        <p:txBody>
          <a:bodyPr>
            <a:normAutofit/>
          </a:bodyPr>
          <a:lstStyle/>
          <a:p>
            <a:r>
              <a:rPr lang="en-US" sz="1800" dirty="0"/>
              <a:t>You work in the marketing department in Hello Bank, and Bank V is one of your bank’s closest rival. </a:t>
            </a:r>
            <a:br>
              <a:rPr lang="en-US" sz="1800" dirty="0"/>
            </a:br>
            <a:r>
              <a:rPr lang="en-US" sz="1800" dirty="0"/>
              <a:t>One day, your manager, Tom, sent you an excel spreadsheet with a set of data asking you to generate some insights from it.</a:t>
            </a:r>
          </a:p>
        </p:txBody>
      </p:sp>
      <p:pic>
        <p:nvPicPr>
          <p:cNvPr id="4" name="Picture 3">
            <a:extLst>
              <a:ext uri="{FF2B5EF4-FFF2-40B4-BE49-F238E27FC236}">
                <a16:creationId xmlns:a16="http://schemas.microsoft.com/office/drawing/2014/main" id="{A451EDE8-299C-4E18-B5CC-C7AE69DE7C44}"/>
              </a:ext>
            </a:extLst>
          </p:cNvPr>
          <p:cNvPicPr>
            <a:picLocks noChangeAspect="1"/>
          </p:cNvPicPr>
          <p:nvPr/>
        </p:nvPicPr>
        <p:blipFill>
          <a:blip r:embed="rId2"/>
          <a:stretch>
            <a:fillRect/>
          </a:stretch>
        </p:blipFill>
        <p:spPr>
          <a:xfrm>
            <a:off x="3174274" y="2315178"/>
            <a:ext cx="8183064" cy="4282789"/>
          </a:xfrm>
          <a:prstGeom prst="rect">
            <a:avLst/>
          </a:prstGeom>
        </p:spPr>
      </p:pic>
    </p:spTree>
    <p:extLst>
      <p:ext uri="{BB962C8B-B14F-4D97-AF65-F5344CB8AC3E}">
        <p14:creationId xmlns:p14="http://schemas.microsoft.com/office/powerpoint/2010/main" val="99375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1</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r>
              <a:rPr lang="en-US" sz="1800" dirty="0"/>
              <a:t>Propose three questions that you would ask Tom to gain a better understanding of the context.</a:t>
            </a:r>
          </a:p>
          <a:p>
            <a:endParaRPr lang="en-US" sz="1400" dirty="0"/>
          </a:p>
        </p:txBody>
      </p:sp>
      <p:sp>
        <p:nvSpPr>
          <p:cNvPr id="4" name="TextBox 3">
            <a:extLst>
              <a:ext uri="{FF2B5EF4-FFF2-40B4-BE49-F238E27FC236}">
                <a16:creationId xmlns:a16="http://schemas.microsoft.com/office/drawing/2014/main" id="{70DC5215-6A13-4546-B36A-A1B15C7D1A28}"/>
              </a:ext>
            </a:extLst>
          </p:cNvPr>
          <p:cNvSpPr txBox="1"/>
          <p:nvPr/>
        </p:nvSpPr>
        <p:spPr>
          <a:xfrm>
            <a:off x="657922" y="2129883"/>
            <a:ext cx="10891652" cy="4280061"/>
          </a:xfrm>
          <a:prstGeom prst="rect">
            <a:avLst/>
          </a:prstGeom>
          <a:noFill/>
          <a:ln w="25400">
            <a:solidFill>
              <a:schemeClr val="accent2">
                <a:lumMod val="60000"/>
                <a:lumOff val="40000"/>
              </a:schemeClr>
            </a:solidFill>
          </a:ln>
        </p:spPr>
        <p:txBody>
          <a:bodyPr wrap="square" rtlCol="0">
            <a:noAutofit/>
          </a:bodyPr>
          <a:lstStyle/>
          <a:p>
            <a:r>
              <a:rPr lang="en-US" dirty="0"/>
              <a:t>Answer:</a:t>
            </a:r>
          </a:p>
          <a:p>
            <a:pPr lvl="1">
              <a:lnSpc>
                <a:spcPct val="107000"/>
              </a:lnSpc>
              <a:spcAft>
                <a:spcPts val="800"/>
              </a:spcAft>
            </a:pPr>
            <a:r>
              <a:rPr lang="en-SG" b="1" dirty="0">
                <a:effectLst/>
                <a:latin typeface="Calibri" panose="020F0502020204030204" pitchFamily="34" charset="0"/>
                <a:ea typeface="Calibri" panose="020F0502020204030204" pitchFamily="34" charset="0"/>
                <a:cs typeface="Times New Roman" panose="02020603050405020304" pitchFamily="18" charset="0"/>
              </a:rPr>
              <a:t>What does the given numbers talk about?</a:t>
            </a:r>
          </a:p>
          <a:p>
            <a:pPr lvl="1">
              <a:lnSpc>
                <a:spcPct val="107000"/>
              </a:lnSpc>
              <a:spcAft>
                <a:spcPts val="800"/>
              </a:spcAft>
            </a:pPr>
            <a:r>
              <a:rPr lang="en-SG" b="1" dirty="0">
                <a:effectLst/>
                <a:latin typeface="Calibri" panose="020F0502020204030204" pitchFamily="34" charset="0"/>
                <a:ea typeface="Calibri" panose="020F0502020204030204" pitchFamily="34" charset="0"/>
                <a:cs typeface="Times New Roman" panose="02020603050405020304" pitchFamily="18" charset="0"/>
              </a:rPr>
              <a:t>Why latest/last year (2020) data are missing in the given excel sheet?</a:t>
            </a:r>
          </a:p>
          <a:p>
            <a:pPr lvl="1">
              <a:lnSpc>
                <a:spcPct val="107000"/>
              </a:lnSpc>
              <a:spcAft>
                <a:spcPts val="800"/>
              </a:spcAft>
            </a:pPr>
            <a:r>
              <a:rPr lang="en-SG" b="1" dirty="0">
                <a:effectLst/>
                <a:latin typeface="Calibri" panose="020F0502020204030204" pitchFamily="34" charset="0"/>
                <a:ea typeface="Calibri" panose="020F0502020204030204" pitchFamily="34" charset="0"/>
                <a:cs typeface="Times New Roman" panose="02020603050405020304" pitchFamily="18" charset="0"/>
              </a:rPr>
              <a:t>Who are the targeted audience?</a:t>
            </a:r>
          </a:p>
          <a:p>
            <a:endParaRPr lang="en-US" dirty="0"/>
          </a:p>
        </p:txBody>
      </p:sp>
    </p:spTree>
    <p:extLst>
      <p:ext uri="{BB962C8B-B14F-4D97-AF65-F5344CB8AC3E}">
        <p14:creationId xmlns:p14="http://schemas.microsoft.com/office/powerpoint/2010/main" val="356426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2</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r>
              <a:rPr lang="en-US" sz="1800" dirty="0"/>
              <a:t>Tom wants to find out how your bank is faring against Bank V and recommends the use of a bubble chart. Explain if the bubble chart is suitable. If not, suggest and justify the use of another chart type. </a:t>
            </a:r>
          </a:p>
          <a:p>
            <a:endParaRPr lang="en-US" sz="1400" dirty="0"/>
          </a:p>
        </p:txBody>
      </p:sp>
      <p:sp>
        <p:nvSpPr>
          <p:cNvPr id="4" name="TextBox 3">
            <a:extLst>
              <a:ext uri="{FF2B5EF4-FFF2-40B4-BE49-F238E27FC236}">
                <a16:creationId xmlns:a16="http://schemas.microsoft.com/office/drawing/2014/main" id="{901704FA-6F4E-4F31-9330-928C2FF5598F}"/>
              </a:ext>
            </a:extLst>
          </p:cNvPr>
          <p:cNvSpPr txBox="1"/>
          <p:nvPr/>
        </p:nvSpPr>
        <p:spPr>
          <a:xfrm>
            <a:off x="657922" y="2439626"/>
            <a:ext cx="10891652" cy="3970318"/>
          </a:xfrm>
          <a:prstGeom prst="rect">
            <a:avLst/>
          </a:prstGeom>
          <a:noFill/>
          <a:ln w="25400">
            <a:solidFill>
              <a:schemeClr val="accent2">
                <a:lumMod val="60000"/>
                <a:lumOff val="40000"/>
              </a:schemeClr>
            </a:solidFill>
          </a:ln>
        </p:spPr>
        <p:txBody>
          <a:bodyPr wrap="square" rtlCol="0">
            <a:noAutofit/>
          </a:bodyPr>
          <a:lstStyle/>
          <a:p>
            <a:r>
              <a:rPr lang="en-US" dirty="0"/>
              <a:t>Answer:</a:t>
            </a:r>
          </a:p>
          <a:p>
            <a:endParaRPr lang="en-US" dirty="0"/>
          </a:p>
          <a:p>
            <a:pPr>
              <a:lnSpc>
                <a:spcPct val="107000"/>
              </a:lnSpc>
              <a:spcAft>
                <a:spcPts val="800"/>
              </a:spcAft>
            </a:pPr>
            <a:r>
              <a:rPr lang="en-SG" sz="1800" b="1" dirty="0">
                <a:effectLst/>
                <a:latin typeface="Calibri" panose="020F0502020204030204" pitchFamily="34" charset="0"/>
                <a:ea typeface="Calibri" panose="020F0502020204030204" pitchFamily="34" charset="0"/>
                <a:cs typeface="Times New Roman" panose="02020603050405020304" pitchFamily="18" charset="0"/>
              </a:rPr>
              <a:t>Bubble chart is used to display three dimensions data. E.g. social,  economic  and other relationships. So, Bubble char is NOT suitable.  </a:t>
            </a:r>
          </a:p>
          <a:p>
            <a:pPr>
              <a:lnSpc>
                <a:spcPct val="107000"/>
              </a:lnSpc>
              <a:spcAft>
                <a:spcPts val="800"/>
              </a:spcAft>
            </a:pPr>
            <a:r>
              <a:rPr lang="en-SG" sz="1800" b="1" dirty="0">
                <a:effectLst/>
                <a:latin typeface="Calibri" panose="020F0502020204030204" pitchFamily="34" charset="0"/>
                <a:ea typeface="Calibri" panose="020F0502020204030204" pitchFamily="34" charset="0"/>
                <a:cs typeface="Times New Roman" panose="02020603050405020304" pitchFamily="18" charset="0"/>
              </a:rPr>
              <a:t>We must use Line or Bar chart(s) to display the banks data.</a:t>
            </a:r>
          </a:p>
          <a:p>
            <a:endParaRPr lang="en-US" dirty="0"/>
          </a:p>
          <a:p>
            <a:endParaRPr lang="en-US" dirty="0"/>
          </a:p>
          <a:p>
            <a:endParaRPr lang="en-US" dirty="0"/>
          </a:p>
        </p:txBody>
      </p:sp>
    </p:spTree>
    <p:extLst>
      <p:ext uri="{BB962C8B-B14F-4D97-AF65-F5344CB8AC3E}">
        <p14:creationId xmlns:p14="http://schemas.microsoft.com/office/powerpoint/2010/main" val="191322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3</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lstStyle/>
          <a:p>
            <a:r>
              <a:rPr lang="en-US" sz="1800" dirty="0"/>
              <a:t>Tom was growing impatient for your insights and did a dot plot. After some time, he revealed that although he finds that it is important for your bank to be better than Bank V, being above the industry average is of a higher priority to the Marketing Director, Lucy. Tom needs to give a presentation to Lucy in a weeks’ time, sharing any insights about the bank’s satisfaction scores. </a:t>
            </a:r>
          </a:p>
          <a:p>
            <a:endParaRPr lang="en-US" dirty="0"/>
          </a:p>
        </p:txBody>
      </p:sp>
      <p:pic>
        <p:nvPicPr>
          <p:cNvPr id="4" name="Picture 3">
            <a:extLst>
              <a:ext uri="{FF2B5EF4-FFF2-40B4-BE49-F238E27FC236}">
                <a16:creationId xmlns:a16="http://schemas.microsoft.com/office/drawing/2014/main" id="{5BAF99BF-6AAE-4EC2-98B9-091DBBEB723E}"/>
              </a:ext>
            </a:extLst>
          </p:cNvPr>
          <p:cNvPicPr>
            <a:picLocks noChangeAspect="1"/>
          </p:cNvPicPr>
          <p:nvPr/>
        </p:nvPicPr>
        <p:blipFill>
          <a:blip r:embed="rId2"/>
          <a:stretch>
            <a:fillRect/>
          </a:stretch>
        </p:blipFill>
        <p:spPr>
          <a:xfrm>
            <a:off x="3247914" y="3115492"/>
            <a:ext cx="4940728" cy="3461657"/>
          </a:xfrm>
          <a:prstGeom prst="rect">
            <a:avLst/>
          </a:prstGeom>
        </p:spPr>
      </p:pic>
    </p:spTree>
    <p:extLst>
      <p:ext uri="{BB962C8B-B14F-4D97-AF65-F5344CB8AC3E}">
        <p14:creationId xmlns:p14="http://schemas.microsoft.com/office/powerpoint/2010/main" val="128753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3 (cont.)</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lstStyle/>
          <a:p>
            <a:r>
              <a:rPr lang="en-US" sz="1800" dirty="0"/>
              <a:t>Tom further shared that the figures represent branch satisfaction. Provide two reasons why the chart Tom created does not effectively highlight the insight that Lucy is looking for.</a:t>
            </a:r>
          </a:p>
          <a:p>
            <a:endParaRPr lang="en-US" dirty="0"/>
          </a:p>
        </p:txBody>
      </p:sp>
      <p:sp>
        <p:nvSpPr>
          <p:cNvPr id="6" name="TextBox 5">
            <a:extLst>
              <a:ext uri="{FF2B5EF4-FFF2-40B4-BE49-F238E27FC236}">
                <a16:creationId xmlns:a16="http://schemas.microsoft.com/office/drawing/2014/main" id="{2E95B6BD-3038-405B-8AD4-9C2D32F7B137}"/>
              </a:ext>
            </a:extLst>
          </p:cNvPr>
          <p:cNvSpPr txBox="1"/>
          <p:nvPr/>
        </p:nvSpPr>
        <p:spPr>
          <a:xfrm>
            <a:off x="657922" y="2439626"/>
            <a:ext cx="10891652" cy="3970318"/>
          </a:xfrm>
          <a:prstGeom prst="rect">
            <a:avLst/>
          </a:prstGeom>
          <a:noFill/>
          <a:ln w="25400">
            <a:solidFill>
              <a:schemeClr val="accent2">
                <a:lumMod val="60000"/>
                <a:lumOff val="40000"/>
              </a:schemeClr>
            </a:solidFill>
          </a:ln>
        </p:spPr>
        <p:txBody>
          <a:bodyPr wrap="square" rtlCol="0">
            <a:noAutofit/>
          </a:bodyPr>
          <a:lstStyle/>
          <a:p>
            <a:r>
              <a:rPr lang="en-US" dirty="0"/>
              <a:t>Answer:</a:t>
            </a:r>
          </a:p>
          <a:p>
            <a:endParaRPr lang="en-US" dirty="0"/>
          </a:p>
          <a:p>
            <a:pPr>
              <a:lnSpc>
                <a:spcPct val="107000"/>
              </a:lnSpc>
              <a:spcAft>
                <a:spcPts val="800"/>
              </a:spcAft>
            </a:pPr>
            <a:r>
              <a:rPr lang="en-SG" sz="1800" b="1" dirty="0">
                <a:effectLst/>
                <a:latin typeface="Calibri" panose="020F0502020204030204" pitchFamily="34" charset="0"/>
                <a:ea typeface="Calibri" panose="020F0502020204030204" pitchFamily="34" charset="0"/>
                <a:cs typeface="Times New Roman" panose="02020603050405020304" pitchFamily="18" charset="0"/>
              </a:rPr>
              <a:t>1. One main requirement is industry average which is not indicated in the chart. </a:t>
            </a:r>
          </a:p>
          <a:p>
            <a:pPr>
              <a:lnSpc>
                <a:spcPct val="107000"/>
              </a:lnSpc>
              <a:spcAft>
                <a:spcPts val="800"/>
              </a:spcAft>
            </a:pPr>
            <a:r>
              <a:rPr lang="en-SG" sz="1800" b="1" dirty="0">
                <a:effectLst/>
                <a:latin typeface="Calibri" panose="020F0502020204030204" pitchFamily="34" charset="0"/>
                <a:ea typeface="Calibri" panose="020F0502020204030204" pitchFamily="34" charset="0"/>
                <a:cs typeface="Times New Roman" panose="02020603050405020304" pitchFamily="18" charset="0"/>
              </a:rPr>
              <a:t>2. Chart is confusing the audience and other bank names are not listed in the chart (except Hello Bank and Bank V).</a:t>
            </a:r>
          </a:p>
          <a:p>
            <a:endParaRPr lang="en-US" dirty="0"/>
          </a:p>
        </p:txBody>
      </p:sp>
    </p:spTree>
    <p:extLst>
      <p:ext uri="{BB962C8B-B14F-4D97-AF65-F5344CB8AC3E}">
        <p14:creationId xmlns:p14="http://schemas.microsoft.com/office/powerpoint/2010/main" val="79622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3 (cont.)</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lstStyle/>
          <a:p>
            <a:r>
              <a:rPr lang="en-US" sz="1800" dirty="0"/>
              <a:t>Design and create a revamped graph for Tom’s presentation (Hint: Declutter and Focus; Identify the right chart to use.) </a:t>
            </a:r>
          </a:p>
          <a:p>
            <a:endParaRPr lang="en-US" dirty="0"/>
          </a:p>
        </p:txBody>
      </p:sp>
      <p:sp>
        <p:nvSpPr>
          <p:cNvPr id="6" name="TextBox 5">
            <a:extLst>
              <a:ext uri="{FF2B5EF4-FFF2-40B4-BE49-F238E27FC236}">
                <a16:creationId xmlns:a16="http://schemas.microsoft.com/office/drawing/2014/main" id="{78454E2F-6B83-470E-8CA9-89774B79EA6F}"/>
              </a:ext>
            </a:extLst>
          </p:cNvPr>
          <p:cNvSpPr txBox="1"/>
          <p:nvPr/>
        </p:nvSpPr>
        <p:spPr>
          <a:xfrm>
            <a:off x="657922" y="2256746"/>
            <a:ext cx="10891652" cy="4153198"/>
          </a:xfrm>
          <a:prstGeom prst="rect">
            <a:avLst/>
          </a:prstGeom>
          <a:noFill/>
          <a:ln w="25400">
            <a:solidFill>
              <a:schemeClr val="accent2">
                <a:lumMod val="60000"/>
                <a:lumOff val="40000"/>
              </a:schemeClr>
            </a:solidFill>
          </a:ln>
        </p:spPr>
        <p:txBody>
          <a:bodyPr wrap="square" rtlCol="0">
            <a:noAutofit/>
          </a:bodyPr>
          <a:lstStyle/>
          <a:p>
            <a:r>
              <a:rPr lang="en-US" dirty="0"/>
              <a:t>Answer: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8AE50352-B96D-49AD-A9B8-58F8B3928DFE}"/>
              </a:ext>
            </a:extLst>
          </p:cNvPr>
          <p:cNvGraphicFramePr>
            <a:graphicFrameLocks/>
          </p:cNvGraphicFramePr>
          <p:nvPr>
            <p:extLst>
              <p:ext uri="{D42A27DB-BD31-4B8C-83A1-F6EECF244321}">
                <p14:modId xmlns:p14="http://schemas.microsoft.com/office/powerpoint/2010/main" val="4130758286"/>
              </p:ext>
            </p:extLst>
          </p:nvPr>
        </p:nvGraphicFramePr>
        <p:xfrm>
          <a:off x="885312" y="2256746"/>
          <a:ext cx="10436872" cy="44661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9292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1512-E3BB-4B16-9F2D-14B896E37CA2}"/>
              </a:ext>
            </a:extLst>
          </p:cNvPr>
          <p:cNvSpPr>
            <a:spLocks noGrp="1"/>
          </p:cNvSpPr>
          <p:nvPr>
            <p:ph type="title"/>
          </p:nvPr>
        </p:nvSpPr>
        <p:spPr/>
        <p:txBody>
          <a:bodyPr/>
          <a:lstStyle/>
          <a:p>
            <a:r>
              <a:rPr lang="en-US" b="1" dirty="0"/>
              <a:t>Question 4 </a:t>
            </a:r>
          </a:p>
        </p:txBody>
      </p:sp>
      <p:sp>
        <p:nvSpPr>
          <p:cNvPr id="3" name="Content Placeholder 2">
            <a:extLst>
              <a:ext uri="{FF2B5EF4-FFF2-40B4-BE49-F238E27FC236}">
                <a16:creationId xmlns:a16="http://schemas.microsoft.com/office/drawing/2014/main" id="{58AD052E-E81F-40FF-898A-40CF6FE29F41}"/>
              </a:ext>
            </a:extLst>
          </p:cNvPr>
          <p:cNvSpPr>
            <a:spLocks noGrp="1"/>
          </p:cNvSpPr>
          <p:nvPr>
            <p:ph sz="quarter" idx="10"/>
          </p:nvPr>
        </p:nvSpPr>
        <p:spPr>
          <a:xfrm>
            <a:off x="539495" y="1435608"/>
            <a:ext cx="11010079" cy="4974336"/>
          </a:xfrm>
        </p:spPr>
        <p:txBody>
          <a:bodyPr>
            <a:normAutofit/>
          </a:bodyPr>
          <a:lstStyle/>
          <a:p>
            <a:r>
              <a:rPr lang="en-US" sz="1800" dirty="0"/>
              <a:t>A few days after you have completed your revamped graph, over lunch, Tom casually commented that your bank’s 2019 figures is calculated based on the average of the first 3 quarters satisfaction scores for the year. He is still waiting for the 4</a:t>
            </a:r>
            <a:r>
              <a:rPr lang="en-US" sz="1800" baseline="30000" dirty="0"/>
              <a:t>th</a:t>
            </a:r>
            <a:r>
              <a:rPr lang="en-US" sz="1800" dirty="0"/>
              <a:t> quarter numbers from another colleague, but Tom believes that the scores will not differ much. </a:t>
            </a:r>
          </a:p>
          <a:p>
            <a:r>
              <a:rPr lang="en-US" sz="1800" dirty="0"/>
              <a:t>Explain how this might affect the interpretations of findings. </a:t>
            </a:r>
            <a:endParaRPr lang="en-US" sz="1400" dirty="0"/>
          </a:p>
        </p:txBody>
      </p:sp>
    </p:spTree>
    <p:extLst>
      <p:ext uri="{BB962C8B-B14F-4D97-AF65-F5344CB8AC3E}">
        <p14:creationId xmlns:p14="http://schemas.microsoft.com/office/powerpoint/2010/main" val="99504738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16c05727-aa75-4e4a-9b5f-8a80a1165891"/>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www.w3.org/XML/1998/namespace"/>
    <ds:schemaRef ds:uri="http://schemas.openxmlformats.org/package/2006/metadata/core-properties"/>
    <ds:schemaRef ds:uri="71af3243-3dd4-4a8d-8c0d-dd76da1f02a5"/>
    <ds:schemaRef ds:uri="http://purl.org/dc/dcmitype/"/>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1176</Words>
  <Application>Microsoft Office PowerPoint</Application>
  <PresentationFormat>Widescreen</PresentationFormat>
  <Paragraphs>106</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Segoe UI</vt:lpstr>
      <vt:lpstr>Segoe UI Light</vt:lpstr>
      <vt:lpstr>WelcomeDoc</vt:lpstr>
      <vt:lpstr>Data Storytelling Assignment</vt:lpstr>
      <vt:lpstr>Instructions</vt:lpstr>
      <vt:lpstr>Scenario</vt:lpstr>
      <vt:lpstr>Question 1</vt:lpstr>
      <vt:lpstr>Question 2</vt:lpstr>
      <vt:lpstr>Question 3</vt:lpstr>
      <vt:lpstr>Question 3 (cont.)</vt:lpstr>
      <vt:lpstr>Question 3 (cont.)</vt:lpstr>
      <vt:lpstr>Question 4 </vt:lpstr>
      <vt:lpstr>Question 4 (cont.) </vt:lpstr>
      <vt:lpstr>Question 4 (cont.) </vt:lpstr>
      <vt:lpstr>Question 5</vt:lpstr>
      <vt:lpstr>Question 6</vt:lpstr>
      <vt:lpstr>Question 6 (cont.) </vt:lpstr>
      <vt:lpstr>SITUATION</vt:lpstr>
      <vt:lpstr>SITUATION</vt:lpstr>
      <vt:lpstr>SITUATION</vt:lpstr>
      <vt:lpstr>SITUATION</vt:lpstr>
      <vt:lpstr>SITUATION</vt:lpstr>
      <vt:lpstr>COMPLICATION</vt:lpstr>
      <vt:lpstr>COMPLICATION</vt:lpstr>
      <vt:lpstr>COMPLICATION</vt:lpstr>
      <vt:lpstr>RESOLUTION</vt:lpstr>
      <vt:lpstr>RESOLUTION</vt:lpstr>
      <vt:lpstr>RESOLUTION</vt:lpstr>
      <vt:lpstr>End of Data Storytelling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2020-03-04T06:34:09Z</dcterms:created>
  <dcterms:modified xsi:type="dcterms:W3CDTF">2021-08-17T15:29:16Z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84f81056-721b-4b22-8334-0449c6cc893e_Enabled">
    <vt:lpwstr>False</vt:lpwstr>
  </property>
  <property fmtid="{D5CDD505-2E9C-101B-9397-08002B2CF9AE}" pid="4" name="MSIP_Label_84f81056-721b-4b22-8334-0449c6cc893e_SiteId">
    <vt:lpwstr>cba9e115-3016-4462-a1ab-a565cba0cdf1</vt:lpwstr>
  </property>
  <property fmtid="{D5CDD505-2E9C-101B-9397-08002B2CF9AE}" pid="5" name="MSIP_Label_84f81056-721b-4b22-8334-0449c6cc893e_Owner">
    <vt:lpwstr>yzh2@np.edu.sg</vt:lpwstr>
  </property>
  <property fmtid="{D5CDD505-2E9C-101B-9397-08002B2CF9AE}" pid="6" name="MSIP_Label_84f81056-721b-4b22-8334-0449c6cc893e_SetDate">
    <vt:lpwstr>2020-03-05T02:47:50.4306841Z</vt:lpwstr>
  </property>
  <property fmtid="{D5CDD505-2E9C-101B-9397-08002B2CF9AE}" pid="7" name="MSIP_Label_84f81056-721b-4b22-8334-0449c6cc893e_Name">
    <vt:lpwstr>Official (Closed)</vt:lpwstr>
  </property>
  <property fmtid="{D5CDD505-2E9C-101B-9397-08002B2CF9AE}" pid="8" name="MSIP_Label_84f81056-721b-4b22-8334-0449c6cc893e_Application">
    <vt:lpwstr>Microsoft Azure Information Protection</vt:lpwstr>
  </property>
  <property fmtid="{D5CDD505-2E9C-101B-9397-08002B2CF9AE}" pid="9" name="MSIP_Label_84f81056-721b-4b22-8334-0449c6cc893e_ActionId">
    <vt:lpwstr>be30c698-e88b-4537-b69e-1480e5f4990b</vt:lpwstr>
  </property>
  <property fmtid="{D5CDD505-2E9C-101B-9397-08002B2CF9AE}" pid="10" name="MSIP_Label_84f81056-721b-4b22-8334-0449c6cc893e_Extended_MSFT_Method">
    <vt:lpwstr>Automatic</vt:lpwstr>
  </property>
  <property fmtid="{D5CDD505-2E9C-101B-9397-08002B2CF9AE}" pid="11" name="MSIP_Label_30286cb9-b49f-4646-87a5-340028348160_Enabled">
    <vt:lpwstr>False</vt:lpwstr>
  </property>
  <property fmtid="{D5CDD505-2E9C-101B-9397-08002B2CF9AE}" pid="12" name="MSIP_Label_30286cb9-b49f-4646-87a5-340028348160_SiteId">
    <vt:lpwstr>cba9e115-3016-4462-a1ab-a565cba0cdf1</vt:lpwstr>
  </property>
  <property fmtid="{D5CDD505-2E9C-101B-9397-08002B2CF9AE}" pid="13" name="MSIP_Label_30286cb9-b49f-4646-87a5-340028348160_Owner">
    <vt:lpwstr>yzh2@np.edu.sg</vt:lpwstr>
  </property>
  <property fmtid="{D5CDD505-2E9C-101B-9397-08002B2CF9AE}" pid="14" name="MSIP_Label_30286cb9-b49f-4646-87a5-340028348160_SetDate">
    <vt:lpwstr>2020-03-05T02:47:50.4306841Z</vt:lpwstr>
  </property>
  <property fmtid="{D5CDD505-2E9C-101B-9397-08002B2CF9AE}" pid="15" name="MSIP_Label_30286cb9-b49f-4646-87a5-340028348160_Name">
    <vt:lpwstr>Non Sensitive</vt:lpwstr>
  </property>
  <property fmtid="{D5CDD505-2E9C-101B-9397-08002B2CF9AE}" pid="16" name="MSIP_Label_30286cb9-b49f-4646-87a5-340028348160_Application">
    <vt:lpwstr>Microsoft Azure Information Protection</vt:lpwstr>
  </property>
  <property fmtid="{D5CDD505-2E9C-101B-9397-08002B2CF9AE}" pid="17" name="MSIP_Label_30286cb9-b49f-4646-87a5-340028348160_ActionId">
    <vt:lpwstr>be30c698-e88b-4537-b69e-1480e5f4990b</vt:lpwstr>
  </property>
  <property fmtid="{D5CDD505-2E9C-101B-9397-08002B2CF9AE}" pid="18" name="MSIP_Label_30286cb9-b49f-4646-87a5-340028348160_Parent">
    <vt:lpwstr>84f81056-721b-4b22-8334-0449c6cc893e</vt:lpwstr>
  </property>
  <property fmtid="{D5CDD505-2E9C-101B-9397-08002B2CF9AE}" pid="19" name="MSIP_Label_30286cb9-b49f-4646-87a5-340028348160_Extended_MSFT_Method">
    <vt:lpwstr>Automatic</vt:lpwstr>
  </property>
</Properties>
</file>