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handoutMasterIdLst>
    <p:handoutMasterId r:id="rId28"/>
  </p:handoutMasterIdLst>
  <p:sldIdLst>
    <p:sldId id="256" r:id="rId5"/>
    <p:sldId id="283" r:id="rId6"/>
    <p:sldId id="284" r:id="rId7"/>
    <p:sldId id="285" r:id="rId8"/>
    <p:sldId id="287" r:id="rId9"/>
    <p:sldId id="288" r:id="rId10"/>
    <p:sldId id="300" r:id="rId11"/>
    <p:sldId id="289" r:id="rId12"/>
    <p:sldId id="291" r:id="rId13"/>
    <p:sldId id="301" r:id="rId14"/>
    <p:sldId id="292" r:id="rId15"/>
    <p:sldId id="310" r:id="rId16"/>
    <p:sldId id="311" r:id="rId17"/>
    <p:sldId id="290" r:id="rId18"/>
    <p:sldId id="293" r:id="rId19"/>
    <p:sldId id="294" r:id="rId20"/>
    <p:sldId id="295" r:id="rId21"/>
    <p:sldId id="302" r:id="rId22"/>
    <p:sldId id="306" r:id="rId23"/>
    <p:sldId id="307" r:id="rId24"/>
    <p:sldId id="298"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Assignment Scenario" id="{B9B51309-D148-4332-87C2-07BE32FBCA3B}">
          <p14:sldIdLst>
            <p14:sldId id="284"/>
          </p14:sldIdLst>
        </p14:section>
        <p14:section name="Questions" id="{C854C1FB-95F7-44A9-81E9-672BA31B61DB}">
          <p14:sldIdLst>
            <p14:sldId id="285"/>
            <p14:sldId id="287"/>
            <p14:sldId id="288"/>
            <p14:sldId id="300"/>
            <p14:sldId id="289"/>
            <p14:sldId id="291"/>
            <p14:sldId id="301"/>
            <p14:sldId id="292"/>
            <p14:sldId id="310"/>
            <p14:sldId id="311"/>
            <p14:sldId id="290"/>
            <p14:sldId id="293"/>
            <p14:sldId id="294"/>
            <p14:sldId id="295"/>
            <p14:sldId id="302"/>
            <p14:sldId id="306"/>
            <p14:sldId id="307"/>
            <p14:sldId id="298"/>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66858" autoAdjust="0"/>
  </p:normalViewPr>
  <p:slideViewPr>
    <p:cSldViewPr snapToGrid="0">
      <p:cViewPr varScale="1">
        <p:scale>
          <a:sx n="87" d="100"/>
          <a:sy n="87" d="100"/>
        </p:scale>
        <p:origin x="112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Comparison</a:t>
            </a:r>
            <a:r>
              <a:rPr lang="en-SG" baseline="0"/>
              <a:t> Score </a:t>
            </a:r>
            <a:r>
              <a:rPr lang="en-SG" i="1" baseline="0"/>
              <a:t>(Hello Bank - Bank V - Industry Average)</a:t>
            </a:r>
            <a:r>
              <a:rPr lang="en-SG" baseline="0"/>
              <a:t> </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10889815243682E-2"/>
          <c:y val="8.1876379690949241E-2"/>
          <c:w val="0.95866234367762848"/>
          <c:h val="0.78247570874832695"/>
        </c:manualLayout>
      </c:layout>
      <c:lineChart>
        <c:grouping val="standard"/>
        <c:varyColors val="0"/>
        <c:ser>
          <c:idx val="0"/>
          <c:order val="0"/>
          <c:tx>
            <c:strRef>
              <c:f>Sheet1!$C$5</c:f>
              <c:strCache>
                <c:ptCount val="1"/>
                <c:pt idx="0">
                  <c:v>Bank A</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4CC6-45DA-B711-7A89DC534BED}"/>
            </c:ext>
          </c:extLst>
        </c:ser>
        <c:ser>
          <c:idx val="1"/>
          <c:order val="1"/>
          <c:tx>
            <c:strRef>
              <c:f>Sheet1!$C$6</c:f>
              <c:strCache>
                <c:ptCount val="1"/>
                <c:pt idx="0">
                  <c:v>Bank B</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4CC6-45DA-B711-7A89DC534BED}"/>
            </c:ext>
          </c:extLst>
        </c:ser>
        <c:ser>
          <c:idx val="2"/>
          <c:order val="2"/>
          <c:tx>
            <c:strRef>
              <c:f>Sheet1!$C$7</c:f>
              <c:strCache>
                <c:ptCount val="1"/>
                <c:pt idx="0">
                  <c:v>Bank C</c:v>
                </c:pt>
              </c:strCache>
            </c:strRef>
          </c:tx>
          <c:spPr>
            <a:ln w="28575" cap="rnd">
              <a:solidFill>
                <a:schemeClr val="accent3"/>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4CC6-45DA-B711-7A89DC534BED}"/>
            </c:ext>
          </c:extLst>
        </c:ser>
        <c:ser>
          <c:idx val="3"/>
          <c:order val="3"/>
          <c:tx>
            <c:strRef>
              <c:f>Sheet1!$C$8</c:f>
              <c:strCache>
                <c:ptCount val="1"/>
                <c:pt idx="0">
                  <c:v>Bank D</c:v>
                </c:pt>
              </c:strCache>
            </c:strRef>
          </c:tx>
          <c:spPr>
            <a:ln w="28575" cap="rnd">
              <a:solidFill>
                <a:schemeClr val="accent1">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4CC6-45DA-B711-7A89DC534BED}"/>
            </c:ext>
          </c:extLst>
        </c:ser>
        <c:ser>
          <c:idx val="4"/>
          <c:order val="4"/>
          <c:tx>
            <c:strRef>
              <c:f>Sheet1!$C$9</c:f>
              <c:strCache>
                <c:ptCount val="1"/>
                <c:pt idx="0">
                  <c:v>Bank E</c:v>
                </c:pt>
              </c:strCache>
            </c:strRef>
          </c:tx>
          <c:spPr>
            <a:ln w="28575" cap="rnd">
              <a:solidFill>
                <a:schemeClr val="bg1">
                  <a:lumMod val="6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4CC6-45DA-B711-7A89DC534BED}"/>
            </c:ext>
          </c:extLst>
        </c:ser>
        <c:ser>
          <c:idx val="5"/>
          <c:order val="5"/>
          <c:tx>
            <c:strRef>
              <c:f>Sheet1!$C$10</c:f>
              <c:strCache>
                <c:ptCount val="1"/>
                <c:pt idx="0">
                  <c:v>Bank F</c:v>
                </c:pt>
              </c:strCache>
            </c:strRef>
          </c:tx>
          <c:spPr>
            <a:ln w="28575" cap="rnd">
              <a:solidFill>
                <a:schemeClr val="accent3">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4CC6-45DA-B711-7A89DC534BED}"/>
            </c:ext>
          </c:extLst>
        </c:ser>
        <c:ser>
          <c:idx val="6"/>
          <c:order val="6"/>
          <c:tx>
            <c:strRef>
              <c:f>Sheet1!$C$11</c:f>
              <c:strCache>
                <c:ptCount val="1"/>
                <c:pt idx="0">
                  <c:v>Bank G</c:v>
                </c:pt>
              </c:strCache>
            </c:strRef>
          </c:tx>
          <c:spPr>
            <a:ln w="28575" cap="rnd">
              <a:solidFill>
                <a:schemeClr val="accent2">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4CC6-45DA-B711-7A89DC534BED}"/>
            </c:ext>
          </c:extLst>
        </c:ser>
        <c:ser>
          <c:idx val="7"/>
          <c:order val="7"/>
          <c:tx>
            <c:strRef>
              <c:f>Sheet1!$C$12</c:f>
              <c:strCache>
                <c:ptCount val="1"/>
                <c:pt idx="0">
                  <c:v>Bank H</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4CC6-45DA-B711-7A89DC534BED}"/>
            </c:ext>
          </c:extLst>
        </c:ser>
        <c:ser>
          <c:idx val="8"/>
          <c:order val="8"/>
          <c:tx>
            <c:strRef>
              <c:f>Sheet1!$C$13</c:f>
              <c:strCache>
                <c:ptCount val="1"/>
                <c:pt idx="0">
                  <c:v>Bank I</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4CC6-45DA-B711-7A89DC534BED}"/>
            </c:ext>
          </c:extLst>
        </c:ser>
        <c:ser>
          <c:idx val="9"/>
          <c:order val="9"/>
          <c:tx>
            <c:strRef>
              <c:f>Sheet1!$C$14</c:f>
              <c:strCache>
                <c:ptCount val="1"/>
                <c:pt idx="0">
                  <c:v>Bank J</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4CC6-45DA-B711-7A89DC534BED}"/>
            </c:ext>
          </c:extLst>
        </c:ser>
        <c:ser>
          <c:idx val="10"/>
          <c:order val="10"/>
          <c:tx>
            <c:strRef>
              <c:f>Sheet1!$C$15</c:f>
              <c:strCache>
                <c:ptCount val="1"/>
                <c:pt idx="0">
                  <c:v>Bank K</c:v>
                </c:pt>
              </c:strCache>
            </c:strRef>
          </c:tx>
          <c:spPr>
            <a:ln w="28575" cap="rnd">
              <a:solidFill>
                <a:schemeClr val="bg1">
                  <a:lumMod val="7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4CC6-45DA-B711-7A89DC534BED}"/>
            </c:ext>
          </c:extLst>
        </c:ser>
        <c:ser>
          <c:idx val="11"/>
          <c:order val="11"/>
          <c:tx>
            <c:strRef>
              <c:f>Sheet1!$C$16</c:f>
              <c:strCache>
                <c:ptCount val="1"/>
                <c:pt idx="0">
                  <c:v>Bank L</c:v>
                </c:pt>
              </c:strCache>
            </c:strRef>
          </c:tx>
          <c:spPr>
            <a:ln w="28575" cap="rnd">
              <a:solidFill>
                <a:schemeClr val="tx2">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4CC6-45DA-B711-7A89DC534BED}"/>
            </c:ext>
          </c:extLst>
        </c:ser>
        <c:ser>
          <c:idx val="12"/>
          <c:order val="12"/>
          <c:tx>
            <c:strRef>
              <c:f>Sheet1!$C$17</c:f>
              <c:strCache>
                <c:ptCount val="1"/>
                <c:pt idx="0">
                  <c:v>Bank M</c:v>
                </c:pt>
              </c:strCache>
            </c:strRef>
          </c:tx>
          <c:spPr>
            <a:ln w="28575" cap="rnd">
              <a:solidFill>
                <a:schemeClr val="tx2">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4CC6-45DA-B711-7A89DC534BED}"/>
            </c:ext>
          </c:extLst>
        </c:ser>
        <c:ser>
          <c:idx val="13"/>
          <c:order val="13"/>
          <c:tx>
            <c:strRef>
              <c:f>Sheet1!$C$18</c:f>
              <c:strCache>
                <c:ptCount val="1"/>
                <c:pt idx="0">
                  <c:v>Bank N</c:v>
                </c:pt>
              </c:strCache>
            </c:strRef>
          </c:tx>
          <c:spPr>
            <a:ln w="28575" cap="rnd">
              <a:solidFill>
                <a:schemeClr val="accent5">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4CC6-45DA-B711-7A89DC534BED}"/>
            </c:ext>
          </c:extLst>
        </c:ser>
        <c:ser>
          <c:idx val="14"/>
          <c:order val="14"/>
          <c:tx>
            <c:strRef>
              <c:f>Sheet1!$C$19</c:f>
              <c:strCache>
                <c:ptCount val="1"/>
                <c:pt idx="0">
                  <c:v>Bank O</c:v>
                </c:pt>
              </c:strCache>
            </c:strRef>
          </c:tx>
          <c:spPr>
            <a:ln w="28575" cap="rnd">
              <a:solidFill>
                <a:schemeClr val="accent3">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4CC6-45DA-B711-7A89DC534BED}"/>
            </c:ext>
          </c:extLst>
        </c:ser>
        <c:ser>
          <c:idx val="15"/>
          <c:order val="15"/>
          <c:tx>
            <c:strRef>
              <c:f>Sheet1!$C$20</c:f>
              <c:strCache>
                <c:ptCount val="1"/>
                <c:pt idx="0">
                  <c:v>Bank P</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4CC6-45DA-B711-7A89DC534BED}"/>
            </c:ext>
          </c:extLst>
        </c:ser>
        <c:ser>
          <c:idx val="16"/>
          <c:order val="16"/>
          <c:tx>
            <c:strRef>
              <c:f>Sheet1!$C$21</c:f>
              <c:strCache>
                <c:ptCount val="1"/>
                <c:pt idx="0">
                  <c:v>Bank Q</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4CC6-45DA-B711-7A89DC534BED}"/>
            </c:ext>
          </c:extLst>
        </c:ser>
        <c:ser>
          <c:idx val="17"/>
          <c:order val="17"/>
          <c:tx>
            <c:strRef>
              <c:f>Sheet1!$C$22</c:f>
              <c:strCache>
                <c:ptCount val="1"/>
                <c:pt idx="0">
                  <c:v>Bank R</c:v>
                </c:pt>
              </c:strCache>
            </c:strRef>
          </c:tx>
          <c:spPr>
            <a:ln w="28575" cap="rnd">
              <a:solidFill>
                <a:schemeClr val="accent4">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4CC6-45DA-B711-7A89DC534BED}"/>
            </c:ext>
          </c:extLst>
        </c:ser>
        <c:ser>
          <c:idx val="18"/>
          <c:order val="18"/>
          <c:tx>
            <c:strRef>
              <c:f>Sheet1!$C$23</c:f>
              <c:strCache>
                <c:ptCount val="1"/>
                <c:pt idx="0">
                  <c:v>Bank S</c:v>
                </c:pt>
              </c:strCache>
            </c:strRef>
          </c:tx>
          <c:spPr>
            <a:ln w="28575" cap="rnd">
              <a:solidFill>
                <a:schemeClr val="bg1">
                  <a:lumMod val="9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4CC6-45DA-B711-7A89DC534BED}"/>
            </c:ext>
          </c:extLst>
        </c:ser>
        <c:ser>
          <c:idx val="19"/>
          <c:order val="19"/>
          <c:tx>
            <c:strRef>
              <c:f>Sheet1!$C$24</c:f>
              <c:strCache>
                <c:ptCount val="1"/>
                <c:pt idx="0">
                  <c:v>Bank T</c:v>
                </c:pt>
              </c:strCache>
            </c:strRef>
          </c:tx>
          <c:spPr>
            <a:ln w="28575" cap="rnd">
              <a:solidFill>
                <a:schemeClr val="bg2">
                  <a:lumMod val="9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4CC6-45DA-B711-7A89DC534BED}"/>
            </c:ext>
          </c:extLst>
        </c:ser>
        <c:ser>
          <c:idx val="20"/>
          <c:order val="20"/>
          <c:tx>
            <c:strRef>
              <c:f>Sheet1!$C$25</c:f>
              <c:strCache>
                <c:ptCount val="1"/>
                <c:pt idx="0">
                  <c:v>Bank U</c:v>
                </c:pt>
              </c:strCache>
            </c:strRef>
          </c:tx>
          <c:spPr>
            <a:ln w="28575" cap="rnd">
              <a:solidFill>
                <a:schemeClr val="accent3">
                  <a:lumMod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4CC6-45DA-B711-7A89DC534BED}"/>
            </c:ext>
          </c:extLst>
        </c:ser>
        <c:ser>
          <c:idx val="21"/>
          <c:order val="21"/>
          <c:tx>
            <c:strRef>
              <c:f>Sheet1!$C$26</c:f>
              <c:strCache>
                <c:ptCount val="1"/>
                <c:pt idx="0">
                  <c:v>Bank V</c:v>
                </c:pt>
              </c:strCache>
            </c:strRef>
          </c:tx>
          <c:spPr>
            <a:ln w="44450" cap="rnd" cmpd="sng">
              <a:solidFill>
                <a:srgbClr val="FF0000"/>
              </a:solidFill>
              <a:prstDash val="sysDash"/>
              <a:round/>
            </a:ln>
            <a:effectLst/>
          </c:spPr>
          <c:marker>
            <c:symbol val="none"/>
          </c:marker>
          <c:dLbls>
            <c:spPr>
              <a:solidFill>
                <a:srgbClr val="7030A0">
                  <a:alpha val="47000"/>
                </a:srgbClr>
              </a:solidFill>
              <a:ln>
                <a:solidFill>
                  <a:srgbClr val="7030A0"/>
                </a:solid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0000"/>
                      </a:solidFill>
                    </a:ln>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4CC6-45DA-B711-7A89DC534BED}"/>
            </c:ext>
          </c:extLst>
        </c:ser>
        <c:ser>
          <c:idx val="22"/>
          <c:order val="22"/>
          <c:tx>
            <c:strRef>
              <c:f>Sheet1!$C$27</c:f>
              <c:strCache>
                <c:ptCount val="1"/>
                <c:pt idx="0">
                  <c:v>Hello Bank</c:v>
                </c:pt>
              </c:strCache>
            </c:strRef>
          </c:tx>
          <c:spPr>
            <a:ln w="57150" cap="rnd">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prstDash val="solid"/>
              <a:round/>
            </a:ln>
            <a:effectLst>
              <a:outerShdw blurRad="63500" dist="254000" sx="98000" sy="98000" algn="ctr" rotWithShape="0">
                <a:schemeClr val="accent6">
                  <a:lumMod val="60000"/>
                  <a:lumOff val="40000"/>
                  <a:alpha val="40000"/>
                </a:schemeClr>
              </a:outerShdw>
              <a:softEdge rad="0"/>
            </a:effectLst>
          </c:spPr>
          <c:marker>
            <c:symbol val="none"/>
          </c:marker>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00B050"/>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160</c:v>
                </c:pt>
              </c:numCache>
            </c:numRef>
          </c:val>
          <c:smooth val="0"/>
          <c:extLst>
            <c:ext xmlns:c16="http://schemas.microsoft.com/office/drawing/2014/chart" uri="{C3380CC4-5D6E-409C-BE32-E72D297353CC}">
              <c16:uniqueId val="{00000016-4CC6-45DA-B711-7A89DC534BED}"/>
            </c:ext>
          </c:extLst>
        </c:ser>
        <c:ser>
          <c:idx val="23"/>
          <c:order val="23"/>
          <c:tx>
            <c:strRef>
              <c:f>Sheet1!$C$28</c:f>
              <c:strCache>
                <c:ptCount val="1"/>
                <c:pt idx="0">
                  <c:v>Average</c:v>
                </c:pt>
              </c:strCache>
            </c:strRef>
          </c:tx>
          <c:spPr>
            <a:ln w="57150" cap="rnd" cmpd="sng">
              <a:solidFill>
                <a:srgbClr val="FF40FF"/>
              </a:solidFill>
              <a:prstDash val="sysDot"/>
              <a:round/>
            </a:ln>
            <a:effectLst/>
          </c:spPr>
          <c:marker>
            <c:symbol val="none"/>
          </c:marker>
          <c:dLbls>
            <c:spPr>
              <a:solidFill>
                <a:srgbClr val="FF8AD8"/>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40FF"/>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1"/>
          <c:extLst>
            <c:ext xmlns:c16="http://schemas.microsoft.com/office/drawing/2014/chart" uri="{C3380CC4-5D6E-409C-BE32-E72D297353CC}">
              <c16:uniqueId val="{00000017-4CC6-45DA-B711-7A89DC534BED}"/>
            </c:ext>
          </c:extLst>
        </c:ser>
        <c:dLbls>
          <c:showLegendKey val="0"/>
          <c:showVal val="0"/>
          <c:showCatName val="0"/>
          <c:showSerName val="0"/>
          <c:showPercent val="0"/>
          <c:showBubbleSize val="0"/>
        </c:dLbls>
        <c:smooth val="0"/>
        <c:axId val="390406271"/>
        <c:axId val="390377567"/>
      </c:lineChart>
      <c:catAx>
        <c:axId val="39040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377567"/>
        <c:crosses val="autoZero"/>
        <c:auto val="1"/>
        <c:lblAlgn val="ctr"/>
        <c:lblOffset val="100"/>
        <c:noMultiLvlLbl val="0"/>
      </c:catAx>
      <c:valAx>
        <c:axId val="390377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406271"/>
        <c:crosses val="autoZero"/>
        <c:crossBetween val="between"/>
      </c:valAx>
      <c:spPr>
        <a:noFill/>
        <a:ln>
          <a:noFill/>
        </a:ln>
        <a:effectLst/>
      </c:spPr>
    </c:plotArea>
    <c:legend>
      <c:legendPos val="b"/>
      <c:layout>
        <c:manualLayout>
          <c:xMode val="edge"/>
          <c:yMode val="edge"/>
          <c:x val="6.6695937201398214E-2"/>
          <c:y val="0.91086446574046742"/>
          <c:w val="0.86660812559720357"/>
          <c:h val="8.913553425953259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dirty="0"/>
              <a:t>Comparison</a:t>
            </a:r>
            <a:r>
              <a:rPr lang="en-SG" baseline="0" dirty="0"/>
              <a:t> Score </a:t>
            </a:r>
            <a:r>
              <a:rPr lang="en-SG" i="1" baseline="0" dirty="0"/>
              <a:t>(Hello Bank - Bank V - Industry Average) </a:t>
            </a:r>
          </a:p>
          <a:p>
            <a:pPr>
              <a:defRPr/>
            </a:pPr>
            <a:r>
              <a:rPr lang="en-SG" sz="1200" i="1" baseline="0" dirty="0"/>
              <a:t>standard deviation adjusted(</a:t>
            </a:r>
            <a:r>
              <a:rPr lang="en-SG" sz="1200" i="1" baseline="0" dirty="0">
                <a:highlight>
                  <a:srgbClr val="FFFF00"/>
                </a:highlight>
              </a:rPr>
              <a:t>subtracted</a:t>
            </a:r>
            <a:r>
              <a:rPr lang="en-SG" sz="1200" i="1" baseline="0" dirty="0"/>
              <a:t>) from Hello Bank's 2019 score</a:t>
            </a:r>
            <a:endParaRPr lang="en-SG" sz="1200" dirty="0"/>
          </a:p>
        </c:rich>
      </c:tx>
      <c:layout>
        <c:manualLayout>
          <c:xMode val="edge"/>
          <c:yMode val="edge"/>
          <c:x val="0.31194068764660232"/>
          <c:y val="0"/>
        </c:manualLayout>
      </c:layout>
      <c:overlay val="0"/>
      <c:spPr>
        <a:solidFill>
          <a:schemeClr val="accent5">
            <a:lumMod val="60000"/>
            <a:lumOff val="4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10889815243682E-2"/>
          <c:y val="8.1876379690949241E-2"/>
          <c:w val="0.95866234367762848"/>
          <c:h val="0.78247570874832695"/>
        </c:manualLayout>
      </c:layout>
      <c:lineChart>
        <c:grouping val="standard"/>
        <c:varyColors val="0"/>
        <c:ser>
          <c:idx val="0"/>
          <c:order val="0"/>
          <c:tx>
            <c:strRef>
              <c:f>'Sheet1-STDDEVMinus'!$C$5</c:f>
              <c:strCache>
                <c:ptCount val="1"/>
                <c:pt idx="0">
                  <c:v>Bank A</c:v>
                </c:pt>
              </c:strCache>
            </c:strRef>
          </c:tx>
          <c:spPr>
            <a:ln w="28575" cap="rnd">
              <a:solidFill>
                <a:schemeClr val="tx2">
                  <a:lumMod val="20000"/>
                  <a:lumOff val="8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59AB-4B2E-9254-92A30504CF8C}"/>
            </c:ext>
          </c:extLst>
        </c:ser>
        <c:ser>
          <c:idx val="1"/>
          <c:order val="1"/>
          <c:tx>
            <c:strRef>
              <c:f>'Sheet1-STDDEVMinus'!$C$6</c:f>
              <c:strCache>
                <c:ptCount val="1"/>
                <c:pt idx="0">
                  <c:v>Bank B</c:v>
                </c:pt>
              </c:strCache>
            </c:strRef>
          </c:tx>
          <c:spPr>
            <a:ln w="28575" cap="rnd">
              <a:solidFill>
                <a:schemeClr val="accent3">
                  <a:lumMod val="60000"/>
                  <a:lumOff val="4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59AB-4B2E-9254-92A30504CF8C}"/>
            </c:ext>
          </c:extLst>
        </c:ser>
        <c:ser>
          <c:idx val="2"/>
          <c:order val="2"/>
          <c:tx>
            <c:strRef>
              <c:f>'Sheet1-STDDEVMinus'!$C$7</c:f>
              <c:strCache>
                <c:ptCount val="1"/>
                <c:pt idx="0">
                  <c:v>Bank C</c:v>
                </c:pt>
              </c:strCache>
            </c:strRef>
          </c:tx>
          <c:spPr>
            <a:ln w="28575" cap="rnd">
              <a:solidFill>
                <a:schemeClr val="accent3"/>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59AB-4B2E-9254-92A30504CF8C}"/>
            </c:ext>
          </c:extLst>
        </c:ser>
        <c:ser>
          <c:idx val="3"/>
          <c:order val="3"/>
          <c:tx>
            <c:strRef>
              <c:f>'Sheet1-STDDEVMinus'!$C$8</c:f>
              <c:strCache>
                <c:ptCount val="1"/>
                <c:pt idx="0">
                  <c:v>Bank D</c:v>
                </c:pt>
              </c:strCache>
            </c:strRef>
          </c:tx>
          <c:spPr>
            <a:ln w="28575" cap="rnd">
              <a:solidFill>
                <a:schemeClr val="accent1">
                  <a:lumMod val="40000"/>
                  <a:lumOff val="6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59AB-4B2E-9254-92A30504CF8C}"/>
            </c:ext>
          </c:extLst>
        </c:ser>
        <c:ser>
          <c:idx val="4"/>
          <c:order val="4"/>
          <c:tx>
            <c:strRef>
              <c:f>'Sheet1-STDDEVMinus'!$C$9</c:f>
              <c:strCache>
                <c:ptCount val="1"/>
                <c:pt idx="0">
                  <c:v>Bank E</c:v>
                </c:pt>
              </c:strCache>
            </c:strRef>
          </c:tx>
          <c:spPr>
            <a:ln w="28575" cap="rnd">
              <a:solidFill>
                <a:schemeClr val="bg1">
                  <a:lumMod val="65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59AB-4B2E-9254-92A30504CF8C}"/>
            </c:ext>
          </c:extLst>
        </c:ser>
        <c:ser>
          <c:idx val="5"/>
          <c:order val="5"/>
          <c:tx>
            <c:strRef>
              <c:f>'Sheet1-STDDEVMinus'!$C$10</c:f>
              <c:strCache>
                <c:ptCount val="1"/>
                <c:pt idx="0">
                  <c:v>Bank F</c:v>
                </c:pt>
              </c:strCache>
            </c:strRef>
          </c:tx>
          <c:spPr>
            <a:ln w="28575" cap="rnd">
              <a:solidFill>
                <a:schemeClr val="accent3">
                  <a:lumMod val="40000"/>
                  <a:lumOff val="6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59AB-4B2E-9254-92A30504CF8C}"/>
            </c:ext>
          </c:extLst>
        </c:ser>
        <c:ser>
          <c:idx val="6"/>
          <c:order val="6"/>
          <c:tx>
            <c:strRef>
              <c:f>'Sheet1-STDDEVMinus'!$C$11</c:f>
              <c:strCache>
                <c:ptCount val="1"/>
                <c:pt idx="0">
                  <c:v>Bank G</c:v>
                </c:pt>
              </c:strCache>
            </c:strRef>
          </c:tx>
          <c:spPr>
            <a:ln w="28575" cap="rnd">
              <a:solidFill>
                <a:schemeClr val="accent2">
                  <a:lumMod val="40000"/>
                  <a:lumOff val="6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59AB-4B2E-9254-92A30504CF8C}"/>
            </c:ext>
          </c:extLst>
        </c:ser>
        <c:ser>
          <c:idx val="7"/>
          <c:order val="7"/>
          <c:tx>
            <c:strRef>
              <c:f>'Sheet1-STDDEVMinus'!$C$12</c:f>
              <c:strCache>
                <c:ptCount val="1"/>
                <c:pt idx="0">
                  <c:v>Bank H</c:v>
                </c:pt>
              </c:strCache>
            </c:strRef>
          </c:tx>
          <c:spPr>
            <a:ln w="28575" cap="rnd">
              <a:solidFill>
                <a:schemeClr val="tx2">
                  <a:lumMod val="20000"/>
                  <a:lumOff val="8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59AB-4B2E-9254-92A30504CF8C}"/>
            </c:ext>
          </c:extLst>
        </c:ser>
        <c:ser>
          <c:idx val="8"/>
          <c:order val="8"/>
          <c:tx>
            <c:strRef>
              <c:f>'Sheet1-STDDEVMinus'!$C$13</c:f>
              <c:strCache>
                <c:ptCount val="1"/>
                <c:pt idx="0">
                  <c:v>Bank I</c:v>
                </c:pt>
              </c:strCache>
            </c:strRef>
          </c:tx>
          <c:spPr>
            <a:ln w="28575" cap="rnd">
              <a:solidFill>
                <a:schemeClr val="accent3">
                  <a:lumMod val="60000"/>
                  <a:lumOff val="4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59AB-4B2E-9254-92A30504CF8C}"/>
            </c:ext>
          </c:extLst>
        </c:ser>
        <c:ser>
          <c:idx val="9"/>
          <c:order val="9"/>
          <c:tx>
            <c:strRef>
              <c:f>'Sheet1-STDDEVMinus'!$C$14</c:f>
              <c:strCache>
                <c:ptCount val="1"/>
                <c:pt idx="0">
                  <c:v>Bank J</c:v>
                </c:pt>
              </c:strCache>
            </c:strRef>
          </c:tx>
          <c:spPr>
            <a:ln w="28575" cap="rnd">
              <a:solidFill>
                <a:schemeClr val="accent3">
                  <a:lumMod val="60000"/>
                  <a:lumOff val="4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59AB-4B2E-9254-92A30504CF8C}"/>
            </c:ext>
          </c:extLst>
        </c:ser>
        <c:ser>
          <c:idx val="10"/>
          <c:order val="10"/>
          <c:tx>
            <c:strRef>
              <c:f>'Sheet1-STDDEVMinus'!$C$15</c:f>
              <c:strCache>
                <c:ptCount val="1"/>
                <c:pt idx="0">
                  <c:v>Bank K</c:v>
                </c:pt>
              </c:strCache>
            </c:strRef>
          </c:tx>
          <c:spPr>
            <a:ln w="28575" cap="rnd">
              <a:solidFill>
                <a:schemeClr val="bg1">
                  <a:lumMod val="75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59AB-4B2E-9254-92A30504CF8C}"/>
            </c:ext>
          </c:extLst>
        </c:ser>
        <c:ser>
          <c:idx val="11"/>
          <c:order val="11"/>
          <c:tx>
            <c:strRef>
              <c:f>'Sheet1-STDDEVMinus'!$C$16</c:f>
              <c:strCache>
                <c:ptCount val="1"/>
                <c:pt idx="0">
                  <c:v>Bank L</c:v>
                </c:pt>
              </c:strCache>
            </c:strRef>
          </c:tx>
          <c:spPr>
            <a:ln w="28575" cap="rnd">
              <a:solidFill>
                <a:schemeClr val="tx2">
                  <a:lumMod val="40000"/>
                  <a:lumOff val="6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59AB-4B2E-9254-92A30504CF8C}"/>
            </c:ext>
          </c:extLst>
        </c:ser>
        <c:ser>
          <c:idx val="12"/>
          <c:order val="12"/>
          <c:tx>
            <c:strRef>
              <c:f>'Sheet1-STDDEVMinus'!$C$17</c:f>
              <c:strCache>
                <c:ptCount val="1"/>
                <c:pt idx="0">
                  <c:v>Bank M</c:v>
                </c:pt>
              </c:strCache>
            </c:strRef>
          </c:tx>
          <c:spPr>
            <a:ln w="28575" cap="rnd">
              <a:solidFill>
                <a:schemeClr val="tx2">
                  <a:lumMod val="60000"/>
                  <a:lumOff val="4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59AB-4B2E-9254-92A30504CF8C}"/>
            </c:ext>
          </c:extLst>
        </c:ser>
        <c:ser>
          <c:idx val="13"/>
          <c:order val="13"/>
          <c:tx>
            <c:strRef>
              <c:f>'Sheet1-STDDEVMinus'!$C$18</c:f>
              <c:strCache>
                <c:ptCount val="1"/>
                <c:pt idx="0">
                  <c:v>Bank N</c:v>
                </c:pt>
              </c:strCache>
            </c:strRef>
          </c:tx>
          <c:spPr>
            <a:ln w="28575" cap="rnd">
              <a:solidFill>
                <a:schemeClr val="accent5">
                  <a:lumMod val="40000"/>
                  <a:lumOff val="6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59AB-4B2E-9254-92A30504CF8C}"/>
            </c:ext>
          </c:extLst>
        </c:ser>
        <c:ser>
          <c:idx val="14"/>
          <c:order val="14"/>
          <c:tx>
            <c:strRef>
              <c:f>'Sheet1-STDDEVMinus'!$C$19</c:f>
              <c:strCache>
                <c:ptCount val="1"/>
                <c:pt idx="0">
                  <c:v>Bank O</c:v>
                </c:pt>
              </c:strCache>
            </c:strRef>
          </c:tx>
          <c:spPr>
            <a:ln w="28575" cap="rnd">
              <a:solidFill>
                <a:schemeClr val="accent3">
                  <a:lumMod val="80000"/>
                  <a:lumOff val="2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59AB-4B2E-9254-92A30504CF8C}"/>
            </c:ext>
          </c:extLst>
        </c:ser>
        <c:ser>
          <c:idx val="15"/>
          <c:order val="15"/>
          <c:tx>
            <c:strRef>
              <c:f>'Sheet1-STDDEVMinus'!$C$20</c:f>
              <c:strCache>
                <c:ptCount val="1"/>
                <c:pt idx="0">
                  <c:v>Bank P</c:v>
                </c:pt>
              </c:strCache>
            </c:strRef>
          </c:tx>
          <c:spPr>
            <a:ln w="28575" cap="rnd">
              <a:solidFill>
                <a:schemeClr val="accent3">
                  <a:lumMod val="60000"/>
                  <a:lumOff val="4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59AB-4B2E-9254-92A30504CF8C}"/>
            </c:ext>
          </c:extLst>
        </c:ser>
        <c:ser>
          <c:idx val="16"/>
          <c:order val="16"/>
          <c:tx>
            <c:strRef>
              <c:f>'Sheet1-STDDEVMinus'!$C$21</c:f>
              <c:strCache>
                <c:ptCount val="1"/>
                <c:pt idx="0">
                  <c:v>Bank Q</c:v>
                </c:pt>
              </c:strCache>
            </c:strRef>
          </c:tx>
          <c:spPr>
            <a:ln w="28575" cap="rnd">
              <a:solidFill>
                <a:schemeClr val="tx2">
                  <a:lumMod val="20000"/>
                  <a:lumOff val="8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59AB-4B2E-9254-92A30504CF8C}"/>
            </c:ext>
          </c:extLst>
        </c:ser>
        <c:ser>
          <c:idx val="17"/>
          <c:order val="17"/>
          <c:tx>
            <c:strRef>
              <c:f>'Sheet1-STDDEVMinus'!$C$22</c:f>
              <c:strCache>
                <c:ptCount val="1"/>
                <c:pt idx="0">
                  <c:v>Bank R</c:v>
                </c:pt>
              </c:strCache>
            </c:strRef>
          </c:tx>
          <c:spPr>
            <a:ln w="28575" cap="rnd">
              <a:solidFill>
                <a:schemeClr val="accent4">
                  <a:lumMod val="20000"/>
                  <a:lumOff val="8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59AB-4B2E-9254-92A30504CF8C}"/>
            </c:ext>
          </c:extLst>
        </c:ser>
        <c:ser>
          <c:idx val="18"/>
          <c:order val="18"/>
          <c:tx>
            <c:strRef>
              <c:f>'Sheet1-STDDEVMinus'!$C$23</c:f>
              <c:strCache>
                <c:ptCount val="1"/>
                <c:pt idx="0">
                  <c:v>Bank S</c:v>
                </c:pt>
              </c:strCache>
            </c:strRef>
          </c:tx>
          <c:spPr>
            <a:ln w="28575" cap="rnd">
              <a:solidFill>
                <a:schemeClr val="bg1">
                  <a:lumMod val="95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59AB-4B2E-9254-92A30504CF8C}"/>
            </c:ext>
          </c:extLst>
        </c:ser>
        <c:ser>
          <c:idx val="19"/>
          <c:order val="19"/>
          <c:tx>
            <c:strRef>
              <c:f>'Sheet1-STDDEVMinus'!$C$24</c:f>
              <c:strCache>
                <c:ptCount val="1"/>
                <c:pt idx="0">
                  <c:v>Bank T</c:v>
                </c:pt>
              </c:strCache>
            </c:strRef>
          </c:tx>
          <c:spPr>
            <a:ln w="28575" cap="rnd">
              <a:solidFill>
                <a:schemeClr val="bg2">
                  <a:lumMod val="9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59AB-4B2E-9254-92A30504CF8C}"/>
            </c:ext>
          </c:extLst>
        </c:ser>
        <c:ser>
          <c:idx val="20"/>
          <c:order val="20"/>
          <c:tx>
            <c:strRef>
              <c:f>'Sheet1-STDDEVMinus'!$C$25</c:f>
              <c:strCache>
                <c:ptCount val="1"/>
                <c:pt idx="0">
                  <c:v>Bank U</c:v>
                </c:pt>
              </c:strCache>
            </c:strRef>
          </c:tx>
          <c:spPr>
            <a:ln w="28575" cap="rnd">
              <a:solidFill>
                <a:schemeClr val="accent3">
                  <a:lumMod val="80000"/>
                </a:schemeClr>
              </a:solidFill>
              <a:round/>
            </a:ln>
            <a:effectLst/>
          </c:spPr>
          <c:marker>
            <c:symbol val="none"/>
          </c:marker>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59AB-4B2E-9254-92A30504CF8C}"/>
            </c:ext>
          </c:extLst>
        </c:ser>
        <c:ser>
          <c:idx val="21"/>
          <c:order val="21"/>
          <c:tx>
            <c:strRef>
              <c:f>'Sheet1-STDDEVMinus'!$C$26</c:f>
              <c:strCache>
                <c:ptCount val="1"/>
                <c:pt idx="0">
                  <c:v>Bank V</c:v>
                </c:pt>
              </c:strCache>
            </c:strRef>
          </c:tx>
          <c:spPr>
            <a:ln w="44450" cap="rnd" cmpd="sng">
              <a:solidFill>
                <a:srgbClr val="FF0000"/>
              </a:solidFill>
              <a:prstDash val="sysDash"/>
              <a:round/>
            </a:ln>
            <a:effectLst/>
          </c:spPr>
          <c:marker>
            <c:symbol val="none"/>
          </c:marker>
          <c:dLbls>
            <c:spPr>
              <a:solidFill>
                <a:srgbClr val="7030A0">
                  <a:alpha val="47000"/>
                </a:srgbClr>
              </a:solidFill>
              <a:ln>
                <a:solidFill>
                  <a:srgbClr val="7030A0"/>
                </a:solid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0000"/>
                      </a:solidFill>
                    </a:ln>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59AB-4B2E-9254-92A30504CF8C}"/>
            </c:ext>
          </c:extLst>
        </c:ser>
        <c:ser>
          <c:idx val="22"/>
          <c:order val="22"/>
          <c:tx>
            <c:strRef>
              <c:f>'Sheet1-STDDEVMinus'!$C$27</c:f>
              <c:strCache>
                <c:ptCount val="1"/>
                <c:pt idx="0">
                  <c:v>Hello Bank</c:v>
                </c:pt>
              </c:strCache>
            </c:strRef>
          </c:tx>
          <c:spPr>
            <a:ln w="57150" cap="rnd">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prstDash val="solid"/>
              <a:round/>
            </a:ln>
            <a:effectLst>
              <a:outerShdw blurRad="63500" dist="254000" sx="98000" sy="98000" algn="ctr" rotWithShape="0">
                <a:schemeClr val="accent6">
                  <a:lumMod val="60000"/>
                  <a:lumOff val="40000"/>
                  <a:alpha val="40000"/>
                </a:schemeClr>
              </a:outerShdw>
              <a:softEdge rad="0"/>
            </a:effectLst>
          </c:spPr>
          <c:marker>
            <c:symbol val="none"/>
          </c:marker>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00B050"/>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132</c:v>
                </c:pt>
              </c:numCache>
            </c:numRef>
          </c:val>
          <c:smooth val="0"/>
          <c:extLst>
            <c:ext xmlns:c16="http://schemas.microsoft.com/office/drawing/2014/chart" uri="{C3380CC4-5D6E-409C-BE32-E72D297353CC}">
              <c16:uniqueId val="{00000016-59AB-4B2E-9254-92A30504CF8C}"/>
            </c:ext>
          </c:extLst>
        </c:ser>
        <c:ser>
          <c:idx val="23"/>
          <c:order val="23"/>
          <c:tx>
            <c:strRef>
              <c:f>'Sheet1-STDDEVMinus'!$C$28</c:f>
              <c:strCache>
                <c:ptCount val="1"/>
                <c:pt idx="0">
                  <c:v>Average</c:v>
                </c:pt>
              </c:strCache>
            </c:strRef>
          </c:tx>
          <c:spPr>
            <a:ln w="57150" cap="rnd" cmpd="sng">
              <a:solidFill>
                <a:srgbClr val="FF40FF"/>
              </a:solidFill>
              <a:prstDash val="sysDot"/>
              <a:round/>
            </a:ln>
            <a:effectLst/>
          </c:spPr>
          <c:marker>
            <c:symbol val="none"/>
          </c:marker>
          <c:dLbls>
            <c:spPr>
              <a:solidFill>
                <a:srgbClr val="FF8AD8"/>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40FF"/>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'Sheet1-STDDEVMinus'!$D$4:$N$4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'Sheet1-STDDEVMinus'!$D$28:$N$28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1"/>
          <c:extLst>
            <c:ext xmlns:c16="http://schemas.microsoft.com/office/drawing/2014/chart" uri="{C3380CC4-5D6E-409C-BE32-E72D297353CC}">
              <c16:uniqueId val="{00000017-59AB-4B2E-9254-92A30504CF8C}"/>
            </c:ext>
          </c:extLst>
        </c:ser>
        <c:dLbls>
          <c:showLegendKey val="0"/>
          <c:showVal val="0"/>
          <c:showCatName val="0"/>
          <c:showSerName val="0"/>
          <c:showPercent val="0"/>
          <c:showBubbleSize val="0"/>
        </c:dLbls>
        <c:smooth val="0"/>
        <c:axId val="390406271"/>
        <c:axId val="390377567"/>
      </c:lineChart>
      <c:catAx>
        <c:axId val="39040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377567"/>
        <c:crosses val="autoZero"/>
        <c:auto val="1"/>
        <c:lblAlgn val="ctr"/>
        <c:lblOffset val="100"/>
        <c:noMultiLvlLbl val="0"/>
      </c:catAx>
      <c:valAx>
        <c:axId val="390377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406271"/>
        <c:crosses val="autoZero"/>
        <c:crossBetween val="between"/>
      </c:valAx>
      <c:spPr>
        <a:noFill/>
        <a:ln>
          <a:noFill/>
        </a:ln>
        <a:effectLst/>
      </c:spPr>
    </c:plotArea>
    <c:legend>
      <c:legendPos val="b"/>
      <c:layout>
        <c:manualLayout>
          <c:xMode val="edge"/>
          <c:yMode val="edge"/>
          <c:x val="6.6695937201398214E-2"/>
          <c:y val="0.91086446574046742"/>
          <c:w val="0.86660812559720357"/>
          <c:h val="8.913553425953259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SG" sz="1400" b="0" i="0" u="none" strike="noStrike" kern="1200" spc="0" baseline="0">
                <a:solidFill>
                  <a:sysClr val="windowText" lastClr="000000">
                    <a:lumMod val="65000"/>
                    <a:lumOff val="35000"/>
                  </a:sysClr>
                </a:solidFill>
                <a:latin typeface="+mn-lt"/>
                <a:ea typeface="+mn-ea"/>
                <a:cs typeface="+mn-cs"/>
              </a:defRPr>
            </a:pPr>
            <a:r>
              <a:rPr lang="en-SG" sz="1400" b="0" i="0" u="none" strike="noStrike" kern="1200" spc="0" baseline="0" dirty="0">
                <a:solidFill>
                  <a:sysClr val="windowText" lastClr="000000">
                    <a:lumMod val="65000"/>
                    <a:lumOff val="35000"/>
                  </a:sysClr>
                </a:solidFill>
                <a:latin typeface="+mn-lt"/>
                <a:ea typeface="+mn-ea"/>
                <a:cs typeface="+mn-cs"/>
              </a:rPr>
              <a:t>Comparison Score (Hello Bank - Bank V - Industry Average) </a:t>
            </a:r>
          </a:p>
          <a:p>
            <a:pPr algn="ctr" rtl="0">
              <a:defRPr lang="en-SG">
                <a:solidFill>
                  <a:sysClr val="windowText" lastClr="000000">
                    <a:lumMod val="65000"/>
                    <a:lumOff val="35000"/>
                  </a:sysClr>
                </a:solidFill>
              </a:defRPr>
            </a:pPr>
            <a:r>
              <a:rPr lang="en-SG" sz="1400" b="0" i="0" u="none" strike="noStrike" kern="1200" spc="0" baseline="0" dirty="0">
                <a:solidFill>
                  <a:sysClr val="windowText" lastClr="000000">
                    <a:lumMod val="65000"/>
                    <a:lumOff val="35000"/>
                  </a:sysClr>
                </a:solidFill>
                <a:latin typeface="+mn-lt"/>
                <a:ea typeface="+mn-ea"/>
                <a:cs typeface="+mn-cs"/>
              </a:rPr>
              <a:t>standard deviation adjusted(</a:t>
            </a:r>
            <a:r>
              <a:rPr lang="en-SG" sz="1400" b="0" i="0" u="none" strike="noStrike" kern="1200" spc="0" baseline="0" dirty="0">
                <a:solidFill>
                  <a:sysClr val="windowText" lastClr="000000">
                    <a:lumMod val="65000"/>
                    <a:lumOff val="35000"/>
                  </a:sysClr>
                </a:solidFill>
                <a:highlight>
                  <a:srgbClr val="FFFF00"/>
                </a:highlight>
                <a:latin typeface="+mn-lt"/>
                <a:ea typeface="+mn-ea"/>
                <a:cs typeface="+mn-cs"/>
              </a:rPr>
              <a:t>added</a:t>
            </a:r>
            <a:r>
              <a:rPr lang="en-SG" sz="1400" b="0" i="0" u="none" strike="noStrike" kern="1200" spc="0" baseline="0" dirty="0">
                <a:solidFill>
                  <a:sysClr val="windowText" lastClr="000000">
                    <a:lumMod val="65000"/>
                    <a:lumOff val="35000"/>
                  </a:sysClr>
                </a:solidFill>
                <a:latin typeface="+mn-lt"/>
                <a:ea typeface="+mn-ea"/>
                <a:cs typeface="+mn-cs"/>
              </a:rPr>
              <a:t>) from Hello Bank's 2019 score</a:t>
            </a:r>
          </a:p>
        </c:rich>
      </c:tx>
      <c:overlay val="0"/>
      <c:spPr>
        <a:solidFill>
          <a:schemeClr val="accent5">
            <a:lumMod val="60000"/>
            <a:lumOff val="40000"/>
          </a:schemeClr>
        </a:solidFill>
        <a:ln>
          <a:noFill/>
        </a:ln>
        <a:effectLst/>
      </c:spPr>
      <c:txPr>
        <a:bodyPr rot="0" spcFirstLastPara="1" vertOverflow="ellipsis" vert="horz" wrap="square" anchor="ctr" anchorCtr="1"/>
        <a:lstStyle/>
        <a:p>
          <a:pPr algn="ctr" rtl="0">
            <a:defRPr lang="en-SG"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'Sheet1-STDDEVPlus'!$C$5</c:f>
              <c:strCache>
                <c:ptCount val="1"/>
                <c:pt idx="0">
                  <c:v>Bank A</c:v>
                </c:pt>
              </c:strCache>
            </c:strRef>
          </c:tx>
          <c:spPr>
            <a:ln w="28575" cap="rnd">
              <a:solidFill>
                <a:schemeClr val="bg2">
                  <a:lumMod val="9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C5B5-42D1-A33C-E44C5227BD33}"/>
            </c:ext>
          </c:extLst>
        </c:ser>
        <c:ser>
          <c:idx val="1"/>
          <c:order val="1"/>
          <c:tx>
            <c:strRef>
              <c:f>'Sheet1-STDDEVPlus'!$C$6</c:f>
              <c:strCache>
                <c:ptCount val="1"/>
                <c:pt idx="0">
                  <c:v>Bank B</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C5B5-42D1-A33C-E44C5227BD33}"/>
            </c:ext>
          </c:extLst>
        </c:ser>
        <c:ser>
          <c:idx val="2"/>
          <c:order val="2"/>
          <c:tx>
            <c:strRef>
              <c:f>'Sheet1-STDDEVPlus'!$C$7</c:f>
              <c:strCache>
                <c:ptCount val="1"/>
                <c:pt idx="0">
                  <c:v>Bank C</c:v>
                </c:pt>
              </c:strCache>
            </c:strRef>
          </c:tx>
          <c:spPr>
            <a:ln w="28575" cap="rnd">
              <a:solidFill>
                <a:schemeClr val="accent3"/>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C5B5-42D1-A33C-E44C5227BD33}"/>
            </c:ext>
          </c:extLst>
        </c:ser>
        <c:ser>
          <c:idx val="3"/>
          <c:order val="3"/>
          <c:tx>
            <c:strRef>
              <c:f>'Sheet1-STDDEVPlus'!$C$8</c:f>
              <c:strCache>
                <c:ptCount val="1"/>
                <c:pt idx="0">
                  <c:v>Bank D</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C5B5-42D1-A33C-E44C5227BD33}"/>
            </c:ext>
          </c:extLst>
        </c:ser>
        <c:ser>
          <c:idx val="4"/>
          <c:order val="4"/>
          <c:tx>
            <c:strRef>
              <c:f>'Sheet1-STDDEVPlus'!$C$9</c:f>
              <c:strCache>
                <c:ptCount val="1"/>
                <c:pt idx="0">
                  <c:v>Bank E</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C5B5-42D1-A33C-E44C5227BD33}"/>
            </c:ext>
          </c:extLst>
        </c:ser>
        <c:ser>
          <c:idx val="5"/>
          <c:order val="5"/>
          <c:tx>
            <c:strRef>
              <c:f>'Sheet1-STDDEVPlus'!$C$10</c:f>
              <c:strCache>
                <c:ptCount val="1"/>
                <c:pt idx="0">
                  <c:v>Bank F</c:v>
                </c:pt>
              </c:strCache>
            </c:strRef>
          </c:tx>
          <c:spPr>
            <a:ln w="28575" cap="rnd">
              <a:solidFill>
                <a:schemeClr val="accent4">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C5B5-42D1-A33C-E44C5227BD33}"/>
            </c:ext>
          </c:extLst>
        </c:ser>
        <c:ser>
          <c:idx val="6"/>
          <c:order val="6"/>
          <c:tx>
            <c:strRef>
              <c:f>'Sheet1-STDDEVPlus'!$C$11</c:f>
              <c:strCache>
                <c:ptCount val="1"/>
                <c:pt idx="0">
                  <c:v>Bank G</c:v>
                </c:pt>
              </c:strCache>
            </c:strRef>
          </c:tx>
          <c:spPr>
            <a:ln w="28575" cap="rnd">
              <a:solidFill>
                <a:schemeClr val="accent3">
                  <a:lumMod val="40000"/>
                  <a:lumOff val="6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C5B5-42D1-A33C-E44C5227BD33}"/>
            </c:ext>
          </c:extLst>
        </c:ser>
        <c:ser>
          <c:idx val="7"/>
          <c:order val="7"/>
          <c:tx>
            <c:strRef>
              <c:f>'Sheet1-STDDEVPlus'!$C$12</c:f>
              <c:strCache>
                <c:ptCount val="1"/>
                <c:pt idx="0">
                  <c:v>Bank H</c:v>
                </c:pt>
              </c:strCache>
            </c:strRef>
          </c:tx>
          <c:spPr>
            <a:ln w="28575" cap="rnd">
              <a:solidFill>
                <a:schemeClr val="bg1">
                  <a:lumMod val="9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C5B5-42D1-A33C-E44C5227BD33}"/>
            </c:ext>
          </c:extLst>
        </c:ser>
        <c:ser>
          <c:idx val="8"/>
          <c:order val="8"/>
          <c:tx>
            <c:strRef>
              <c:f>'Sheet1-STDDEVPlus'!$C$13</c:f>
              <c:strCache>
                <c:ptCount val="1"/>
                <c:pt idx="0">
                  <c:v>Bank I</c:v>
                </c:pt>
              </c:strCache>
            </c:strRef>
          </c:tx>
          <c:spPr>
            <a:ln w="28575" cap="rnd">
              <a:solidFill>
                <a:schemeClr val="accent3">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C5B5-42D1-A33C-E44C5227BD33}"/>
            </c:ext>
          </c:extLst>
        </c:ser>
        <c:ser>
          <c:idx val="9"/>
          <c:order val="9"/>
          <c:tx>
            <c:strRef>
              <c:f>'Sheet1-STDDEVPlus'!$C$14</c:f>
              <c:strCache>
                <c:ptCount val="1"/>
                <c:pt idx="0">
                  <c:v>Bank J</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C5B5-42D1-A33C-E44C5227BD33}"/>
            </c:ext>
          </c:extLst>
        </c:ser>
        <c:ser>
          <c:idx val="10"/>
          <c:order val="10"/>
          <c:tx>
            <c:strRef>
              <c:f>'Sheet1-STDDEVPlus'!$C$15</c:f>
              <c:strCache>
                <c:ptCount val="1"/>
                <c:pt idx="0">
                  <c:v>Bank K</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C5B5-42D1-A33C-E44C5227BD33}"/>
            </c:ext>
          </c:extLst>
        </c:ser>
        <c:ser>
          <c:idx val="11"/>
          <c:order val="11"/>
          <c:tx>
            <c:strRef>
              <c:f>'Sheet1-STDDEVPlus'!$C$16</c:f>
              <c:strCache>
                <c:ptCount val="1"/>
                <c:pt idx="0">
                  <c:v>Bank L</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C5B5-42D1-A33C-E44C5227BD33}"/>
            </c:ext>
          </c:extLst>
        </c:ser>
        <c:ser>
          <c:idx val="12"/>
          <c:order val="12"/>
          <c:tx>
            <c:strRef>
              <c:f>'Sheet1-STDDEVPlus'!$C$17</c:f>
              <c:strCache>
                <c:ptCount val="1"/>
                <c:pt idx="0">
                  <c:v>Bank M</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C5B5-42D1-A33C-E44C5227BD33}"/>
            </c:ext>
          </c:extLst>
        </c:ser>
        <c:ser>
          <c:idx val="13"/>
          <c:order val="13"/>
          <c:tx>
            <c:strRef>
              <c:f>'Sheet1-STDDEVPlus'!$C$18</c:f>
              <c:strCache>
                <c:ptCount val="1"/>
                <c:pt idx="0">
                  <c:v>Bank N</c:v>
                </c:pt>
              </c:strCache>
            </c:strRef>
          </c:tx>
          <c:spPr>
            <a:ln w="28575" cap="rnd">
              <a:solidFill>
                <a:schemeClr val="accent3">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C5B5-42D1-A33C-E44C5227BD33}"/>
            </c:ext>
          </c:extLst>
        </c:ser>
        <c:ser>
          <c:idx val="14"/>
          <c:order val="14"/>
          <c:tx>
            <c:strRef>
              <c:f>'Sheet1-STDDEVPlus'!$C$19</c:f>
              <c:strCache>
                <c:ptCount val="1"/>
                <c:pt idx="0">
                  <c:v>Bank O</c:v>
                </c:pt>
              </c:strCache>
            </c:strRef>
          </c:tx>
          <c:spPr>
            <a:ln w="28575" cap="rnd">
              <a:solidFill>
                <a:schemeClr val="accent3">
                  <a:lumMod val="80000"/>
                  <a:lumOff val="2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C5B5-42D1-A33C-E44C5227BD33}"/>
            </c:ext>
          </c:extLst>
        </c:ser>
        <c:ser>
          <c:idx val="15"/>
          <c:order val="15"/>
          <c:tx>
            <c:strRef>
              <c:f>'Sheet1-STDDEVPlus'!$C$20</c:f>
              <c:strCache>
                <c:ptCount val="1"/>
                <c:pt idx="0">
                  <c:v>Bank P</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C5B5-42D1-A33C-E44C5227BD33}"/>
            </c:ext>
          </c:extLst>
        </c:ser>
        <c:ser>
          <c:idx val="16"/>
          <c:order val="16"/>
          <c:tx>
            <c:strRef>
              <c:f>'Sheet1-STDDEVPlus'!$C$21</c:f>
              <c:strCache>
                <c:ptCount val="1"/>
                <c:pt idx="0">
                  <c:v>Bank Q</c:v>
                </c:pt>
              </c:strCache>
            </c:strRef>
          </c:tx>
          <c:spPr>
            <a:ln w="28575" cap="rnd">
              <a:solidFill>
                <a:schemeClr val="accent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C5B5-42D1-A33C-E44C5227BD33}"/>
            </c:ext>
          </c:extLst>
        </c:ser>
        <c:ser>
          <c:idx val="17"/>
          <c:order val="17"/>
          <c:tx>
            <c:strRef>
              <c:f>'Sheet1-STDDEVPlus'!$C$22</c:f>
              <c:strCache>
                <c:ptCount val="1"/>
                <c:pt idx="0">
                  <c:v>Bank R</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C5B5-42D1-A33C-E44C5227BD33}"/>
            </c:ext>
          </c:extLst>
        </c:ser>
        <c:ser>
          <c:idx val="18"/>
          <c:order val="18"/>
          <c:tx>
            <c:strRef>
              <c:f>'Sheet1-STDDEVPlus'!$C$23</c:f>
              <c:strCache>
                <c:ptCount val="1"/>
                <c:pt idx="0">
                  <c:v>Bank S</c:v>
                </c:pt>
              </c:strCache>
            </c:strRef>
          </c:tx>
          <c:spPr>
            <a:ln w="28575" cap="rnd">
              <a:solidFill>
                <a:schemeClr val="bg1">
                  <a:lumMod val="8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C5B5-42D1-A33C-E44C5227BD33}"/>
            </c:ext>
          </c:extLst>
        </c:ser>
        <c:ser>
          <c:idx val="19"/>
          <c:order val="19"/>
          <c:tx>
            <c:strRef>
              <c:f>'Sheet1-STDDEVPlus'!$C$24</c:f>
              <c:strCache>
                <c:ptCount val="1"/>
                <c:pt idx="0">
                  <c:v>Bank T</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C5B5-42D1-A33C-E44C5227BD33}"/>
            </c:ext>
          </c:extLst>
        </c:ser>
        <c:ser>
          <c:idx val="20"/>
          <c:order val="20"/>
          <c:tx>
            <c:strRef>
              <c:f>'Sheet1-STDDEVPlus'!$C$25</c:f>
              <c:strCache>
                <c:ptCount val="1"/>
                <c:pt idx="0">
                  <c:v>Bank U</c:v>
                </c:pt>
              </c:strCache>
            </c:strRef>
          </c:tx>
          <c:spPr>
            <a:ln w="28575" cap="rnd">
              <a:solidFill>
                <a:schemeClr val="bg1">
                  <a:lumMod val="9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C5B5-42D1-A33C-E44C5227BD33}"/>
            </c:ext>
          </c:extLst>
        </c:ser>
        <c:ser>
          <c:idx val="21"/>
          <c:order val="21"/>
          <c:tx>
            <c:strRef>
              <c:f>'Sheet1-STDDEVPlus'!$C$26</c:f>
              <c:strCache>
                <c:ptCount val="1"/>
                <c:pt idx="0">
                  <c:v>Bank V</c:v>
                </c:pt>
              </c:strCache>
            </c:strRef>
          </c:tx>
          <c:spPr>
            <a:ln w="44450" cap="rnd">
              <a:solidFill>
                <a:srgbClr val="FF0000"/>
              </a:solidFill>
              <a:prstDash val="sys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C5B5-42D1-A33C-E44C5227BD33}"/>
            </c:ext>
          </c:extLst>
        </c:ser>
        <c:ser>
          <c:idx val="22"/>
          <c:order val="22"/>
          <c:tx>
            <c:strRef>
              <c:f>'Sheet1-STDDEVPlus'!$C$27</c:f>
              <c:strCache>
                <c:ptCount val="1"/>
                <c:pt idx="0">
                  <c:v>Hello Bank</c:v>
                </c:pt>
              </c:strCache>
            </c:strRef>
          </c:tx>
          <c:spPr>
            <a:ln w="6032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ln>
                      <a:solidFill>
                        <a:srgbClr val="00B050"/>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188.93684508767416</c:v>
                </c:pt>
              </c:numCache>
            </c:numRef>
          </c:val>
          <c:smooth val="0"/>
          <c:extLst>
            <c:ext xmlns:c16="http://schemas.microsoft.com/office/drawing/2014/chart" uri="{C3380CC4-5D6E-409C-BE32-E72D297353CC}">
              <c16:uniqueId val="{00000016-C5B5-42D1-A33C-E44C5227BD33}"/>
            </c:ext>
          </c:extLst>
        </c:ser>
        <c:ser>
          <c:idx val="23"/>
          <c:order val="23"/>
          <c:tx>
            <c:strRef>
              <c:f>'Sheet1-STDDEVPlus'!$C$28</c:f>
              <c:strCache>
                <c:ptCount val="1"/>
                <c:pt idx="0">
                  <c:v>Average</c:v>
                </c:pt>
              </c:strCache>
            </c:strRef>
          </c:tx>
          <c:spPr>
            <a:ln w="57150" cap="rnd">
              <a:solidFill>
                <a:srgbClr val="FF40FF"/>
              </a:solidFill>
              <a:prstDash val="sysDot"/>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ln>
                      <a:solidFill>
                        <a:srgbClr val="FF40FF"/>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0"/>
          <c:extLst>
            <c:ext xmlns:c16="http://schemas.microsoft.com/office/drawing/2014/chart" uri="{C3380CC4-5D6E-409C-BE32-E72D297353CC}">
              <c16:uniqueId val="{00000017-C5B5-42D1-A33C-E44C5227BD33}"/>
            </c:ext>
          </c:extLst>
        </c:ser>
        <c:dLbls>
          <c:showLegendKey val="0"/>
          <c:showVal val="0"/>
          <c:showCatName val="0"/>
          <c:showSerName val="0"/>
          <c:showPercent val="0"/>
          <c:showBubbleSize val="0"/>
        </c:dLbls>
        <c:smooth val="0"/>
        <c:axId val="245255279"/>
        <c:axId val="245255695"/>
      </c:lineChart>
      <c:catAx>
        <c:axId val="24525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255695"/>
        <c:crosses val="autoZero"/>
        <c:auto val="1"/>
        <c:lblAlgn val="ctr"/>
        <c:lblOffset val="100"/>
        <c:noMultiLvlLbl val="0"/>
      </c:catAx>
      <c:valAx>
        <c:axId val="245255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25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Comparison</a:t>
            </a:r>
            <a:r>
              <a:rPr lang="en-SG" baseline="0"/>
              <a:t> Score </a:t>
            </a:r>
            <a:r>
              <a:rPr lang="en-SG" i="1" baseline="0"/>
              <a:t>(Hello Bank - Bank V - Industry Average)</a:t>
            </a:r>
            <a:r>
              <a:rPr lang="en-SG" baseline="0"/>
              <a:t> </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10889815243682E-2"/>
          <c:y val="8.1876379690949241E-2"/>
          <c:w val="0.95866234367762848"/>
          <c:h val="0.78247570874832695"/>
        </c:manualLayout>
      </c:layout>
      <c:lineChart>
        <c:grouping val="standard"/>
        <c:varyColors val="0"/>
        <c:ser>
          <c:idx val="0"/>
          <c:order val="0"/>
          <c:tx>
            <c:strRef>
              <c:f>Sheet1!$C$5</c:f>
              <c:strCache>
                <c:ptCount val="1"/>
                <c:pt idx="0">
                  <c:v>Bank A</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1F3F-46D8-B455-2BF133CF50BA}"/>
            </c:ext>
          </c:extLst>
        </c:ser>
        <c:ser>
          <c:idx val="1"/>
          <c:order val="1"/>
          <c:tx>
            <c:strRef>
              <c:f>Sheet1!$C$6</c:f>
              <c:strCache>
                <c:ptCount val="1"/>
                <c:pt idx="0">
                  <c:v>Bank B</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1F3F-46D8-B455-2BF133CF50BA}"/>
            </c:ext>
          </c:extLst>
        </c:ser>
        <c:ser>
          <c:idx val="2"/>
          <c:order val="2"/>
          <c:tx>
            <c:strRef>
              <c:f>Sheet1!$C$7</c:f>
              <c:strCache>
                <c:ptCount val="1"/>
                <c:pt idx="0">
                  <c:v>Bank C</c:v>
                </c:pt>
              </c:strCache>
            </c:strRef>
          </c:tx>
          <c:spPr>
            <a:ln w="28575" cap="rnd">
              <a:solidFill>
                <a:schemeClr val="accent3"/>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1F3F-46D8-B455-2BF133CF50BA}"/>
            </c:ext>
          </c:extLst>
        </c:ser>
        <c:ser>
          <c:idx val="3"/>
          <c:order val="3"/>
          <c:tx>
            <c:strRef>
              <c:f>Sheet1!$C$8</c:f>
              <c:strCache>
                <c:ptCount val="1"/>
                <c:pt idx="0">
                  <c:v>Bank D</c:v>
                </c:pt>
              </c:strCache>
            </c:strRef>
          </c:tx>
          <c:spPr>
            <a:ln w="28575" cap="rnd">
              <a:solidFill>
                <a:schemeClr val="accent1">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1F3F-46D8-B455-2BF133CF50BA}"/>
            </c:ext>
          </c:extLst>
        </c:ser>
        <c:ser>
          <c:idx val="4"/>
          <c:order val="4"/>
          <c:tx>
            <c:strRef>
              <c:f>Sheet1!$C$9</c:f>
              <c:strCache>
                <c:ptCount val="1"/>
                <c:pt idx="0">
                  <c:v>Bank E</c:v>
                </c:pt>
              </c:strCache>
            </c:strRef>
          </c:tx>
          <c:spPr>
            <a:ln w="28575" cap="rnd">
              <a:solidFill>
                <a:schemeClr val="bg1">
                  <a:lumMod val="6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1F3F-46D8-B455-2BF133CF50BA}"/>
            </c:ext>
          </c:extLst>
        </c:ser>
        <c:ser>
          <c:idx val="5"/>
          <c:order val="5"/>
          <c:tx>
            <c:strRef>
              <c:f>Sheet1!$C$10</c:f>
              <c:strCache>
                <c:ptCount val="1"/>
                <c:pt idx="0">
                  <c:v>Bank F</c:v>
                </c:pt>
              </c:strCache>
            </c:strRef>
          </c:tx>
          <c:spPr>
            <a:ln w="28575" cap="rnd">
              <a:solidFill>
                <a:schemeClr val="accent3">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1F3F-46D8-B455-2BF133CF50BA}"/>
            </c:ext>
          </c:extLst>
        </c:ser>
        <c:ser>
          <c:idx val="6"/>
          <c:order val="6"/>
          <c:tx>
            <c:strRef>
              <c:f>Sheet1!$C$11</c:f>
              <c:strCache>
                <c:ptCount val="1"/>
                <c:pt idx="0">
                  <c:v>Bank G</c:v>
                </c:pt>
              </c:strCache>
            </c:strRef>
          </c:tx>
          <c:spPr>
            <a:ln w="28575" cap="rnd">
              <a:solidFill>
                <a:schemeClr val="accent2">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1F3F-46D8-B455-2BF133CF50BA}"/>
            </c:ext>
          </c:extLst>
        </c:ser>
        <c:ser>
          <c:idx val="7"/>
          <c:order val="7"/>
          <c:tx>
            <c:strRef>
              <c:f>Sheet1!$C$12</c:f>
              <c:strCache>
                <c:ptCount val="1"/>
                <c:pt idx="0">
                  <c:v>Bank H</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1F3F-46D8-B455-2BF133CF50BA}"/>
            </c:ext>
          </c:extLst>
        </c:ser>
        <c:ser>
          <c:idx val="8"/>
          <c:order val="8"/>
          <c:tx>
            <c:strRef>
              <c:f>Sheet1!$C$13</c:f>
              <c:strCache>
                <c:ptCount val="1"/>
                <c:pt idx="0">
                  <c:v>Bank I</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1F3F-46D8-B455-2BF133CF50BA}"/>
            </c:ext>
          </c:extLst>
        </c:ser>
        <c:ser>
          <c:idx val="9"/>
          <c:order val="9"/>
          <c:tx>
            <c:strRef>
              <c:f>Sheet1!$C$14</c:f>
              <c:strCache>
                <c:ptCount val="1"/>
                <c:pt idx="0">
                  <c:v>Bank J</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1F3F-46D8-B455-2BF133CF50BA}"/>
            </c:ext>
          </c:extLst>
        </c:ser>
        <c:ser>
          <c:idx val="10"/>
          <c:order val="10"/>
          <c:tx>
            <c:strRef>
              <c:f>Sheet1!$C$15</c:f>
              <c:strCache>
                <c:ptCount val="1"/>
                <c:pt idx="0">
                  <c:v>Bank K</c:v>
                </c:pt>
              </c:strCache>
            </c:strRef>
          </c:tx>
          <c:spPr>
            <a:ln w="28575" cap="rnd">
              <a:solidFill>
                <a:schemeClr val="bg1">
                  <a:lumMod val="7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1F3F-46D8-B455-2BF133CF50BA}"/>
            </c:ext>
          </c:extLst>
        </c:ser>
        <c:ser>
          <c:idx val="11"/>
          <c:order val="11"/>
          <c:tx>
            <c:strRef>
              <c:f>Sheet1!$C$16</c:f>
              <c:strCache>
                <c:ptCount val="1"/>
                <c:pt idx="0">
                  <c:v>Bank L</c:v>
                </c:pt>
              </c:strCache>
            </c:strRef>
          </c:tx>
          <c:spPr>
            <a:ln w="28575" cap="rnd">
              <a:solidFill>
                <a:schemeClr val="tx2">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1F3F-46D8-B455-2BF133CF50BA}"/>
            </c:ext>
          </c:extLst>
        </c:ser>
        <c:ser>
          <c:idx val="12"/>
          <c:order val="12"/>
          <c:tx>
            <c:strRef>
              <c:f>Sheet1!$C$17</c:f>
              <c:strCache>
                <c:ptCount val="1"/>
                <c:pt idx="0">
                  <c:v>Bank M</c:v>
                </c:pt>
              </c:strCache>
            </c:strRef>
          </c:tx>
          <c:spPr>
            <a:ln w="28575" cap="rnd">
              <a:solidFill>
                <a:schemeClr val="tx2">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1F3F-46D8-B455-2BF133CF50BA}"/>
            </c:ext>
          </c:extLst>
        </c:ser>
        <c:ser>
          <c:idx val="13"/>
          <c:order val="13"/>
          <c:tx>
            <c:strRef>
              <c:f>Sheet1!$C$18</c:f>
              <c:strCache>
                <c:ptCount val="1"/>
                <c:pt idx="0">
                  <c:v>Bank N</c:v>
                </c:pt>
              </c:strCache>
            </c:strRef>
          </c:tx>
          <c:spPr>
            <a:ln w="28575" cap="rnd">
              <a:solidFill>
                <a:schemeClr val="accent5">
                  <a:lumMod val="40000"/>
                  <a:lumOff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1F3F-46D8-B455-2BF133CF50BA}"/>
            </c:ext>
          </c:extLst>
        </c:ser>
        <c:ser>
          <c:idx val="14"/>
          <c:order val="14"/>
          <c:tx>
            <c:strRef>
              <c:f>Sheet1!$C$19</c:f>
              <c:strCache>
                <c:ptCount val="1"/>
                <c:pt idx="0">
                  <c:v>Bank O</c:v>
                </c:pt>
              </c:strCache>
            </c:strRef>
          </c:tx>
          <c:spPr>
            <a:ln w="28575" cap="rnd">
              <a:solidFill>
                <a:schemeClr val="accent3">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1F3F-46D8-B455-2BF133CF50BA}"/>
            </c:ext>
          </c:extLst>
        </c:ser>
        <c:ser>
          <c:idx val="15"/>
          <c:order val="15"/>
          <c:tx>
            <c:strRef>
              <c:f>Sheet1!$C$20</c:f>
              <c:strCache>
                <c:ptCount val="1"/>
                <c:pt idx="0">
                  <c:v>Bank P</c:v>
                </c:pt>
              </c:strCache>
            </c:strRef>
          </c:tx>
          <c:spPr>
            <a:ln w="28575" cap="rnd">
              <a:solidFill>
                <a:schemeClr val="accent3">
                  <a:lumMod val="60000"/>
                  <a:lumOff val="4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1F3F-46D8-B455-2BF133CF50BA}"/>
            </c:ext>
          </c:extLst>
        </c:ser>
        <c:ser>
          <c:idx val="16"/>
          <c:order val="16"/>
          <c:tx>
            <c:strRef>
              <c:f>Sheet1!$C$21</c:f>
              <c:strCache>
                <c:ptCount val="1"/>
                <c:pt idx="0">
                  <c:v>Bank Q</c:v>
                </c:pt>
              </c:strCache>
            </c:strRef>
          </c:tx>
          <c:spPr>
            <a:ln w="28575" cap="rnd">
              <a:solidFill>
                <a:schemeClr val="tx2">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1F3F-46D8-B455-2BF133CF50BA}"/>
            </c:ext>
          </c:extLst>
        </c:ser>
        <c:ser>
          <c:idx val="17"/>
          <c:order val="17"/>
          <c:tx>
            <c:strRef>
              <c:f>Sheet1!$C$22</c:f>
              <c:strCache>
                <c:ptCount val="1"/>
                <c:pt idx="0">
                  <c:v>Bank R</c:v>
                </c:pt>
              </c:strCache>
            </c:strRef>
          </c:tx>
          <c:spPr>
            <a:ln w="28575" cap="rnd">
              <a:solidFill>
                <a:schemeClr val="accent4">
                  <a:lumMod val="20000"/>
                  <a:lumOff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1F3F-46D8-B455-2BF133CF50BA}"/>
            </c:ext>
          </c:extLst>
        </c:ser>
        <c:ser>
          <c:idx val="18"/>
          <c:order val="18"/>
          <c:tx>
            <c:strRef>
              <c:f>Sheet1!$C$23</c:f>
              <c:strCache>
                <c:ptCount val="1"/>
                <c:pt idx="0">
                  <c:v>Bank S</c:v>
                </c:pt>
              </c:strCache>
            </c:strRef>
          </c:tx>
          <c:spPr>
            <a:ln w="28575" cap="rnd">
              <a:solidFill>
                <a:schemeClr val="bg1">
                  <a:lumMod val="95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1F3F-46D8-B455-2BF133CF50BA}"/>
            </c:ext>
          </c:extLst>
        </c:ser>
        <c:ser>
          <c:idx val="19"/>
          <c:order val="19"/>
          <c:tx>
            <c:strRef>
              <c:f>Sheet1!$C$24</c:f>
              <c:strCache>
                <c:ptCount val="1"/>
                <c:pt idx="0">
                  <c:v>Bank T</c:v>
                </c:pt>
              </c:strCache>
            </c:strRef>
          </c:tx>
          <c:spPr>
            <a:ln w="28575" cap="rnd">
              <a:solidFill>
                <a:schemeClr val="bg2">
                  <a:lumMod val="9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1F3F-46D8-B455-2BF133CF50BA}"/>
            </c:ext>
          </c:extLst>
        </c:ser>
        <c:ser>
          <c:idx val="20"/>
          <c:order val="20"/>
          <c:tx>
            <c:strRef>
              <c:f>Sheet1!$C$25</c:f>
              <c:strCache>
                <c:ptCount val="1"/>
                <c:pt idx="0">
                  <c:v>Bank U</c:v>
                </c:pt>
              </c:strCache>
            </c:strRef>
          </c:tx>
          <c:spPr>
            <a:ln w="28575" cap="rnd">
              <a:solidFill>
                <a:schemeClr val="accent3">
                  <a:lumMod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1F3F-46D8-B455-2BF133CF50BA}"/>
            </c:ext>
          </c:extLst>
        </c:ser>
        <c:ser>
          <c:idx val="21"/>
          <c:order val="21"/>
          <c:tx>
            <c:strRef>
              <c:f>Sheet1!$C$26</c:f>
              <c:strCache>
                <c:ptCount val="1"/>
                <c:pt idx="0">
                  <c:v>Bank V</c:v>
                </c:pt>
              </c:strCache>
            </c:strRef>
          </c:tx>
          <c:spPr>
            <a:ln w="44450" cap="rnd" cmpd="sng">
              <a:solidFill>
                <a:srgbClr val="FF0000"/>
              </a:solidFill>
              <a:prstDash val="sysDash"/>
              <a:round/>
            </a:ln>
            <a:effectLst/>
          </c:spPr>
          <c:marker>
            <c:symbol val="none"/>
          </c:marker>
          <c:dLbls>
            <c:spPr>
              <a:solidFill>
                <a:srgbClr val="7030A0">
                  <a:alpha val="47000"/>
                </a:srgbClr>
              </a:solidFill>
              <a:ln>
                <a:solidFill>
                  <a:srgbClr val="7030A0"/>
                </a:solid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0000"/>
                      </a:solidFill>
                    </a:ln>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1F3F-46D8-B455-2BF133CF50BA}"/>
            </c:ext>
          </c:extLst>
        </c:ser>
        <c:ser>
          <c:idx val="22"/>
          <c:order val="22"/>
          <c:tx>
            <c:strRef>
              <c:f>Sheet1!$C$27</c:f>
              <c:strCache>
                <c:ptCount val="1"/>
                <c:pt idx="0">
                  <c:v>Hello Bank</c:v>
                </c:pt>
              </c:strCache>
            </c:strRef>
          </c:tx>
          <c:spPr>
            <a:ln w="57150" cap="rnd">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prstDash val="solid"/>
              <a:round/>
            </a:ln>
            <a:effectLst>
              <a:outerShdw blurRad="63500" dist="254000" sx="98000" sy="98000" algn="ctr" rotWithShape="0">
                <a:schemeClr val="accent6">
                  <a:lumMod val="60000"/>
                  <a:lumOff val="40000"/>
                  <a:alpha val="40000"/>
                </a:schemeClr>
              </a:outerShdw>
              <a:softEdge rad="0"/>
            </a:effectLst>
          </c:spPr>
          <c:marker>
            <c:symbol val="none"/>
          </c:marker>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00B050"/>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160</c:v>
                </c:pt>
              </c:numCache>
            </c:numRef>
          </c:val>
          <c:smooth val="0"/>
          <c:extLst>
            <c:ext xmlns:c16="http://schemas.microsoft.com/office/drawing/2014/chart" uri="{C3380CC4-5D6E-409C-BE32-E72D297353CC}">
              <c16:uniqueId val="{00000016-1F3F-46D8-B455-2BF133CF50BA}"/>
            </c:ext>
          </c:extLst>
        </c:ser>
        <c:ser>
          <c:idx val="23"/>
          <c:order val="23"/>
          <c:tx>
            <c:strRef>
              <c:f>Sheet1!$C$28</c:f>
              <c:strCache>
                <c:ptCount val="1"/>
                <c:pt idx="0">
                  <c:v>Average</c:v>
                </c:pt>
              </c:strCache>
            </c:strRef>
          </c:tx>
          <c:spPr>
            <a:ln w="57150" cap="rnd" cmpd="sng">
              <a:solidFill>
                <a:srgbClr val="FF40FF"/>
              </a:solidFill>
              <a:prstDash val="sysDot"/>
              <a:round/>
            </a:ln>
            <a:effectLst/>
          </c:spPr>
          <c:marker>
            <c:symbol val="none"/>
          </c:marker>
          <c:dLbls>
            <c:spPr>
              <a:solidFill>
                <a:srgbClr val="FF8AD8"/>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rgbClr val="FF40FF"/>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1"/>
          <c:extLst>
            <c:ext xmlns:c16="http://schemas.microsoft.com/office/drawing/2014/chart" uri="{C3380CC4-5D6E-409C-BE32-E72D297353CC}">
              <c16:uniqueId val="{00000017-1F3F-46D8-B455-2BF133CF50BA}"/>
            </c:ext>
          </c:extLst>
        </c:ser>
        <c:dLbls>
          <c:showLegendKey val="0"/>
          <c:showVal val="0"/>
          <c:showCatName val="0"/>
          <c:showSerName val="0"/>
          <c:showPercent val="0"/>
          <c:showBubbleSize val="0"/>
        </c:dLbls>
        <c:smooth val="0"/>
        <c:axId val="390406271"/>
        <c:axId val="390377567"/>
      </c:lineChart>
      <c:catAx>
        <c:axId val="39040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377567"/>
        <c:crosses val="autoZero"/>
        <c:auto val="1"/>
        <c:lblAlgn val="ctr"/>
        <c:lblOffset val="100"/>
        <c:noMultiLvlLbl val="0"/>
      </c:catAx>
      <c:valAx>
        <c:axId val="390377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406271"/>
        <c:crosses val="autoZero"/>
        <c:crossBetween val="between"/>
      </c:valAx>
      <c:spPr>
        <a:noFill/>
        <a:ln>
          <a:noFill/>
        </a:ln>
        <a:effectLst/>
      </c:spPr>
    </c:plotArea>
    <c:legend>
      <c:legendPos val="b"/>
      <c:layout>
        <c:manualLayout>
          <c:xMode val="edge"/>
          <c:yMode val="edge"/>
          <c:x val="6.6695937201398214E-2"/>
          <c:y val="0.91086446574046742"/>
          <c:w val="0.86660812559720357"/>
          <c:h val="8.913553425953259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SG" sz="1400" b="0" i="0" u="none" strike="noStrike" kern="1200" spc="0" baseline="0">
                <a:solidFill>
                  <a:sysClr val="windowText" lastClr="000000">
                    <a:lumMod val="65000"/>
                    <a:lumOff val="35000"/>
                  </a:sysClr>
                </a:solidFill>
                <a:latin typeface="+mn-lt"/>
                <a:ea typeface="+mn-ea"/>
                <a:cs typeface="+mn-cs"/>
              </a:defRPr>
            </a:pPr>
            <a:r>
              <a:rPr lang="en-SG" sz="1400" b="0" i="0" u="none" strike="noStrike" kern="1200" spc="0" baseline="0" dirty="0">
                <a:solidFill>
                  <a:sysClr val="windowText" lastClr="000000">
                    <a:lumMod val="65000"/>
                    <a:lumOff val="35000"/>
                  </a:sysClr>
                </a:solidFill>
                <a:latin typeface="+mn-lt"/>
                <a:ea typeface="+mn-ea"/>
                <a:cs typeface="+mn-cs"/>
              </a:rPr>
              <a:t>Comparison Score (Hello Bank - Bank V - Industry Average) </a:t>
            </a:r>
          </a:p>
          <a:p>
            <a:pPr algn="ctr" rtl="0">
              <a:defRPr lang="en-SG">
                <a:solidFill>
                  <a:sysClr val="windowText" lastClr="000000">
                    <a:lumMod val="65000"/>
                    <a:lumOff val="35000"/>
                  </a:sysClr>
                </a:solidFill>
              </a:defRPr>
            </a:pPr>
            <a:r>
              <a:rPr lang="en-SG" sz="1400" b="0" i="0" u="none" strike="noStrike" kern="1200" spc="0" baseline="0" dirty="0">
                <a:solidFill>
                  <a:sysClr val="windowText" lastClr="000000">
                    <a:lumMod val="65000"/>
                    <a:lumOff val="35000"/>
                  </a:sysClr>
                </a:solidFill>
                <a:latin typeface="+mn-lt"/>
                <a:ea typeface="+mn-ea"/>
                <a:cs typeface="+mn-cs"/>
              </a:rPr>
              <a:t>standard deviation adjusted(</a:t>
            </a:r>
            <a:r>
              <a:rPr lang="en-SG" sz="1400" b="0" i="0" u="none" strike="noStrike" kern="1200" spc="0" baseline="0" dirty="0">
                <a:solidFill>
                  <a:sysClr val="windowText" lastClr="000000">
                    <a:lumMod val="65000"/>
                    <a:lumOff val="35000"/>
                  </a:sysClr>
                </a:solidFill>
                <a:highlight>
                  <a:srgbClr val="FFFF00"/>
                </a:highlight>
                <a:latin typeface="+mn-lt"/>
                <a:ea typeface="+mn-ea"/>
                <a:cs typeface="+mn-cs"/>
              </a:rPr>
              <a:t>added</a:t>
            </a:r>
            <a:r>
              <a:rPr lang="en-SG" sz="1400" b="0" i="0" u="none" strike="noStrike" kern="1200" spc="0" baseline="0" dirty="0">
                <a:solidFill>
                  <a:sysClr val="windowText" lastClr="000000">
                    <a:lumMod val="65000"/>
                    <a:lumOff val="35000"/>
                  </a:sysClr>
                </a:solidFill>
                <a:latin typeface="+mn-lt"/>
                <a:ea typeface="+mn-ea"/>
                <a:cs typeface="+mn-cs"/>
              </a:rPr>
              <a:t>) from Hello Bank's 2019 score</a:t>
            </a:r>
          </a:p>
        </c:rich>
      </c:tx>
      <c:layout>
        <c:manualLayout>
          <c:xMode val="edge"/>
          <c:yMode val="edge"/>
          <c:x val="0.28227256323805128"/>
          <c:y val="3.8289725590299938E-2"/>
        </c:manualLayout>
      </c:layout>
      <c:overlay val="0"/>
      <c:spPr>
        <a:solidFill>
          <a:schemeClr val="accent5">
            <a:lumMod val="60000"/>
            <a:lumOff val="40000"/>
          </a:schemeClr>
        </a:solidFill>
        <a:ln>
          <a:noFill/>
        </a:ln>
        <a:effectLst/>
      </c:spPr>
      <c:txPr>
        <a:bodyPr rot="0" spcFirstLastPara="1" vertOverflow="ellipsis" vert="horz" wrap="square" anchor="ctr" anchorCtr="1"/>
        <a:lstStyle/>
        <a:p>
          <a:pPr algn="ctr" rtl="0">
            <a:defRPr lang="en-SG"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'Sheet1-STDDEVPlus'!$C$5</c:f>
              <c:strCache>
                <c:ptCount val="1"/>
                <c:pt idx="0">
                  <c:v>Bank A</c:v>
                </c:pt>
              </c:strCache>
            </c:strRef>
          </c:tx>
          <c:spPr>
            <a:ln w="28575" cap="rnd">
              <a:solidFill>
                <a:schemeClr val="bg2">
                  <a:lumMod val="9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EB49-4EAD-9257-AE269D68F7F0}"/>
            </c:ext>
          </c:extLst>
        </c:ser>
        <c:ser>
          <c:idx val="1"/>
          <c:order val="1"/>
          <c:tx>
            <c:strRef>
              <c:f>'Sheet1-STDDEVPlus'!$C$6</c:f>
              <c:strCache>
                <c:ptCount val="1"/>
                <c:pt idx="0">
                  <c:v>Bank B</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EB49-4EAD-9257-AE269D68F7F0}"/>
            </c:ext>
          </c:extLst>
        </c:ser>
        <c:ser>
          <c:idx val="2"/>
          <c:order val="2"/>
          <c:tx>
            <c:strRef>
              <c:f>'Sheet1-STDDEVPlus'!$C$7</c:f>
              <c:strCache>
                <c:ptCount val="1"/>
                <c:pt idx="0">
                  <c:v>Bank C</c:v>
                </c:pt>
              </c:strCache>
            </c:strRef>
          </c:tx>
          <c:spPr>
            <a:ln w="28575" cap="rnd">
              <a:solidFill>
                <a:schemeClr val="accent3"/>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EB49-4EAD-9257-AE269D68F7F0}"/>
            </c:ext>
          </c:extLst>
        </c:ser>
        <c:ser>
          <c:idx val="3"/>
          <c:order val="3"/>
          <c:tx>
            <c:strRef>
              <c:f>'Sheet1-STDDEVPlus'!$C$8</c:f>
              <c:strCache>
                <c:ptCount val="1"/>
                <c:pt idx="0">
                  <c:v>Bank D</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EB49-4EAD-9257-AE269D68F7F0}"/>
            </c:ext>
          </c:extLst>
        </c:ser>
        <c:ser>
          <c:idx val="4"/>
          <c:order val="4"/>
          <c:tx>
            <c:strRef>
              <c:f>'Sheet1-STDDEVPlus'!$C$9</c:f>
              <c:strCache>
                <c:ptCount val="1"/>
                <c:pt idx="0">
                  <c:v>Bank E</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EB49-4EAD-9257-AE269D68F7F0}"/>
            </c:ext>
          </c:extLst>
        </c:ser>
        <c:ser>
          <c:idx val="5"/>
          <c:order val="5"/>
          <c:tx>
            <c:strRef>
              <c:f>'Sheet1-STDDEVPlus'!$C$10</c:f>
              <c:strCache>
                <c:ptCount val="1"/>
                <c:pt idx="0">
                  <c:v>Bank F</c:v>
                </c:pt>
              </c:strCache>
            </c:strRef>
          </c:tx>
          <c:spPr>
            <a:ln w="28575" cap="rnd">
              <a:solidFill>
                <a:schemeClr val="accent4">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EB49-4EAD-9257-AE269D68F7F0}"/>
            </c:ext>
          </c:extLst>
        </c:ser>
        <c:ser>
          <c:idx val="6"/>
          <c:order val="6"/>
          <c:tx>
            <c:strRef>
              <c:f>'Sheet1-STDDEVPlus'!$C$11</c:f>
              <c:strCache>
                <c:ptCount val="1"/>
                <c:pt idx="0">
                  <c:v>Bank G</c:v>
                </c:pt>
              </c:strCache>
            </c:strRef>
          </c:tx>
          <c:spPr>
            <a:ln w="28575" cap="rnd">
              <a:solidFill>
                <a:schemeClr val="accent3">
                  <a:lumMod val="40000"/>
                  <a:lumOff val="6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EB49-4EAD-9257-AE269D68F7F0}"/>
            </c:ext>
          </c:extLst>
        </c:ser>
        <c:ser>
          <c:idx val="7"/>
          <c:order val="7"/>
          <c:tx>
            <c:strRef>
              <c:f>'Sheet1-STDDEVPlus'!$C$12</c:f>
              <c:strCache>
                <c:ptCount val="1"/>
                <c:pt idx="0">
                  <c:v>Bank H</c:v>
                </c:pt>
              </c:strCache>
            </c:strRef>
          </c:tx>
          <c:spPr>
            <a:ln w="28575" cap="rnd">
              <a:solidFill>
                <a:schemeClr val="bg1">
                  <a:lumMod val="9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EB49-4EAD-9257-AE269D68F7F0}"/>
            </c:ext>
          </c:extLst>
        </c:ser>
        <c:ser>
          <c:idx val="8"/>
          <c:order val="8"/>
          <c:tx>
            <c:strRef>
              <c:f>'Sheet1-STDDEVPlus'!$C$13</c:f>
              <c:strCache>
                <c:ptCount val="1"/>
                <c:pt idx="0">
                  <c:v>Bank I</c:v>
                </c:pt>
              </c:strCache>
            </c:strRef>
          </c:tx>
          <c:spPr>
            <a:ln w="28575" cap="rnd">
              <a:solidFill>
                <a:schemeClr val="accent3">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EB49-4EAD-9257-AE269D68F7F0}"/>
            </c:ext>
          </c:extLst>
        </c:ser>
        <c:ser>
          <c:idx val="9"/>
          <c:order val="9"/>
          <c:tx>
            <c:strRef>
              <c:f>'Sheet1-STDDEVPlus'!$C$14</c:f>
              <c:strCache>
                <c:ptCount val="1"/>
                <c:pt idx="0">
                  <c:v>Bank J</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EB49-4EAD-9257-AE269D68F7F0}"/>
            </c:ext>
          </c:extLst>
        </c:ser>
        <c:ser>
          <c:idx val="10"/>
          <c:order val="10"/>
          <c:tx>
            <c:strRef>
              <c:f>'Sheet1-STDDEVPlus'!$C$15</c:f>
              <c:strCache>
                <c:ptCount val="1"/>
                <c:pt idx="0">
                  <c:v>Bank K</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EB49-4EAD-9257-AE269D68F7F0}"/>
            </c:ext>
          </c:extLst>
        </c:ser>
        <c:ser>
          <c:idx val="11"/>
          <c:order val="11"/>
          <c:tx>
            <c:strRef>
              <c:f>'Sheet1-STDDEVPlus'!$C$16</c:f>
              <c:strCache>
                <c:ptCount val="1"/>
                <c:pt idx="0">
                  <c:v>Bank L</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EB49-4EAD-9257-AE269D68F7F0}"/>
            </c:ext>
          </c:extLst>
        </c:ser>
        <c:ser>
          <c:idx val="12"/>
          <c:order val="12"/>
          <c:tx>
            <c:strRef>
              <c:f>'Sheet1-STDDEVPlus'!$C$17</c:f>
              <c:strCache>
                <c:ptCount val="1"/>
                <c:pt idx="0">
                  <c:v>Bank M</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EB49-4EAD-9257-AE269D68F7F0}"/>
            </c:ext>
          </c:extLst>
        </c:ser>
        <c:ser>
          <c:idx val="13"/>
          <c:order val="13"/>
          <c:tx>
            <c:strRef>
              <c:f>'Sheet1-STDDEVPlus'!$C$18</c:f>
              <c:strCache>
                <c:ptCount val="1"/>
                <c:pt idx="0">
                  <c:v>Bank N</c:v>
                </c:pt>
              </c:strCache>
            </c:strRef>
          </c:tx>
          <c:spPr>
            <a:ln w="28575" cap="rnd">
              <a:solidFill>
                <a:schemeClr val="accent3">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EB49-4EAD-9257-AE269D68F7F0}"/>
            </c:ext>
          </c:extLst>
        </c:ser>
        <c:ser>
          <c:idx val="14"/>
          <c:order val="14"/>
          <c:tx>
            <c:strRef>
              <c:f>'Sheet1-STDDEVPlus'!$C$19</c:f>
              <c:strCache>
                <c:ptCount val="1"/>
                <c:pt idx="0">
                  <c:v>Bank O</c:v>
                </c:pt>
              </c:strCache>
            </c:strRef>
          </c:tx>
          <c:spPr>
            <a:ln w="28575" cap="rnd">
              <a:solidFill>
                <a:schemeClr val="accent3">
                  <a:lumMod val="80000"/>
                  <a:lumOff val="2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EB49-4EAD-9257-AE269D68F7F0}"/>
            </c:ext>
          </c:extLst>
        </c:ser>
        <c:ser>
          <c:idx val="15"/>
          <c:order val="15"/>
          <c:tx>
            <c:strRef>
              <c:f>'Sheet1-STDDEVPlus'!$C$20</c:f>
              <c:strCache>
                <c:ptCount val="1"/>
                <c:pt idx="0">
                  <c:v>Bank P</c:v>
                </c:pt>
              </c:strCache>
            </c:strRef>
          </c:tx>
          <c:spPr>
            <a:ln w="28575" cap="rnd">
              <a:solidFill>
                <a:schemeClr val="accent1">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EB49-4EAD-9257-AE269D68F7F0}"/>
            </c:ext>
          </c:extLst>
        </c:ser>
        <c:ser>
          <c:idx val="16"/>
          <c:order val="16"/>
          <c:tx>
            <c:strRef>
              <c:f>'Sheet1-STDDEVPlus'!$C$21</c:f>
              <c:strCache>
                <c:ptCount val="1"/>
                <c:pt idx="0">
                  <c:v>Bank Q</c:v>
                </c:pt>
              </c:strCache>
            </c:strRef>
          </c:tx>
          <c:spPr>
            <a:ln w="28575" cap="rnd">
              <a:solidFill>
                <a:schemeClr val="accent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EB49-4EAD-9257-AE269D68F7F0}"/>
            </c:ext>
          </c:extLst>
        </c:ser>
        <c:ser>
          <c:idx val="17"/>
          <c:order val="17"/>
          <c:tx>
            <c:strRef>
              <c:f>'Sheet1-STDDEVPlus'!$C$22</c:f>
              <c:strCache>
                <c:ptCount val="1"/>
                <c:pt idx="0">
                  <c:v>Bank R</c:v>
                </c:pt>
              </c:strCache>
            </c:strRef>
          </c:tx>
          <c:spPr>
            <a:ln w="28575" cap="rnd">
              <a:solidFill>
                <a:schemeClr val="bg2"/>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EB49-4EAD-9257-AE269D68F7F0}"/>
            </c:ext>
          </c:extLst>
        </c:ser>
        <c:ser>
          <c:idx val="18"/>
          <c:order val="18"/>
          <c:tx>
            <c:strRef>
              <c:f>'Sheet1-STDDEVPlus'!$C$23</c:f>
              <c:strCache>
                <c:ptCount val="1"/>
                <c:pt idx="0">
                  <c:v>Bank S</c:v>
                </c:pt>
              </c:strCache>
            </c:strRef>
          </c:tx>
          <c:spPr>
            <a:ln w="28575" cap="rnd">
              <a:solidFill>
                <a:schemeClr val="bg1">
                  <a:lumMod val="8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EB49-4EAD-9257-AE269D68F7F0}"/>
            </c:ext>
          </c:extLst>
        </c:ser>
        <c:ser>
          <c:idx val="19"/>
          <c:order val="19"/>
          <c:tx>
            <c:strRef>
              <c:f>'Sheet1-STDDEVPlus'!$C$24</c:f>
              <c:strCache>
                <c:ptCount val="1"/>
                <c:pt idx="0">
                  <c:v>Bank T</c:v>
                </c:pt>
              </c:strCache>
            </c:strRef>
          </c:tx>
          <c:spPr>
            <a:ln w="28575" cap="rnd">
              <a:solidFill>
                <a:schemeClr val="tx2">
                  <a:lumMod val="20000"/>
                  <a:lumOff val="80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EB49-4EAD-9257-AE269D68F7F0}"/>
            </c:ext>
          </c:extLst>
        </c:ser>
        <c:ser>
          <c:idx val="20"/>
          <c:order val="20"/>
          <c:tx>
            <c:strRef>
              <c:f>'Sheet1-STDDEVPlus'!$C$25</c:f>
              <c:strCache>
                <c:ptCount val="1"/>
                <c:pt idx="0">
                  <c:v>Bank U</c:v>
                </c:pt>
              </c:strCache>
            </c:strRef>
          </c:tx>
          <c:spPr>
            <a:ln w="28575" cap="rnd">
              <a:solidFill>
                <a:schemeClr val="bg1">
                  <a:lumMod val="95000"/>
                </a:schemeClr>
              </a:solidFill>
              <a:round/>
            </a:ln>
            <a:effectLst/>
          </c:spPr>
          <c:marker>
            <c:symbol val="none"/>
          </c:marker>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EB49-4EAD-9257-AE269D68F7F0}"/>
            </c:ext>
          </c:extLst>
        </c:ser>
        <c:ser>
          <c:idx val="21"/>
          <c:order val="21"/>
          <c:tx>
            <c:strRef>
              <c:f>'Sheet1-STDDEVPlus'!$C$26</c:f>
              <c:strCache>
                <c:ptCount val="1"/>
                <c:pt idx="0">
                  <c:v>Bank V</c:v>
                </c:pt>
              </c:strCache>
            </c:strRef>
          </c:tx>
          <c:spPr>
            <a:ln w="44450" cap="rnd">
              <a:solidFill>
                <a:srgbClr val="FF0000"/>
              </a:solidFill>
              <a:prstDash val="sys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EB49-4EAD-9257-AE269D68F7F0}"/>
            </c:ext>
          </c:extLst>
        </c:ser>
        <c:ser>
          <c:idx val="22"/>
          <c:order val="22"/>
          <c:tx>
            <c:strRef>
              <c:f>'Sheet1-STDDEVPlus'!$C$27</c:f>
              <c:strCache>
                <c:ptCount val="1"/>
                <c:pt idx="0">
                  <c:v>Hello Bank</c:v>
                </c:pt>
              </c:strCache>
            </c:strRef>
          </c:tx>
          <c:spPr>
            <a:ln w="6032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ln>
                      <a:solidFill>
                        <a:srgbClr val="00B050"/>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188.93684508767416</c:v>
                </c:pt>
              </c:numCache>
            </c:numRef>
          </c:val>
          <c:smooth val="0"/>
          <c:extLst>
            <c:ext xmlns:c16="http://schemas.microsoft.com/office/drawing/2014/chart" uri="{C3380CC4-5D6E-409C-BE32-E72D297353CC}">
              <c16:uniqueId val="{00000016-EB49-4EAD-9257-AE269D68F7F0}"/>
            </c:ext>
          </c:extLst>
        </c:ser>
        <c:ser>
          <c:idx val="23"/>
          <c:order val="23"/>
          <c:tx>
            <c:strRef>
              <c:f>'Sheet1-STDDEVPlus'!$C$28</c:f>
              <c:strCache>
                <c:ptCount val="1"/>
                <c:pt idx="0">
                  <c:v>Average</c:v>
                </c:pt>
              </c:strCache>
            </c:strRef>
          </c:tx>
          <c:spPr>
            <a:ln w="57150" cap="rnd">
              <a:solidFill>
                <a:srgbClr val="FF40FF"/>
              </a:solidFill>
              <a:prstDash val="sysDot"/>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sz="900" b="0" i="0" u="none" strike="noStrike" kern="1200" baseline="0">
                    <a:ln>
                      <a:solidFill>
                        <a:srgbClr val="FF40FF"/>
                      </a:solid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'Sheet1-STDDEVPlus'!$D$4:$N$4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'Sheet1-STDDEVPlus'!$D$28:$N$28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0"/>
          <c:extLst>
            <c:ext xmlns:c16="http://schemas.microsoft.com/office/drawing/2014/chart" uri="{C3380CC4-5D6E-409C-BE32-E72D297353CC}">
              <c16:uniqueId val="{00000017-EB49-4EAD-9257-AE269D68F7F0}"/>
            </c:ext>
          </c:extLst>
        </c:ser>
        <c:dLbls>
          <c:showLegendKey val="0"/>
          <c:showVal val="0"/>
          <c:showCatName val="0"/>
          <c:showSerName val="0"/>
          <c:showPercent val="0"/>
          <c:showBubbleSize val="0"/>
        </c:dLbls>
        <c:smooth val="0"/>
        <c:axId val="245255279"/>
        <c:axId val="245255695"/>
      </c:lineChart>
      <c:catAx>
        <c:axId val="24525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255695"/>
        <c:crosses val="autoZero"/>
        <c:auto val="1"/>
        <c:lblAlgn val="ctr"/>
        <c:lblOffset val="100"/>
        <c:noMultiLvlLbl val="0"/>
      </c:catAx>
      <c:valAx>
        <c:axId val="245255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25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25842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16474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UP HOW YOU WILL NARRATE HERE)</a:t>
            </a:r>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968712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2692854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153086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62063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133444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295960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08286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198072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46160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199132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97222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47684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3289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29559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5400" b="1" dirty="0">
                <a:solidFill>
                  <a:schemeClr val="bg1"/>
                </a:solidFill>
              </a:rPr>
              <a:t>Data Storytelling Assignment</a:t>
            </a: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r>
              <a:rPr lang="en-US" sz="2400" b="1" dirty="0">
                <a:solidFill>
                  <a:schemeClr val="bg1"/>
                </a:solidFill>
                <a:latin typeface="+mj-lt"/>
              </a:rPr>
              <a:t>Name: JOSEPH HENCIL PETER </a:t>
            </a:r>
          </a:p>
          <a:p>
            <a:pPr marL="0" indent="0">
              <a:buNone/>
            </a:pPr>
            <a:r>
              <a:rPr lang="en-US" sz="2400" dirty="0">
                <a:solidFill>
                  <a:schemeClr val="bg1"/>
                </a:solidFill>
                <a:latin typeface="+mj-lt"/>
              </a:rPr>
              <a:t>NRIC : </a:t>
            </a:r>
            <a:r>
              <a:rPr lang="en-US" sz="2400" b="1" dirty="0">
                <a:solidFill>
                  <a:schemeClr val="bg1"/>
                </a:solidFill>
                <a:latin typeface="+mj-lt"/>
              </a:rPr>
              <a:t>S7967093F</a:t>
            </a:r>
            <a:r>
              <a:rPr lang="en-US" sz="2400" dirty="0">
                <a:solidFill>
                  <a:schemeClr val="bg1"/>
                </a:solidFill>
                <a:latin typeface="+mj-lt"/>
              </a:rPr>
              <a:t> </a:t>
            </a:r>
          </a:p>
        </p:txBody>
      </p:sp>
      <p:sp>
        <p:nvSpPr>
          <p:cNvPr id="4" name="Title 1">
            <a:extLst>
              <a:ext uri="{FF2B5EF4-FFF2-40B4-BE49-F238E27FC236}">
                <a16:creationId xmlns:a16="http://schemas.microsoft.com/office/drawing/2014/main" id="{84A0478A-145A-44D1-8680-9268A12AF088}"/>
              </a:ext>
            </a:extLst>
          </p:cNvPr>
          <p:cNvSpPr txBox="1">
            <a:spLocks/>
          </p:cNvSpPr>
          <p:nvPr/>
        </p:nvSpPr>
        <p:spPr>
          <a:xfrm>
            <a:off x="990600" y="3862976"/>
            <a:ext cx="10515600" cy="23876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endParaRPr lang="en-US" sz="5400" b="1" dirty="0">
              <a:highlight>
                <a:srgbClr val="FFFF00"/>
              </a:highligh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(cont.) </a:t>
            </a:r>
          </a:p>
        </p:txBody>
      </p:sp>
      <p:sp>
        <p:nvSpPr>
          <p:cNvPr id="6" name="TextBox 5">
            <a:extLst>
              <a:ext uri="{FF2B5EF4-FFF2-40B4-BE49-F238E27FC236}">
                <a16:creationId xmlns:a16="http://schemas.microsoft.com/office/drawing/2014/main" id="{F8BBF467-682C-44AF-B5B8-FE310C087D6E}"/>
              </a:ext>
            </a:extLst>
          </p:cNvPr>
          <p:cNvSpPr txBox="1"/>
          <p:nvPr/>
        </p:nvSpPr>
        <p:spPr>
          <a:xfrm>
            <a:off x="650174" y="1582340"/>
            <a:ext cx="10891652" cy="4827604"/>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Though the 4th quarter data is missing, it will not affect the result (mostly) unless the fourth quarter result deviate too far from the previous score. </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So there are three possible cases:</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  (</a:t>
            </a:r>
            <a:r>
              <a:rPr lang="en-SG"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SG" sz="1800" dirty="0">
                <a:effectLst/>
                <a:latin typeface="Calibri" panose="020F0502020204030204" pitchFamily="34" charset="0"/>
                <a:ea typeface="Calibri" panose="020F0502020204030204" pitchFamily="34" charset="0"/>
                <a:cs typeface="Times New Roman" panose="02020603050405020304" pitchFamily="18" charset="0"/>
              </a:rPr>
              <a:t>)   If the fourth quarter score is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close</a:t>
            </a:r>
            <a:r>
              <a:rPr lang="en-SG" sz="1800" dirty="0">
                <a:effectLst/>
                <a:latin typeface="Calibri" panose="020F0502020204030204" pitchFamily="34" charset="0"/>
                <a:ea typeface="Calibri" panose="020F0502020204030204" pitchFamily="34" charset="0"/>
                <a:cs typeface="Times New Roman" panose="02020603050405020304" pitchFamily="18" charset="0"/>
              </a:rPr>
              <a:t> to the previous score, new graph will look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same as </a:t>
            </a:r>
            <a:r>
              <a:rPr lang="en-SG" sz="1800" dirty="0">
                <a:effectLst/>
                <a:latin typeface="Calibri" panose="020F0502020204030204" pitchFamily="34" charset="0"/>
                <a:ea typeface="Calibri" panose="020F0502020204030204" pitchFamily="34" charset="0"/>
                <a:cs typeface="Times New Roman" panose="02020603050405020304" pitchFamily="18" charset="0"/>
              </a:rPr>
              <a:t>the previous one. </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  (ii)  If the fourth quarter score is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below</a:t>
            </a:r>
            <a:r>
              <a:rPr lang="en-SG" sz="1800" dirty="0">
                <a:effectLst/>
                <a:latin typeface="Calibri" panose="020F0502020204030204" pitchFamily="34" charset="0"/>
                <a:ea typeface="Calibri" panose="020F0502020204030204" pitchFamily="34" charset="0"/>
                <a:cs typeface="Times New Roman" panose="02020603050405020304" pitchFamily="18" charset="0"/>
              </a:rPr>
              <a:t> the previous score, new graph will show the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poor</a:t>
            </a:r>
            <a:r>
              <a:rPr lang="en-SG" sz="1800" dirty="0">
                <a:effectLst/>
                <a:latin typeface="Calibri" panose="020F0502020204030204" pitchFamily="34" charset="0"/>
                <a:ea typeface="Calibri" panose="020F0502020204030204" pitchFamily="34" charset="0"/>
                <a:cs typeface="Times New Roman" panose="02020603050405020304" pitchFamily="18" charset="0"/>
              </a:rPr>
              <a:t> performance. </a:t>
            </a:r>
          </a:p>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  (iii) Otherwise, fourth quarter score is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above</a:t>
            </a:r>
            <a:r>
              <a:rPr lang="en-SG" sz="1800" dirty="0">
                <a:effectLst/>
                <a:latin typeface="Calibri" panose="020F0502020204030204" pitchFamily="34" charset="0"/>
                <a:ea typeface="Calibri" panose="020F0502020204030204" pitchFamily="34" charset="0"/>
                <a:cs typeface="Times New Roman" panose="02020603050405020304" pitchFamily="18" charset="0"/>
              </a:rPr>
              <a:t> the previous score and new graph will show the </a:t>
            </a:r>
            <a:r>
              <a:rPr lang="en-SG" sz="1800" b="1" dirty="0">
                <a:effectLst/>
                <a:latin typeface="Calibri" panose="020F0502020204030204" pitchFamily="34" charset="0"/>
                <a:ea typeface="Calibri" panose="020F0502020204030204" pitchFamily="34" charset="0"/>
                <a:cs typeface="Times New Roman" panose="02020603050405020304" pitchFamily="18" charset="0"/>
              </a:rPr>
              <a:t>better</a:t>
            </a:r>
            <a:r>
              <a:rPr lang="en-SG" sz="1800" dirty="0">
                <a:effectLst/>
                <a:latin typeface="Calibri" panose="020F0502020204030204" pitchFamily="34" charset="0"/>
                <a:ea typeface="Calibri" panose="020F0502020204030204" pitchFamily="34" charset="0"/>
                <a:cs typeface="Times New Roman" panose="02020603050405020304" pitchFamily="18" charset="0"/>
              </a:rPr>
              <a:t> performance.</a:t>
            </a:r>
          </a:p>
          <a:p>
            <a:endParaRPr lang="en-US" dirty="0"/>
          </a:p>
        </p:txBody>
      </p:sp>
    </p:spTree>
    <p:extLst>
      <p:ext uri="{BB962C8B-B14F-4D97-AF65-F5344CB8AC3E}">
        <p14:creationId xmlns:p14="http://schemas.microsoft.com/office/powerpoint/2010/main" val="68635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(cont.)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Make modifications to your graph to reflect the limitations of data. </a:t>
            </a:r>
          </a:p>
          <a:p>
            <a:endParaRPr lang="en-US" dirty="0"/>
          </a:p>
        </p:txBody>
      </p:sp>
      <p:sp>
        <p:nvSpPr>
          <p:cNvPr id="4" name="TextBox 3">
            <a:extLst>
              <a:ext uri="{FF2B5EF4-FFF2-40B4-BE49-F238E27FC236}">
                <a16:creationId xmlns:a16="http://schemas.microsoft.com/office/drawing/2014/main" id="{489E71D9-60C9-4F9D-BAB2-62F3455AC7F2}"/>
              </a:ext>
            </a:extLst>
          </p:cNvPr>
          <p:cNvSpPr txBox="1"/>
          <p:nvPr/>
        </p:nvSpPr>
        <p:spPr>
          <a:xfrm>
            <a:off x="657922" y="2071688"/>
            <a:ext cx="10891652" cy="4432375"/>
          </a:xfrm>
          <a:prstGeom prst="rect">
            <a:avLst/>
          </a:prstGeom>
          <a:noFill/>
          <a:ln w="25400">
            <a:solidFill>
              <a:schemeClr val="accent2">
                <a:lumMod val="60000"/>
                <a:lumOff val="40000"/>
              </a:schemeClr>
            </a:solidFill>
          </a:ln>
        </p:spPr>
        <p:txBody>
          <a:bodyPr wrap="square" rtlCol="0">
            <a:noAutofit/>
          </a:bodyPr>
          <a:lstStyle/>
          <a:p>
            <a:r>
              <a:rPr lang="en-US" dirty="0"/>
              <a:t>Answer:</a:t>
            </a:r>
            <a:br>
              <a:rPr lang="en-US" dirty="0"/>
            </a:br>
            <a:r>
              <a:rPr lang="en-US" dirty="0"/>
              <a:t>We can calculate the standard deviation (sample) for the Hello Bank's to adjust the score as the fourth quarter data is not available.</a:t>
            </a:r>
          </a:p>
          <a:p>
            <a:r>
              <a:rPr lang="en-US" dirty="0"/>
              <a:t>Below steps are followed:</a:t>
            </a:r>
          </a:p>
          <a:p>
            <a:r>
              <a:rPr lang="en-US" dirty="0"/>
              <a:t>  (</a:t>
            </a:r>
            <a:r>
              <a:rPr lang="en-US" dirty="0" err="1"/>
              <a:t>i</a:t>
            </a:r>
            <a:r>
              <a:rPr lang="en-US" dirty="0"/>
              <a:t>) Calculate the Standard Deviation for Sample for Hello Bank.</a:t>
            </a:r>
          </a:p>
          <a:p>
            <a:r>
              <a:rPr lang="en-US" dirty="0"/>
              <a:t>	</a:t>
            </a:r>
            <a:r>
              <a:rPr lang="en-US" sz="1200" dirty="0"/>
              <a:t>     (Calculate Sample Standard Deviation : 28.93684509 , Excel Formula : =STDEV.S(&lt;Start Cell&gt;:End Cell)) </a:t>
            </a:r>
          </a:p>
          <a:p>
            <a:r>
              <a:rPr lang="en-US" dirty="0"/>
              <a:t>(ii) Add 28 with Hello Bank's existing score for the year 2019 (160 + 28 = 188 )  </a:t>
            </a:r>
          </a:p>
          <a:p>
            <a:r>
              <a:rPr lang="en-US" dirty="0"/>
              <a:t>(iii) Subtract 28 from Hello Bank's existing score for the year 2019 (160 - 28 = 132 )</a:t>
            </a:r>
          </a:p>
          <a:p>
            <a:pPr marL="400050" indent="-400050">
              <a:buAutoNum type="romanLcParenBoth" startAt="4"/>
            </a:pPr>
            <a:r>
              <a:rPr lang="en-US" dirty="0"/>
              <a:t>Draw line chart for (ii) and (iii) to see the performance difference.</a:t>
            </a:r>
          </a:p>
          <a:p>
            <a:pPr marL="400050" indent="-400050">
              <a:buAutoNum type="romanLcParenBoth" startAt="4"/>
            </a:pPr>
            <a:endParaRPr lang="en-US" dirty="0"/>
          </a:p>
          <a:p>
            <a:pPr marL="400050" indent="-400050">
              <a:buAutoNum type="romanLcParenBoth" startAt="4"/>
            </a:pPr>
            <a:endParaRPr lang="en-US" dirty="0"/>
          </a:p>
          <a:p>
            <a:pPr marL="400050" indent="-400050">
              <a:buAutoNum type="romanLcParenBoth" startAt="4"/>
            </a:pPr>
            <a:endParaRPr lang="en-US" dirty="0"/>
          </a:p>
          <a:p>
            <a:r>
              <a:rPr lang="en-US" dirty="0"/>
              <a:t>Below slides shows the charts for (ii) and (iii)</a:t>
            </a:r>
          </a:p>
        </p:txBody>
      </p:sp>
    </p:spTree>
    <p:extLst>
      <p:ext uri="{BB962C8B-B14F-4D97-AF65-F5344CB8AC3E}">
        <p14:creationId xmlns:p14="http://schemas.microsoft.com/office/powerpoint/2010/main" val="268902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244097-C37A-4A59-9ADC-E48CD59852FA}"/>
              </a:ext>
            </a:extLst>
          </p:cNvPr>
          <p:cNvSpPr>
            <a:spLocks noGrp="1"/>
          </p:cNvSpPr>
          <p:nvPr>
            <p:ph type="title"/>
          </p:nvPr>
        </p:nvSpPr>
        <p:spPr>
          <a:xfrm>
            <a:off x="521207" y="448056"/>
            <a:ext cx="6877119" cy="640080"/>
          </a:xfrm>
        </p:spPr>
        <p:txBody>
          <a:bodyPr/>
          <a:lstStyle/>
          <a:p>
            <a:r>
              <a:rPr lang="en-US" b="1" dirty="0"/>
              <a:t>Question 4 (cont.) </a:t>
            </a:r>
          </a:p>
        </p:txBody>
      </p:sp>
      <p:graphicFrame>
        <p:nvGraphicFramePr>
          <p:cNvPr id="5" name="Chart 4">
            <a:extLst>
              <a:ext uri="{FF2B5EF4-FFF2-40B4-BE49-F238E27FC236}">
                <a16:creationId xmlns:a16="http://schemas.microsoft.com/office/drawing/2014/main" id="{F9479E7C-3401-401E-80B0-3347F065335F}"/>
              </a:ext>
            </a:extLst>
          </p:cNvPr>
          <p:cNvGraphicFramePr>
            <a:graphicFrameLocks/>
          </p:cNvGraphicFramePr>
          <p:nvPr>
            <p:extLst>
              <p:ext uri="{D42A27DB-BD31-4B8C-83A1-F6EECF244321}">
                <p14:modId xmlns:p14="http://schemas.microsoft.com/office/powerpoint/2010/main" val="3343356819"/>
              </p:ext>
            </p:extLst>
          </p:nvPr>
        </p:nvGraphicFramePr>
        <p:xfrm>
          <a:off x="361950" y="1088136"/>
          <a:ext cx="11468100" cy="5248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963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811C8-1502-4F4E-A7EF-C3ED35CEFF3A}"/>
              </a:ext>
            </a:extLst>
          </p:cNvPr>
          <p:cNvSpPr>
            <a:spLocks noGrp="1"/>
          </p:cNvSpPr>
          <p:nvPr>
            <p:ph type="title"/>
          </p:nvPr>
        </p:nvSpPr>
        <p:spPr>
          <a:xfrm>
            <a:off x="521207" y="448056"/>
            <a:ext cx="6877119" cy="640080"/>
          </a:xfrm>
        </p:spPr>
        <p:txBody>
          <a:bodyPr/>
          <a:lstStyle/>
          <a:p>
            <a:r>
              <a:rPr lang="en-US" b="1" dirty="0"/>
              <a:t>Question 4 (cont.) </a:t>
            </a:r>
          </a:p>
        </p:txBody>
      </p:sp>
      <p:graphicFrame>
        <p:nvGraphicFramePr>
          <p:cNvPr id="5" name="Chart 4">
            <a:extLst>
              <a:ext uri="{FF2B5EF4-FFF2-40B4-BE49-F238E27FC236}">
                <a16:creationId xmlns:a16="http://schemas.microsoft.com/office/drawing/2014/main" id="{589CA8C2-7DF4-42E1-8F6B-AD7B99AB20FC}"/>
              </a:ext>
            </a:extLst>
          </p:cNvPr>
          <p:cNvGraphicFramePr>
            <a:graphicFrameLocks/>
          </p:cNvGraphicFramePr>
          <p:nvPr>
            <p:extLst>
              <p:ext uri="{D42A27DB-BD31-4B8C-83A1-F6EECF244321}">
                <p14:modId xmlns:p14="http://schemas.microsoft.com/office/powerpoint/2010/main" val="49282865"/>
              </p:ext>
            </p:extLst>
          </p:nvPr>
        </p:nvGraphicFramePr>
        <p:xfrm>
          <a:off x="827067" y="1541214"/>
          <a:ext cx="10299969" cy="41655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812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5</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The private banking division head, Sally, approached Tom to share the banks’ satisfaction results with her. Tom is aware that among the list of banks, only 8 of them does private banking (Bank A to H). Previously when Tom gave a similar presentation to her, she mentioned that the graph has too little information and feels </a:t>
            </a:r>
            <a:r>
              <a:rPr lang="en-US" sz="1800" dirty="0" err="1"/>
              <a:t>uncustomized</a:t>
            </a:r>
            <a:r>
              <a:rPr lang="en-US" sz="1800" dirty="0"/>
              <a:t>. She wants to find out if the bank is performing better then the industry average. Describe how Tom should plan for the upcoming sharing. </a:t>
            </a:r>
          </a:p>
          <a:p>
            <a:endParaRPr lang="en-US" sz="1400" dirty="0"/>
          </a:p>
        </p:txBody>
      </p:sp>
      <p:sp>
        <p:nvSpPr>
          <p:cNvPr id="4" name="TextBox 3">
            <a:extLst>
              <a:ext uri="{FF2B5EF4-FFF2-40B4-BE49-F238E27FC236}">
                <a16:creationId xmlns:a16="http://schemas.microsoft.com/office/drawing/2014/main" id="{64BBC5EA-564E-45AF-97B3-7FA5A5FBAADA}"/>
              </a:ext>
            </a:extLst>
          </p:cNvPr>
          <p:cNvSpPr txBox="1"/>
          <p:nvPr/>
        </p:nvSpPr>
        <p:spPr>
          <a:xfrm>
            <a:off x="539495" y="3645896"/>
            <a:ext cx="11113010" cy="2862322"/>
          </a:xfrm>
          <a:prstGeom prst="rect">
            <a:avLst/>
          </a:prstGeom>
          <a:noFill/>
          <a:ln w="25400">
            <a:solidFill>
              <a:schemeClr val="accent2">
                <a:lumMod val="60000"/>
                <a:lumOff val="40000"/>
              </a:schemeClr>
            </a:solidFill>
          </a:ln>
        </p:spPr>
        <p:txBody>
          <a:bodyPr wrap="square" rtlCol="0">
            <a:noAutofit/>
          </a:bodyPr>
          <a:lstStyle/>
          <a:p>
            <a:r>
              <a:rPr lang="en-US" dirty="0"/>
              <a:t>Answer:</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a:t>
            </a:r>
            <a:r>
              <a:rPr lang="en-SG" sz="1100" b="1" dirty="0" err="1">
                <a:effectLst/>
                <a:latin typeface="Calibri" panose="020F0502020204030204" pitchFamily="34" charset="0"/>
                <a:ea typeface="Calibri" panose="020F0502020204030204" pitchFamily="34" charset="0"/>
                <a:cs typeface="Times New Roman" panose="02020603050405020304" pitchFamily="18" charset="0"/>
              </a:rPr>
              <a:t>i</a:t>
            </a:r>
            <a:r>
              <a:rPr lang="en-SG" sz="1100" b="1" dirty="0">
                <a:effectLst/>
                <a:latin typeface="Calibri" panose="020F0502020204030204" pitchFamily="34" charset="0"/>
                <a:ea typeface="Calibri" panose="020F0502020204030204" pitchFamily="34" charset="0"/>
                <a:cs typeface="Times New Roman" panose="02020603050405020304" pitchFamily="18" charset="0"/>
              </a:rPr>
              <a:t>) Line or Bar chart can be used. </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(ii) Re-calculate the Industry Average for the selected banks (if needed).</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(iii) Only industry average and Hello Banks scores should be highlighted in the chart. </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(iv) If the fourth quarter score is not given, follow the below steps to adjust the  year 2019 score: </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     (a) Calculate the Standard Deviation for Sample for Hello Bank.</a:t>
            </a:r>
          </a:p>
          <a:p>
            <a:pPr>
              <a:lnSpc>
                <a:spcPct val="107000"/>
              </a:lnSpc>
              <a:spcAft>
                <a:spcPts val="800"/>
              </a:spcAft>
            </a:pPr>
            <a:r>
              <a:rPr lang="en-SG" sz="1100" b="1" dirty="0">
                <a:latin typeface="Calibri" panose="020F0502020204030204" pitchFamily="34" charset="0"/>
                <a:ea typeface="Calibri" panose="020F0502020204030204" pitchFamily="34" charset="0"/>
                <a:cs typeface="Times New Roman" panose="02020603050405020304" pitchFamily="18" charset="0"/>
              </a:rPr>
              <a:t>     </a:t>
            </a:r>
            <a:r>
              <a:rPr lang="en-SG" sz="1100" b="1" dirty="0">
                <a:effectLst/>
                <a:latin typeface="Calibri" panose="020F0502020204030204" pitchFamily="34" charset="0"/>
                <a:ea typeface="Calibri" panose="020F0502020204030204" pitchFamily="34" charset="0"/>
                <a:cs typeface="Times New Roman" panose="02020603050405020304" pitchFamily="18" charset="0"/>
              </a:rPr>
              <a:t>(b) Add the standard deviation value with Hello Bank's existing score for the year 2019</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     (c) Subtract the standard deviation value form Hello Bank's existing score for the year 2019</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     Draw line chart for (b) and (c) to see the performance difference.</a:t>
            </a:r>
          </a:p>
          <a:p>
            <a:pPr>
              <a:lnSpc>
                <a:spcPct val="107000"/>
              </a:lnSpc>
              <a:spcAft>
                <a:spcPts val="800"/>
              </a:spcAft>
            </a:pPr>
            <a:r>
              <a:rPr lang="en-SG" sz="1100" b="1" dirty="0">
                <a:effectLst/>
                <a:latin typeface="Calibri" panose="020F0502020204030204" pitchFamily="34" charset="0"/>
                <a:ea typeface="Calibri" panose="020F0502020204030204" pitchFamily="34" charset="0"/>
                <a:cs typeface="Times New Roman" panose="02020603050405020304" pitchFamily="18" charset="0"/>
              </a:rPr>
              <a:t>(v) Give justification for the adjustment made.</a:t>
            </a:r>
          </a:p>
          <a:p>
            <a:endParaRPr lang="en-US" dirty="0"/>
          </a:p>
        </p:txBody>
      </p:sp>
    </p:spTree>
    <p:extLst>
      <p:ext uri="{BB962C8B-B14F-4D97-AF65-F5344CB8AC3E}">
        <p14:creationId xmlns:p14="http://schemas.microsoft.com/office/powerpoint/2010/main" val="48859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6</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Tom has decided to appoint you to give the presentation to Paul, the Head of Finance, to approve the budget request for 2020 marketing campaign. With the next few slides, you are to simulate the presentation with the data and information provided earlier. Tom has also clearly stated the overall organization KPI, and have provided additional information:</a:t>
            </a:r>
          </a:p>
          <a:p>
            <a:r>
              <a:rPr lang="en-US" sz="1800" b="1" dirty="0"/>
              <a:t>Overall organization KPI: Satisfaction score to be above 250. </a:t>
            </a:r>
            <a:br>
              <a:rPr lang="en-US" sz="1800" dirty="0"/>
            </a:br>
            <a:br>
              <a:rPr lang="en-US" sz="1800" dirty="0"/>
            </a:br>
            <a:r>
              <a:rPr lang="en-US" sz="1800" dirty="0"/>
              <a:t>You are to clearly indicate where each slide falls within the narrative arc </a:t>
            </a:r>
            <a:br>
              <a:rPr lang="en-US" sz="1800" dirty="0"/>
            </a:br>
            <a:r>
              <a:rPr lang="en-US" sz="1800" dirty="0"/>
              <a:t>– Beginning/Situation, Middle/Opportunity/Complication, End/Resolution. </a:t>
            </a:r>
          </a:p>
          <a:p>
            <a:r>
              <a:rPr lang="en-US" sz="1800" dirty="0"/>
              <a:t>To simulate your presentation, please fill in your script (what you would say in the real presentation) in the </a:t>
            </a:r>
            <a:r>
              <a:rPr lang="en-US" sz="1800" b="1" u="sng" dirty="0"/>
              <a:t>slide notes</a:t>
            </a:r>
            <a:r>
              <a:rPr lang="en-US" sz="1800" dirty="0"/>
              <a:t>. </a:t>
            </a:r>
          </a:p>
        </p:txBody>
      </p:sp>
    </p:spTree>
    <p:extLst>
      <p:ext uri="{BB962C8B-B14F-4D97-AF65-F5344CB8AC3E}">
        <p14:creationId xmlns:p14="http://schemas.microsoft.com/office/powerpoint/2010/main" val="343726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6 (cont.)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fontScale="85000" lnSpcReduction="10000"/>
          </a:bodyPr>
          <a:lstStyle/>
          <a:p>
            <a:r>
              <a:rPr lang="en-US" sz="1800" dirty="0"/>
              <a:t>Additional information:</a:t>
            </a:r>
            <a:br>
              <a:rPr lang="en-US" sz="1800" dirty="0"/>
            </a:br>
            <a:r>
              <a:rPr lang="en-US" sz="1800" dirty="0"/>
              <a:t>- 2009: a large marketing campaign that the industry called Hello Bank “The Bank for You”</a:t>
            </a:r>
            <a:br>
              <a:rPr lang="en-US" sz="1800" dirty="0"/>
            </a:br>
            <a:r>
              <a:rPr lang="en-US" sz="1800" dirty="0"/>
              <a:t>- 2010: reduced number of ATMs island wide in an attempt to discourage use of fiat currency</a:t>
            </a:r>
            <a:br>
              <a:rPr lang="en-US" sz="1800" dirty="0"/>
            </a:br>
            <a:r>
              <a:rPr lang="en-US" sz="1800" dirty="0"/>
              <a:t>- 2011: new ATM machine replacements had regular breakdowns causing long queues </a:t>
            </a:r>
            <a:br>
              <a:rPr lang="en-US" sz="1800" dirty="0"/>
            </a:br>
            <a:r>
              <a:rPr lang="en-US" sz="1800" dirty="0"/>
              <a:t>- 2012: introduced whole weekend banking service</a:t>
            </a:r>
            <a:br>
              <a:rPr lang="en-US" sz="1800" dirty="0"/>
            </a:br>
            <a:r>
              <a:rPr lang="en-US" sz="1800" dirty="0"/>
              <a:t>- 2013: launched new credit card with tiered rewards</a:t>
            </a:r>
            <a:br>
              <a:rPr lang="en-US" sz="1800" dirty="0"/>
            </a:br>
            <a:r>
              <a:rPr lang="en-US" sz="1800" dirty="0"/>
              <a:t>- 2014: delayed delivery of customer hardware token causing inability to log in to internet banking</a:t>
            </a:r>
            <a:br>
              <a:rPr lang="en-US" sz="1800" dirty="0"/>
            </a:br>
            <a:r>
              <a:rPr lang="en-US" sz="1800" dirty="0"/>
              <a:t>- 2015: increased marketing efforts to retain customers</a:t>
            </a:r>
            <a:br>
              <a:rPr lang="en-US" sz="1800" dirty="0"/>
            </a:br>
            <a:r>
              <a:rPr lang="en-US" sz="1800" dirty="0"/>
              <a:t>- 2016: high staff turnover rate impacting front-facing services</a:t>
            </a:r>
            <a:br>
              <a:rPr lang="en-US" sz="1800" dirty="0"/>
            </a:br>
            <a:r>
              <a:rPr lang="en-US" sz="1800" dirty="0"/>
              <a:t>- 2017: massive retraining efforts to increase staff productivity</a:t>
            </a:r>
            <a:br>
              <a:rPr lang="en-US" sz="1800" dirty="0"/>
            </a:br>
            <a:r>
              <a:rPr lang="en-US" sz="1800" dirty="0"/>
              <a:t>- 2018: launched family-friendly marketing theme</a:t>
            </a:r>
            <a:br>
              <a:rPr lang="en-US" sz="1800" dirty="0"/>
            </a:br>
            <a:r>
              <a:rPr lang="en-US" sz="1800" dirty="0"/>
              <a:t>- 2019: reduced marketing budget due to macroeconomic factors</a:t>
            </a:r>
            <a:br>
              <a:rPr lang="en-US" sz="1800" dirty="0"/>
            </a:br>
            <a:r>
              <a:rPr lang="en-US" sz="1800" dirty="0"/>
              <a:t>- 2019: Bank V </a:t>
            </a:r>
            <a:r>
              <a:rPr lang="en-US" sz="1800" dirty="0">
                <a:latin typeface="Arial" panose="020B0604020202020204" pitchFamily="34" charset="0"/>
                <a:cs typeface="Arial" panose="020B0604020202020204" pitchFamily="34" charset="0"/>
              </a:rPr>
              <a:t>Introduced mobile wallet and targeted the </a:t>
            </a:r>
            <a:r>
              <a:rPr lang="en-US" sz="1800" dirty="0">
                <a:solidFill>
                  <a:schemeClr val="tx1"/>
                </a:solidFill>
                <a:latin typeface="Arial" panose="020B0604020202020204" pitchFamily="34" charset="0"/>
                <a:cs typeface="Arial" panose="020B0604020202020204" pitchFamily="34" charset="0"/>
              </a:rPr>
              <a:t>millennials. Led to significant growth in </a:t>
            </a:r>
            <a:r>
              <a:rPr lang="en-US" sz="1800" dirty="0">
                <a:latin typeface="Arial" panose="020B0604020202020204" pitchFamily="34" charset="0"/>
                <a:cs typeface="Arial" panose="020B0604020202020204" pitchFamily="34" charset="0"/>
              </a:rPr>
              <a:t>enrolment.</a:t>
            </a:r>
            <a:br>
              <a:rPr lang="en-US" sz="1800" dirty="0"/>
            </a:br>
            <a:r>
              <a:rPr lang="en-US" sz="1800" b="1" dirty="0"/>
              <a:t>Note: You may use the above information or create your own events. For the ending, there is no need to elaborate on the actual plan.</a:t>
            </a:r>
          </a:p>
        </p:txBody>
      </p:sp>
    </p:spTree>
    <p:extLst>
      <p:ext uri="{BB962C8B-B14F-4D97-AF65-F5344CB8AC3E}">
        <p14:creationId xmlns:p14="http://schemas.microsoft.com/office/powerpoint/2010/main" val="371450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normAutofit/>
          </a:bodyPr>
          <a:lstStyle/>
          <a:p>
            <a:r>
              <a:rPr lang="en-US" b="1" dirty="0">
                <a:solidFill>
                  <a:srgbClr val="FF0000"/>
                </a:solidFill>
              </a:rPr>
              <a:t>SITUATION</a:t>
            </a:r>
            <a:endParaRPr lang="en-US" b="1" dirty="0"/>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314422"/>
            <a:ext cx="11010079" cy="4974336"/>
          </a:xfrm>
        </p:spPr>
        <p:txBody>
          <a:bodyPr>
            <a:noAutofit/>
          </a:bodyPr>
          <a:lstStyle/>
          <a:p>
            <a:pPr>
              <a:lnSpc>
                <a:spcPct val="107000"/>
              </a:lnSpc>
              <a:spcAft>
                <a:spcPts val="800"/>
              </a:spcAft>
            </a:pPr>
            <a:r>
              <a:rPr lang="en-SG" sz="1800" dirty="0">
                <a:effectLst/>
                <a:latin typeface="Calibri" panose="020F0502020204030204" pitchFamily="34" charset="0"/>
                <a:ea typeface="Calibri" panose="020F0502020204030204" pitchFamily="34" charset="0"/>
                <a:cs typeface="Times New Roman" panose="02020603050405020304" pitchFamily="18" charset="0"/>
              </a:rPr>
              <a:t>SITUATION (5) </a:t>
            </a:r>
          </a:p>
          <a:p>
            <a:endParaRPr lang="en-US" sz="1800" dirty="0"/>
          </a:p>
        </p:txBody>
      </p:sp>
      <p:sp>
        <p:nvSpPr>
          <p:cNvPr id="5" name="TextBox 4">
            <a:extLst>
              <a:ext uri="{FF2B5EF4-FFF2-40B4-BE49-F238E27FC236}">
                <a16:creationId xmlns:a16="http://schemas.microsoft.com/office/drawing/2014/main" id="{30C575CE-7FF9-47FC-AE85-88BDCB887959}"/>
              </a:ext>
            </a:extLst>
          </p:cNvPr>
          <p:cNvSpPr txBox="1"/>
          <p:nvPr/>
        </p:nvSpPr>
        <p:spPr>
          <a:xfrm>
            <a:off x="539494" y="1619537"/>
            <a:ext cx="11010079"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SG" b="1" dirty="0">
                <a:effectLst/>
                <a:latin typeface="Calibri" panose="020F0502020204030204" pitchFamily="34" charset="0"/>
                <a:ea typeface="Calibri" panose="020F0502020204030204" pitchFamily="34" charset="0"/>
                <a:cs typeface="Times New Roman" panose="02020603050405020304" pitchFamily="18" charset="0"/>
              </a:rPr>
              <a:t>The chart below shows the Comparison of Hello Banks score with Average Industry score and Competitor Bank V’s score:</a:t>
            </a:r>
          </a:p>
        </p:txBody>
      </p:sp>
      <p:graphicFrame>
        <p:nvGraphicFramePr>
          <p:cNvPr id="6" name="Chart 5">
            <a:extLst>
              <a:ext uri="{FF2B5EF4-FFF2-40B4-BE49-F238E27FC236}">
                <a16:creationId xmlns:a16="http://schemas.microsoft.com/office/drawing/2014/main" id="{0A3527BA-9145-408C-A764-9AFDE3B1EAA8}"/>
              </a:ext>
            </a:extLst>
          </p:cNvPr>
          <p:cNvGraphicFramePr>
            <a:graphicFrameLocks/>
          </p:cNvGraphicFramePr>
          <p:nvPr>
            <p:extLst>
              <p:ext uri="{D42A27DB-BD31-4B8C-83A1-F6EECF244321}">
                <p14:modId xmlns:p14="http://schemas.microsoft.com/office/powerpoint/2010/main" val="4220605124"/>
              </p:ext>
            </p:extLst>
          </p:nvPr>
        </p:nvGraphicFramePr>
        <p:xfrm>
          <a:off x="590960" y="1995924"/>
          <a:ext cx="11010079" cy="4597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129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SITUATION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Hello Bank's latest Score is Close to the Industry Average but behind the Competitor Bank V. </a:t>
            </a:r>
          </a:p>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Hello Bank has performed well earlier.  However,  the Year 2019 shows poor score when comparing with Bank V. </a:t>
            </a:r>
          </a:p>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It's been 10 years since the "The Bank for You" campaign organised by the Bank. Upon the "The Bank for You" campaign, Bank's score significantly increased. </a:t>
            </a:r>
          </a:p>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Reduced marketing budget in the year 2019 could be the reason for the low score. </a:t>
            </a:r>
          </a:p>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The expected target score to be above 250.</a:t>
            </a:r>
          </a:p>
          <a:p>
            <a:pPr marL="285750" indent="-285750">
              <a:lnSpc>
                <a:spcPct val="107000"/>
              </a:lnSpc>
              <a:spcAft>
                <a:spcPts val="800"/>
              </a:spcAft>
              <a:buFont typeface="Arial" panose="020B0604020202020204" pitchFamily="34" charset="0"/>
              <a:buChar char="•"/>
            </a:pPr>
            <a:r>
              <a:rPr lang="en-SG" sz="2000" b="1" dirty="0">
                <a:solidFill>
                  <a:schemeClr val="tx1"/>
                </a:solidFill>
                <a:latin typeface="Calibri" panose="020F0502020204030204" pitchFamily="34" charset="0"/>
                <a:cs typeface="Times New Roman" panose="02020603050405020304" pitchFamily="18" charset="0"/>
              </a:rPr>
              <a:t>Tom believes marketing campaign will helps to improve the customer satisfaction and overall score.</a:t>
            </a:r>
          </a:p>
          <a:p>
            <a:endParaRPr lang="en-US" sz="1600" dirty="0"/>
          </a:p>
        </p:txBody>
      </p:sp>
    </p:spTree>
    <p:extLst>
      <p:ext uri="{BB962C8B-B14F-4D97-AF65-F5344CB8AC3E}">
        <p14:creationId xmlns:p14="http://schemas.microsoft.com/office/powerpoint/2010/main" val="345505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COMPLICATION</a:t>
            </a:r>
          </a:p>
        </p:txBody>
      </p:sp>
      <p:graphicFrame>
        <p:nvGraphicFramePr>
          <p:cNvPr id="4" name="Content Placeholder 3">
            <a:extLst>
              <a:ext uri="{FF2B5EF4-FFF2-40B4-BE49-F238E27FC236}">
                <a16:creationId xmlns:a16="http://schemas.microsoft.com/office/drawing/2014/main" id="{C46649B1-D319-4417-8521-476AE0CBE71B}"/>
              </a:ext>
            </a:extLst>
          </p:cNvPr>
          <p:cNvGraphicFramePr>
            <a:graphicFrameLocks noGrp="1"/>
          </p:cNvGraphicFramePr>
          <p:nvPr>
            <p:ph sz="quarter" idx="10"/>
            <p:extLst>
              <p:ext uri="{D42A27DB-BD31-4B8C-83A1-F6EECF244321}">
                <p14:modId xmlns:p14="http://schemas.microsoft.com/office/powerpoint/2010/main" val="1832761826"/>
              </p:ext>
            </p:extLst>
          </p:nvPr>
        </p:nvGraphicFramePr>
        <p:xfrm>
          <a:off x="539495" y="1595521"/>
          <a:ext cx="11009313" cy="49752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89EF311-E709-4418-A382-365BC4D07423}"/>
              </a:ext>
            </a:extLst>
          </p:cNvPr>
          <p:cNvSpPr txBox="1"/>
          <p:nvPr/>
        </p:nvSpPr>
        <p:spPr>
          <a:xfrm>
            <a:off x="643192" y="1133856"/>
            <a:ext cx="11227966" cy="523220"/>
          </a:xfrm>
          <a:prstGeom prst="rect">
            <a:avLst/>
          </a:prstGeom>
          <a:noFill/>
        </p:spPr>
        <p:txBody>
          <a:bodyPr wrap="square">
            <a:spAutoFit/>
          </a:bodyPr>
          <a:lstStyle/>
          <a:p>
            <a:r>
              <a:rPr lang="en-SG" sz="1400" dirty="0">
                <a:effectLst/>
                <a:latin typeface="Calibri" panose="020F0502020204030204" pitchFamily="34" charset="0"/>
                <a:ea typeface="Calibri" panose="020F0502020204030204" pitchFamily="34" charset="0"/>
                <a:cs typeface="Times New Roman" panose="02020603050405020304" pitchFamily="18" charset="0"/>
              </a:rPr>
              <a:t>Below </a:t>
            </a:r>
            <a:r>
              <a:rPr lang="en-SG" sz="1400" i="1" dirty="0">
                <a:effectLst/>
                <a:latin typeface="Calibri" panose="020F0502020204030204" pitchFamily="34" charset="0"/>
                <a:ea typeface="Calibri" panose="020F0502020204030204" pitchFamily="34" charset="0"/>
                <a:cs typeface="Times New Roman" panose="02020603050405020304" pitchFamily="18" charset="0"/>
              </a:rPr>
              <a:t>chart shows the adjusted score (standard deviation added as 4</a:t>
            </a:r>
            <a:r>
              <a:rPr lang="en-SG" sz="1400" i="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SG" sz="1400" i="1" dirty="0">
                <a:effectLst/>
                <a:latin typeface="Calibri" panose="020F0502020204030204" pitchFamily="34" charset="0"/>
                <a:ea typeface="Calibri" panose="020F0502020204030204" pitchFamily="34" charset="0"/>
                <a:cs typeface="Times New Roman" panose="02020603050405020304" pitchFamily="18" charset="0"/>
              </a:rPr>
              <a:t> quarter data is missing) of Hello Bank, Bank V, Industry average and other banks score:</a:t>
            </a:r>
            <a:endParaRPr lang="en-SG" sz="1400" i="1" dirty="0"/>
          </a:p>
        </p:txBody>
      </p:sp>
    </p:spTree>
    <p:extLst>
      <p:ext uri="{BB962C8B-B14F-4D97-AF65-F5344CB8AC3E}">
        <p14:creationId xmlns:p14="http://schemas.microsoft.com/office/powerpoint/2010/main" val="32986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8EA3-8EA4-42FE-A8E7-EF0AD74D99D9}"/>
              </a:ext>
            </a:extLst>
          </p:cNvPr>
          <p:cNvSpPr>
            <a:spLocks noGrp="1"/>
          </p:cNvSpPr>
          <p:nvPr>
            <p:ph type="title"/>
          </p:nvPr>
        </p:nvSpPr>
        <p:spPr/>
        <p:txBody>
          <a:bodyPr/>
          <a:lstStyle/>
          <a:p>
            <a:r>
              <a:rPr lang="en-US" b="1" dirty="0"/>
              <a:t>Instructions</a:t>
            </a:r>
          </a:p>
        </p:txBody>
      </p:sp>
      <p:sp>
        <p:nvSpPr>
          <p:cNvPr id="3" name="Content Placeholder 2">
            <a:extLst>
              <a:ext uri="{FF2B5EF4-FFF2-40B4-BE49-F238E27FC236}">
                <a16:creationId xmlns:a16="http://schemas.microsoft.com/office/drawing/2014/main" id="{5E6573C5-8F47-4D57-8C67-F8D29380D133}"/>
              </a:ext>
            </a:extLst>
          </p:cNvPr>
          <p:cNvSpPr>
            <a:spLocks noGrp="1"/>
          </p:cNvSpPr>
          <p:nvPr>
            <p:ph sz="quarter" idx="10"/>
          </p:nvPr>
        </p:nvSpPr>
        <p:spPr>
          <a:xfrm>
            <a:off x="539496" y="1435608"/>
            <a:ext cx="10869402" cy="4974336"/>
          </a:xfrm>
        </p:spPr>
        <p:txBody>
          <a:bodyPr>
            <a:normAutofit fontScale="85000" lnSpcReduction="10000"/>
          </a:bodyPr>
          <a:lstStyle/>
          <a:p>
            <a:r>
              <a:rPr lang="en-US" sz="2400" dirty="0"/>
              <a:t>Congratulations, you made it this far! </a:t>
            </a:r>
          </a:p>
          <a:p>
            <a:r>
              <a:rPr lang="en-US" sz="2400" dirty="0"/>
              <a:t>In this course, you have learned the </a:t>
            </a:r>
            <a:r>
              <a:rPr lang="en-SG" sz="2400" dirty="0"/>
              <a:t>techniques of how to craft a narrative with the insights generated from your data and present them in a visually compelling way for your audience. </a:t>
            </a:r>
          </a:p>
          <a:p>
            <a:r>
              <a:rPr lang="en-US" sz="2400" dirty="0"/>
              <a:t>Now, it is time to show us that you are ready to take the step forward!</a:t>
            </a:r>
          </a:p>
          <a:p>
            <a:r>
              <a:rPr lang="en-US" sz="2400" dirty="0"/>
              <a:t>This assignment is based on a scenario, and the questions are based on the data provided in the file: </a:t>
            </a:r>
            <a:r>
              <a:rPr lang="en-US" sz="2400" b="1" dirty="0"/>
              <a:t>Data Storytelling Assignment Data.xlsx</a:t>
            </a:r>
            <a:endParaRPr lang="en-US" sz="2400" b="1" dirty="0">
              <a:sym typeface="Wingdings" panose="05000000000000000000" pitchFamily="2" charset="2"/>
            </a:endParaRPr>
          </a:p>
          <a:p>
            <a:r>
              <a:rPr lang="en-US" sz="2400" dirty="0"/>
              <a:t>Please answer the questions based on the given information and submit this whole </a:t>
            </a:r>
            <a:r>
              <a:rPr lang="en-US" sz="2400" dirty="0" err="1"/>
              <a:t>powerpoint</a:t>
            </a:r>
            <a:r>
              <a:rPr lang="en-US" sz="2400" dirty="0"/>
              <a:t> document to the Data School Course Content area. </a:t>
            </a:r>
          </a:p>
        </p:txBody>
      </p:sp>
    </p:spTree>
    <p:extLst>
      <p:ext uri="{BB962C8B-B14F-4D97-AF65-F5344CB8AC3E}">
        <p14:creationId xmlns:p14="http://schemas.microsoft.com/office/powerpoint/2010/main" val="258306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COMPLICATION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pPr marL="285750" indent="-285750">
              <a:lnSpc>
                <a:spcPct val="107000"/>
              </a:lnSpc>
              <a:spcAft>
                <a:spcPts val="800"/>
              </a:spcAft>
              <a:buFont typeface="Arial" panose="020B0604020202020204" pitchFamily="34" charset="0"/>
              <a:buChar char="•"/>
            </a:pPr>
            <a:r>
              <a:rPr lang="en-SG" sz="2100" b="1" dirty="0">
                <a:effectLst/>
                <a:latin typeface="Calibri" panose="020F0502020204030204" pitchFamily="34" charset="0"/>
                <a:ea typeface="Calibri" panose="020F0502020204030204" pitchFamily="34" charset="0"/>
                <a:cs typeface="Times New Roman" panose="02020603050405020304" pitchFamily="18" charset="0"/>
              </a:rPr>
              <a:t>Marketing Campaign gives opportunity to convey the bank's benefits and attract new customers. </a:t>
            </a:r>
          </a:p>
          <a:p>
            <a:pPr marL="285750" indent="-285750">
              <a:lnSpc>
                <a:spcPct val="107000"/>
              </a:lnSpc>
              <a:spcAft>
                <a:spcPts val="800"/>
              </a:spcAft>
              <a:buFont typeface="Arial" panose="020B0604020202020204" pitchFamily="34" charset="0"/>
              <a:buChar char="•"/>
            </a:pPr>
            <a:r>
              <a:rPr lang="en-SG" sz="2100" b="1" dirty="0">
                <a:effectLst/>
                <a:latin typeface="Calibri" panose="020F0502020204030204" pitchFamily="34" charset="0"/>
                <a:ea typeface="Calibri" panose="020F0502020204030204" pitchFamily="34" charset="0"/>
                <a:cs typeface="Times New Roman" panose="02020603050405020304" pitchFamily="18" charset="0"/>
              </a:rPr>
              <a:t>As Hello Bank's score is near the Industry Average, Major opportunities to attract predict customers. </a:t>
            </a:r>
          </a:p>
          <a:p>
            <a:pPr marL="285750" indent="-285750">
              <a:lnSpc>
                <a:spcPct val="107000"/>
              </a:lnSpc>
              <a:spcAft>
                <a:spcPts val="800"/>
              </a:spcAft>
              <a:buFont typeface="Arial" panose="020B0604020202020204" pitchFamily="34" charset="0"/>
              <a:buChar char="•"/>
            </a:pPr>
            <a:r>
              <a:rPr lang="en-SG" sz="2100" b="1" dirty="0">
                <a:effectLst/>
                <a:latin typeface="Calibri" panose="020F0502020204030204" pitchFamily="34" charset="0"/>
                <a:ea typeface="Calibri" panose="020F0502020204030204" pitchFamily="34" charset="0"/>
                <a:cs typeface="Times New Roman" panose="02020603050405020304" pitchFamily="18" charset="0"/>
              </a:rPr>
              <a:t>As the Competitor Bank V doesn't conduct campaign for this year, Hello Bank can utilize the opportunity.</a:t>
            </a:r>
          </a:p>
          <a:p>
            <a:pPr marL="285750" indent="-285750">
              <a:lnSpc>
                <a:spcPct val="107000"/>
              </a:lnSpc>
              <a:spcAft>
                <a:spcPts val="800"/>
              </a:spcAft>
              <a:buFont typeface="Arial" panose="020B0604020202020204" pitchFamily="34" charset="0"/>
              <a:buChar char="•"/>
            </a:pPr>
            <a:r>
              <a:rPr lang="en-SG" sz="2100" b="1" dirty="0">
                <a:effectLst/>
                <a:latin typeface="Calibri" panose="020F0502020204030204" pitchFamily="34" charset="0"/>
                <a:ea typeface="Calibri" panose="020F0502020204030204" pitchFamily="34" charset="0"/>
                <a:cs typeface="Times New Roman" panose="02020603050405020304" pitchFamily="18" charset="0"/>
              </a:rPr>
              <a:t>Other banks (like Bank V), introduces new features and proving the significant growth and its essential to introduce new features in Hello Bank upon hearing the feedback from the customers. </a:t>
            </a:r>
          </a:p>
          <a:p>
            <a:pPr marL="285750" indent="-285750">
              <a:lnSpc>
                <a:spcPct val="107000"/>
              </a:lnSpc>
              <a:spcAft>
                <a:spcPts val="800"/>
              </a:spcAft>
              <a:buFont typeface="Arial" panose="020B0604020202020204" pitchFamily="34" charset="0"/>
              <a:buChar char="•"/>
            </a:pPr>
            <a:r>
              <a:rPr lang="en-SG" sz="2100" b="1" dirty="0">
                <a:effectLst/>
                <a:latin typeface="Calibri" panose="020F0502020204030204" pitchFamily="34" charset="0"/>
                <a:ea typeface="Calibri" panose="020F0502020204030204" pitchFamily="34" charset="0"/>
                <a:cs typeface="Times New Roman" panose="02020603050405020304" pitchFamily="18" charset="0"/>
              </a:rPr>
              <a:t>Hello Bank has shown very good score and adjusted score is just above the Industry average. </a:t>
            </a:r>
          </a:p>
          <a:p>
            <a:endParaRPr lang="en-US" sz="1600" dirty="0"/>
          </a:p>
        </p:txBody>
      </p:sp>
    </p:spTree>
    <p:extLst>
      <p:ext uri="{BB962C8B-B14F-4D97-AF65-F5344CB8AC3E}">
        <p14:creationId xmlns:p14="http://schemas.microsoft.com/office/powerpoint/2010/main" val="264135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RESOLUTION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pPr marL="285750" indent="-285750">
              <a:lnSpc>
                <a:spcPct val="107000"/>
              </a:lnSpc>
              <a:spcAft>
                <a:spcPts val="800"/>
              </a:spcAft>
              <a:buFont typeface="Arial" panose="020B0604020202020204" pitchFamily="34" charset="0"/>
              <a:buChar char="•"/>
            </a:pPr>
            <a:r>
              <a:rPr lang="en-SG" sz="2800" b="1" dirty="0">
                <a:effectLst/>
                <a:latin typeface="Calibri" panose="020F0502020204030204" pitchFamily="34" charset="0"/>
                <a:ea typeface="Calibri" panose="020F0502020204030204" pitchFamily="34" charset="0"/>
                <a:cs typeface="Times New Roman" panose="02020603050405020304" pitchFamily="18" charset="0"/>
              </a:rPr>
              <a:t>Marketing Campaign for the current year is essential to improve the Hello Bank's score.</a:t>
            </a:r>
          </a:p>
          <a:p>
            <a:pPr marL="285750" indent="-285750">
              <a:lnSpc>
                <a:spcPct val="107000"/>
              </a:lnSpc>
              <a:spcAft>
                <a:spcPts val="800"/>
              </a:spcAft>
              <a:buFont typeface="Arial" panose="020B0604020202020204" pitchFamily="34" charset="0"/>
              <a:buChar char="•"/>
            </a:pPr>
            <a:r>
              <a:rPr lang="en-SG" sz="2800" b="1" dirty="0">
                <a:effectLst/>
                <a:latin typeface="Calibri" panose="020F0502020204030204" pitchFamily="34" charset="0"/>
                <a:ea typeface="Calibri" panose="020F0502020204030204" pitchFamily="34" charset="0"/>
                <a:cs typeface="Times New Roman" panose="02020603050405020304" pitchFamily="18" charset="0"/>
              </a:rPr>
              <a:t>As the expected score is 250 which is slightly below the competitor, Marketing Campaign can give good contribution for the additional score.  </a:t>
            </a:r>
          </a:p>
          <a:p>
            <a:pPr marL="285750" indent="-285750">
              <a:lnSpc>
                <a:spcPct val="107000"/>
              </a:lnSpc>
              <a:spcAft>
                <a:spcPts val="800"/>
              </a:spcAft>
              <a:buFont typeface="Arial" panose="020B0604020202020204" pitchFamily="34" charset="0"/>
              <a:buChar char="•"/>
            </a:pPr>
            <a:r>
              <a:rPr lang="en-SG" sz="2800" b="1" dirty="0">
                <a:effectLst/>
                <a:latin typeface="Calibri" panose="020F0502020204030204" pitchFamily="34" charset="0"/>
                <a:ea typeface="Calibri" panose="020F0502020204030204" pitchFamily="34" charset="0"/>
                <a:cs typeface="Times New Roman" panose="02020603050405020304" pitchFamily="18" charset="0"/>
              </a:rPr>
              <a:t>New Sales/Marketing executives must be hired with reasonable target to achieve the expected score. </a:t>
            </a:r>
          </a:p>
          <a:p>
            <a:pPr marL="285750" indent="-285750">
              <a:lnSpc>
                <a:spcPct val="107000"/>
              </a:lnSpc>
              <a:spcAft>
                <a:spcPts val="800"/>
              </a:spcAft>
              <a:buFont typeface="Arial" panose="020B0604020202020204" pitchFamily="34" charset="0"/>
              <a:buChar char="•"/>
            </a:pPr>
            <a:r>
              <a:rPr lang="en-SG" sz="2800" b="1" dirty="0">
                <a:effectLst/>
                <a:latin typeface="Calibri" panose="020F0502020204030204" pitchFamily="34" charset="0"/>
                <a:ea typeface="Calibri" panose="020F0502020204030204" pitchFamily="34" charset="0"/>
                <a:cs typeface="Times New Roman" panose="02020603050405020304" pitchFamily="18" charset="0"/>
              </a:rPr>
              <a:t>New strategies will be implemented soon after the Campaign.</a:t>
            </a:r>
          </a:p>
          <a:p>
            <a:endParaRPr lang="en-US" sz="1600" dirty="0"/>
          </a:p>
        </p:txBody>
      </p:sp>
    </p:spTree>
    <p:extLst>
      <p:ext uri="{BB962C8B-B14F-4D97-AF65-F5344CB8AC3E}">
        <p14:creationId xmlns:p14="http://schemas.microsoft.com/office/powerpoint/2010/main" val="350485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20927"/>
            <a:ext cx="10515600" cy="2387600"/>
          </a:xfrm>
        </p:spPr>
        <p:txBody>
          <a:bodyPr anchor="ctr" anchorCtr="0">
            <a:normAutofit/>
          </a:bodyPr>
          <a:lstStyle/>
          <a:p>
            <a:pPr algn="ctr"/>
            <a:r>
              <a:rPr lang="en-US" sz="5400" b="1" dirty="0">
                <a:solidFill>
                  <a:schemeClr val="bg1"/>
                </a:solidFill>
              </a:rPr>
              <a:t>End of</a:t>
            </a:r>
            <a:br>
              <a:rPr lang="en-US" sz="5400" b="1" dirty="0">
                <a:solidFill>
                  <a:schemeClr val="bg1"/>
                </a:solidFill>
              </a:rPr>
            </a:br>
            <a:r>
              <a:rPr lang="en-US" sz="5400" b="1" dirty="0">
                <a:solidFill>
                  <a:schemeClr val="bg1"/>
                </a:solidFill>
              </a:rPr>
              <a:t>Data Storytelling Assignment</a:t>
            </a:r>
          </a:p>
        </p:txBody>
      </p:sp>
    </p:spTree>
    <p:extLst>
      <p:ext uri="{BB962C8B-B14F-4D97-AF65-F5344CB8AC3E}">
        <p14:creationId xmlns:p14="http://schemas.microsoft.com/office/powerpoint/2010/main" val="4480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DDAD-76DE-47CA-A550-01936FE34435}"/>
              </a:ext>
            </a:extLst>
          </p:cNvPr>
          <p:cNvSpPr>
            <a:spLocks noGrp="1"/>
          </p:cNvSpPr>
          <p:nvPr>
            <p:ph type="title"/>
          </p:nvPr>
        </p:nvSpPr>
        <p:spPr/>
        <p:txBody>
          <a:bodyPr/>
          <a:lstStyle/>
          <a:p>
            <a:r>
              <a:rPr lang="en-US" b="1" dirty="0"/>
              <a:t>Scenario</a:t>
            </a:r>
          </a:p>
        </p:txBody>
      </p:sp>
      <p:sp>
        <p:nvSpPr>
          <p:cNvPr id="3" name="Content Placeholder 2">
            <a:extLst>
              <a:ext uri="{FF2B5EF4-FFF2-40B4-BE49-F238E27FC236}">
                <a16:creationId xmlns:a16="http://schemas.microsoft.com/office/drawing/2014/main" id="{C0B04F61-8495-44E4-B551-859A428BF250}"/>
              </a:ext>
            </a:extLst>
          </p:cNvPr>
          <p:cNvSpPr>
            <a:spLocks noGrp="1"/>
          </p:cNvSpPr>
          <p:nvPr>
            <p:ph sz="quarter" idx="10"/>
          </p:nvPr>
        </p:nvSpPr>
        <p:spPr>
          <a:xfrm>
            <a:off x="539496" y="1435608"/>
            <a:ext cx="11169284" cy="4974336"/>
          </a:xfrm>
        </p:spPr>
        <p:txBody>
          <a:bodyPr>
            <a:normAutofit/>
          </a:bodyPr>
          <a:lstStyle/>
          <a:p>
            <a:r>
              <a:rPr lang="en-US" sz="1800" dirty="0"/>
              <a:t>You work in the marketing department in Hello Bank, and Bank V is one of your bank’s closest rival. </a:t>
            </a:r>
            <a:br>
              <a:rPr lang="en-US" sz="1800" dirty="0"/>
            </a:br>
            <a:r>
              <a:rPr lang="en-US" sz="1800" dirty="0"/>
              <a:t>One day, your manager, Tom, sent you an excel spreadsheet with a set of data asking you to generate some insights from it.</a:t>
            </a:r>
          </a:p>
        </p:txBody>
      </p:sp>
      <p:pic>
        <p:nvPicPr>
          <p:cNvPr id="4" name="Picture 3">
            <a:extLst>
              <a:ext uri="{FF2B5EF4-FFF2-40B4-BE49-F238E27FC236}">
                <a16:creationId xmlns:a16="http://schemas.microsoft.com/office/drawing/2014/main" id="{A451EDE8-299C-4E18-B5CC-C7AE69DE7C44}"/>
              </a:ext>
            </a:extLst>
          </p:cNvPr>
          <p:cNvPicPr>
            <a:picLocks noChangeAspect="1"/>
          </p:cNvPicPr>
          <p:nvPr/>
        </p:nvPicPr>
        <p:blipFill>
          <a:blip r:embed="rId2"/>
          <a:stretch>
            <a:fillRect/>
          </a:stretch>
        </p:blipFill>
        <p:spPr>
          <a:xfrm>
            <a:off x="3174274" y="2315178"/>
            <a:ext cx="8183064" cy="4282789"/>
          </a:xfrm>
          <a:prstGeom prst="rect">
            <a:avLst/>
          </a:prstGeom>
        </p:spPr>
      </p:pic>
    </p:spTree>
    <p:extLst>
      <p:ext uri="{BB962C8B-B14F-4D97-AF65-F5344CB8AC3E}">
        <p14:creationId xmlns:p14="http://schemas.microsoft.com/office/powerpoint/2010/main" val="99375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1</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Propose three questions that you would ask Tom to gain a better understanding of the context.</a:t>
            </a:r>
          </a:p>
          <a:p>
            <a:endParaRPr lang="en-US" sz="1400" dirty="0"/>
          </a:p>
        </p:txBody>
      </p:sp>
      <p:sp>
        <p:nvSpPr>
          <p:cNvPr id="4" name="TextBox 3">
            <a:extLst>
              <a:ext uri="{FF2B5EF4-FFF2-40B4-BE49-F238E27FC236}">
                <a16:creationId xmlns:a16="http://schemas.microsoft.com/office/drawing/2014/main" id="{70DC5215-6A13-4546-B36A-A1B15C7D1A28}"/>
              </a:ext>
            </a:extLst>
          </p:cNvPr>
          <p:cNvSpPr txBox="1"/>
          <p:nvPr/>
        </p:nvSpPr>
        <p:spPr>
          <a:xfrm>
            <a:off x="657922" y="2129883"/>
            <a:ext cx="10891652" cy="4280061"/>
          </a:xfrm>
          <a:prstGeom prst="rect">
            <a:avLst/>
          </a:prstGeom>
          <a:noFill/>
          <a:ln w="25400">
            <a:solidFill>
              <a:schemeClr val="accent2">
                <a:lumMod val="60000"/>
                <a:lumOff val="40000"/>
              </a:schemeClr>
            </a:solidFill>
          </a:ln>
        </p:spPr>
        <p:txBody>
          <a:bodyPr wrap="square" rtlCol="0">
            <a:noAutofit/>
          </a:bodyPr>
          <a:lstStyle/>
          <a:p>
            <a:r>
              <a:rPr lang="en-US" dirty="0"/>
              <a:t>Answer:</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What does the given numbers talk about?</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Why latest/last year (2020) data are missing in the given excel sheet?</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Who are the targeted audience?</a:t>
            </a:r>
          </a:p>
          <a:p>
            <a:endParaRPr lang="en-US" dirty="0"/>
          </a:p>
        </p:txBody>
      </p:sp>
    </p:spTree>
    <p:extLst>
      <p:ext uri="{BB962C8B-B14F-4D97-AF65-F5344CB8AC3E}">
        <p14:creationId xmlns:p14="http://schemas.microsoft.com/office/powerpoint/2010/main" val="356426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2</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Tom wants to find out how your bank is faring against Bank V and recommends the use of a bubble chart. Explain if the bubble chart is suitable. If not, suggest and justify the use of another chart type. </a:t>
            </a:r>
          </a:p>
          <a:p>
            <a:endParaRPr lang="en-US" sz="1400" dirty="0"/>
          </a:p>
        </p:txBody>
      </p:sp>
      <p:sp>
        <p:nvSpPr>
          <p:cNvPr id="4" name="TextBox 3">
            <a:extLst>
              <a:ext uri="{FF2B5EF4-FFF2-40B4-BE49-F238E27FC236}">
                <a16:creationId xmlns:a16="http://schemas.microsoft.com/office/drawing/2014/main" id="{901704FA-6F4E-4F31-9330-928C2FF5598F}"/>
              </a:ext>
            </a:extLst>
          </p:cNvPr>
          <p:cNvSpPr txBox="1"/>
          <p:nvPr/>
        </p:nvSpPr>
        <p:spPr>
          <a:xfrm>
            <a:off x="657922" y="2439626"/>
            <a:ext cx="10891652" cy="397031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Bubble chart is used to display three dimensions data. E.g. social,  economic  and other relationships. So, Bubble char is NOT suitable.  </a:t>
            </a:r>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We must use Line or Bar chart(s) to display the banks data.</a:t>
            </a:r>
          </a:p>
          <a:p>
            <a:endParaRPr lang="en-US" dirty="0"/>
          </a:p>
          <a:p>
            <a:endParaRPr lang="en-US" dirty="0"/>
          </a:p>
          <a:p>
            <a:endParaRPr lang="en-US" dirty="0"/>
          </a:p>
        </p:txBody>
      </p:sp>
    </p:spTree>
    <p:extLst>
      <p:ext uri="{BB962C8B-B14F-4D97-AF65-F5344CB8AC3E}">
        <p14:creationId xmlns:p14="http://schemas.microsoft.com/office/powerpoint/2010/main" val="19132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Tom was growing impatient for your insights and did a dot plot. After some time, he revealed that although he finds that it is important for your bank to be better than Bank V, being above the industry average is of a higher priority to the Marketing Director, Lucy. Tom needs to give a presentation to Lucy in a weeks’ time, sharing any insights about the bank’s satisfaction scores. </a:t>
            </a:r>
          </a:p>
          <a:p>
            <a:endParaRPr lang="en-US" dirty="0"/>
          </a:p>
        </p:txBody>
      </p:sp>
      <p:pic>
        <p:nvPicPr>
          <p:cNvPr id="4" name="Picture 3">
            <a:extLst>
              <a:ext uri="{FF2B5EF4-FFF2-40B4-BE49-F238E27FC236}">
                <a16:creationId xmlns:a16="http://schemas.microsoft.com/office/drawing/2014/main" id="{5BAF99BF-6AAE-4EC2-98B9-091DBBEB723E}"/>
              </a:ext>
            </a:extLst>
          </p:cNvPr>
          <p:cNvPicPr>
            <a:picLocks noChangeAspect="1"/>
          </p:cNvPicPr>
          <p:nvPr/>
        </p:nvPicPr>
        <p:blipFill>
          <a:blip r:embed="rId2"/>
          <a:stretch>
            <a:fillRect/>
          </a:stretch>
        </p:blipFill>
        <p:spPr>
          <a:xfrm>
            <a:off x="3247914" y="3115492"/>
            <a:ext cx="4940728" cy="3461657"/>
          </a:xfrm>
          <a:prstGeom prst="rect">
            <a:avLst/>
          </a:prstGeom>
        </p:spPr>
      </p:pic>
    </p:spTree>
    <p:extLst>
      <p:ext uri="{BB962C8B-B14F-4D97-AF65-F5344CB8AC3E}">
        <p14:creationId xmlns:p14="http://schemas.microsoft.com/office/powerpoint/2010/main" val="128753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 (cont.)</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Tom further shared that the figures represent branch satisfaction. Provide two reasons why the chart Tom created does not effectively highlight the insight that Lucy is looking for.</a:t>
            </a:r>
          </a:p>
          <a:p>
            <a:endParaRPr lang="en-US" dirty="0"/>
          </a:p>
        </p:txBody>
      </p:sp>
      <p:sp>
        <p:nvSpPr>
          <p:cNvPr id="6" name="TextBox 5">
            <a:extLst>
              <a:ext uri="{FF2B5EF4-FFF2-40B4-BE49-F238E27FC236}">
                <a16:creationId xmlns:a16="http://schemas.microsoft.com/office/drawing/2014/main" id="{2E95B6BD-3038-405B-8AD4-9C2D32F7B137}"/>
              </a:ext>
            </a:extLst>
          </p:cNvPr>
          <p:cNvSpPr txBox="1"/>
          <p:nvPr/>
        </p:nvSpPr>
        <p:spPr>
          <a:xfrm>
            <a:off x="657922" y="2439626"/>
            <a:ext cx="10891652" cy="397031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1. One main requirement is industry average which is not indicated in the chart. </a:t>
            </a:r>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2. Chart is confusing the audience and other bank names are not listed in the chart (except Hello Bank and Bank V).</a:t>
            </a:r>
          </a:p>
          <a:p>
            <a:endParaRPr lang="en-US" dirty="0"/>
          </a:p>
        </p:txBody>
      </p:sp>
    </p:spTree>
    <p:extLst>
      <p:ext uri="{BB962C8B-B14F-4D97-AF65-F5344CB8AC3E}">
        <p14:creationId xmlns:p14="http://schemas.microsoft.com/office/powerpoint/2010/main" val="79622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 (cont.)</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Design and create a revamped graph for Tom’s presentation (Hint: Declutter and Focus; Identify the right chart to use.) </a:t>
            </a:r>
          </a:p>
          <a:p>
            <a:endParaRPr lang="en-US" dirty="0"/>
          </a:p>
        </p:txBody>
      </p:sp>
      <p:sp>
        <p:nvSpPr>
          <p:cNvPr id="6" name="TextBox 5">
            <a:extLst>
              <a:ext uri="{FF2B5EF4-FFF2-40B4-BE49-F238E27FC236}">
                <a16:creationId xmlns:a16="http://schemas.microsoft.com/office/drawing/2014/main" id="{78454E2F-6B83-470E-8CA9-89774B79EA6F}"/>
              </a:ext>
            </a:extLst>
          </p:cNvPr>
          <p:cNvSpPr txBox="1"/>
          <p:nvPr/>
        </p:nvSpPr>
        <p:spPr>
          <a:xfrm>
            <a:off x="657922" y="2256746"/>
            <a:ext cx="10891652" cy="415319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7" name="Chart 6">
            <a:extLst>
              <a:ext uri="{FF2B5EF4-FFF2-40B4-BE49-F238E27FC236}">
                <a16:creationId xmlns:a16="http://schemas.microsoft.com/office/drawing/2014/main" id="{F439B24D-F575-4E0C-AAEB-F50372BFE700}"/>
              </a:ext>
            </a:extLst>
          </p:cNvPr>
          <p:cNvGraphicFramePr>
            <a:graphicFrameLocks/>
          </p:cNvGraphicFramePr>
          <p:nvPr>
            <p:extLst>
              <p:ext uri="{D42A27DB-BD31-4B8C-83A1-F6EECF244321}">
                <p14:modId xmlns:p14="http://schemas.microsoft.com/office/powerpoint/2010/main" val="191911554"/>
              </p:ext>
            </p:extLst>
          </p:nvPr>
        </p:nvGraphicFramePr>
        <p:xfrm>
          <a:off x="710624" y="2159466"/>
          <a:ext cx="11010079" cy="4597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292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A few days after you have completed your revamped graph, over lunch, Tom casually commented that your bank’s 2019 figures is calculated based on the average of the first 3 quarters satisfaction scores for the year. He is still waiting for the 4</a:t>
            </a:r>
            <a:r>
              <a:rPr lang="en-US" sz="1800" baseline="30000" dirty="0"/>
              <a:t>th</a:t>
            </a:r>
            <a:r>
              <a:rPr lang="en-US" sz="1800" dirty="0"/>
              <a:t> quarter numbers from another colleague, but Tom believes that the scores will not differ much. </a:t>
            </a:r>
          </a:p>
          <a:p>
            <a:r>
              <a:rPr lang="en-US" sz="1800" dirty="0"/>
              <a:t>Explain how this might affect the interpretations of findings. </a:t>
            </a:r>
            <a:endParaRPr lang="en-US" sz="1400" dirty="0"/>
          </a:p>
        </p:txBody>
      </p:sp>
    </p:spTree>
    <p:extLst>
      <p:ext uri="{BB962C8B-B14F-4D97-AF65-F5344CB8AC3E}">
        <p14:creationId xmlns:p14="http://schemas.microsoft.com/office/powerpoint/2010/main" val="99504738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16c05727-aa75-4e4a-9b5f-8a80a1165891"/>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1937</Words>
  <Application>Microsoft Office PowerPoint</Application>
  <PresentationFormat>Widescreen</PresentationFormat>
  <Paragraphs>144</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Segoe UI Light</vt:lpstr>
      <vt:lpstr>WelcomeDoc</vt:lpstr>
      <vt:lpstr>Data Storytelling Assignment</vt:lpstr>
      <vt:lpstr>Instructions</vt:lpstr>
      <vt:lpstr>Scenario</vt:lpstr>
      <vt:lpstr>Question 1</vt:lpstr>
      <vt:lpstr>Question 2</vt:lpstr>
      <vt:lpstr>Question 3</vt:lpstr>
      <vt:lpstr>Question 3 (cont.)</vt:lpstr>
      <vt:lpstr>Question 3 (cont.)</vt:lpstr>
      <vt:lpstr>Question 4 </vt:lpstr>
      <vt:lpstr>Question 4 (cont.) </vt:lpstr>
      <vt:lpstr>Question 4 (cont.) </vt:lpstr>
      <vt:lpstr>Question 4 (cont.) </vt:lpstr>
      <vt:lpstr>Question 4 (cont.) </vt:lpstr>
      <vt:lpstr>Question 5</vt:lpstr>
      <vt:lpstr>Question 6</vt:lpstr>
      <vt:lpstr>Question 6 (cont.) </vt:lpstr>
      <vt:lpstr>SITUATION</vt:lpstr>
      <vt:lpstr>SITUATION</vt:lpstr>
      <vt:lpstr>COMPLICATION</vt:lpstr>
      <vt:lpstr>COMPLICATION</vt:lpstr>
      <vt:lpstr>RESOLUTION</vt:lpstr>
      <vt:lpstr>End of Data Storytelling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2020-03-04T06:34:09Z</dcterms:created>
  <dcterms:modified xsi:type="dcterms:W3CDTF">2021-08-19T13:56:22Z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4f81056-721b-4b22-8334-0449c6cc893e_Enabled">
    <vt:lpwstr>False</vt:lpwstr>
  </property>
  <property fmtid="{D5CDD505-2E9C-101B-9397-08002B2CF9AE}" pid="4" name="MSIP_Label_84f81056-721b-4b22-8334-0449c6cc893e_SiteId">
    <vt:lpwstr>cba9e115-3016-4462-a1ab-a565cba0cdf1</vt:lpwstr>
  </property>
  <property fmtid="{D5CDD505-2E9C-101B-9397-08002B2CF9AE}" pid="5" name="MSIP_Label_84f81056-721b-4b22-8334-0449c6cc893e_Owner">
    <vt:lpwstr>yzh2@np.edu.sg</vt:lpwstr>
  </property>
  <property fmtid="{D5CDD505-2E9C-101B-9397-08002B2CF9AE}" pid="6" name="MSIP_Label_84f81056-721b-4b22-8334-0449c6cc893e_SetDate">
    <vt:lpwstr>2020-03-05T02:47:50.4306841Z</vt:lpwstr>
  </property>
  <property fmtid="{D5CDD505-2E9C-101B-9397-08002B2CF9AE}" pid="7" name="MSIP_Label_84f81056-721b-4b22-8334-0449c6cc893e_Name">
    <vt:lpwstr>Official (Closed)</vt:lpwstr>
  </property>
  <property fmtid="{D5CDD505-2E9C-101B-9397-08002B2CF9AE}" pid="8" name="MSIP_Label_84f81056-721b-4b22-8334-0449c6cc893e_Application">
    <vt:lpwstr>Microsoft Azure Information Protection</vt:lpwstr>
  </property>
  <property fmtid="{D5CDD505-2E9C-101B-9397-08002B2CF9AE}" pid="9" name="MSIP_Label_84f81056-721b-4b22-8334-0449c6cc893e_ActionId">
    <vt:lpwstr>be30c698-e88b-4537-b69e-1480e5f4990b</vt:lpwstr>
  </property>
  <property fmtid="{D5CDD505-2E9C-101B-9397-08002B2CF9AE}" pid="10" name="MSIP_Label_84f81056-721b-4b22-8334-0449c6cc893e_Extended_MSFT_Method">
    <vt:lpwstr>Automatic</vt:lpwstr>
  </property>
  <property fmtid="{D5CDD505-2E9C-101B-9397-08002B2CF9AE}" pid="11" name="MSIP_Label_30286cb9-b49f-4646-87a5-340028348160_Enabled">
    <vt:lpwstr>False</vt:lpwstr>
  </property>
  <property fmtid="{D5CDD505-2E9C-101B-9397-08002B2CF9AE}" pid="12" name="MSIP_Label_30286cb9-b49f-4646-87a5-340028348160_SiteId">
    <vt:lpwstr>cba9e115-3016-4462-a1ab-a565cba0cdf1</vt:lpwstr>
  </property>
  <property fmtid="{D5CDD505-2E9C-101B-9397-08002B2CF9AE}" pid="13" name="MSIP_Label_30286cb9-b49f-4646-87a5-340028348160_Owner">
    <vt:lpwstr>yzh2@np.edu.sg</vt:lpwstr>
  </property>
  <property fmtid="{D5CDD505-2E9C-101B-9397-08002B2CF9AE}" pid="14" name="MSIP_Label_30286cb9-b49f-4646-87a5-340028348160_SetDate">
    <vt:lpwstr>2020-03-05T02:47:50.4306841Z</vt:lpwstr>
  </property>
  <property fmtid="{D5CDD505-2E9C-101B-9397-08002B2CF9AE}" pid="15" name="MSIP_Label_30286cb9-b49f-4646-87a5-340028348160_Name">
    <vt:lpwstr>Non Sensitive</vt:lpwstr>
  </property>
  <property fmtid="{D5CDD505-2E9C-101B-9397-08002B2CF9AE}" pid="16" name="MSIP_Label_30286cb9-b49f-4646-87a5-340028348160_Application">
    <vt:lpwstr>Microsoft Azure Information Protection</vt:lpwstr>
  </property>
  <property fmtid="{D5CDD505-2E9C-101B-9397-08002B2CF9AE}" pid="17" name="MSIP_Label_30286cb9-b49f-4646-87a5-340028348160_ActionId">
    <vt:lpwstr>be30c698-e88b-4537-b69e-1480e5f4990b</vt:lpwstr>
  </property>
  <property fmtid="{D5CDD505-2E9C-101B-9397-08002B2CF9AE}" pid="18" name="MSIP_Label_30286cb9-b49f-4646-87a5-340028348160_Parent">
    <vt:lpwstr>84f81056-721b-4b22-8334-0449c6cc893e</vt:lpwstr>
  </property>
  <property fmtid="{D5CDD505-2E9C-101B-9397-08002B2CF9AE}" pid="19" name="MSIP_Label_30286cb9-b49f-4646-87a5-340028348160_Extended_MSFT_Method">
    <vt:lpwstr>Automatic</vt:lpwstr>
  </property>
</Properties>
</file>