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3" r:id="rId4"/>
  </p:sldIdLst>
  <p:sldSz cx="24384000" cy="13716000"/>
  <p:notesSz cx="6858000" cy="931386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Background" id="{72348C0B-99FE-4CC4-A5DF-858D8B066C23}">
          <p14:sldIdLst>
            <p14:sldId id="256"/>
          </p14:sldIdLst>
        </p14:section>
        <p14:section name="Activity 3: Explore and Analyze" id="{DD8B7C89-5E5D-4782-8B14-CEB91E49BBA0}">
          <p14:sldIdLst>
            <p14:sldId id="262"/>
          </p14:sldIdLst>
        </p14:section>
        <p14:section name="Activity 4: Audience Focusing" id="{FEAA2EBF-8A8B-48BA-A6B5-277D2E7B3996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289" autoAdjust="0"/>
    <p:restoredTop sz="94704"/>
  </p:normalViewPr>
  <p:slideViewPr>
    <p:cSldViewPr snapToGrid="0" snapToObjects="1">
      <p:cViewPr varScale="1">
        <p:scale>
          <a:sx n="48" d="100"/>
          <a:sy n="48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325438" y="698500"/>
            <a:ext cx="6207125" cy="34925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424085"/>
            <a:ext cx="5029200" cy="41912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15EB52-665E-8542-B7E8-F33505AD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0" dirty="0"/>
              <a:t>andes.io.ds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688A5-1949-40D7-8CC4-607320FB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512663"/>
            <a:ext cx="21971000" cy="9991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You are a data analyst at Andes, a technology company that focuses on e-commerce, providing an online marketplace for consumers to order products via a website. You have just received the consolidated data from last year’s online marketplace experience survey of 120,000 online shopping consumers. Your company’s long-standing strategy is to compete through differentiation rather than adopt a low-cost strategy.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15EB52-665E-8542-B7E8-F33505AD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0" dirty="0"/>
              <a:t>Explore and </a:t>
            </a:r>
            <a:r>
              <a:rPr lang="en-GB" spc="0" dirty="0" err="1"/>
              <a:t>Analyze</a:t>
            </a:r>
            <a:endParaRPr lang="en-GB" spc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B0550B-7744-4E69-8B32-17DA4BE41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574879"/>
              </p:ext>
            </p:extLst>
          </p:nvPr>
        </p:nvGraphicFramePr>
        <p:xfrm>
          <a:off x="5189837" y="2743200"/>
          <a:ext cx="13515728" cy="87614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529534">
                  <a:extLst>
                    <a:ext uri="{9D8B030D-6E8A-4147-A177-3AD203B41FA5}">
                      <a16:colId xmlns:a16="http://schemas.microsoft.com/office/drawing/2014/main" val="3854473034"/>
                    </a:ext>
                  </a:extLst>
                </a:gridCol>
                <a:gridCol w="2403175">
                  <a:extLst>
                    <a:ext uri="{9D8B030D-6E8A-4147-A177-3AD203B41FA5}">
                      <a16:colId xmlns:a16="http://schemas.microsoft.com/office/drawing/2014/main" val="3076409253"/>
                    </a:ext>
                  </a:extLst>
                </a:gridCol>
                <a:gridCol w="2583019">
                  <a:extLst>
                    <a:ext uri="{9D8B030D-6E8A-4147-A177-3AD203B41FA5}">
                      <a16:colId xmlns:a16="http://schemas.microsoft.com/office/drawing/2014/main" val="211607305"/>
                    </a:ext>
                  </a:extLst>
                </a:gridCol>
              </a:tblGrid>
              <a:tr h="574275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  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andes.io.ds OFFERS… 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% FAVORABLE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50238"/>
                  </a:ext>
                </a:extLst>
              </a:tr>
              <a:tr h="1120120">
                <a:tc vMerge="1"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Our site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Industry average</a:t>
                      </a:r>
                      <a:endParaRPr lang="en-US" sz="2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570398"/>
                  </a:ext>
                </a:extLst>
              </a:tr>
              <a:tr h="5742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The website is well-organized.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721168"/>
                  </a:ext>
                </a:extLst>
              </a:tr>
              <a:tr h="5742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Fast and easy checkout.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8722083"/>
                  </a:ext>
                </a:extLst>
              </a:tr>
              <a:tr h="5742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Exclusive items.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1272045"/>
                  </a:ext>
                </a:extLst>
              </a:tr>
              <a:tr h="5742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Attractive promotions.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2003080"/>
                  </a:ext>
                </a:extLst>
              </a:tr>
              <a:tr h="5742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The latest styles.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6404"/>
                  </a:ext>
                </a:extLst>
              </a:tr>
              <a:tr h="5742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 wide selection.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367225"/>
                  </a:ext>
                </a:extLst>
              </a:tr>
              <a:tr h="5742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A nice experience.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80%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7879562"/>
                  </a:ext>
                </a:extLst>
              </a:tr>
              <a:tr h="615569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Latest technology (e.g,VR,AR) for easy shopping.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9084338"/>
                  </a:ext>
                </a:extLst>
              </a:tr>
              <a:tr h="5742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Most attractive sales prices.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751715"/>
                  </a:ext>
                </a:extLst>
              </a:tr>
              <a:tr h="70874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For items I want, I can find the configuration I need.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7262075"/>
                  </a:ext>
                </a:extLst>
              </a:tr>
              <a:tr h="5742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Friendly and helpful customer service.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2203960"/>
                  </a:ext>
                </a:extLst>
              </a:tr>
              <a:tr h="5742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I can find what I'm looking for.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65%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54796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9A3FC8-38F8-4B3D-A479-4F1B860D9CF1}"/>
              </a:ext>
            </a:extLst>
          </p:cNvPr>
          <p:cNvSpPr txBox="1"/>
          <p:nvPr/>
        </p:nvSpPr>
        <p:spPr>
          <a:xfrm>
            <a:off x="8414698" y="13053920"/>
            <a:ext cx="6618800" cy="46551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7625" tIns="47625" rIns="47625" bIns="47625" numCol="1" spcCol="38100" rtlCol="0" anchor="ctr">
            <a:spAutoFit/>
          </a:bodyPr>
          <a:lstStyle/>
          <a:p>
            <a:pPr marL="0" marR="0" indent="0" algn="l" defTabSz="5503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Data is fictitious and for illustration purpose only</a:t>
            </a:r>
            <a:endParaRPr kumimoji="0" lang="en-US" sz="900" b="0" i="0" u="none" strike="noStrike" cap="all" spc="16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Tx/>
              <a:latin typeface="+mj-lt"/>
              <a:ea typeface="+mj-ea"/>
              <a:cs typeface="+mj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31323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1251-B83D-4AAC-8DBD-BAFA9557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Focusing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33FBFB2-955D-407B-A512-8F999A106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33034"/>
              </p:ext>
            </p:extLst>
          </p:nvPr>
        </p:nvGraphicFramePr>
        <p:xfrm>
          <a:off x="1345514" y="2675008"/>
          <a:ext cx="21539200" cy="10064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69600">
                  <a:extLst>
                    <a:ext uri="{9D8B030D-6E8A-4147-A177-3AD203B41FA5}">
                      <a16:colId xmlns:a16="http://schemas.microsoft.com/office/drawing/2014/main" val="4182331696"/>
                    </a:ext>
                  </a:extLst>
                </a:gridCol>
                <a:gridCol w="10769600">
                  <a:extLst>
                    <a:ext uri="{9D8B030D-6E8A-4147-A177-3AD203B41FA5}">
                      <a16:colId xmlns:a16="http://schemas.microsoft.com/office/drawing/2014/main" val="2793721422"/>
                    </a:ext>
                  </a:extLst>
                </a:gridCol>
              </a:tblGrid>
              <a:tr h="5032404">
                <a:tc>
                  <a:txBody>
                    <a:bodyPr/>
                    <a:lstStyle/>
                    <a:p>
                      <a:r>
                        <a:rPr lang="en-US" sz="4800" b="1" dirty="0"/>
                        <a:t>A</a:t>
                      </a:r>
                    </a:p>
                    <a:p>
                      <a:endParaRPr lang="en-US" sz="3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dirty="0"/>
                        <a:t>Audience – Innovation Team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3200" dirty="0"/>
                    </a:p>
                    <a:p>
                      <a:r>
                        <a:rPr lang="en-US" sz="3200" dirty="0"/>
                        <a:t>General Profile: Tends to be open to new experiences, nonconformist, and curious. Trials new technology innovations (e.g., VR, AR).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8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B</a:t>
                      </a:r>
                    </a:p>
                    <a:p>
                      <a:endParaRPr lang="en-US" sz="3200" dirty="0"/>
                    </a:p>
                    <a:p>
                      <a:r>
                        <a:rPr lang="en-US" sz="3200" dirty="0"/>
                        <a:t>Audience – IT Infrastructure Team</a:t>
                      </a:r>
                    </a:p>
                    <a:p>
                      <a:endParaRPr lang="en-US" sz="3200" dirty="0"/>
                    </a:p>
                    <a:p>
                      <a:r>
                        <a:rPr lang="en-US" sz="3200" dirty="0"/>
                        <a:t>General Profile: Keeps the IT systems going </a:t>
                      </a:r>
                      <a:r>
                        <a:rPr lang="en-US" sz="3200" b="0" dirty="0"/>
                        <a:t>with a rich technical background and address how technology can best serve the business</a:t>
                      </a:r>
                      <a:r>
                        <a:rPr lang="en-US" sz="3200" dirty="0"/>
                        <a:t>. Maintains the e-commerce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8994"/>
                  </a:ext>
                </a:extLst>
              </a:tr>
              <a:tr h="5032404"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8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C</a:t>
                      </a:r>
                    </a:p>
                    <a:p>
                      <a:endParaRPr lang="en-US" sz="3200" dirty="0"/>
                    </a:p>
                    <a:p>
                      <a:r>
                        <a:rPr lang="en-US" sz="3200" dirty="0"/>
                        <a:t>Audience – Customer Experience Team</a:t>
                      </a:r>
                    </a:p>
                    <a:p>
                      <a:endParaRPr lang="en-US" sz="3200" dirty="0"/>
                    </a:p>
                    <a:p>
                      <a:r>
                        <a:rPr lang="en-US" sz="3200" dirty="0"/>
                        <a:t>General Profile: Responsible for identifying patterns in the experience customers are having both internally and externally. Focuses on finetuning the customer journey.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5842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4800" b="1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Neue"/>
                        </a:rPr>
                        <a:t>D</a:t>
                      </a:r>
                    </a:p>
                    <a:p>
                      <a:endParaRPr lang="en-US" sz="3200" dirty="0"/>
                    </a:p>
                    <a:p>
                      <a:r>
                        <a:rPr lang="en-US" sz="3200" dirty="0"/>
                        <a:t>Audience – C-level Executives</a:t>
                      </a:r>
                    </a:p>
                    <a:p>
                      <a:endParaRPr lang="en-US" sz="3200" dirty="0"/>
                    </a:p>
                    <a:p>
                      <a:r>
                        <a:rPr lang="en-US" sz="3200" dirty="0"/>
                        <a:t>General Profile: Have the ability to think strategically and set the strategic direction for the organization, motivated by a continuous-improvement mindset. Decides on new initiatives within the organization.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99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660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358</Words>
  <Application>Microsoft Office PowerPoint</Application>
  <PresentationFormat>Custom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Helvetica Neue</vt:lpstr>
      <vt:lpstr>Helvetica Neue Medium</vt:lpstr>
      <vt:lpstr>Arial</vt:lpstr>
      <vt:lpstr>21_BasicWhite</vt:lpstr>
      <vt:lpstr>andes.io.ds</vt:lpstr>
      <vt:lpstr>Explore and Analyze</vt:lpstr>
      <vt:lpstr>Audience Focusing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performers in Dec 2019</dc:title>
  <dc:creator>Zhenbin Yang</dc:creator>
  <cp:lastModifiedBy>Zhenbin Yang</cp:lastModifiedBy>
  <cp:revision>18</cp:revision>
  <cp:lastPrinted>2020-05-11T08:19:15Z</cp:lastPrinted>
  <dcterms:modified xsi:type="dcterms:W3CDTF">2020-05-28T08:56:03Z</dcterms:modified>
</cp:coreProperties>
</file>